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3"/>
  </p:handoutMasterIdLst>
  <p:sldIdLst>
    <p:sldId id="257" r:id="rId2"/>
    <p:sldId id="258" r:id="rId3"/>
    <p:sldId id="358" r:id="rId4"/>
    <p:sldId id="357" r:id="rId5"/>
    <p:sldId id="296" r:id="rId6"/>
    <p:sldId id="297" r:id="rId7"/>
    <p:sldId id="298" r:id="rId8"/>
    <p:sldId id="292" r:id="rId9"/>
    <p:sldId id="302" r:id="rId10"/>
    <p:sldId id="299" r:id="rId11"/>
    <p:sldId id="300" r:id="rId12"/>
    <p:sldId id="304" r:id="rId13"/>
    <p:sldId id="303" r:id="rId14"/>
    <p:sldId id="305" r:id="rId15"/>
    <p:sldId id="294" r:id="rId16"/>
    <p:sldId id="324" r:id="rId17"/>
    <p:sldId id="325" r:id="rId18"/>
    <p:sldId id="307" r:id="rId19"/>
    <p:sldId id="308" r:id="rId20"/>
    <p:sldId id="309" r:id="rId21"/>
    <p:sldId id="310" r:id="rId22"/>
    <p:sldId id="326" r:id="rId23"/>
    <p:sldId id="312" r:id="rId24"/>
    <p:sldId id="311" r:id="rId25"/>
    <p:sldId id="316" r:id="rId26"/>
    <p:sldId id="313" r:id="rId27"/>
    <p:sldId id="314" r:id="rId28"/>
    <p:sldId id="315" r:id="rId29"/>
    <p:sldId id="317" r:id="rId30"/>
    <p:sldId id="343" r:id="rId31"/>
    <p:sldId id="318" r:id="rId32"/>
    <p:sldId id="319" r:id="rId33"/>
    <p:sldId id="327" r:id="rId34"/>
    <p:sldId id="320" r:id="rId35"/>
    <p:sldId id="321" r:id="rId36"/>
    <p:sldId id="322" r:id="rId37"/>
    <p:sldId id="323" r:id="rId38"/>
    <p:sldId id="328" r:id="rId39"/>
    <p:sldId id="329" r:id="rId40"/>
    <p:sldId id="330" r:id="rId41"/>
    <p:sldId id="331" r:id="rId42"/>
    <p:sldId id="332" r:id="rId43"/>
    <p:sldId id="335" r:id="rId44"/>
    <p:sldId id="333" r:id="rId45"/>
    <p:sldId id="334" r:id="rId46"/>
    <p:sldId id="336" r:id="rId47"/>
    <p:sldId id="337" r:id="rId48"/>
    <p:sldId id="341" r:id="rId49"/>
    <p:sldId id="370" r:id="rId50"/>
    <p:sldId id="363" r:id="rId51"/>
    <p:sldId id="366" r:id="rId52"/>
    <p:sldId id="367" r:id="rId53"/>
    <p:sldId id="365" r:id="rId54"/>
    <p:sldId id="364" r:id="rId55"/>
    <p:sldId id="348" r:id="rId56"/>
    <p:sldId id="359" r:id="rId57"/>
    <p:sldId id="349" r:id="rId58"/>
    <p:sldId id="355" r:id="rId59"/>
    <p:sldId id="350" r:id="rId60"/>
    <p:sldId id="360" r:id="rId61"/>
    <p:sldId id="356" r:id="rId62"/>
    <p:sldId id="362" r:id="rId63"/>
    <p:sldId id="353" r:id="rId64"/>
    <p:sldId id="351" r:id="rId65"/>
    <p:sldId id="361" r:id="rId66"/>
    <p:sldId id="352" r:id="rId67"/>
    <p:sldId id="371" r:id="rId68"/>
    <p:sldId id="372" r:id="rId69"/>
    <p:sldId id="373" r:id="rId70"/>
    <p:sldId id="374" r:id="rId71"/>
    <p:sldId id="344" r:id="rId72"/>
  </p:sldIdLst>
  <p:sldSz cx="9144000" cy="6858000" type="screen4x3"/>
  <p:notesSz cx="6669088" cy="97536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 autoAdjust="0"/>
  </p:normalViewPr>
  <p:slideViewPr>
    <p:cSldViewPr>
      <p:cViewPr>
        <p:scale>
          <a:sx n="75" d="100"/>
          <a:sy n="75" d="100"/>
        </p:scale>
        <p:origin x="-11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C6B91-3E3E-4EED-B6A4-FCB5845569EC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CB92-69B7-4F69-A9BC-0B5D5F923E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85671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1726764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3285087"/>
            <a:ext cx="7772400" cy="1500187"/>
          </a:xfrm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Clic para editar subtítulo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29137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7" y="4233862"/>
            <a:ext cx="62199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976979"/>
            <a:ext cx="6219998" cy="310370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7" y="4964907"/>
            <a:ext cx="62199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1545871" cy="365125"/>
          </a:xfrm>
        </p:spPr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367454" y="6360749"/>
            <a:ext cx="206701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4715699" y="6390731"/>
            <a:ext cx="1691218" cy="335143"/>
          </a:xfrm>
        </p:spPr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51959" y="6346115"/>
            <a:ext cx="86547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555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83173" y="1150883"/>
            <a:ext cx="1070825" cy="49752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70041" y="1150883"/>
            <a:ext cx="6336760" cy="49752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251959" y="6346115"/>
            <a:ext cx="86547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437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6906" y="43841"/>
            <a:ext cx="7640213" cy="9020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9" name="8 Conector recto"/>
          <p:cNvCxnSpPr/>
          <p:nvPr/>
        </p:nvCxnSpPr>
        <p:spPr>
          <a:xfrm>
            <a:off x="1045006" y="926298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76906" y="1166648"/>
            <a:ext cx="7609894" cy="495951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22680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7" name="6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662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1" y="1600202"/>
            <a:ext cx="3657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315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6" name="5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2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0564" y="148515"/>
            <a:ext cx="7566237" cy="75012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7481"/>
            <a:ext cx="4040188" cy="837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37481"/>
            <a:ext cx="4041775" cy="837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0" name="9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97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428798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022558" y="3304415"/>
            <a:ext cx="4959516" cy="6839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1166648"/>
            <a:ext cx="5111750" cy="49595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78775" y="1166648"/>
            <a:ext cx="2286738" cy="49595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>
            <a:off x="974701" y="1008992"/>
            <a:ext cx="0" cy="51171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085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7" name="6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738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4" descr="fondo-de-pantalla-1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428"/>
          <a:stretch/>
        </p:blipFill>
        <p:spPr>
          <a:xfrm>
            <a:off x="0" y="1"/>
            <a:ext cx="9260422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79375" y="43840"/>
            <a:ext cx="7423115" cy="90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92772"/>
            <a:ext cx="8229600" cy="4351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1391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374F-7192-4441-81BE-9EEE1504CFC7}" type="datetimeFigureOut">
              <a:rPr lang="es-PE" smtClean="0"/>
              <a:pPr/>
              <a:t>27/06/2015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7455" y="6360749"/>
            <a:ext cx="1750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551925" y="6386334"/>
            <a:ext cx="1691218" cy="335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9" name="Imagen 4" descr="fondo-de-pantalla-1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05" t="85372" r="5725" b="6134"/>
          <a:stretch/>
        </p:blipFill>
        <p:spPr>
          <a:xfrm>
            <a:off x="6899437" y="6386334"/>
            <a:ext cx="1966930" cy="339540"/>
          </a:xfrm>
          <a:prstGeom prst="rect">
            <a:avLst/>
          </a:prstGeom>
        </p:spPr>
      </p:pic>
      <p:pic>
        <p:nvPicPr>
          <p:cNvPr id="7" name="Imagen 4" descr="fondo-de-pantalla-2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3" t="3416" r="83716" b="85176"/>
          <a:stretch/>
        </p:blipFill>
        <p:spPr>
          <a:xfrm>
            <a:off x="239360" y="-1"/>
            <a:ext cx="748032" cy="944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17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0"/>
            <a:ext cx="7772400" cy="1362075"/>
          </a:xfrm>
        </p:spPr>
        <p:txBody>
          <a:bodyPr>
            <a:noAutofit/>
          </a:bodyPr>
          <a:lstStyle/>
          <a:p>
            <a:r>
              <a:rPr lang="es-PE" sz="2400" dirty="0" smtClean="0"/>
              <a:t>FACULTAD DE CIENCIAS EMPRESARIALES</a:t>
            </a:r>
            <a:br>
              <a:rPr lang="es-PE" sz="2400" dirty="0" smtClean="0"/>
            </a:br>
            <a:r>
              <a:rPr lang="es-PE" sz="2400" dirty="0" smtClean="0"/>
              <a:t>ESCUELA ACADÉMICO PROFESIONAL DE CONTABILIDAD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2910" y="1857364"/>
            <a:ext cx="7772400" cy="2571768"/>
          </a:xfrm>
        </p:spPr>
        <p:txBody>
          <a:bodyPr>
            <a:noAutofit/>
          </a:bodyPr>
          <a:lstStyle/>
          <a:p>
            <a:r>
              <a:rPr lang="es-PE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</a:t>
            </a:r>
          </a:p>
          <a:p>
            <a:r>
              <a:rPr lang="es-PE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r>
              <a:rPr lang="es-PE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</a:t>
            </a:r>
            <a:endParaRPr lang="es-PE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71472" y="485776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Trabajo Final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 smtClean="0">
                <a:latin typeface="+mj-lt"/>
                <a:ea typeface="+mj-ea"/>
                <a:cs typeface="+mj-cs"/>
              </a:rPr>
              <a:t>22/06/2015</a:t>
            </a: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488668"/>
            <a:ext cx="2452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i="1" dirty="0" smtClean="0">
                <a:solidFill>
                  <a:schemeClr val="tx2"/>
                </a:solidFill>
              </a:rPr>
              <a:t>Ing. Juan Alberto </a:t>
            </a:r>
            <a:r>
              <a:rPr lang="es-PE" sz="1400" i="1" dirty="0" err="1" smtClean="0">
                <a:solidFill>
                  <a:schemeClr val="tx2"/>
                </a:solidFill>
              </a:rPr>
              <a:t>Paucar</a:t>
            </a:r>
            <a:r>
              <a:rPr lang="es-PE" sz="1400" i="1" dirty="0" smtClean="0">
                <a:solidFill>
                  <a:schemeClr val="tx2"/>
                </a:solidFill>
              </a:rPr>
              <a:t> </a:t>
            </a:r>
            <a:r>
              <a:rPr lang="es-PE" sz="1400" i="1" dirty="0" err="1" smtClean="0">
                <a:solidFill>
                  <a:schemeClr val="tx2"/>
                </a:solidFill>
              </a:rPr>
              <a:t>Rupay</a:t>
            </a:r>
            <a:endParaRPr lang="es-PE" sz="1400" i="1" dirty="0"/>
          </a:p>
        </p:txBody>
      </p:sp>
    </p:spTree>
    <p:extLst>
      <p:ext uri="{BB962C8B-B14F-4D97-AF65-F5344CB8AC3E}">
        <p14:creationId xmlns="" xmlns:p14="http://schemas.microsoft.com/office/powerpoint/2010/main" val="79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1736" y="201019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40674" y="1394673"/>
            <a:ext cx="3818195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Resumen Ejecutivo</a:t>
            </a:r>
            <a:endParaRPr lang="es-E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7224" y="2643182"/>
            <a:ext cx="73538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cs typeface="Arial" panose="020B0604020202020204" pitchFamily="34" charset="0"/>
              </a:rPr>
              <a:t>Mediante el presente </a:t>
            </a:r>
            <a:r>
              <a:rPr lang="es-ES" sz="2000" dirty="0" smtClean="0">
                <a:cs typeface="Arial" panose="020B0604020202020204" pitchFamily="34" charset="0"/>
              </a:rPr>
              <a:t>proyecto, se espera obtener </a:t>
            </a:r>
            <a:r>
              <a:rPr lang="es-ES" sz="2000" dirty="0">
                <a:cs typeface="Arial" panose="020B0604020202020204" pitchFamily="34" charset="0"/>
              </a:rPr>
              <a:t>financiamiento para la expansión de un taller mecánico especializado en alineación y balanceo, además de ofrecer servicios en general de reparación de automóviles. </a:t>
            </a:r>
            <a:endParaRPr lang="es-ES" sz="2000" dirty="0" smtClean="0"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cs typeface="Arial" panose="020B0604020202020204" pitchFamily="34" charset="0"/>
              </a:rPr>
              <a:t>También </a:t>
            </a:r>
            <a:r>
              <a:rPr lang="es-ES" sz="2000" dirty="0">
                <a:cs typeface="Arial" panose="020B0604020202020204" pitchFamily="34" charset="0"/>
              </a:rPr>
              <a:t>se prevé ser proveedores de aceites y refacciones para incidir en el mercado de este rubro y mejorar las condiciones de vida del beneficiario y </a:t>
            </a:r>
            <a:r>
              <a:rPr lang="es-ES" sz="2000" dirty="0" smtClean="0">
                <a:cs typeface="Arial" panose="020B0604020202020204" pitchFamily="34" charset="0"/>
              </a:rPr>
              <a:t>la creación de empleos directos.</a:t>
            </a:r>
            <a:endParaRPr lang="es-E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86050" y="307181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Diagnóstico y problema: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/>
          <p:cNvSpPr/>
          <p:nvPr/>
        </p:nvSpPr>
        <p:spPr>
          <a:xfrm>
            <a:off x="571472" y="2071678"/>
            <a:ext cx="1331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Naturaleza</a:t>
            </a:r>
            <a:endParaRPr lang="es-ES" sz="2000" b="1" dirty="0"/>
          </a:p>
        </p:txBody>
      </p:sp>
      <p:sp>
        <p:nvSpPr>
          <p:cNvPr id="3" name="Rectángulo 7"/>
          <p:cNvSpPr/>
          <p:nvPr/>
        </p:nvSpPr>
        <p:spPr>
          <a:xfrm>
            <a:off x="571472" y="2589883"/>
            <a:ext cx="8153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cs typeface="Arial" panose="020B0604020202020204" pitchFamily="34" charset="0"/>
              </a:rPr>
              <a:t>La operación del Taller Mecánico, abarcara todo lo que es Tornería, Soldadura y Pintura, cuyo objetivo principal será realizar el mantenimiento mecánico a equipos electromecánicos, la realización de tornería para la adecuación de las partes que se requieran, actividades menores de soldadura y aplicación de pintura esta dos últimas actividades cuando en su caso se requiera, con el fin de dar servicios y satisfacer los requerimientos de todos los clientes.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1016656" y="2118560"/>
            <a:ext cx="5215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Idea </a:t>
            </a:r>
            <a:r>
              <a:rPr lang="es-ES" sz="2000" b="1" dirty="0"/>
              <a:t>de la necesidad u oportunidad del negocio</a:t>
            </a:r>
          </a:p>
        </p:txBody>
      </p:sp>
      <p:sp>
        <p:nvSpPr>
          <p:cNvPr id="3" name="Rectángulo 5"/>
          <p:cNvSpPr/>
          <p:nvPr/>
        </p:nvSpPr>
        <p:spPr>
          <a:xfrm>
            <a:off x="807285" y="2655040"/>
            <a:ext cx="76223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Ofrecer productos y un servicio de calidad y precios adecuados,  buscando cuantificar la demanda actual de empleos en base a la mejora de los productos ya existentes, satisfaciendo las necesidades de nuestros clientes ofreciendo grandes ofertas y descuentos al momento de adquirir un servicio o productos.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720" y="1851442"/>
            <a:ext cx="2485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Objetivo </a:t>
            </a:r>
            <a:r>
              <a:rPr lang="es-ES" sz="2000" b="1" dirty="0"/>
              <a:t>del proyecto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5720" y="1389777"/>
            <a:ext cx="3142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Definición </a:t>
            </a:r>
            <a:r>
              <a:rPr lang="es-ES" sz="2400" b="1" dirty="0"/>
              <a:t>del proyecto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6481" y="2251552"/>
            <a:ext cx="8358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a</a:t>
            </a:r>
            <a:r>
              <a:rPr lang="es-ES" sz="2000" b="1" dirty="0"/>
              <a:t>)	Institucionales</a:t>
            </a:r>
          </a:p>
          <a:p>
            <a:pPr algn="just"/>
            <a:r>
              <a:rPr lang="es-ES" sz="2000" dirty="0" smtClean="0"/>
              <a:t>Mejorar  </a:t>
            </a:r>
            <a:r>
              <a:rPr lang="es-ES" sz="2000" dirty="0"/>
              <a:t>la calidad de servicios  ya existentes.</a:t>
            </a:r>
          </a:p>
          <a:p>
            <a:pPr algn="just"/>
            <a:r>
              <a:rPr lang="es-ES" sz="2000" dirty="0" smtClean="0"/>
              <a:t>Empezar </a:t>
            </a:r>
            <a:r>
              <a:rPr lang="es-ES" sz="2000" dirty="0"/>
              <a:t>a  crecer  y ampliar   el proyecto en  términos cualitativos  y cuantitativos.</a:t>
            </a:r>
          </a:p>
          <a:p>
            <a:pPr algn="just"/>
            <a:r>
              <a:rPr lang="es-ES" sz="2000" dirty="0" smtClean="0"/>
              <a:t>Reconocer  </a:t>
            </a:r>
            <a:r>
              <a:rPr lang="es-ES" sz="2000" dirty="0"/>
              <a:t>a nuestros clientes  no  solo  como una fuente  de ingreso  sino como parte esencial de  nuestro proyecto o negocio.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47703" y="4143380"/>
            <a:ext cx="82534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b)	Operacionales</a:t>
            </a:r>
          </a:p>
          <a:p>
            <a:pPr algn="just"/>
            <a:r>
              <a:rPr lang="es-ES" sz="2000" dirty="0" smtClean="0"/>
              <a:t>Ampliar  </a:t>
            </a:r>
            <a:r>
              <a:rPr lang="es-ES" sz="2000" dirty="0"/>
              <a:t>nuestro  alcance  a  nivel   nacional empezando en primer lugar Limay sus distritos.</a:t>
            </a:r>
          </a:p>
          <a:p>
            <a:pPr algn="just"/>
            <a:r>
              <a:rPr lang="es-ES" sz="2000" dirty="0" smtClean="0"/>
              <a:t>Generar  </a:t>
            </a:r>
            <a:r>
              <a:rPr lang="es-ES" sz="2000" dirty="0"/>
              <a:t>sucursales  que permitan una  buena integración  del negocio.</a:t>
            </a:r>
          </a:p>
          <a:p>
            <a:pPr algn="just"/>
            <a:r>
              <a:rPr lang="es-ES" sz="2000" dirty="0" smtClean="0"/>
              <a:t>Ampliar </a:t>
            </a:r>
            <a:r>
              <a:rPr lang="es-ES" sz="2000" dirty="0"/>
              <a:t>nuestra gama de servicios y productos adicionales en el futuro.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0298" y="2714620"/>
            <a:ext cx="3809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Cronograma  de actividades:</a:t>
            </a:r>
            <a:endParaRPr lang="es-PE" sz="2400" b="1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86050" y="307181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1928802"/>
            <a:ext cx="7715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 cronograma, por lo tanto, es una herramienta muy importante en la gestión de proyectos.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PE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Puede tratarse de un documento impreso o de una aplicación digital; en cualquier caso, el cronograma incluye una lista de actividades o tareas con las fechas previstas de su comienzo y final.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PE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6-projec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406331" cy="428628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egasus.javeriana.edu.co/%7Ejcpymes/Docs/InformedeAvanceDefinitivo_archivos/image0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8048452" cy="300039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714480" y="1500174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/>
              <a:t>JERARQUÍA Y GRANULARIDAD DE COMPONENTES DE SOFTWARE </a:t>
            </a:r>
            <a:endParaRPr lang="es-PE" sz="1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6107" y="5661248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defRPr/>
            </a:pPr>
            <a:r>
              <a:rPr lang="es-PE" sz="2000" b="1" dirty="0"/>
              <a:t>*  </a:t>
            </a:r>
            <a:r>
              <a:rPr lang="es-PE" b="1" dirty="0"/>
              <a:t>El trabajo deberá de poseer número de página.</a:t>
            </a:r>
          </a:p>
          <a:p>
            <a:pPr marL="173038" indent="-173038" algn="just">
              <a:defRPr/>
            </a:pPr>
            <a:r>
              <a:rPr lang="es-PE" b="1" dirty="0"/>
              <a:t>* Las fotos y gráficos deben estar enumerados y señalando las fuentes de la información.</a:t>
            </a:r>
            <a:endParaRPr lang="es-ES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0"/>
            <a:ext cx="6572250" cy="1143000"/>
          </a:xfrm>
        </p:spPr>
        <p:txBody>
          <a:bodyPr/>
          <a:lstStyle/>
          <a:p>
            <a:pPr eaLnBrk="1" hangingPunct="1"/>
            <a:r>
              <a:rPr lang="es-ES" sz="3000" b="1" smtClean="0">
                <a:solidFill>
                  <a:srgbClr val="990000"/>
                </a:solidFill>
              </a:rPr>
              <a:t>Estructura de la Monografía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387" y="2060848"/>
            <a:ext cx="7820025" cy="5616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Carátula.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Dedicatoria. 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Introducción.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Índice.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Objetivo del trabajo (Razones del estudio)</a:t>
            </a:r>
          </a:p>
          <a:p>
            <a:pPr marL="609600" indent="-609600" algn="just">
              <a:buFontTx/>
              <a:buAutoNum type="arabicPeriod"/>
              <a:defRPr/>
            </a:pPr>
            <a:r>
              <a:rPr lang="es-PE" sz="1800" dirty="0" smtClean="0"/>
              <a:t>Marco Teórico Referencial (máximo dos páginas)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nografia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929618" cy="428628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500990" cy="51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188640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Cronograma de Actividades:</a:t>
            </a:r>
            <a:endParaRPr kumimoji="0" lang="es-P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2500306"/>
            <a:ext cx="52149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s-ES" sz="2400" b="1" dirty="0" smtClean="0"/>
              <a:t>Fuentes de información:</a:t>
            </a:r>
          </a:p>
          <a:p>
            <a:pPr lvl="0" algn="just"/>
            <a:r>
              <a:rPr lang="es-ES" sz="2400" b="1" dirty="0" smtClean="0"/>
              <a:t>(primarias, secundarias, locales e internacionales).</a:t>
            </a:r>
            <a:endParaRPr lang="es-PE" sz="2400" b="1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075388" cy="456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uentes Primarias y Secundar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62" y="1071546"/>
            <a:ext cx="6934200" cy="520065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uentes Primarias y Secundar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934200" cy="520065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426107" y="260648"/>
            <a:ext cx="3793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2800" b="1" dirty="0"/>
              <a:t>Fuentes de información: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1691680" y="3140968"/>
            <a:ext cx="619268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es-E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Descripción </a:t>
            </a:r>
            <a:r>
              <a:rPr lang="es-E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del bien o servicio</a:t>
            </a:r>
            <a:endParaRPr lang="es-E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2938" y="2282825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800" b="1">
                <a:solidFill>
                  <a:srgbClr val="990000"/>
                </a:solidFill>
              </a:rPr>
              <a:t>De la Exposición: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6825" y="2974975"/>
            <a:ext cx="842962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 smtClean="0"/>
              <a:t>Todos </a:t>
            </a:r>
            <a:r>
              <a:rPr lang="es-PE" sz="1600" dirty="0"/>
              <a:t>los grupos estarán desde las 18.30pm, el profesor indicará que grupo comenzará la exposición, grupo que no esté presente no tendrá opción a exponer el trabajo, obteniendo nota desaprobatoria.	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/>
              <a:t>La cantidad de diapositivas  tendrán un número máximo de 30.</a:t>
            </a:r>
            <a:endParaRPr lang="es-ES" sz="1600" dirty="0"/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/>
              <a:t>Los expositores serán elegidos a criterio del docente.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/>
              <a:t>Cada grupo tendrá un tiempo de exposición </a:t>
            </a:r>
            <a:r>
              <a:rPr lang="es-PE" sz="1600" dirty="0" smtClean="0"/>
              <a:t>15 </a:t>
            </a:r>
            <a:r>
              <a:rPr lang="es-PE" sz="1600" dirty="0"/>
              <a:t>minutos. (promedio).</a:t>
            </a:r>
            <a:endParaRPr lang="es-ES" sz="1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02575" y="500063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800" b="1" dirty="0">
                <a:solidFill>
                  <a:srgbClr val="990000"/>
                </a:solidFill>
              </a:rPr>
              <a:t>De la Fecha de Entrega: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02575" y="928688"/>
            <a:ext cx="81359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s-PE" sz="1600" dirty="0" smtClean="0"/>
              <a:t>Día 06 de Julio : </a:t>
            </a:r>
            <a:r>
              <a:rPr lang="es-PE" sz="1600" dirty="0"/>
              <a:t>el informe escrito y en formato digital </a:t>
            </a:r>
            <a:r>
              <a:rPr lang="es-PE" sz="1600" dirty="0" smtClean="0"/>
              <a:t>la </a:t>
            </a:r>
            <a:r>
              <a:rPr lang="es-PE" sz="1600" dirty="0"/>
              <a:t>exposición en archivo </a:t>
            </a:r>
            <a:r>
              <a:rPr lang="es-PE" sz="1600" dirty="0" err="1"/>
              <a:t>power</a:t>
            </a:r>
            <a:r>
              <a:rPr lang="es-PE" sz="1600" dirty="0"/>
              <a:t> </a:t>
            </a:r>
            <a:r>
              <a:rPr lang="es-PE" sz="1600" dirty="0" err="1"/>
              <a:t>point</a:t>
            </a:r>
            <a:r>
              <a:rPr lang="es-PE" sz="1600" dirty="0"/>
              <a:t>.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</a:pPr>
            <a:r>
              <a:rPr lang="es-PE" sz="1600" dirty="0"/>
              <a:t> 		</a:t>
            </a:r>
          </a:p>
          <a:p>
            <a:pPr marL="1981200" lvl="3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endParaRPr lang="es-PE" sz="1600" dirty="0"/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endParaRPr lang="es-PE" sz="1600" dirty="0"/>
          </a:p>
          <a:p>
            <a:pPr marL="1981200" lvl="3" indent="-609600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endParaRPr lang="es-ES" sz="1600" dirty="0"/>
          </a:p>
        </p:txBody>
      </p:sp>
    </p:spTree>
    <p:extLst>
      <p:ext uri="{BB962C8B-B14F-4D97-AF65-F5344CB8AC3E}">
        <p14:creationId xmlns="" xmlns:p14="http://schemas.microsoft.com/office/powerpoint/2010/main" val="28750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/>
          <p:cNvSpPr/>
          <p:nvPr/>
        </p:nvSpPr>
        <p:spPr>
          <a:xfrm>
            <a:off x="357158" y="1571612"/>
            <a:ext cx="5048519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  <a:buSzPts val="1100"/>
            </a:pPr>
            <a:r>
              <a:rPr lang="es-E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Descripción </a:t>
            </a:r>
            <a:r>
              <a:rPr lang="es-E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del bien o servicio</a:t>
            </a:r>
            <a:endParaRPr lang="es-E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7"/>
          <p:cNvSpPr/>
          <p:nvPr/>
        </p:nvSpPr>
        <p:spPr>
          <a:xfrm>
            <a:off x="428596" y="2500306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 taller automotriz “El veloz” brindara el servicio de reparación y mantención a su centro domiciliario según las necesidades de la gente que tiene su vehículo, para ello contaremos un con stock de repuestos y accesorios de buena calidad para su vehículo.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También podemos comentarlos que nuestro taller, aparte de los servicios anteriormente mencionados contaremos con especialistas de instituciones de prestigio como: profesionales de </a:t>
            </a:r>
            <a:r>
              <a:rPr lang="es-ES" sz="2000" b="1" dirty="0"/>
              <a:t>SENATI</a:t>
            </a:r>
            <a:r>
              <a:rPr lang="es-ES" sz="2000" dirty="0"/>
              <a:t> y profesionales de la </a:t>
            </a:r>
            <a:r>
              <a:rPr lang="es-ES" sz="2000" b="1" dirty="0"/>
              <a:t>UNI</a:t>
            </a:r>
            <a:r>
              <a:rPr lang="es-ES" sz="2000" dirty="0"/>
              <a:t> para dicha reparación y mantención  de su vehículo.</a:t>
            </a:r>
          </a:p>
        </p:txBody>
      </p:sp>
    </p:spTree>
    <p:extLst>
      <p:ext uri="{BB962C8B-B14F-4D97-AF65-F5344CB8AC3E}">
        <p14:creationId xmlns="" xmlns:p14="http://schemas.microsoft.com/office/powerpoint/2010/main" val="23985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839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hospitalmilitar.hn/images/Organigrama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8286808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glnm.com.ar/public/PAC/137/organigram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873332" cy="4448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organigrwa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187696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215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500166" y="142853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b="1" dirty="0" smtClean="0"/>
              <a:t>Ejemplo 1:</a:t>
            </a:r>
          </a:p>
          <a:p>
            <a:r>
              <a:rPr lang="es-PE" sz="1100" dirty="0" smtClean="0"/>
              <a:t>En este primer ejemplo de utilización del análisis DAFO puedes ver los factores señalados por centros de educación infantil, primaria y secundaria del ámbito de actuación del CEP de Marbella-</a:t>
            </a:r>
            <a:r>
              <a:rPr lang="es-PE" sz="1100" dirty="0" err="1" smtClean="0"/>
              <a:t>Coín</a:t>
            </a:r>
            <a:r>
              <a:rPr lang="es-PE" sz="1100" dirty="0" smtClean="0"/>
              <a:t> en relación con la incorporación de las competencias básicas al currículo y las posibles estrategias de actuación surgidas a partir de este análisis.</a:t>
            </a:r>
            <a:endParaRPr lang="es-PE" sz="1100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611560" y="2996952"/>
            <a:ext cx="53141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611560" y="3356992"/>
            <a:ext cx="53141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5067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571604" y="1"/>
            <a:ext cx="7286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dirty="0" smtClean="0"/>
              <a:t>Ejemplo 2</a:t>
            </a:r>
          </a:p>
          <a:p>
            <a:r>
              <a:rPr lang="es-PE" sz="1400" dirty="0" smtClean="0"/>
              <a:t>A través de un curso del CEP de Málaga se reúnen las personas responsables del recién creado Departamento de Formación, Evaluación e Innovación de los IES del ámbito de este CEP. </a:t>
            </a:r>
            <a:endParaRPr lang="es-PE" sz="1400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357166"/>
            <a:ext cx="3683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Ejemplo: Análisis FODA de Coca-Cola</a:t>
            </a:r>
            <a:endParaRPr lang="es-PE" b="1" dirty="0"/>
          </a:p>
        </p:txBody>
      </p:sp>
      <p:sp>
        <p:nvSpPr>
          <p:cNvPr id="3" name="2 Rectángulo"/>
          <p:cNvSpPr/>
          <p:nvPr/>
        </p:nvSpPr>
        <p:spPr>
          <a:xfrm>
            <a:off x="1142976" y="1214422"/>
            <a:ext cx="62151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Fuerzas de Coca-Cola</a:t>
            </a:r>
          </a:p>
          <a:p>
            <a:r>
              <a:rPr lang="es-PE" dirty="0" smtClean="0"/>
              <a:t>Mayor cuota de mercado en todo el mundo en el campo de las bebidas no alcohólicas</a:t>
            </a:r>
          </a:p>
          <a:p>
            <a:r>
              <a:rPr lang="es-PE" dirty="0" smtClean="0"/>
              <a:t>Campañas de marketing y publicidad enormes</a:t>
            </a:r>
          </a:p>
          <a:p>
            <a:r>
              <a:rPr lang="es-PE" dirty="0" smtClean="0"/>
              <a:t>Mayor cadena de distribución de bebidas</a:t>
            </a:r>
          </a:p>
          <a:p>
            <a:r>
              <a:rPr lang="es-PE" dirty="0" smtClean="0"/>
              <a:t>Clientela </a:t>
            </a:r>
            <a:r>
              <a:rPr lang="es-PE" dirty="0" err="1" smtClean="0"/>
              <a:t>fidelizada</a:t>
            </a:r>
            <a:endParaRPr lang="es-PE" dirty="0" smtClean="0"/>
          </a:p>
          <a:p>
            <a:r>
              <a:rPr lang="es-PE" dirty="0" smtClean="0"/>
              <a:t>Poder para negociar los precios con los proveedores</a:t>
            </a:r>
          </a:p>
          <a:p>
            <a:r>
              <a:rPr lang="es-PE" dirty="0" smtClean="0"/>
              <a:t>Fuerte responsabilidad social de la empresa</a:t>
            </a:r>
          </a:p>
          <a:p>
            <a:endParaRPr lang="es-PE" b="1" dirty="0" smtClean="0"/>
          </a:p>
          <a:p>
            <a:r>
              <a:rPr lang="es-PE" b="1" dirty="0" smtClean="0"/>
              <a:t>Oportunidades de Coca-Cola</a:t>
            </a:r>
          </a:p>
          <a:p>
            <a:r>
              <a:rPr lang="es-PE" dirty="0" smtClean="0"/>
              <a:t>Crecimiento en el consumo de agua embotellada</a:t>
            </a:r>
          </a:p>
          <a:p>
            <a:r>
              <a:rPr lang="es-PE" dirty="0" smtClean="0"/>
              <a:t>Crecimiento de la demanda de alimentos y bebidas saludables</a:t>
            </a:r>
          </a:p>
          <a:p>
            <a:r>
              <a:rPr lang="es-PE" dirty="0" smtClean="0"/>
              <a:t>Crecimiento en el consumo de bebidas no alcohólicas en los mercados emergentes</a:t>
            </a:r>
          </a:p>
          <a:p>
            <a:pPr algn="just"/>
            <a:r>
              <a:rPr lang="es-PE" dirty="0" smtClean="0"/>
              <a:t>Expansión a través de adquisiciones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357166"/>
            <a:ext cx="3683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Ejemplo: Análisis FODA de Coca-Cola</a:t>
            </a:r>
            <a:endParaRPr lang="es-PE" b="1" dirty="0"/>
          </a:p>
        </p:txBody>
      </p:sp>
      <p:sp>
        <p:nvSpPr>
          <p:cNvPr id="3" name="2 Rectángulo"/>
          <p:cNvSpPr/>
          <p:nvPr/>
        </p:nvSpPr>
        <p:spPr>
          <a:xfrm>
            <a:off x="1285852" y="1357298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Debilidades de Coca-Cola</a:t>
            </a:r>
          </a:p>
          <a:p>
            <a:r>
              <a:rPr lang="es-PE" dirty="0" smtClean="0"/>
              <a:t>Concentración en la producción de bebidas carbonatadas</a:t>
            </a:r>
          </a:p>
          <a:p>
            <a:r>
              <a:rPr lang="es-PE" dirty="0" smtClean="0"/>
              <a:t>Portafolio de productos poco diversificado</a:t>
            </a:r>
          </a:p>
          <a:p>
            <a:r>
              <a:rPr lang="es-PE" dirty="0" smtClean="0"/>
              <a:t>Grandes deudas por adquisiciones</a:t>
            </a:r>
          </a:p>
          <a:p>
            <a:r>
              <a:rPr lang="es-PE" dirty="0" smtClean="0"/>
              <a:t>El fracaso de la introducción de nuevas marcas </a:t>
            </a:r>
          </a:p>
          <a:p>
            <a:r>
              <a:rPr lang="es-PE" dirty="0" smtClean="0"/>
              <a:t>Posesión de marcas que no aportan suficientes ingresos</a:t>
            </a:r>
          </a:p>
          <a:p>
            <a:endParaRPr lang="es-PE" dirty="0" smtClean="0"/>
          </a:p>
          <a:p>
            <a:r>
              <a:rPr lang="es-PE" b="1" dirty="0" smtClean="0"/>
              <a:t>Amenazas de Coca-Cola</a:t>
            </a:r>
          </a:p>
          <a:p>
            <a:r>
              <a:rPr lang="es-PE" dirty="0" smtClean="0"/>
              <a:t>Cambio en los hábitos de consumo</a:t>
            </a:r>
          </a:p>
          <a:p>
            <a:r>
              <a:rPr lang="es-PE" dirty="0" smtClean="0"/>
              <a:t>La escasez de agua</a:t>
            </a:r>
          </a:p>
          <a:p>
            <a:r>
              <a:rPr lang="es-PE" dirty="0" smtClean="0"/>
              <a:t>Dólar demasiado fuerte</a:t>
            </a:r>
          </a:p>
          <a:p>
            <a:r>
              <a:rPr lang="es-PE" dirty="0" smtClean="0"/>
              <a:t>Reglamentaciones para imprimir información que puede ser comprometedora en las etiquetas</a:t>
            </a:r>
          </a:p>
          <a:p>
            <a:r>
              <a:rPr lang="es-PE" dirty="0" smtClean="0"/>
              <a:t>Disminución de la utilidad bruta y neta</a:t>
            </a:r>
          </a:p>
          <a:p>
            <a:r>
              <a:rPr lang="es-PE" dirty="0" smtClean="0"/>
              <a:t>Competencia de las marcas de </a:t>
            </a:r>
            <a:r>
              <a:rPr lang="es-PE" dirty="0" err="1" smtClean="0"/>
              <a:t>Pepsi</a:t>
            </a:r>
            <a:r>
              <a:rPr lang="es-PE" dirty="0" smtClean="0"/>
              <a:t> Cola</a:t>
            </a:r>
          </a:p>
          <a:p>
            <a:r>
              <a:rPr lang="es-PE" dirty="0" smtClean="0"/>
              <a:t>Mercado de bebidas carbonatadas saturado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14480" y="21429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Ejemplo: Análisis FODA de PSA (Peugeot Citroën)</a:t>
            </a:r>
            <a:endParaRPr lang="es-PE" b="1" dirty="0"/>
          </a:p>
        </p:txBody>
      </p:sp>
      <p:sp>
        <p:nvSpPr>
          <p:cNvPr id="4" name="3 Rectángulo"/>
          <p:cNvSpPr/>
          <p:nvPr/>
        </p:nvSpPr>
        <p:spPr>
          <a:xfrm>
            <a:off x="1500166" y="1428736"/>
            <a:ext cx="6072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Fortalezas del Grupo PSA Peugeot Citroën</a:t>
            </a:r>
          </a:p>
          <a:p>
            <a:r>
              <a:rPr lang="es-PE" dirty="0" smtClean="0"/>
              <a:t>Primer fabricante de automóviles en Francia y segundo en Europa</a:t>
            </a:r>
          </a:p>
          <a:p>
            <a:r>
              <a:rPr lang="es-PE" dirty="0" smtClean="0"/>
              <a:t>Dos marcas que gozan de una gran reputación y notoriedad</a:t>
            </a:r>
          </a:p>
          <a:p>
            <a:r>
              <a:rPr lang="es-PE" dirty="0" smtClean="0"/>
              <a:t>Posibilidad de sinergias en la producción, investigación y desarrollo con fabricantes como GM, BMW y Mitsubishi</a:t>
            </a:r>
          </a:p>
          <a:p>
            <a:r>
              <a:rPr lang="es-PE" dirty="0" smtClean="0"/>
              <a:t>Actividad financiera del grupo muy rentable</a:t>
            </a:r>
          </a:p>
          <a:p>
            <a:r>
              <a:rPr lang="es-PE" dirty="0" smtClean="0"/>
              <a:t>Introducción de vehículos eléctricos e híbridos</a:t>
            </a:r>
          </a:p>
          <a:p>
            <a:endParaRPr lang="es-PE" dirty="0" smtClean="0"/>
          </a:p>
          <a:p>
            <a:r>
              <a:rPr lang="es-PE" b="1" dirty="0" smtClean="0"/>
              <a:t>Oportunidades del Grupo PSA Peugeot Citroën</a:t>
            </a:r>
          </a:p>
          <a:p>
            <a:r>
              <a:rPr lang="es-PE" dirty="0" smtClean="0"/>
              <a:t>Asociaciones establecidas para reducir los costos de producción, investigación y desarrollo</a:t>
            </a:r>
          </a:p>
          <a:p>
            <a:r>
              <a:rPr lang="es-PE" dirty="0" smtClean="0"/>
              <a:t>Establecimiento de alianzas para entrar en nuevos mercados</a:t>
            </a:r>
          </a:p>
          <a:p>
            <a:r>
              <a:rPr lang="es-PE" dirty="0" smtClean="0"/>
              <a:t>Mercado del automóvil en crecimiento en países emergentes</a:t>
            </a:r>
          </a:p>
          <a:p>
            <a:r>
              <a:rPr lang="es-PE" dirty="0" smtClean="0"/>
              <a:t>Gusto vivo por los vehículos híbridos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857224" y="2857496"/>
            <a:ext cx="7609894" cy="1047906"/>
          </a:xfrm>
        </p:spPr>
        <p:txBody>
          <a:bodyPr>
            <a:normAutofit/>
          </a:bodyPr>
          <a:lstStyle/>
          <a:p>
            <a:pPr algn="ctr"/>
            <a:r>
              <a:rPr lang="es-PE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  DEL   PROYECTO</a:t>
            </a:r>
            <a:endParaRPr lang="es-P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1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85918" y="1857364"/>
            <a:ext cx="5929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Debilidades del Grupo PSA Peugeot Citroën</a:t>
            </a:r>
          </a:p>
          <a:p>
            <a:r>
              <a:rPr lang="es-PE" dirty="0" smtClean="0"/>
              <a:t>Grupo poco conocido fuera de Europa</a:t>
            </a:r>
          </a:p>
          <a:p>
            <a:r>
              <a:rPr lang="es-PE" dirty="0" smtClean="0"/>
              <a:t>El Grupo PSA está en sobreproducción</a:t>
            </a:r>
          </a:p>
          <a:p>
            <a:r>
              <a:rPr lang="es-PE" dirty="0" smtClean="0"/>
              <a:t>Gama de productos muy orientada en los vehículos de nivel de entrada</a:t>
            </a:r>
          </a:p>
          <a:p>
            <a:endParaRPr lang="es-PE" dirty="0" smtClean="0"/>
          </a:p>
          <a:p>
            <a:r>
              <a:rPr lang="es-PE" b="1" dirty="0" smtClean="0"/>
              <a:t>Amenazas del Grupo PSA Peugeot Citroën</a:t>
            </a:r>
          </a:p>
          <a:p>
            <a:r>
              <a:rPr lang="es-PE" dirty="0" smtClean="0"/>
              <a:t>Competencia cada vez más fuerte</a:t>
            </a:r>
          </a:p>
          <a:p>
            <a:r>
              <a:rPr lang="es-PE" dirty="0" smtClean="0"/>
              <a:t>Desaceleración del mercado del automóvil en los países desarrollados</a:t>
            </a:r>
          </a:p>
          <a:p>
            <a:r>
              <a:rPr lang="es-PE" dirty="0" smtClean="0"/>
              <a:t>Aumento de precios de las materias primas</a:t>
            </a:r>
          </a:p>
          <a:p>
            <a:r>
              <a:rPr lang="es-PE" dirty="0" smtClean="0"/>
              <a:t>Aumento en los costos de financiamiento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1714480" y="21429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Ejemplo: Análisis FODA de PSA (Peugeot Citroën)</a:t>
            </a:r>
            <a:endParaRPr lang="es-PE" b="1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atriz analisis dafo f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6643734" cy="581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71414"/>
            <a:ext cx="7143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Ejemplos de Análisis FODA </a:t>
            </a:r>
          </a:p>
          <a:p>
            <a:r>
              <a:rPr lang="es-PE" b="1" dirty="0" smtClean="0"/>
              <a:t>Ejemplo de un Análisis FODA de Sociedad de Inversiones y Manufacturas Renacer S.A.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b="1" dirty="0" smtClean="0"/>
              <a:t>Fortalezas</a:t>
            </a:r>
            <a:r>
              <a:rPr lang="es-PE" dirty="0" smtClean="0"/>
              <a:t>:</a:t>
            </a:r>
            <a:br>
              <a:rPr lang="es-PE" dirty="0" smtClean="0"/>
            </a:br>
            <a:r>
              <a:rPr lang="es-PE" dirty="0" smtClean="0"/>
              <a:t>Experiencia en la producción de todo tipo de muebles.</a:t>
            </a:r>
            <a:br>
              <a:rPr lang="es-PE" dirty="0" smtClean="0"/>
            </a:br>
            <a:r>
              <a:rPr lang="es-PE" dirty="0" smtClean="0"/>
              <a:t>Capacidad instalada.</a:t>
            </a:r>
            <a:br>
              <a:rPr lang="es-PE" dirty="0" smtClean="0"/>
            </a:br>
            <a:r>
              <a:rPr lang="es-PE" dirty="0" smtClean="0"/>
              <a:t>Mano de obra calificada.</a:t>
            </a:r>
            <a:br>
              <a:rPr lang="es-PE" dirty="0" smtClean="0"/>
            </a:br>
            <a:r>
              <a:rPr lang="es-PE" dirty="0" smtClean="0"/>
              <a:t>Cliente apóstol por obras anteriores efectuadas con alto grado de satisfacción.</a:t>
            </a:r>
            <a:br>
              <a:rPr lang="es-PE" dirty="0" smtClean="0"/>
            </a:br>
            <a:r>
              <a:rPr lang="es-PE" dirty="0" smtClean="0"/>
              <a:t>Flexibilidad en la producción de cualquier producto en madera sobre medidas o en serie.</a:t>
            </a:r>
            <a:br>
              <a:rPr lang="es-PE" dirty="0" smtClean="0"/>
            </a:br>
            <a:r>
              <a:rPr lang="es-PE" dirty="0" smtClean="0"/>
              <a:t>Mercado nacional e internacional.</a:t>
            </a:r>
            <a:br>
              <a:rPr lang="es-PE" dirty="0" smtClean="0"/>
            </a:br>
            <a:r>
              <a:rPr lang="es-PE" dirty="0" smtClean="0"/>
              <a:t>Productos de alta calidad.</a:t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b="1" dirty="0" smtClean="0"/>
              <a:t>Debilidades</a:t>
            </a:r>
            <a:r>
              <a:rPr lang="es-PE" dirty="0" smtClean="0"/>
              <a:t>:</a:t>
            </a:r>
            <a:br>
              <a:rPr lang="es-PE" dirty="0" smtClean="0"/>
            </a:br>
            <a:r>
              <a:rPr lang="es-PE" dirty="0" smtClean="0"/>
              <a:t>Productos de Larga duración.</a:t>
            </a:r>
            <a:br>
              <a:rPr lang="es-PE" dirty="0" smtClean="0"/>
            </a:br>
            <a:r>
              <a:rPr lang="es-PE" dirty="0" smtClean="0"/>
              <a:t>Bajo poder negociador con proveedores y clientes.</a:t>
            </a:r>
            <a:br>
              <a:rPr lang="es-PE" dirty="0" smtClean="0"/>
            </a:br>
            <a:r>
              <a:rPr lang="es-PE" dirty="0" smtClean="0"/>
              <a:t>Al ser productos suntuarios son más vulnerables a las crisis económicas.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5852" y="571480"/>
            <a:ext cx="70723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Ejemplos de Análisis FODA </a:t>
            </a:r>
          </a:p>
          <a:p>
            <a:r>
              <a:rPr lang="es-PE" dirty="0" smtClean="0"/>
              <a:t>Ejemplo de un Análisis FODA de Sociedad de Inversiones y Manufacturas Renacer S.A.</a:t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b="1" dirty="0" smtClean="0"/>
              <a:t>Oportunidades</a:t>
            </a:r>
            <a:r>
              <a:rPr lang="es-PE" dirty="0" smtClean="0"/>
              <a:t>:</a:t>
            </a:r>
            <a:br>
              <a:rPr lang="es-PE" dirty="0" smtClean="0"/>
            </a:br>
            <a:r>
              <a:rPr lang="es-PE" dirty="0" smtClean="0"/>
              <a:t>Explorar mercado Internacional.</a:t>
            </a:r>
            <a:br>
              <a:rPr lang="es-PE" dirty="0" smtClean="0"/>
            </a:br>
            <a:r>
              <a:rPr lang="es-PE" dirty="0" smtClean="0"/>
              <a:t>Alianza con otras empresas.</a:t>
            </a:r>
            <a:br>
              <a:rPr lang="es-PE" dirty="0" smtClean="0"/>
            </a:br>
            <a:r>
              <a:rPr lang="es-PE" dirty="0" smtClean="0"/>
              <a:t>La nueva constitución de la empresa permite nuevas oportunidades de negocios e inversión.</a:t>
            </a:r>
            <a:br>
              <a:rPr lang="es-PE" dirty="0" smtClean="0"/>
            </a:br>
            <a:r>
              <a:rPr lang="es-PE" dirty="0" smtClean="0"/>
              <a:t/>
            </a:r>
            <a:br>
              <a:rPr lang="es-PE" dirty="0" smtClean="0"/>
            </a:br>
            <a:r>
              <a:rPr lang="es-PE" b="1" dirty="0" smtClean="0"/>
              <a:t>Amenazas</a:t>
            </a:r>
            <a:r>
              <a:rPr lang="es-PE" dirty="0" smtClean="0"/>
              <a:t>:</a:t>
            </a:r>
            <a:br>
              <a:rPr lang="es-PE" dirty="0" smtClean="0"/>
            </a:br>
            <a:r>
              <a:rPr lang="es-PE" dirty="0" smtClean="0"/>
              <a:t>La continuidad de la crisis económica provoca una baja en la demanda de los productos.</a:t>
            </a:r>
            <a:br>
              <a:rPr lang="es-PE" dirty="0" smtClean="0"/>
            </a:br>
            <a:r>
              <a:rPr lang="es-PE" dirty="0" smtClean="0"/>
              <a:t>Productos importados con bajos costos de producción.</a:t>
            </a:r>
            <a:br>
              <a:rPr lang="es-PE" dirty="0" smtClean="0"/>
            </a:br>
            <a:r>
              <a:rPr lang="es-PE" dirty="0" smtClean="0"/>
              <a:t>Medidas impositivas que tome la autoridad.</a:t>
            </a:r>
            <a:br>
              <a:rPr lang="es-PE" dirty="0" smtClean="0"/>
            </a:br>
            <a:r>
              <a:rPr lang="es-PE" dirty="0" smtClean="0"/>
              <a:t>Alternativas de financiamiento más caras.</a:t>
            </a:r>
            <a:br>
              <a:rPr lang="es-PE" dirty="0" smtClean="0"/>
            </a:b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5"/>
            <a:ext cx="7143800" cy="53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285728"/>
            <a:ext cx="87154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Luminarias Impala S.A de C.V</a:t>
            </a:r>
            <a:b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Nuestra misión, visión y nuestros valores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1.- Misión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Como empresa “Luminarias Impala S.A de C.V”, tiene la misión de solventar las necesidades que nuestros clientes tienen en iluminación; atendemos tanto a particulares como a empresas, que requieran de una iluminación limpia, suficiente, barata y ecológica.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2.- Visión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“Luminarias Impala S.A de C.V” tiene la visión de adelantarse en la tecnología y acercarla al público en general, así como crecer como empresa llegando a tener el liderazgo en la rama y contar con la confianza de todas las personas que requieran de nuestros servicios.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3.- Valores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“Luminarias Impala S.A de C.V” así como nuestros empleados y filiales, tenemos como valor principal, servir a los clientes, sin distinciones, así como tenemos como valor primordial el cuidado del planeta, apoyando al sistema de iluminación, con las más avanzadas redes ecológicas, incluyendo focos de “</a:t>
            </a:r>
            <a:r>
              <a:rPr kumimoji="0" lang="es-P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led</a:t>
            </a:r>
            <a:r>
              <a:rPr kumimoji="0" 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 para la iluminaria de edificios públicos, e introduciendo esta cultura a las casas particulares de nuestros clientes, permitiendo que la tecnología ecológica se encuentre al alcance de todos.</a:t>
            </a: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7364"/>
            <a:ext cx="9144000" cy="29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644650"/>
            <a:ext cx="7848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03" y="1340768"/>
            <a:ext cx="8964333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3491880" y="2924944"/>
            <a:ext cx="1805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Procesos: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9842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633534"/>
            <a:ext cx="8229600" cy="22907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PE" sz="2800" b="1" dirty="0" smtClean="0"/>
              <a:t>Nombre del proyecto: </a:t>
            </a:r>
          </a:p>
          <a:p>
            <a:pPr algn="just"/>
            <a:r>
              <a:rPr lang="es-PE" sz="2800" dirty="0" smtClean="0"/>
              <a:t>Es la primera caracterización del proyecto. Debe ser breve y apuntar a la esencia de la acción. </a:t>
            </a:r>
          </a:p>
          <a:p>
            <a:pPr algn="just"/>
            <a:endParaRPr lang="es-PE" sz="2800" dirty="0" smtClean="0"/>
          </a:p>
          <a:p>
            <a:pPr algn="just"/>
            <a:r>
              <a:rPr lang="es-PE" sz="2800" dirty="0" smtClean="0"/>
              <a:t>El nombre del proyecto debe responder a los siguientes </a:t>
            </a:r>
          </a:p>
          <a:p>
            <a:pPr algn="just"/>
            <a:r>
              <a:rPr lang="es-PE" sz="2800" dirty="0" smtClean="0"/>
              <a:t>interrogantes: ¿qué se va a hacer?, ¿sobre qué se va a </a:t>
            </a:r>
          </a:p>
          <a:p>
            <a:pPr algn="just"/>
            <a:r>
              <a:rPr lang="es-PE" sz="2800" dirty="0" smtClean="0"/>
              <a:t>hacer? y ¿dónde se va a hacer</a:t>
            </a:r>
            <a:endParaRPr lang="es-PE" sz="2800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ublicaciones.ops.org.ar/publicaciones/piezas%20comunicacionales/cdmanipulacion%20Alimentos/imagenes/cuadro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513558"/>
            <a:ext cx="4035327" cy="4075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41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irliquide.cl/image/photoelement/pj/bebidas59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" y="1124744"/>
            <a:ext cx="9035380" cy="4983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1117878"/>
            <a:ext cx="409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Elaboración de Bebidas, jugos y cervezas </a:t>
            </a:r>
          </a:p>
        </p:txBody>
      </p:sp>
    </p:spTree>
    <p:extLst>
      <p:ext uri="{BB962C8B-B14F-4D97-AF65-F5344CB8AC3E}">
        <p14:creationId xmlns="" xmlns:p14="http://schemas.microsoft.com/office/powerpoint/2010/main" val="1760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onografias.com/trabajos76/optimizar-proceso-calculo-nomina-sistema-informatico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8681"/>
            <a:ext cx="5040560" cy="5259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nografia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72" y="751358"/>
            <a:ext cx="5257800" cy="73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22566" y="188640"/>
            <a:ext cx="406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DESCRIPCIÓN DEL PROCESO DE NÓMINA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8253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rcolac.com/Images_IRCO/Proceso-de-Produccion-IRCO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6804"/>
            <a:ext cx="7248525" cy="5381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476672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Manipulación de alimentos:</a:t>
            </a:r>
            <a:endParaRPr lang="es-PE" b="1" dirty="0"/>
          </a:p>
        </p:txBody>
      </p:sp>
    </p:spTree>
    <p:extLst>
      <p:ext uri="{BB962C8B-B14F-4D97-AF65-F5344CB8AC3E}">
        <p14:creationId xmlns="" xmlns:p14="http://schemas.microsoft.com/office/powerpoint/2010/main" val="11026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500034" y="1142984"/>
            <a:ext cx="4744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</a:t>
            </a:r>
            <a:r>
              <a:rPr lang="es-ES" sz="2000" b="1" dirty="0" smtClean="0"/>
              <a:t>Procesos en mecánica automotriz:</a:t>
            </a:r>
            <a:endParaRPr lang="es-ES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44" y="1714488"/>
            <a:ext cx="8502556" cy="4471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01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/>
          <p:nvPr/>
        </p:nvSpPr>
        <p:spPr>
          <a:xfrm>
            <a:off x="2627784" y="3136612"/>
            <a:ext cx="3936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Distribución </a:t>
            </a:r>
            <a:r>
              <a:rPr lang="es-ES" sz="3200" b="1" dirty="0"/>
              <a:t>de planta</a:t>
            </a:r>
          </a:p>
        </p:txBody>
      </p:sp>
    </p:spTree>
    <p:extLst>
      <p:ext uri="{BB962C8B-B14F-4D97-AF65-F5344CB8AC3E}">
        <p14:creationId xmlns="" xmlns:p14="http://schemas.microsoft.com/office/powerpoint/2010/main" val="6699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/>
          <p:nvPr/>
        </p:nvSpPr>
        <p:spPr>
          <a:xfrm>
            <a:off x="1214414" y="285728"/>
            <a:ext cx="3453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Distribución de planta</a:t>
            </a:r>
          </a:p>
        </p:txBody>
      </p:sp>
      <p:sp>
        <p:nvSpPr>
          <p:cNvPr id="4" name="Rectángulo 2"/>
          <p:cNvSpPr/>
          <p:nvPr/>
        </p:nvSpPr>
        <p:spPr>
          <a:xfrm>
            <a:off x="0" y="1142984"/>
            <a:ext cx="9001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En este grafico se muestra la distribución que tendrá el negocio para dar los servicios necesarios y donde se encontraran ubicadas el área de oficina, el cuarto de refacciones, el cuarto de herramientas, el baño público, la zona de trabajo y las entradas vehiculares.</a:t>
            </a: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2143116"/>
            <a:ext cx="9262281" cy="3947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34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/>
          <p:cNvSpPr/>
          <p:nvPr/>
        </p:nvSpPr>
        <p:spPr>
          <a:xfrm>
            <a:off x="1151246" y="1071546"/>
            <a:ext cx="1029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Tamaño</a:t>
            </a:r>
            <a:endParaRPr lang="es-ES" sz="2000" b="1" dirty="0"/>
          </a:p>
        </p:txBody>
      </p:sp>
      <p:sp>
        <p:nvSpPr>
          <p:cNvPr id="5" name="Rectángulo 2"/>
          <p:cNvSpPr/>
          <p:nvPr/>
        </p:nvSpPr>
        <p:spPr>
          <a:xfrm>
            <a:off x="285720" y="1471656"/>
            <a:ext cx="909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Se ha considerado la ubicación de nuestro local, para el servicio de reparación y mantenimiento vehicular. Nuestro local tendrá una extensión de 130 m2 con dimensiones de 10mts x 13mts.es un  terreno regular apto para la instalación de negocio.</a:t>
            </a: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546" y="2549067"/>
            <a:ext cx="7971193" cy="3603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03848" y="3068960"/>
            <a:ext cx="2225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Localización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0596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4414" y="214290"/>
            <a:ext cx="238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Localización</a:t>
            </a: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107504" y="11430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Método Ranking de Factores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graphicFrame>
        <p:nvGraphicFramePr>
          <p:cNvPr id="8" name="Object 1028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="" xmlns:p14="http://schemas.microsoft.com/office/powerpoint/2010/main" val="2491233240"/>
              </p:ext>
            </p:extLst>
          </p:nvPr>
        </p:nvGraphicFramePr>
        <p:xfrm>
          <a:off x="539552" y="2708920"/>
          <a:ext cx="8269287" cy="2625725"/>
        </p:xfrm>
        <a:graphic>
          <a:graphicData uri="http://schemas.openxmlformats.org/presentationml/2006/ole">
            <p:oleObj spid="_x0000_s1031" name="Document" r:id="rId3" imgW="5893601" imgH="1870975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097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804998"/>
            <a:ext cx="9105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hape 10202113"/>
          <p:cNvSpPr txBox="1">
            <a:spLocks noChangeArrowheads="1"/>
          </p:cNvSpPr>
          <p:nvPr/>
        </p:nvSpPr>
        <p:spPr>
          <a:xfrm>
            <a:off x="684213" y="142852"/>
            <a:ext cx="77724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Nombre del Proyecto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100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4414" y="214290"/>
            <a:ext cx="238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Localización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129729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Método Costo - Costo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body" idx="4294967295"/>
            <p:extLst>
              <p:ext uri="{D42A27DB-BD31-4B8C-83A1-F6EECF244321}">
                <p14:modId xmlns="" xmlns:p14="http://schemas.microsoft.com/office/powerpoint/2010/main" val="277696435"/>
              </p:ext>
            </p:extLst>
          </p:nvPr>
        </p:nvGraphicFramePr>
        <p:xfrm>
          <a:off x="1506538" y="2977604"/>
          <a:ext cx="6808787" cy="3187700"/>
        </p:xfrm>
        <a:graphic>
          <a:graphicData uri="http://schemas.openxmlformats.org/presentationml/2006/ole">
            <p:oleObj spid="_x0000_s3076" name="Document" r:id="rId3" imgW="3811450" imgH="1785092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142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4414" y="214290"/>
            <a:ext cx="238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Localización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124744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Selección de Localización: Método Puntajes Ponderados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6008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85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 cstate="print"/>
          <a:srcRect l="3392" r="1641"/>
          <a:stretch/>
        </p:blipFill>
        <p:spPr>
          <a:xfrm>
            <a:off x="714348" y="1357298"/>
            <a:ext cx="8052180" cy="5131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8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4414" y="214290"/>
            <a:ext cx="2384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	Localización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4282" y="1285860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Ubicación de nuestro  proyecto será en Av. la pampilla 123 Ventanillas.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8065827" cy="4536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12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/>
          <p:nvPr/>
        </p:nvSpPr>
        <p:spPr>
          <a:xfrm>
            <a:off x="3635896" y="3242593"/>
            <a:ext cx="217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Gastos y Costos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297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/>
          <p:nvPr/>
        </p:nvSpPr>
        <p:spPr>
          <a:xfrm>
            <a:off x="687574" y="1197169"/>
            <a:ext cx="5841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/>
              <a:t>	Gastos de administración proyectado</a:t>
            </a:r>
          </a:p>
        </p:txBody>
      </p:sp>
      <p:pic>
        <p:nvPicPr>
          <p:cNvPr id="3" name="Imagen 4"/>
          <p:cNvPicPr>
            <a:picLocks noChangeAspect="1"/>
          </p:cNvPicPr>
          <p:nvPr/>
        </p:nvPicPr>
        <p:blipFill rotWithShape="1">
          <a:blip r:embed="rId2" cstate="print"/>
          <a:srcRect l="20140" t="40812" r="25420" b="23927"/>
          <a:stretch/>
        </p:blipFill>
        <p:spPr>
          <a:xfrm>
            <a:off x="500034" y="1928802"/>
            <a:ext cx="8410425" cy="3775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95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5541" y="865344"/>
            <a:ext cx="386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Gastos </a:t>
            </a:r>
            <a:r>
              <a:rPr lang="es-ES" sz="2400" b="1" dirty="0"/>
              <a:t>de ventas proyectado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0560" t="49767" r="26574" b="23368"/>
          <a:stretch/>
        </p:blipFill>
        <p:spPr>
          <a:xfrm>
            <a:off x="0" y="1428736"/>
            <a:ext cx="9179373" cy="3857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39952" y="3068960"/>
            <a:ext cx="193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Aspecto Legal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572886" y="1100700"/>
            <a:ext cx="1530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Estudio </a:t>
            </a:r>
            <a:r>
              <a:rPr lang="es-ES" sz="2000" b="1" dirty="0"/>
              <a:t>legal</a:t>
            </a:r>
          </a:p>
        </p:txBody>
      </p:sp>
      <p:sp>
        <p:nvSpPr>
          <p:cNvPr id="5" name="Rectángulo 3"/>
          <p:cNvSpPr/>
          <p:nvPr/>
        </p:nvSpPr>
        <p:spPr>
          <a:xfrm>
            <a:off x="323528" y="1500810"/>
            <a:ext cx="8511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trámites generales más importantes para la apertura de un taller mecánico se enumeran en la siguiente lista:</a:t>
            </a:r>
          </a:p>
        </p:txBody>
      </p:sp>
      <p:sp>
        <p:nvSpPr>
          <p:cNvPr id="6" name="Rectángulo 4"/>
          <p:cNvSpPr/>
          <p:nvPr/>
        </p:nvSpPr>
        <p:spPr>
          <a:xfrm>
            <a:off x="323528" y="2547251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Declaración </a:t>
            </a:r>
            <a:r>
              <a:rPr lang="es-ES" dirty="0"/>
              <a:t>previa al inicio de las operaciones.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Licencia </a:t>
            </a:r>
            <a:r>
              <a:rPr lang="es-ES" dirty="0"/>
              <a:t>de actividad para la apertura de taller mecánico.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Licencias </a:t>
            </a:r>
            <a:r>
              <a:rPr lang="es-ES" dirty="0"/>
              <a:t>de obras.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Declaración </a:t>
            </a:r>
            <a:r>
              <a:rPr lang="es-ES" dirty="0"/>
              <a:t>censal de Inicio de Actividades.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Inscripción </a:t>
            </a:r>
            <a:r>
              <a:rPr lang="es-ES" dirty="0"/>
              <a:t>como empresa en la Seguridad Social.</a:t>
            </a:r>
          </a:p>
        </p:txBody>
      </p:sp>
      <p:sp>
        <p:nvSpPr>
          <p:cNvPr id="7" name="Rectángulo 5"/>
          <p:cNvSpPr/>
          <p:nvPr/>
        </p:nvSpPr>
        <p:spPr>
          <a:xfrm>
            <a:off x="5148064" y="2564904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Impuesto </a:t>
            </a:r>
            <a:r>
              <a:rPr lang="es-ES" dirty="0"/>
              <a:t>de actividades económicas (I.A.E.)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Afiliación </a:t>
            </a:r>
            <a:r>
              <a:rPr lang="es-ES" dirty="0"/>
              <a:t>de los trabajadores a la Seguridad Social.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Formalización </a:t>
            </a:r>
            <a:r>
              <a:rPr lang="es-ES" dirty="0"/>
              <a:t>de los contratos.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Comunicación </a:t>
            </a:r>
            <a:r>
              <a:rPr lang="es-ES" dirty="0"/>
              <a:t>de la apertura del taller mecánico.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Formalización </a:t>
            </a:r>
            <a:r>
              <a:rPr lang="es-ES" dirty="0"/>
              <a:t>del libro de visitas.</a:t>
            </a:r>
          </a:p>
        </p:txBody>
      </p:sp>
    </p:spTree>
    <p:extLst>
      <p:ext uri="{BB962C8B-B14F-4D97-AF65-F5344CB8AC3E}">
        <p14:creationId xmlns="" xmlns:p14="http://schemas.microsoft.com/office/powerpoint/2010/main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72606" y="3259723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" sz="2000" b="1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Impacto Ambiental</a:t>
            </a:r>
            <a:endParaRPr lang="es-PE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43138"/>
            <a:ext cx="8686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hape 10202113"/>
          <p:cNvSpPr txBox="1">
            <a:spLocks noChangeArrowheads="1"/>
          </p:cNvSpPr>
          <p:nvPr/>
        </p:nvSpPr>
        <p:spPr>
          <a:xfrm>
            <a:off x="684213" y="142852"/>
            <a:ext cx="77724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Nombre del Proyecto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100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683568" y="987986"/>
            <a:ext cx="770485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Impacto Ambiental</a:t>
            </a: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Durante la ejecución del proyecto y su fase de operación y mantenimiento no se producirán efectos negativos en el medio ambiente, es decir las actividades se realizarán tomando todas las medidas de precaución.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La ejecución de las obras se realizará de manera técnica y planificada, a fin de que se adecuen a las condiciones de seguridad física del terreno, y tratando en lo posible que guarden equilibrio con el entorno local.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La utilización, en caso de necesidad, de aditivos no tóxicos durante el manipuleo de los materiales a emplearse en la ejecución del proyecto, no alterará el ambiente local.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No se ejecutarán actividades relacionadas a la tala de bosques y/o árboles; así como el aprovechamiento de material de préstamo durante la ejecución del proyecto, garantizando  el  equilibrio ambiental de la localidad.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P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Por ejemplo, para el transporte de los materiales a utilizarse en las obras no perjudicarán las vías de acceso y el almacenamiento serán depositadas en áreas que corresponden a la misma institución, el espacio aéreo no será afectado por la emisión de gases, por cuanto no se utilizarán gases contaminantes.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7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28860" y="27146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</a:rPr>
              <a:t>Gracias…</a:t>
            </a:r>
            <a:endParaRPr lang="es-P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5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202113"/>
          <p:cNvSpPr txBox="1">
            <a:spLocks noChangeArrowheads="1"/>
          </p:cNvSpPr>
          <p:nvPr/>
        </p:nvSpPr>
        <p:spPr>
          <a:xfrm>
            <a:off x="684213" y="142852"/>
            <a:ext cx="77724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Nombre del Proyecto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 flipH="1">
            <a:off x="642910" y="1785926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1. “PROYECTO DE INVERSIÓN PARA LA CREACIÓN DE UN JARDIN INFANTIL PREESCOLAR PRIVADO  - CRISTIANO EN EL MUNICIPIO DE CAJICÁ”.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2. “PROYECTO DE INVERSIÓN PARA LA CREACIÓN DE UN  SKATEPARK PRIVADO EN LA  CIUDAD DE GUAYAQUIL”.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3. “PROYECTO DE INVERSIÓN PARA LA CREACIÓN DE UNA COMISARÍA EN EL DISTRITO DE SAN JUAN DE LURIGANCHO”.</a:t>
            </a:r>
          </a:p>
          <a:p>
            <a:pPr algn="just"/>
            <a:endParaRPr lang="es-PE" dirty="0" smtClean="0"/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6"/>
          <p:cNvSpPr/>
          <p:nvPr/>
        </p:nvSpPr>
        <p:spPr>
          <a:xfrm>
            <a:off x="571473" y="357166"/>
            <a:ext cx="835824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Proyecto de Inversión:</a:t>
            </a:r>
          </a:p>
          <a:p>
            <a:pPr algn="ctr"/>
            <a:endParaRPr lang="es-E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s-ES" sz="3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s-ES" sz="36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Creación de la mecánica </a:t>
            </a:r>
            <a:r>
              <a:rPr lang="es-E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de autos “El veloz” en el Distrito de San Juan de Lurigancho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UC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UCV</Template>
  <TotalTime>861</TotalTime>
  <Words>1661</Words>
  <Application>Microsoft Office PowerPoint</Application>
  <PresentationFormat>Presentación en pantalla (4:3)</PresentationFormat>
  <Paragraphs>218</Paragraphs>
  <Slides>71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3" baseType="lpstr">
      <vt:lpstr>Tema UCV</vt:lpstr>
      <vt:lpstr>Document</vt:lpstr>
      <vt:lpstr>FACULTAD DE CIENCIAS EMPRESARIALES ESCUELA ACADÉMICO PROFESIONAL DE CONTABILIDAD</vt:lpstr>
      <vt:lpstr>Estructura de la Monografía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 UCV 2015</dc:title>
  <dc:creator>ISOTOH</dc:creator>
  <cp:lastModifiedBy>romel ceron</cp:lastModifiedBy>
  <cp:revision>79</cp:revision>
  <dcterms:created xsi:type="dcterms:W3CDTF">2015-02-13T05:41:54Z</dcterms:created>
  <dcterms:modified xsi:type="dcterms:W3CDTF">2015-06-27T06:27:54Z</dcterms:modified>
</cp:coreProperties>
</file>