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7" r:id="rId2"/>
    <p:sldId id="293" r:id="rId3"/>
    <p:sldId id="295" r:id="rId4"/>
    <p:sldId id="296" r:id="rId5"/>
    <p:sldId id="297" r:id="rId6"/>
    <p:sldId id="298" r:id="rId7"/>
    <p:sldId id="299" r:id="rId8"/>
    <p:sldId id="300" r:id="rId9"/>
    <p:sldId id="301" r:id="rId10"/>
    <p:sldId id="302" r:id="rId11"/>
    <p:sldId id="303" r:id="rId12"/>
    <p:sldId id="304" r:id="rId13"/>
    <p:sldId id="305" r:id="rId14"/>
    <p:sldId id="258" r:id="rId15"/>
    <p:sldId id="306" r:id="rId16"/>
    <p:sldId id="307" r:id="rId17"/>
    <p:sldId id="308" r:id="rId18"/>
    <p:sldId id="309" r:id="rId19"/>
    <p:sldId id="310" r:id="rId20"/>
    <p:sldId id="311" r:id="rId21"/>
    <p:sldId id="294" r:id="rId22"/>
  </p:sldIdLst>
  <p:sldSz cx="9144000" cy="6858000" type="screen4x3"/>
  <p:notesSz cx="6669088" cy="97536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94660"/>
  </p:normalViewPr>
  <p:slideViewPr>
    <p:cSldViewPr>
      <p:cViewPr varScale="1">
        <p:scale>
          <a:sx n="65" d="100"/>
          <a:sy n="65" d="100"/>
        </p:scale>
        <p:origin x="-907" y="-77"/>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889250" cy="487363"/>
          </a:xfrm>
          <a:prstGeom prst="rect">
            <a:avLst/>
          </a:prstGeom>
        </p:spPr>
        <p:txBody>
          <a:bodyPr vert="horz" lIns="91440" tIns="45720" rIns="91440" bIns="45720" rtlCol="0"/>
          <a:lstStyle>
            <a:lvl1pPr algn="l">
              <a:defRPr sz="1200"/>
            </a:lvl1pPr>
          </a:lstStyle>
          <a:p>
            <a:endParaRPr lang="es-PE" dirty="0"/>
          </a:p>
        </p:txBody>
      </p:sp>
      <p:sp>
        <p:nvSpPr>
          <p:cNvPr id="3" name="2 Marcador de fecha"/>
          <p:cNvSpPr>
            <a:spLocks noGrp="1"/>
          </p:cNvSpPr>
          <p:nvPr>
            <p:ph type="dt" sz="quarter" idx="1"/>
          </p:nvPr>
        </p:nvSpPr>
        <p:spPr>
          <a:xfrm>
            <a:off x="3778250" y="0"/>
            <a:ext cx="2889250" cy="487363"/>
          </a:xfrm>
          <a:prstGeom prst="rect">
            <a:avLst/>
          </a:prstGeom>
        </p:spPr>
        <p:txBody>
          <a:bodyPr vert="horz" lIns="91440" tIns="45720" rIns="91440" bIns="45720" rtlCol="0"/>
          <a:lstStyle>
            <a:lvl1pPr algn="r">
              <a:defRPr sz="1200"/>
            </a:lvl1pPr>
          </a:lstStyle>
          <a:p>
            <a:fld id="{6ABC6B91-3E3E-4EED-B6A4-FCB5845569EC}" type="datetimeFigureOut">
              <a:rPr lang="es-PE" smtClean="0"/>
              <a:pPr/>
              <a:t>28/05/2015</a:t>
            </a:fld>
            <a:endParaRPr lang="es-PE" dirty="0"/>
          </a:p>
        </p:txBody>
      </p:sp>
      <p:sp>
        <p:nvSpPr>
          <p:cNvPr id="4" name="3 Marcador de pie de página"/>
          <p:cNvSpPr>
            <a:spLocks noGrp="1"/>
          </p:cNvSpPr>
          <p:nvPr>
            <p:ph type="ftr" sz="quarter" idx="2"/>
          </p:nvPr>
        </p:nvSpPr>
        <p:spPr>
          <a:xfrm>
            <a:off x="0" y="9264650"/>
            <a:ext cx="2889250" cy="487363"/>
          </a:xfrm>
          <a:prstGeom prst="rect">
            <a:avLst/>
          </a:prstGeom>
        </p:spPr>
        <p:txBody>
          <a:bodyPr vert="horz" lIns="91440" tIns="45720" rIns="91440" bIns="45720" rtlCol="0" anchor="b"/>
          <a:lstStyle>
            <a:lvl1pPr algn="l">
              <a:defRPr sz="1200"/>
            </a:lvl1pPr>
          </a:lstStyle>
          <a:p>
            <a:endParaRPr lang="es-PE" dirty="0"/>
          </a:p>
        </p:txBody>
      </p:sp>
      <p:sp>
        <p:nvSpPr>
          <p:cNvPr id="5" name="4 Marcador de número de diapositiva"/>
          <p:cNvSpPr>
            <a:spLocks noGrp="1"/>
          </p:cNvSpPr>
          <p:nvPr>
            <p:ph type="sldNum" sz="quarter" idx="3"/>
          </p:nvPr>
        </p:nvSpPr>
        <p:spPr>
          <a:xfrm>
            <a:off x="3778250" y="9264650"/>
            <a:ext cx="2889250" cy="487363"/>
          </a:xfrm>
          <a:prstGeom prst="rect">
            <a:avLst/>
          </a:prstGeom>
        </p:spPr>
        <p:txBody>
          <a:bodyPr vert="horz" lIns="91440" tIns="45720" rIns="91440" bIns="45720" rtlCol="0" anchor="b"/>
          <a:lstStyle>
            <a:lvl1pPr algn="r">
              <a:defRPr sz="1200"/>
            </a:lvl1pPr>
          </a:lstStyle>
          <a:p>
            <a:fld id="{D81CCB92-69B7-4F69-A9BC-0B5D5F923E3D}" type="slidenum">
              <a:rPr lang="es-PE" smtClean="0"/>
              <a:pPr/>
              <a:t>‹Nº›</a:t>
            </a:fld>
            <a:endParaRPr lang="es-PE" dirty="0"/>
          </a:p>
        </p:txBody>
      </p:sp>
    </p:spTree>
    <p:extLst>
      <p:ext uri="{BB962C8B-B14F-4D97-AF65-F5344CB8AC3E}">
        <p14:creationId xmlns:p14="http://schemas.microsoft.com/office/powerpoint/2010/main" xmlns="" val="3048726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889250" cy="487363"/>
          </a:xfrm>
          <a:prstGeom prst="rect">
            <a:avLst/>
          </a:prstGeom>
        </p:spPr>
        <p:txBody>
          <a:bodyPr vert="horz" lIns="91440" tIns="45720" rIns="91440" bIns="45720" rtlCol="0"/>
          <a:lstStyle>
            <a:lvl1pPr algn="l">
              <a:defRPr sz="1200"/>
            </a:lvl1pPr>
          </a:lstStyle>
          <a:p>
            <a:endParaRPr lang="es-PE" dirty="0"/>
          </a:p>
        </p:txBody>
      </p:sp>
      <p:sp>
        <p:nvSpPr>
          <p:cNvPr id="3" name="2 Marcador de fecha"/>
          <p:cNvSpPr>
            <a:spLocks noGrp="1"/>
          </p:cNvSpPr>
          <p:nvPr>
            <p:ph type="dt" idx="1"/>
          </p:nvPr>
        </p:nvSpPr>
        <p:spPr>
          <a:xfrm>
            <a:off x="3778250" y="0"/>
            <a:ext cx="2889250" cy="487363"/>
          </a:xfrm>
          <a:prstGeom prst="rect">
            <a:avLst/>
          </a:prstGeom>
        </p:spPr>
        <p:txBody>
          <a:bodyPr vert="horz" lIns="91440" tIns="45720" rIns="91440" bIns="45720" rtlCol="0"/>
          <a:lstStyle>
            <a:lvl1pPr algn="r">
              <a:defRPr sz="1200"/>
            </a:lvl1pPr>
          </a:lstStyle>
          <a:p>
            <a:fld id="{203B6B3E-26B8-4DB3-AAB0-C9022055B1B0}" type="datetimeFigureOut">
              <a:rPr lang="es-PE" smtClean="0"/>
              <a:pPr/>
              <a:t>28/05/2015</a:t>
            </a:fld>
            <a:endParaRPr lang="es-PE" dirty="0"/>
          </a:p>
        </p:txBody>
      </p:sp>
      <p:sp>
        <p:nvSpPr>
          <p:cNvPr id="4" name="3 Marcador de imagen de diapositiva"/>
          <p:cNvSpPr>
            <a:spLocks noGrp="1" noRot="1" noChangeAspect="1"/>
          </p:cNvSpPr>
          <p:nvPr>
            <p:ph type="sldImg" idx="2"/>
          </p:nvPr>
        </p:nvSpPr>
        <p:spPr>
          <a:xfrm>
            <a:off x="896938" y="731838"/>
            <a:ext cx="4875212" cy="3657600"/>
          </a:xfrm>
          <a:prstGeom prst="rect">
            <a:avLst/>
          </a:prstGeom>
          <a:noFill/>
          <a:ln w="12700">
            <a:solidFill>
              <a:prstClr val="black"/>
            </a:solidFill>
          </a:ln>
        </p:spPr>
        <p:txBody>
          <a:bodyPr vert="horz" lIns="91440" tIns="45720" rIns="91440" bIns="45720" rtlCol="0" anchor="ctr"/>
          <a:lstStyle/>
          <a:p>
            <a:endParaRPr lang="es-PE" dirty="0"/>
          </a:p>
        </p:txBody>
      </p:sp>
      <p:sp>
        <p:nvSpPr>
          <p:cNvPr id="5" name="4 Marcador de notas"/>
          <p:cNvSpPr>
            <a:spLocks noGrp="1"/>
          </p:cNvSpPr>
          <p:nvPr>
            <p:ph type="body" sz="quarter" idx="3"/>
          </p:nvPr>
        </p:nvSpPr>
        <p:spPr>
          <a:xfrm>
            <a:off x="666750" y="4632325"/>
            <a:ext cx="5335588" cy="43894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5 Marcador de pie de página"/>
          <p:cNvSpPr>
            <a:spLocks noGrp="1"/>
          </p:cNvSpPr>
          <p:nvPr>
            <p:ph type="ftr" sz="quarter" idx="4"/>
          </p:nvPr>
        </p:nvSpPr>
        <p:spPr>
          <a:xfrm>
            <a:off x="0" y="9264650"/>
            <a:ext cx="2889250" cy="487363"/>
          </a:xfrm>
          <a:prstGeom prst="rect">
            <a:avLst/>
          </a:prstGeom>
        </p:spPr>
        <p:txBody>
          <a:bodyPr vert="horz" lIns="91440" tIns="45720" rIns="91440" bIns="45720" rtlCol="0" anchor="b"/>
          <a:lstStyle>
            <a:lvl1pPr algn="l">
              <a:defRPr sz="1200"/>
            </a:lvl1pPr>
          </a:lstStyle>
          <a:p>
            <a:endParaRPr lang="es-PE" dirty="0"/>
          </a:p>
        </p:txBody>
      </p:sp>
      <p:sp>
        <p:nvSpPr>
          <p:cNvPr id="7" name="6 Marcador de número de diapositiva"/>
          <p:cNvSpPr>
            <a:spLocks noGrp="1"/>
          </p:cNvSpPr>
          <p:nvPr>
            <p:ph type="sldNum" sz="quarter" idx="5"/>
          </p:nvPr>
        </p:nvSpPr>
        <p:spPr>
          <a:xfrm>
            <a:off x="3778250" y="9264650"/>
            <a:ext cx="2889250" cy="487363"/>
          </a:xfrm>
          <a:prstGeom prst="rect">
            <a:avLst/>
          </a:prstGeom>
        </p:spPr>
        <p:txBody>
          <a:bodyPr vert="horz" lIns="91440" tIns="45720" rIns="91440" bIns="45720" rtlCol="0" anchor="b"/>
          <a:lstStyle>
            <a:lvl1pPr algn="r">
              <a:defRPr sz="1200"/>
            </a:lvl1pPr>
          </a:lstStyle>
          <a:p>
            <a:fld id="{8114D5DF-6374-4F9E-BEEF-509AE78689BF}" type="slidenum">
              <a:rPr lang="es-PE" smtClean="0"/>
              <a:pPr/>
              <a:t>‹Nº›</a:t>
            </a:fld>
            <a:endParaRPr lang="es-PE" dirty="0"/>
          </a:p>
        </p:txBody>
      </p:sp>
    </p:spTree>
    <p:extLst>
      <p:ext uri="{BB962C8B-B14F-4D97-AF65-F5344CB8AC3E}">
        <p14:creationId xmlns:p14="http://schemas.microsoft.com/office/powerpoint/2010/main" xmlns="" val="3310758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722313" y="1726764"/>
            <a:ext cx="7772400" cy="1362075"/>
          </a:xfrm>
        </p:spPr>
        <p:txBody>
          <a:bodyPr anchor="t"/>
          <a:lstStyle>
            <a:lvl1pPr algn="ctr">
              <a:defRPr sz="4000" b="1" cap="none"/>
            </a:lvl1pPr>
          </a:lstStyle>
          <a:p>
            <a:r>
              <a:rPr lang="es-ES_tradnl" dirty="0" smtClean="0"/>
              <a:t>Clic para editar título</a:t>
            </a:r>
            <a:endParaRPr lang="es-ES" dirty="0"/>
          </a:p>
        </p:txBody>
      </p:sp>
      <p:sp>
        <p:nvSpPr>
          <p:cNvPr id="3" name="Marcador de texto 2"/>
          <p:cNvSpPr>
            <a:spLocks noGrp="1"/>
          </p:cNvSpPr>
          <p:nvPr>
            <p:ph type="body" idx="1" hasCustomPrompt="1"/>
          </p:nvPr>
        </p:nvSpPr>
        <p:spPr>
          <a:xfrm>
            <a:off x="722313" y="3285087"/>
            <a:ext cx="7772400" cy="1500187"/>
          </a:xfrm>
        </p:spPr>
        <p:txBody>
          <a:bodyPr anchor="b"/>
          <a:lstStyle>
            <a:lvl1pPr marL="0" indent="0" algn="ctr">
              <a:buNone/>
              <a:defRPr sz="20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dirty="0" smtClean="0"/>
              <a:t>Clic para editar subtítulo</a:t>
            </a:r>
          </a:p>
        </p:txBody>
      </p:sp>
      <p:sp>
        <p:nvSpPr>
          <p:cNvPr id="4" name="Marcador de fecha 3"/>
          <p:cNvSpPr>
            <a:spLocks noGrp="1"/>
          </p:cNvSpPr>
          <p:nvPr>
            <p:ph type="dt" sz="half" idx="10"/>
          </p:nvPr>
        </p:nvSpPr>
        <p:spPr/>
        <p:txBody>
          <a:bodyPr/>
          <a:lstStyle/>
          <a:p>
            <a:fld id="{4513374F-7192-4441-81BE-9EEE1504CFC7}" type="datetimeFigureOut">
              <a:rPr lang="es-PE" smtClean="0"/>
              <a:pPr/>
              <a:t>28/05/2015</a:t>
            </a:fld>
            <a:endParaRPr lang="es-PE" dirty="0"/>
          </a:p>
        </p:txBody>
      </p:sp>
      <p:sp>
        <p:nvSpPr>
          <p:cNvPr id="5" name="Marcador de pie de página 4"/>
          <p:cNvSpPr>
            <a:spLocks noGrp="1"/>
          </p:cNvSpPr>
          <p:nvPr>
            <p:ph type="ftr" sz="quarter" idx="11"/>
          </p:nvPr>
        </p:nvSpPr>
        <p:spPr/>
        <p:txBody>
          <a:bodyPr/>
          <a:lstStyle/>
          <a:p>
            <a:endParaRPr lang="es-PE" dirty="0"/>
          </a:p>
        </p:txBody>
      </p:sp>
      <p:sp>
        <p:nvSpPr>
          <p:cNvPr id="6" name="Marcador de número de diapositiva 5"/>
          <p:cNvSpPr>
            <a:spLocks noGrp="1"/>
          </p:cNvSpPr>
          <p:nvPr>
            <p:ph type="sldNum" sz="quarter" idx="12"/>
          </p:nvPr>
        </p:nvSpPr>
        <p:spPr/>
        <p:txBody>
          <a:bodyPr/>
          <a:lstStyle/>
          <a:p>
            <a:fld id="{3B9ACB9A-587A-4B43-B074-1C5BB588E3BF}" type="slidenum">
              <a:rPr lang="es-PE" smtClean="0"/>
              <a:pPr/>
              <a:t>‹Nº›</a:t>
            </a:fld>
            <a:endParaRPr lang="es-PE" dirty="0"/>
          </a:p>
        </p:txBody>
      </p:sp>
    </p:spTree>
    <p:extLst>
      <p:ext uri="{BB962C8B-B14F-4D97-AF65-F5344CB8AC3E}">
        <p14:creationId xmlns:p14="http://schemas.microsoft.com/office/powerpoint/2010/main" xmlns="" val="29137528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7" y="4233862"/>
            <a:ext cx="6219998" cy="566738"/>
          </a:xfrm>
        </p:spPr>
        <p:txBody>
          <a:bodyPr anchor="b"/>
          <a:lstStyle>
            <a:lvl1pPr algn="l">
              <a:defRPr sz="2000" b="1"/>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1792288" y="976979"/>
            <a:ext cx="6219998" cy="3103702"/>
          </a:xfr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s-ES" dirty="0"/>
          </a:p>
        </p:txBody>
      </p:sp>
      <p:sp>
        <p:nvSpPr>
          <p:cNvPr id="4" name="Marcador de texto 3"/>
          <p:cNvSpPr>
            <a:spLocks noGrp="1"/>
          </p:cNvSpPr>
          <p:nvPr>
            <p:ph type="body" sz="half" idx="2"/>
          </p:nvPr>
        </p:nvSpPr>
        <p:spPr>
          <a:xfrm>
            <a:off x="1792287" y="4964907"/>
            <a:ext cx="621999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457200" y="6356352"/>
            <a:ext cx="1545871" cy="365125"/>
          </a:xfrm>
        </p:spPr>
        <p:txBody>
          <a:bodyPr/>
          <a:lstStyle/>
          <a:p>
            <a:fld id="{4513374F-7192-4441-81BE-9EEE1504CFC7}" type="datetimeFigureOut">
              <a:rPr lang="es-PE" smtClean="0"/>
              <a:pPr/>
              <a:t>28/05/2015</a:t>
            </a:fld>
            <a:endParaRPr lang="es-PE" dirty="0"/>
          </a:p>
        </p:txBody>
      </p:sp>
      <p:sp>
        <p:nvSpPr>
          <p:cNvPr id="6" name="Marcador de pie de página 5"/>
          <p:cNvSpPr>
            <a:spLocks noGrp="1"/>
          </p:cNvSpPr>
          <p:nvPr>
            <p:ph type="ftr" sz="quarter" idx="11"/>
          </p:nvPr>
        </p:nvSpPr>
        <p:spPr>
          <a:xfrm>
            <a:off x="2367454" y="6360749"/>
            <a:ext cx="2067018" cy="365125"/>
          </a:xfrm>
        </p:spPr>
        <p:txBody>
          <a:bodyPr/>
          <a:lstStyle/>
          <a:p>
            <a:endParaRPr lang="es-PE" dirty="0"/>
          </a:p>
        </p:txBody>
      </p:sp>
      <p:sp>
        <p:nvSpPr>
          <p:cNvPr id="7" name="Marcador de número de diapositiva 6"/>
          <p:cNvSpPr>
            <a:spLocks noGrp="1"/>
          </p:cNvSpPr>
          <p:nvPr>
            <p:ph type="sldNum" sz="quarter" idx="12"/>
          </p:nvPr>
        </p:nvSpPr>
        <p:spPr>
          <a:xfrm>
            <a:off x="4715699" y="6390731"/>
            <a:ext cx="1691218" cy="335143"/>
          </a:xfrm>
        </p:spPr>
        <p:txBody>
          <a:bodyPr/>
          <a:lstStyle/>
          <a:p>
            <a:fld id="{3B9ACB9A-587A-4B43-B074-1C5BB588E3BF}" type="slidenum">
              <a:rPr lang="es-PE" smtClean="0"/>
              <a:pPr/>
              <a:t>‹Nº›</a:t>
            </a:fld>
            <a:endParaRPr lang="es-PE" dirty="0"/>
          </a:p>
        </p:txBody>
      </p:sp>
      <p:cxnSp>
        <p:nvCxnSpPr>
          <p:cNvPr id="8" name="7 Conector recto"/>
          <p:cNvCxnSpPr/>
          <p:nvPr/>
        </p:nvCxnSpPr>
        <p:spPr>
          <a:xfrm flipH="1">
            <a:off x="251959" y="6346115"/>
            <a:ext cx="8654780" cy="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3955506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483173" y="1150883"/>
            <a:ext cx="1070825" cy="4975281"/>
          </a:xfrm>
        </p:spPr>
        <p:txBody>
          <a:bodyPr vert="eaVert"/>
          <a:lstStyle/>
          <a:p>
            <a:r>
              <a:rPr lang="es-ES" smtClean="0"/>
              <a:t>Haga clic para modificar el estilo de título del patrón</a:t>
            </a:r>
            <a:endParaRPr lang="es-ES" dirty="0"/>
          </a:p>
        </p:txBody>
      </p:sp>
      <p:sp>
        <p:nvSpPr>
          <p:cNvPr id="3" name="Marcador de texto vertical 2"/>
          <p:cNvSpPr>
            <a:spLocks noGrp="1"/>
          </p:cNvSpPr>
          <p:nvPr>
            <p:ph type="body" orient="vert" idx="1"/>
          </p:nvPr>
        </p:nvSpPr>
        <p:spPr>
          <a:xfrm>
            <a:off x="970041" y="1150883"/>
            <a:ext cx="6336760" cy="497528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4513374F-7192-4441-81BE-9EEE1504CFC7}" type="datetimeFigureOut">
              <a:rPr lang="es-PE" smtClean="0"/>
              <a:pPr/>
              <a:t>28/05/2015</a:t>
            </a:fld>
            <a:endParaRPr lang="es-PE" dirty="0"/>
          </a:p>
        </p:txBody>
      </p:sp>
      <p:sp>
        <p:nvSpPr>
          <p:cNvPr id="5" name="Marcador de pie de página 4"/>
          <p:cNvSpPr>
            <a:spLocks noGrp="1"/>
          </p:cNvSpPr>
          <p:nvPr>
            <p:ph type="ftr" sz="quarter" idx="11"/>
          </p:nvPr>
        </p:nvSpPr>
        <p:spPr/>
        <p:txBody>
          <a:bodyPr/>
          <a:lstStyle/>
          <a:p>
            <a:endParaRPr lang="es-PE" dirty="0"/>
          </a:p>
        </p:txBody>
      </p:sp>
      <p:sp>
        <p:nvSpPr>
          <p:cNvPr id="6" name="Marcador de número de diapositiva 5"/>
          <p:cNvSpPr>
            <a:spLocks noGrp="1"/>
          </p:cNvSpPr>
          <p:nvPr>
            <p:ph type="sldNum" sz="quarter" idx="12"/>
          </p:nvPr>
        </p:nvSpPr>
        <p:spPr/>
        <p:txBody>
          <a:bodyPr/>
          <a:lstStyle/>
          <a:p>
            <a:fld id="{3B9ACB9A-587A-4B43-B074-1C5BB588E3BF}" type="slidenum">
              <a:rPr lang="es-PE" smtClean="0"/>
              <a:pPr/>
              <a:t>‹Nº›</a:t>
            </a:fld>
            <a:endParaRPr lang="es-PE" dirty="0"/>
          </a:p>
        </p:txBody>
      </p:sp>
      <p:cxnSp>
        <p:nvCxnSpPr>
          <p:cNvPr id="12" name="11 Conector recto"/>
          <p:cNvCxnSpPr/>
          <p:nvPr/>
        </p:nvCxnSpPr>
        <p:spPr>
          <a:xfrm flipH="1">
            <a:off x="251959" y="6346115"/>
            <a:ext cx="8654780" cy="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4443755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076906" y="43841"/>
            <a:ext cx="7640213" cy="902090"/>
          </a:xfrm>
        </p:spPr>
        <p:txBody>
          <a:bodyPr/>
          <a:lstStyle/>
          <a:p>
            <a:r>
              <a:rPr lang="es-ES" smtClean="0"/>
              <a:t>Haga clic para modificar el estilo de título del patrón</a:t>
            </a:r>
            <a:endParaRPr lang="es-ES" dirty="0"/>
          </a:p>
        </p:txBody>
      </p:sp>
      <p:sp>
        <p:nvSpPr>
          <p:cNvPr id="4" name="Marcador de fecha 3"/>
          <p:cNvSpPr>
            <a:spLocks noGrp="1"/>
          </p:cNvSpPr>
          <p:nvPr>
            <p:ph type="dt" sz="half" idx="10"/>
          </p:nvPr>
        </p:nvSpPr>
        <p:spPr/>
        <p:txBody>
          <a:bodyPr/>
          <a:lstStyle/>
          <a:p>
            <a:fld id="{4513374F-7192-4441-81BE-9EEE1504CFC7}" type="datetimeFigureOut">
              <a:rPr lang="es-PE" smtClean="0"/>
              <a:pPr/>
              <a:t>28/05/2015</a:t>
            </a:fld>
            <a:endParaRPr lang="es-PE" dirty="0"/>
          </a:p>
        </p:txBody>
      </p:sp>
      <p:sp>
        <p:nvSpPr>
          <p:cNvPr id="5" name="Marcador de pie de página 4"/>
          <p:cNvSpPr>
            <a:spLocks noGrp="1"/>
          </p:cNvSpPr>
          <p:nvPr>
            <p:ph type="ftr" sz="quarter" idx="11"/>
          </p:nvPr>
        </p:nvSpPr>
        <p:spPr/>
        <p:txBody>
          <a:bodyPr/>
          <a:lstStyle/>
          <a:p>
            <a:endParaRPr lang="es-PE" dirty="0"/>
          </a:p>
        </p:txBody>
      </p:sp>
      <p:sp>
        <p:nvSpPr>
          <p:cNvPr id="6" name="Marcador de número de diapositiva 5"/>
          <p:cNvSpPr>
            <a:spLocks noGrp="1"/>
          </p:cNvSpPr>
          <p:nvPr>
            <p:ph type="sldNum" sz="quarter" idx="12"/>
          </p:nvPr>
        </p:nvSpPr>
        <p:spPr/>
        <p:txBody>
          <a:bodyPr/>
          <a:lstStyle/>
          <a:p>
            <a:fld id="{3B9ACB9A-587A-4B43-B074-1C5BB588E3BF}" type="slidenum">
              <a:rPr lang="es-PE" smtClean="0"/>
              <a:pPr/>
              <a:t>‹Nº›</a:t>
            </a:fld>
            <a:endParaRPr lang="es-PE" dirty="0"/>
          </a:p>
        </p:txBody>
      </p:sp>
      <p:cxnSp>
        <p:nvCxnSpPr>
          <p:cNvPr id="9" name="8 Conector recto"/>
          <p:cNvCxnSpPr/>
          <p:nvPr/>
        </p:nvCxnSpPr>
        <p:spPr>
          <a:xfrm>
            <a:off x="1045006" y="926298"/>
            <a:ext cx="7641795" cy="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Marcador de texto 3"/>
          <p:cNvSpPr>
            <a:spLocks noGrp="1"/>
          </p:cNvSpPr>
          <p:nvPr>
            <p:ph type="body" sz="half" idx="2"/>
          </p:nvPr>
        </p:nvSpPr>
        <p:spPr>
          <a:xfrm>
            <a:off x="1076906" y="1166648"/>
            <a:ext cx="7609894" cy="4959516"/>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xmlns="" val="22268052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4513374F-7192-4441-81BE-9EEE1504CFC7}" type="datetimeFigureOut">
              <a:rPr lang="es-PE" smtClean="0"/>
              <a:pPr/>
              <a:t>28/05/2015</a:t>
            </a:fld>
            <a:endParaRPr lang="es-PE" dirty="0"/>
          </a:p>
        </p:txBody>
      </p:sp>
      <p:sp>
        <p:nvSpPr>
          <p:cNvPr id="5" name="Marcador de pie de página 4"/>
          <p:cNvSpPr>
            <a:spLocks noGrp="1"/>
          </p:cNvSpPr>
          <p:nvPr>
            <p:ph type="ftr" sz="quarter" idx="11"/>
          </p:nvPr>
        </p:nvSpPr>
        <p:spPr/>
        <p:txBody>
          <a:bodyPr/>
          <a:lstStyle/>
          <a:p>
            <a:endParaRPr lang="es-PE" dirty="0"/>
          </a:p>
        </p:txBody>
      </p:sp>
      <p:sp>
        <p:nvSpPr>
          <p:cNvPr id="6" name="Marcador de número de diapositiva 5"/>
          <p:cNvSpPr>
            <a:spLocks noGrp="1"/>
          </p:cNvSpPr>
          <p:nvPr>
            <p:ph type="sldNum" sz="quarter" idx="12"/>
          </p:nvPr>
        </p:nvSpPr>
        <p:spPr/>
        <p:txBody>
          <a:bodyPr/>
          <a:lstStyle>
            <a:lvl1pPr algn="ctr">
              <a:defRPr/>
            </a:lvl1pPr>
          </a:lstStyle>
          <a:p>
            <a:fld id="{3B9ACB9A-587A-4B43-B074-1C5BB588E3BF}" type="slidenum">
              <a:rPr lang="es-PE" smtClean="0"/>
              <a:pPr/>
              <a:t>‹Nº›</a:t>
            </a:fld>
            <a:endParaRPr lang="es-PE" dirty="0"/>
          </a:p>
        </p:txBody>
      </p:sp>
      <p:cxnSp>
        <p:nvCxnSpPr>
          <p:cNvPr id="7" name="6 Conector recto"/>
          <p:cNvCxnSpPr/>
          <p:nvPr/>
        </p:nvCxnSpPr>
        <p:spPr>
          <a:xfrm>
            <a:off x="1045006" y="944203"/>
            <a:ext cx="7641795" cy="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0466257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495300" y="1600202"/>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5029201" y="1600202"/>
            <a:ext cx="36575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4513374F-7192-4441-81BE-9EEE1504CFC7}" type="datetimeFigureOut">
              <a:rPr lang="es-PE" smtClean="0"/>
              <a:pPr/>
              <a:t>28/05/2015</a:t>
            </a:fld>
            <a:endParaRPr lang="es-PE" dirty="0"/>
          </a:p>
        </p:txBody>
      </p:sp>
      <p:sp>
        <p:nvSpPr>
          <p:cNvPr id="6" name="Marcador de pie de página 5"/>
          <p:cNvSpPr>
            <a:spLocks noGrp="1"/>
          </p:cNvSpPr>
          <p:nvPr>
            <p:ph type="ftr" sz="quarter" idx="11"/>
          </p:nvPr>
        </p:nvSpPr>
        <p:spPr/>
        <p:txBody>
          <a:bodyPr/>
          <a:lstStyle/>
          <a:p>
            <a:endParaRPr lang="es-PE" dirty="0"/>
          </a:p>
        </p:txBody>
      </p:sp>
      <p:sp>
        <p:nvSpPr>
          <p:cNvPr id="7" name="Marcador de número de diapositiva 6"/>
          <p:cNvSpPr>
            <a:spLocks noGrp="1"/>
          </p:cNvSpPr>
          <p:nvPr>
            <p:ph type="sldNum" sz="quarter" idx="12"/>
          </p:nvPr>
        </p:nvSpPr>
        <p:spPr/>
        <p:txBody>
          <a:bodyPr/>
          <a:lstStyle/>
          <a:p>
            <a:fld id="{3B9ACB9A-587A-4B43-B074-1C5BB588E3BF}" type="slidenum">
              <a:rPr lang="es-PE" smtClean="0"/>
              <a:pPr/>
              <a:t>‹Nº›</a:t>
            </a:fld>
            <a:endParaRPr lang="es-PE" dirty="0"/>
          </a:p>
        </p:txBody>
      </p:sp>
      <p:cxnSp>
        <p:nvCxnSpPr>
          <p:cNvPr id="8" name="7 Conector recto"/>
          <p:cNvCxnSpPr/>
          <p:nvPr/>
        </p:nvCxnSpPr>
        <p:spPr>
          <a:xfrm>
            <a:off x="1045006" y="944203"/>
            <a:ext cx="7641795" cy="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13315751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4513374F-7192-4441-81BE-9EEE1504CFC7}" type="datetimeFigureOut">
              <a:rPr lang="es-PE" smtClean="0"/>
              <a:pPr/>
              <a:t>28/05/2015</a:t>
            </a:fld>
            <a:endParaRPr lang="es-PE" dirty="0"/>
          </a:p>
        </p:txBody>
      </p:sp>
      <p:sp>
        <p:nvSpPr>
          <p:cNvPr id="4" name="Marcador de pie de página 3"/>
          <p:cNvSpPr>
            <a:spLocks noGrp="1"/>
          </p:cNvSpPr>
          <p:nvPr>
            <p:ph type="ftr" sz="quarter" idx="11"/>
          </p:nvPr>
        </p:nvSpPr>
        <p:spPr/>
        <p:txBody>
          <a:bodyPr/>
          <a:lstStyle/>
          <a:p>
            <a:endParaRPr lang="es-PE" dirty="0"/>
          </a:p>
        </p:txBody>
      </p:sp>
      <p:sp>
        <p:nvSpPr>
          <p:cNvPr id="5" name="Marcador de número de diapositiva 4"/>
          <p:cNvSpPr>
            <a:spLocks noGrp="1"/>
          </p:cNvSpPr>
          <p:nvPr>
            <p:ph type="sldNum" sz="quarter" idx="12"/>
          </p:nvPr>
        </p:nvSpPr>
        <p:spPr/>
        <p:txBody>
          <a:bodyPr/>
          <a:lstStyle/>
          <a:p>
            <a:fld id="{3B9ACB9A-587A-4B43-B074-1C5BB588E3BF}" type="slidenum">
              <a:rPr lang="es-PE" smtClean="0"/>
              <a:pPr/>
              <a:t>‹Nº›</a:t>
            </a:fld>
            <a:endParaRPr lang="es-PE" dirty="0"/>
          </a:p>
        </p:txBody>
      </p:sp>
      <p:cxnSp>
        <p:nvCxnSpPr>
          <p:cNvPr id="6" name="5 Conector recto"/>
          <p:cNvCxnSpPr/>
          <p:nvPr/>
        </p:nvCxnSpPr>
        <p:spPr>
          <a:xfrm>
            <a:off x="1045006" y="944203"/>
            <a:ext cx="7641795" cy="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219297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120564" y="148515"/>
            <a:ext cx="7566237" cy="750121"/>
          </a:xfrm>
        </p:spPr>
        <p:txBody>
          <a:bodyPr/>
          <a:lstStyle>
            <a:lvl1pPr>
              <a:defRPr/>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457200" y="1337481"/>
            <a:ext cx="4040188" cy="83739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45026" y="1337481"/>
            <a:ext cx="4041775" cy="83739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4513374F-7192-4441-81BE-9EEE1504CFC7}" type="datetimeFigureOut">
              <a:rPr lang="es-PE" smtClean="0"/>
              <a:pPr/>
              <a:t>28/05/2015</a:t>
            </a:fld>
            <a:endParaRPr lang="es-PE" dirty="0"/>
          </a:p>
        </p:txBody>
      </p:sp>
      <p:sp>
        <p:nvSpPr>
          <p:cNvPr id="8" name="Marcador de pie de página 7"/>
          <p:cNvSpPr>
            <a:spLocks noGrp="1"/>
          </p:cNvSpPr>
          <p:nvPr>
            <p:ph type="ftr" sz="quarter" idx="11"/>
          </p:nvPr>
        </p:nvSpPr>
        <p:spPr/>
        <p:txBody>
          <a:bodyPr/>
          <a:lstStyle/>
          <a:p>
            <a:endParaRPr lang="es-PE" dirty="0"/>
          </a:p>
        </p:txBody>
      </p:sp>
      <p:sp>
        <p:nvSpPr>
          <p:cNvPr id="9" name="Marcador de número de diapositiva 8"/>
          <p:cNvSpPr>
            <a:spLocks noGrp="1"/>
          </p:cNvSpPr>
          <p:nvPr>
            <p:ph type="sldNum" sz="quarter" idx="12"/>
          </p:nvPr>
        </p:nvSpPr>
        <p:spPr/>
        <p:txBody>
          <a:bodyPr/>
          <a:lstStyle/>
          <a:p>
            <a:fld id="{3B9ACB9A-587A-4B43-B074-1C5BB588E3BF}" type="slidenum">
              <a:rPr lang="es-PE" smtClean="0"/>
              <a:pPr/>
              <a:t>‹Nº›</a:t>
            </a:fld>
            <a:endParaRPr lang="es-PE" dirty="0"/>
          </a:p>
        </p:txBody>
      </p:sp>
      <p:cxnSp>
        <p:nvCxnSpPr>
          <p:cNvPr id="10" name="9 Conector recto"/>
          <p:cNvCxnSpPr/>
          <p:nvPr/>
        </p:nvCxnSpPr>
        <p:spPr>
          <a:xfrm>
            <a:off x="1045006" y="944203"/>
            <a:ext cx="7641795" cy="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6697915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513374F-7192-4441-81BE-9EEE1504CFC7}" type="datetimeFigureOut">
              <a:rPr lang="es-PE" smtClean="0"/>
              <a:pPr/>
              <a:t>28/05/2015</a:t>
            </a:fld>
            <a:endParaRPr lang="es-PE" dirty="0"/>
          </a:p>
        </p:txBody>
      </p:sp>
      <p:sp>
        <p:nvSpPr>
          <p:cNvPr id="3" name="Marcador de pie de página 2"/>
          <p:cNvSpPr>
            <a:spLocks noGrp="1"/>
          </p:cNvSpPr>
          <p:nvPr>
            <p:ph type="ftr" sz="quarter" idx="11"/>
          </p:nvPr>
        </p:nvSpPr>
        <p:spPr/>
        <p:txBody>
          <a:bodyPr/>
          <a:lstStyle/>
          <a:p>
            <a:endParaRPr lang="es-PE" dirty="0"/>
          </a:p>
        </p:txBody>
      </p:sp>
      <p:sp>
        <p:nvSpPr>
          <p:cNvPr id="4" name="Marcador de número de diapositiva 3"/>
          <p:cNvSpPr>
            <a:spLocks noGrp="1"/>
          </p:cNvSpPr>
          <p:nvPr>
            <p:ph type="sldNum" sz="quarter" idx="12"/>
          </p:nvPr>
        </p:nvSpPr>
        <p:spPr/>
        <p:txBody>
          <a:bodyPr/>
          <a:lstStyle/>
          <a:p>
            <a:fld id="{3B9ACB9A-587A-4B43-B074-1C5BB588E3BF}" type="slidenum">
              <a:rPr lang="es-PE" smtClean="0"/>
              <a:pPr/>
              <a:t>‹Nº›</a:t>
            </a:fld>
            <a:endParaRPr lang="es-PE" dirty="0"/>
          </a:p>
        </p:txBody>
      </p:sp>
    </p:spTree>
    <p:extLst>
      <p:ext uri="{BB962C8B-B14F-4D97-AF65-F5344CB8AC3E}">
        <p14:creationId xmlns:p14="http://schemas.microsoft.com/office/powerpoint/2010/main" xmlns="" val="42879800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rot="16200000">
            <a:off x="-2022558" y="3304415"/>
            <a:ext cx="4959516" cy="683981"/>
          </a:xfrm>
        </p:spPr>
        <p:txBody>
          <a:bodyPr anchor="b"/>
          <a:lstStyle>
            <a:lvl1pPr algn="l">
              <a:defRPr sz="2000" b="1"/>
            </a:lvl1pPr>
          </a:lstStyle>
          <a:p>
            <a:r>
              <a:rPr lang="es-ES" smtClean="0"/>
              <a:t>Haga clic para modificar el estilo de título del patrón</a:t>
            </a:r>
            <a:endParaRPr lang="es-ES" dirty="0"/>
          </a:p>
        </p:txBody>
      </p:sp>
      <p:sp>
        <p:nvSpPr>
          <p:cNvPr id="3" name="Marcador de contenido 2"/>
          <p:cNvSpPr>
            <a:spLocks noGrp="1"/>
          </p:cNvSpPr>
          <p:nvPr>
            <p:ph idx="1"/>
          </p:nvPr>
        </p:nvSpPr>
        <p:spPr>
          <a:xfrm>
            <a:off x="3575051" y="1166648"/>
            <a:ext cx="5111750" cy="49595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Marcador de texto 3"/>
          <p:cNvSpPr>
            <a:spLocks noGrp="1"/>
          </p:cNvSpPr>
          <p:nvPr>
            <p:ph type="body" sz="half" idx="2"/>
          </p:nvPr>
        </p:nvSpPr>
        <p:spPr>
          <a:xfrm>
            <a:off x="1178775" y="1166648"/>
            <a:ext cx="2286738" cy="49595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513374F-7192-4441-81BE-9EEE1504CFC7}" type="datetimeFigureOut">
              <a:rPr lang="es-PE" smtClean="0"/>
              <a:pPr/>
              <a:t>28/05/2015</a:t>
            </a:fld>
            <a:endParaRPr lang="es-PE" dirty="0"/>
          </a:p>
        </p:txBody>
      </p:sp>
      <p:sp>
        <p:nvSpPr>
          <p:cNvPr id="6" name="Marcador de pie de página 5"/>
          <p:cNvSpPr>
            <a:spLocks noGrp="1"/>
          </p:cNvSpPr>
          <p:nvPr>
            <p:ph type="ftr" sz="quarter" idx="11"/>
          </p:nvPr>
        </p:nvSpPr>
        <p:spPr/>
        <p:txBody>
          <a:bodyPr/>
          <a:lstStyle/>
          <a:p>
            <a:endParaRPr lang="es-PE" dirty="0"/>
          </a:p>
        </p:txBody>
      </p:sp>
      <p:sp>
        <p:nvSpPr>
          <p:cNvPr id="7" name="Marcador de número de diapositiva 6"/>
          <p:cNvSpPr>
            <a:spLocks noGrp="1"/>
          </p:cNvSpPr>
          <p:nvPr>
            <p:ph type="sldNum" sz="quarter" idx="12"/>
          </p:nvPr>
        </p:nvSpPr>
        <p:spPr/>
        <p:txBody>
          <a:bodyPr/>
          <a:lstStyle/>
          <a:p>
            <a:fld id="{3B9ACB9A-587A-4B43-B074-1C5BB588E3BF}" type="slidenum">
              <a:rPr lang="es-PE" smtClean="0"/>
              <a:pPr/>
              <a:t>‹Nº›</a:t>
            </a:fld>
            <a:endParaRPr lang="es-PE" dirty="0"/>
          </a:p>
        </p:txBody>
      </p:sp>
      <p:cxnSp>
        <p:nvCxnSpPr>
          <p:cNvPr id="8" name="7 Conector recto"/>
          <p:cNvCxnSpPr/>
          <p:nvPr/>
        </p:nvCxnSpPr>
        <p:spPr>
          <a:xfrm>
            <a:off x="974701" y="1008992"/>
            <a:ext cx="0" cy="5117171"/>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0208548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4513374F-7192-4441-81BE-9EEE1504CFC7}" type="datetimeFigureOut">
              <a:rPr lang="es-PE" smtClean="0"/>
              <a:pPr/>
              <a:t>28/05/2015</a:t>
            </a:fld>
            <a:endParaRPr lang="es-PE" dirty="0"/>
          </a:p>
        </p:txBody>
      </p:sp>
      <p:sp>
        <p:nvSpPr>
          <p:cNvPr id="5" name="Marcador de pie de página 4"/>
          <p:cNvSpPr>
            <a:spLocks noGrp="1"/>
          </p:cNvSpPr>
          <p:nvPr>
            <p:ph type="ftr" sz="quarter" idx="11"/>
          </p:nvPr>
        </p:nvSpPr>
        <p:spPr/>
        <p:txBody>
          <a:bodyPr/>
          <a:lstStyle/>
          <a:p>
            <a:endParaRPr lang="es-PE" dirty="0"/>
          </a:p>
        </p:txBody>
      </p:sp>
      <p:sp>
        <p:nvSpPr>
          <p:cNvPr id="6" name="Marcador de número de diapositiva 5"/>
          <p:cNvSpPr>
            <a:spLocks noGrp="1"/>
          </p:cNvSpPr>
          <p:nvPr>
            <p:ph type="sldNum" sz="quarter" idx="12"/>
          </p:nvPr>
        </p:nvSpPr>
        <p:spPr/>
        <p:txBody>
          <a:bodyPr/>
          <a:lstStyle/>
          <a:p>
            <a:fld id="{3B9ACB9A-587A-4B43-B074-1C5BB588E3BF}" type="slidenum">
              <a:rPr lang="es-PE" smtClean="0"/>
              <a:pPr/>
              <a:t>‹Nº›</a:t>
            </a:fld>
            <a:endParaRPr lang="es-PE" dirty="0"/>
          </a:p>
        </p:txBody>
      </p:sp>
      <p:cxnSp>
        <p:nvCxnSpPr>
          <p:cNvPr id="7" name="6 Conector recto"/>
          <p:cNvCxnSpPr/>
          <p:nvPr/>
        </p:nvCxnSpPr>
        <p:spPr>
          <a:xfrm>
            <a:off x="1045006" y="944203"/>
            <a:ext cx="7641795" cy="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5973816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Imagen 4" descr="fondo-de-pantalla-1.jpg"/>
          <p:cNvPicPr>
            <a:picLocks noChangeAspect="1"/>
          </p:cNvPicPr>
          <p:nvPr/>
        </p:nvPicPr>
        <p:blipFill rotWithShape="1">
          <a:blip r:embed="rId13">
            <a:extLst>
              <a:ext uri="{28A0092B-C50C-407E-A947-70E740481C1C}">
                <a14:useLocalDpi xmlns:a14="http://schemas.microsoft.com/office/drawing/2010/main" xmlns="" val="0"/>
              </a:ext>
            </a:extLst>
          </a:blip>
          <a:srcRect b="14428"/>
          <a:stretch/>
        </p:blipFill>
        <p:spPr>
          <a:xfrm>
            <a:off x="0" y="1"/>
            <a:ext cx="9260422" cy="6858000"/>
          </a:xfrm>
          <a:prstGeom prst="rect">
            <a:avLst/>
          </a:prstGeom>
        </p:spPr>
      </p:pic>
      <p:sp>
        <p:nvSpPr>
          <p:cNvPr id="2" name="Marcador de título 1"/>
          <p:cNvSpPr>
            <a:spLocks noGrp="1"/>
          </p:cNvSpPr>
          <p:nvPr>
            <p:ph type="title"/>
          </p:nvPr>
        </p:nvSpPr>
        <p:spPr>
          <a:xfrm>
            <a:off x="1179375" y="43840"/>
            <a:ext cx="7423115" cy="900363"/>
          </a:xfrm>
          <a:prstGeom prst="rect">
            <a:avLst/>
          </a:prstGeom>
        </p:spPr>
        <p:txBody>
          <a:bodyPr vert="horz" lIns="91440" tIns="45720" rIns="91440" bIns="45720" rtlCol="0" anchor="ctr">
            <a:normAutofit/>
          </a:bodyPr>
          <a:lstStyle/>
          <a:p>
            <a:r>
              <a:rPr lang="es-ES_tradnl" dirty="0" smtClean="0"/>
              <a:t>Clic para editar título</a:t>
            </a:r>
            <a:endParaRPr lang="es-ES" dirty="0"/>
          </a:p>
        </p:txBody>
      </p:sp>
      <p:sp>
        <p:nvSpPr>
          <p:cNvPr id="3" name="Marcador de texto 2"/>
          <p:cNvSpPr>
            <a:spLocks noGrp="1"/>
          </p:cNvSpPr>
          <p:nvPr>
            <p:ph type="body" idx="1"/>
          </p:nvPr>
        </p:nvSpPr>
        <p:spPr>
          <a:xfrm>
            <a:off x="457200" y="1292772"/>
            <a:ext cx="8229600" cy="4351284"/>
          </a:xfrm>
          <a:prstGeom prst="rect">
            <a:avLst/>
          </a:prstGeom>
        </p:spPr>
        <p:txBody>
          <a:bodyPr vert="horz" lIns="91440" tIns="45720" rIns="91440" bIns="45720" rtlCol="0">
            <a:normAutofit/>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4" name="Marcador de fecha 3"/>
          <p:cNvSpPr>
            <a:spLocks noGrp="1"/>
          </p:cNvSpPr>
          <p:nvPr>
            <p:ph type="dt" sz="half" idx="2"/>
          </p:nvPr>
        </p:nvSpPr>
        <p:spPr>
          <a:xfrm>
            <a:off x="457200" y="6356352"/>
            <a:ext cx="139100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13374F-7192-4441-81BE-9EEE1504CFC7}" type="datetimeFigureOut">
              <a:rPr lang="es-PE" smtClean="0"/>
              <a:pPr/>
              <a:t>28/05/2015</a:t>
            </a:fld>
            <a:endParaRPr lang="es-PE" dirty="0"/>
          </a:p>
        </p:txBody>
      </p:sp>
      <p:sp>
        <p:nvSpPr>
          <p:cNvPr id="5" name="Marcador de pie de página 4"/>
          <p:cNvSpPr>
            <a:spLocks noGrp="1"/>
          </p:cNvSpPr>
          <p:nvPr>
            <p:ph type="ftr" sz="quarter" idx="3"/>
          </p:nvPr>
        </p:nvSpPr>
        <p:spPr>
          <a:xfrm>
            <a:off x="2367455" y="6360749"/>
            <a:ext cx="175098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dirty="0"/>
          </a:p>
        </p:txBody>
      </p:sp>
      <p:sp>
        <p:nvSpPr>
          <p:cNvPr id="6" name="Marcador de número de diapositiva 5"/>
          <p:cNvSpPr>
            <a:spLocks noGrp="1"/>
          </p:cNvSpPr>
          <p:nvPr>
            <p:ph type="sldNum" sz="quarter" idx="4"/>
          </p:nvPr>
        </p:nvSpPr>
        <p:spPr>
          <a:xfrm>
            <a:off x="4551925" y="6386334"/>
            <a:ext cx="1691218" cy="335143"/>
          </a:xfrm>
          <a:prstGeom prst="rect">
            <a:avLst/>
          </a:prstGeom>
        </p:spPr>
        <p:txBody>
          <a:bodyPr vert="horz" lIns="91440" tIns="45720" rIns="91440" bIns="45720" rtlCol="0" anchor="ctr"/>
          <a:lstStyle>
            <a:lvl1pPr algn="ctr">
              <a:defRPr sz="1200">
                <a:solidFill>
                  <a:schemeClr val="tx1">
                    <a:tint val="75000"/>
                  </a:schemeClr>
                </a:solidFill>
              </a:defRPr>
            </a:lvl1pPr>
          </a:lstStyle>
          <a:p>
            <a:fld id="{3B9ACB9A-587A-4B43-B074-1C5BB588E3BF}" type="slidenum">
              <a:rPr lang="es-PE" smtClean="0"/>
              <a:pPr/>
              <a:t>‹Nº›</a:t>
            </a:fld>
            <a:endParaRPr lang="es-PE" dirty="0"/>
          </a:p>
        </p:txBody>
      </p:sp>
      <p:pic>
        <p:nvPicPr>
          <p:cNvPr id="9" name="Imagen 4" descr="fondo-de-pantalla-1.jpg"/>
          <p:cNvPicPr>
            <a:picLocks noChangeAspect="1"/>
          </p:cNvPicPr>
          <p:nvPr/>
        </p:nvPicPr>
        <p:blipFill rotWithShape="1">
          <a:blip r:embed="rId13">
            <a:extLst>
              <a:ext uri="{28A0092B-C50C-407E-A947-70E740481C1C}">
                <a14:useLocalDpi xmlns:a14="http://schemas.microsoft.com/office/drawing/2010/main" xmlns="" val="0"/>
              </a:ext>
            </a:extLst>
          </a:blip>
          <a:srcRect l="63005" t="85372" r="5725" b="6134"/>
          <a:stretch/>
        </p:blipFill>
        <p:spPr>
          <a:xfrm>
            <a:off x="6899437" y="6386334"/>
            <a:ext cx="1966930" cy="339540"/>
          </a:xfrm>
          <a:prstGeom prst="rect">
            <a:avLst/>
          </a:prstGeom>
        </p:spPr>
      </p:pic>
      <p:pic>
        <p:nvPicPr>
          <p:cNvPr id="7" name="Imagen 4" descr="fondo-de-pantalla-2.jpg"/>
          <p:cNvPicPr>
            <a:picLocks noChangeAspect="1"/>
          </p:cNvPicPr>
          <p:nvPr/>
        </p:nvPicPr>
        <p:blipFill rotWithShape="1">
          <a:blip r:embed="rId14">
            <a:extLst>
              <a:ext uri="{28A0092B-C50C-407E-A947-70E740481C1C}">
                <a14:useLocalDpi xmlns:a14="http://schemas.microsoft.com/office/drawing/2010/main" xmlns="" val="0"/>
              </a:ext>
            </a:extLst>
          </a:blip>
          <a:srcRect l="9123" t="3416" r="83716" b="85176"/>
          <a:stretch/>
        </p:blipFill>
        <p:spPr>
          <a:xfrm>
            <a:off x="239360" y="-1"/>
            <a:ext cx="748032" cy="944204"/>
          </a:xfrm>
          <a:prstGeom prst="rect">
            <a:avLst/>
          </a:prstGeom>
        </p:spPr>
      </p:pic>
    </p:spTree>
    <p:extLst>
      <p:ext uri="{BB962C8B-B14F-4D97-AF65-F5344CB8AC3E}">
        <p14:creationId xmlns:p14="http://schemas.microsoft.com/office/powerpoint/2010/main" xmlns="" val="248176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14414" y="0"/>
            <a:ext cx="7772400" cy="1362075"/>
          </a:xfrm>
        </p:spPr>
        <p:txBody>
          <a:bodyPr>
            <a:noAutofit/>
          </a:bodyPr>
          <a:lstStyle/>
          <a:p>
            <a:r>
              <a:rPr lang="es-PE" sz="2400" dirty="0" smtClean="0"/>
              <a:t>FACULTAD DE CIENCIAS EMPRESARIALES</a:t>
            </a:r>
            <a:br>
              <a:rPr lang="es-PE" sz="2400" dirty="0" smtClean="0"/>
            </a:br>
            <a:r>
              <a:rPr lang="es-PE" sz="2400" dirty="0" smtClean="0"/>
              <a:t>ESCUELA ACADÉMICO PROFESIONAL DE CONTABILIDAD</a:t>
            </a:r>
          </a:p>
        </p:txBody>
      </p:sp>
      <p:sp>
        <p:nvSpPr>
          <p:cNvPr id="3" name="2 Marcador de texto"/>
          <p:cNvSpPr>
            <a:spLocks noGrp="1"/>
          </p:cNvSpPr>
          <p:nvPr>
            <p:ph type="body" idx="1"/>
          </p:nvPr>
        </p:nvSpPr>
        <p:spPr>
          <a:xfrm>
            <a:off x="785786" y="1857364"/>
            <a:ext cx="7772400" cy="2571768"/>
          </a:xfrm>
        </p:spPr>
        <p:txBody>
          <a:bodyPr>
            <a:noAutofit/>
          </a:bodyPr>
          <a:lstStyle/>
          <a:p>
            <a:r>
              <a:rPr lang="es-PE" sz="4800" dirty="0" smtClean="0">
                <a:solidFill>
                  <a:schemeClr val="accent5">
                    <a:lumMod val="75000"/>
                  </a:schemeClr>
                </a:solidFill>
                <a:effectLst>
                  <a:outerShdw blurRad="38100" dist="38100" dir="2700000" algn="tl">
                    <a:srgbClr val="000000">
                      <a:alpha val="43137"/>
                    </a:srgbClr>
                  </a:outerShdw>
                </a:effectLst>
              </a:rPr>
              <a:t>Proyecto</a:t>
            </a:r>
          </a:p>
          <a:p>
            <a:r>
              <a:rPr lang="es-PE" sz="4800" dirty="0" smtClean="0">
                <a:solidFill>
                  <a:schemeClr val="accent5">
                    <a:lumMod val="75000"/>
                  </a:schemeClr>
                </a:solidFill>
                <a:effectLst>
                  <a:outerShdw blurRad="38100" dist="38100" dir="2700000" algn="tl">
                    <a:srgbClr val="000000">
                      <a:alpha val="43137"/>
                    </a:srgbClr>
                  </a:outerShdw>
                </a:effectLst>
              </a:rPr>
              <a:t>de </a:t>
            </a:r>
          </a:p>
          <a:p>
            <a:r>
              <a:rPr lang="es-PE" sz="4800" dirty="0" smtClean="0">
                <a:solidFill>
                  <a:schemeClr val="accent5">
                    <a:lumMod val="75000"/>
                  </a:schemeClr>
                </a:solidFill>
                <a:effectLst>
                  <a:outerShdw blurRad="38100" dist="38100" dir="2700000" algn="tl">
                    <a:srgbClr val="000000">
                      <a:alpha val="43137"/>
                    </a:srgbClr>
                  </a:outerShdw>
                </a:effectLst>
              </a:rPr>
              <a:t>Inversión</a:t>
            </a:r>
            <a:endParaRPr lang="es-PE" sz="4800" dirty="0">
              <a:solidFill>
                <a:schemeClr val="accent5">
                  <a:lumMod val="75000"/>
                </a:schemeClr>
              </a:solidFill>
              <a:effectLst>
                <a:outerShdw blurRad="38100" dist="38100" dir="2700000" algn="tl">
                  <a:srgbClr val="000000">
                    <a:alpha val="43137"/>
                  </a:srgbClr>
                </a:outerShdw>
              </a:effectLst>
            </a:endParaRPr>
          </a:p>
        </p:txBody>
      </p:sp>
      <p:sp>
        <p:nvSpPr>
          <p:cNvPr id="4" name="1 Título"/>
          <p:cNvSpPr txBox="1">
            <a:spLocks/>
          </p:cNvSpPr>
          <p:nvPr/>
        </p:nvSpPr>
        <p:spPr>
          <a:xfrm>
            <a:off x="571472" y="4857760"/>
            <a:ext cx="7772400" cy="1362075"/>
          </a:xfrm>
          <a:prstGeom prst="rect">
            <a:avLst/>
          </a:prstGeom>
        </p:spPr>
        <p:txBody>
          <a:bodyPr vert="horz" lIns="91440" tIns="45720" rIns="91440" bIns="45720" rtlCol="0" anchor="t">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s-PE" sz="2400" b="1"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PE" sz="2400" b="1" i="0" u="none" strike="noStrike" kern="1200" cap="none" spc="0" normalizeH="0" baseline="0" noProof="0" dirty="0" smtClean="0">
                <a:ln>
                  <a:noFill/>
                </a:ln>
                <a:solidFill>
                  <a:schemeClr val="tx1"/>
                </a:solidFill>
                <a:effectLst/>
                <a:uLnTx/>
                <a:uFillTx/>
                <a:latin typeface="+mj-lt"/>
                <a:ea typeface="+mj-ea"/>
                <a:cs typeface="+mj-cs"/>
              </a:rPr>
              <a:t>II Unidad</a:t>
            </a:r>
          </a:p>
          <a:p>
            <a:pPr marL="0" marR="0" lvl="0" indent="0" algn="ctr" defTabSz="457200" rtl="0" eaLnBrk="1" fontAlgn="auto" latinLnBrk="0" hangingPunct="1">
              <a:lnSpc>
                <a:spcPct val="100000"/>
              </a:lnSpc>
              <a:spcBef>
                <a:spcPct val="0"/>
              </a:spcBef>
              <a:spcAft>
                <a:spcPts val="0"/>
              </a:spcAft>
              <a:buClrTx/>
              <a:buSzTx/>
              <a:buFontTx/>
              <a:buNone/>
              <a:tabLst/>
              <a:defRPr/>
            </a:pPr>
            <a:r>
              <a:rPr lang="es-PE" sz="2400" b="1" dirty="0" smtClean="0">
                <a:latin typeface="+mj-lt"/>
                <a:ea typeface="+mj-ea"/>
                <a:cs typeface="+mj-cs"/>
              </a:rPr>
              <a:t>25/05/2015</a:t>
            </a:r>
            <a:endParaRPr kumimoji="0" lang="es-PE" sz="24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4 Rectángulo"/>
          <p:cNvSpPr/>
          <p:nvPr/>
        </p:nvSpPr>
        <p:spPr>
          <a:xfrm>
            <a:off x="0" y="6488668"/>
            <a:ext cx="2452723" cy="307777"/>
          </a:xfrm>
          <a:prstGeom prst="rect">
            <a:avLst/>
          </a:prstGeom>
        </p:spPr>
        <p:txBody>
          <a:bodyPr wrap="none">
            <a:spAutoFit/>
          </a:bodyPr>
          <a:lstStyle/>
          <a:p>
            <a:r>
              <a:rPr lang="es-PE" sz="1400" i="1" dirty="0" smtClean="0">
                <a:solidFill>
                  <a:schemeClr val="tx2"/>
                </a:solidFill>
              </a:rPr>
              <a:t>Ing. Juan Alberto </a:t>
            </a:r>
            <a:r>
              <a:rPr lang="es-PE" sz="1400" i="1" dirty="0" err="1" smtClean="0">
                <a:solidFill>
                  <a:schemeClr val="tx2"/>
                </a:solidFill>
              </a:rPr>
              <a:t>Paucar</a:t>
            </a:r>
            <a:r>
              <a:rPr lang="es-PE" sz="1400" i="1" dirty="0" smtClean="0">
                <a:solidFill>
                  <a:schemeClr val="tx2"/>
                </a:solidFill>
              </a:rPr>
              <a:t> </a:t>
            </a:r>
            <a:r>
              <a:rPr lang="es-PE" sz="1400" i="1" dirty="0" err="1" smtClean="0">
                <a:solidFill>
                  <a:schemeClr val="tx2"/>
                </a:solidFill>
              </a:rPr>
              <a:t>Rupay</a:t>
            </a:r>
            <a:endParaRPr lang="es-PE" sz="1400" i="1" dirty="0"/>
          </a:p>
        </p:txBody>
      </p:sp>
    </p:spTree>
    <p:extLst>
      <p:ext uri="{BB962C8B-B14F-4D97-AF65-F5344CB8AC3E}">
        <p14:creationId xmlns:p14="http://schemas.microsoft.com/office/powerpoint/2010/main" xmlns="" val="79730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202113"/>
          <p:cNvSpPr>
            <a:spLocks noGrp="1" noChangeArrowheads="1"/>
          </p:cNvSpPr>
          <p:nvPr>
            <p:ph type="ctrTitle"/>
          </p:nvPr>
        </p:nvSpPr>
        <p:spPr>
          <a:xfrm>
            <a:off x="714348" y="1428736"/>
            <a:ext cx="8286808" cy="2286015"/>
          </a:xfrm>
        </p:spPr>
        <p:txBody>
          <a:bodyPr>
            <a:normAutofit fontScale="90000"/>
          </a:bodyPr>
          <a:lstStyle/>
          <a:p>
            <a:pPr algn="just"/>
            <a:r>
              <a:rPr lang="es-PE" sz="2000" b="1" dirty="0" smtClean="0"/>
              <a:t>C. División por mercados:</a:t>
            </a:r>
            <a:r>
              <a:rPr lang="es-PE" sz="2000" dirty="0" smtClean="0"/>
              <a:t> Cuando el criterio de especialización que prevalece depende de los diferentes tipos de mercado en los que la empresa actúa, se trata de una división por mercados. La tipología puede ser amplia y surge de la necesidad de segmentación del mercado. Esta división puede hacerse según distintos criterios: tipos de clientes (consumo y organizacional); canales de distribución (mayoristas, minoristas y grandes superficies), o zonas geográficas (países, regiones, etc.), siendo esta última forma la más frecuente.</a:t>
            </a:r>
            <a:br>
              <a:rPr lang="es-PE" sz="2000" dirty="0" smtClean="0"/>
            </a:br>
            <a:endParaRPr lang="es-PE" sz="2000" dirty="0"/>
          </a:p>
        </p:txBody>
      </p:sp>
      <p:sp>
        <p:nvSpPr>
          <p:cNvPr id="3" name="2 Rectángulo"/>
          <p:cNvSpPr/>
          <p:nvPr/>
        </p:nvSpPr>
        <p:spPr>
          <a:xfrm>
            <a:off x="1142976" y="285728"/>
            <a:ext cx="8143932" cy="461665"/>
          </a:xfrm>
          <a:prstGeom prst="rect">
            <a:avLst/>
          </a:prstGeom>
        </p:spPr>
        <p:txBody>
          <a:bodyPr wrap="square">
            <a:spAutoFit/>
          </a:bodyPr>
          <a:lstStyle/>
          <a:p>
            <a:r>
              <a:rPr lang="es-PE" sz="2400" b="1" dirty="0" smtClean="0">
                <a:solidFill>
                  <a:srgbClr val="FF0000"/>
                </a:solidFill>
              </a:rPr>
              <a:t>La Organización  de la empresa proyectada.	</a:t>
            </a:r>
            <a:endParaRPr lang="es-PE" sz="2400" dirty="0">
              <a:solidFill>
                <a:srgbClr val="FF0000"/>
              </a:solidFill>
            </a:endParaRPr>
          </a:p>
        </p:txBody>
      </p:sp>
      <p:pic>
        <p:nvPicPr>
          <p:cNvPr id="74754" name="Picture 2"/>
          <p:cNvPicPr>
            <a:picLocks noChangeAspect="1" noChangeArrowheads="1"/>
          </p:cNvPicPr>
          <p:nvPr/>
        </p:nvPicPr>
        <p:blipFill>
          <a:blip r:embed="rId2"/>
          <a:srcRect/>
          <a:stretch>
            <a:fillRect/>
          </a:stretch>
        </p:blipFill>
        <p:spPr bwMode="auto">
          <a:xfrm>
            <a:off x="2000232" y="3786190"/>
            <a:ext cx="5581650" cy="2333625"/>
          </a:xfrm>
          <a:prstGeom prst="rect">
            <a:avLst/>
          </a:prstGeom>
          <a:noFill/>
          <a:ln w="9525">
            <a:noFill/>
            <a:miter lim="800000"/>
            <a:headEnd/>
            <a:tailEnd/>
          </a:ln>
          <a:effectLst/>
        </p:spPr>
      </p:pic>
    </p:spTree>
    <p:extLst>
      <p:ext uri="{BB962C8B-B14F-4D97-AF65-F5344CB8AC3E}">
        <p14:creationId xmlns:p14="http://schemas.microsoft.com/office/powerpoint/2010/main" xmlns="" val="96498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202113"/>
          <p:cNvSpPr>
            <a:spLocks noGrp="1" noChangeArrowheads="1"/>
          </p:cNvSpPr>
          <p:nvPr>
            <p:ph type="ctrTitle"/>
          </p:nvPr>
        </p:nvSpPr>
        <p:spPr>
          <a:xfrm>
            <a:off x="714348" y="1428737"/>
            <a:ext cx="8286808" cy="1643074"/>
          </a:xfrm>
        </p:spPr>
        <p:txBody>
          <a:bodyPr/>
          <a:lstStyle/>
          <a:p>
            <a:pPr algn="just"/>
            <a:r>
              <a:rPr lang="es-PE" sz="2000" b="1" dirty="0" smtClean="0"/>
              <a:t>D. División mixta: </a:t>
            </a:r>
            <a:r>
              <a:rPr lang="es-PE" sz="2000" dirty="0" smtClean="0"/>
              <a:t>Al estructurar los distintos departamentos mediante algunos de los criterios anteriormente citados, y aplicándolos a la vez (funcionalmente, por productos y por mercados), se está fijando una división mixta. Determinadas situaciones pueden requerir este tipo de planteamiento. </a:t>
            </a:r>
            <a:endParaRPr lang="es-PE" sz="2000" dirty="0"/>
          </a:p>
        </p:txBody>
      </p:sp>
      <p:sp>
        <p:nvSpPr>
          <p:cNvPr id="3" name="2 Rectángulo"/>
          <p:cNvSpPr/>
          <p:nvPr/>
        </p:nvSpPr>
        <p:spPr>
          <a:xfrm>
            <a:off x="1142976" y="285728"/>
            <a:ext cx="8143932" cy="461665"/>
          </a:xfrm>
          <a:prstGeom prst="rect">
            <a:avLst/>
          </a:prstGeom>
        </p:spPr>
        <p:txBody>
          <a:bodyPr wrap="square">
            <a:spAutoFit/>
          </a:bodyPr>
          <a:lstStyle/>
          <a:p>
            <a:r>
              <a:rPr lang="es-PE" sz="2400" b="1" dirty="0" smtClean="0">
                <a:solidFill>
                  <a:srgbClr val="FF0000"/>
                </a:solidFill>
              </a:rPr>
              <a:t>La Organización  de la empresa proyectada.	</a:t>
            </a:r>
            <a:endParaRPr lang="es-PE" sz="2400" dirty="0">
              <a:solidFill>
                <a:srgbClr val="FF0000"/>
              </a:solidFill>
            </a:endParaRPr>
          </a:p>
        </p:txBody>
      </p:sp>
      <p:pic>
        <p:nvPicPr>
          <p:cNvPr id="75778" name="Picture 2"/>
          <p:cNvPicPr>
            <a:picLocks noChangeAspect="1" noChangeArrowheads="1"/>
          </p:cNvPicPr>
          <p:nvPr/>
        </p:nvPicPr>
        <p:blipFill>
          <a:blip r:embed="rId2"/>
          <a:srcRect/>
          <a:stretch>
            <a:fillRect/>
          </a:stretch>
        </p:blipFill>
        <p:spPr bwMode="auto">
          <a:xfrm>
            <a:off x="928662" y="3071810"/>
            <a:ext cx="7886700" cy="2857500"/>
          </a:xfrm>
          <a:prstGeom prst="rect">
            <a:avLst/>
          </a:prstGeom>
          <a:noFill/>
          <a:ln w="9525">
            <a:noFill/>
            <a:miter lim="800000"/>
            <a:headEnd/>
            <a:tailEnd/>
          </a:ln>
          <a:effectLst/>
        </p:spPr>
      </p:pic>
    </p:spTree>
    <p:extLst>
      <p:ext uri="{BB962C8B-B14F-4D97-AF65-F5344CB8AC3E}">
        <p14:creationId xmlns:p14="http://schemas.microsoft.com/office/powerpoint/2010/main" xmlns="" val="96498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202113"/>
          <p:cNvSpPr>
            <a:spLocks noGrp="1" noChangeArrowheads="1"/>
          </p:cNvSpPr>
          <p:nvPr>
            <p:ph type="ctrTitle"/>
          </p:nvPr>
        </p:nvSpPr>
        <p:spPr>
          <a:xfrm>
            <a:off x="428596" y="1428736"/>
            <a:ext cx="8572560" cy="1785949"/>
          </a:xfrm>
        </p:spPr>
        <p:txBody>
          <a:bodyPr>
            <a:normAutofit fontScale="90000"/>
          </a:bodyPr>
          <a:lstStyle/>
          <a:p>
            <a:pPr algn="l"/>
            <a:r>
              <a:rPr lang="es-PE" sz="2000" b="1" dirty="0" smtClean="0"/>
              <a:t>E. Las Unidades Estratégicas de Negocio (UEN):</a:t>
            </a:r>
            <a:r>
              <a:rPr lang="es-PE" sz="2000" dirty="0" smtClean="0"/>
              <a:t> Es posible establecer en el nivel más alto de la empresa unas unidades que se gestionarán de forma individualizada, con su propia estrategia y medios, como si se tratase de negocios distintos, llamadas Unidades Estratégicas de Negocio (UEN). </a:t>
            </a:r>
            <a:br>
              <a:rPr lang="es-PE" sz="2000" dirty="0" smtClean="0"/>
            </a:br>
            <a:r>
              <a:rPr lang="es-PE" sz="2000" dirty="0" smtClean="0"/>
              <a:t>Estas unidades se plantean en empresas que se dirigen a diferentes clientes, y satisfacen diversas necesidades y/o utilizan tecnologías que no tienen nada en común.</a:t>
            </a:r>
            <a:br>
              <a:rPr lang="es-PE" sz="2000" dirty="0" smtClean="0"/>
            </a:br>
            <a:endParaRPr lang="es-PE" sz="2000" dirty="0"/>
          </a:p>
        </p:txBody>
      </p:sp>
      <p:sp>
        <p:nvSpPr>
          <p:cNvPr id="3" name="2 Rectángulo"/>
          <p:cNvSpPr/>
          <p:nvPr/>
        </p:nvSpPr>
        <p:spPr>
          <a:xfrm>
            <a:off x="1142976" y="285728"/>
            <a:ext cx="8143932" cy="461665"/>
          </a:xfrm>
          <a:prstGeom prst="rect">
            <a:avLst/>
          </a:prstGeom>
        </p:spPr>
        <p:txBody>
          <a:bodyPr wrap="square">
            <a:spAutoFit/>
          </a:bodyPr>
          <a:lstStyle/>
          <a:p>
            <a:r>
              <a:rPr lang="es-PE" sz="2400" b="1" dirty="0" smtClean="0">
                <a:solidFill>
                  <a:srgbClr val="FF0000"/>
                </a:solidFill>
              </a:rPr>
              <a:t>La Organización  de la empresa proyectada.	</a:t>
            </a:r>
            <a:endParaRPr lang="es-PE" sz="2400" dirty="0">
              <a:solidFill>
                <a:srgbClr val="FF0000"/>
              </a:solidFill>
            </a:endParaRPr>
          </a:p>
        </p:txBody>
      </p:sp>
      <p:pic>
        <p:nvPicPr>
          <p:cNvPr id="76802" name="Picture 2"/>
          <p:cNvPicPr>
            <a:picLocks noChangeAspect="1" noChangeArrowheads="1"/>
          </p:cNvPicPr>
          <p:nvPr/>
        </p:nvPicPr>
        <p:blipFill>
          <a:blip r:embed="rId2"/>
          <a:srcRect/>
          <a:stretch>
            <a:fillRect/>
          </a:stretch>
        </p:blipFill>
        <p:spPr bwMode="auto">
          <a:xfrm>
            <a:off x="324155" y="3786190"/>
            <a:ext cx="8819845" cy="1785950"/>
          </a:xfrm>
          <a:prstGeom prst="rect">
            <a:avLst/>
          </a:prstGeom>
          <a:noFill/>
          <a:ln w="9525">
            <a:noFill/>
            <a:miter lim="800000"/>
            <a:headEnd/>
            <a:tailEnd/>
          </a:ln>
          <a:effectLst/>
        </p:spPr>
      </p:pic>
    </p:spTree>
    <p:extLst>
      <p:ext uri="{BB962C8B-B14F-4D97-AF65-F5344CB8AC3E}">
        <p14:creationId xmlns:p14="http://schemas.microsoft.com/office/powerpoint/2010/main" xmlns="" val="96498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228600"/>
            <a:ext cx="8686800" cy="8382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_tradnl" sz="3200" b="1" i="0" u="none" strike="noStrike" kern="1200" cap="none" spc="0" normalizeH="0" baseline="0" noProof="0" dirty="0" smtClean="0">
                <a:ln>
                  <a:noFill/>
                </a:ln>
                <a:solidFill>
                  <a:srgbClr val="FF0000"/>
                </a:solidFill>
                <a:effectLst/>
                <a:uLnTx/>
                <a:uFillTx/>
                <a:latin typeface="Arial" charset="0"/>
                <a:ea typeface="+mj-ea"/>
                <a:cs typeface="+mj-cs"/>
              </a:rPr>
              <a:t>Estructura organizativa: consejos</a:t>
            </a:r>
            <a:endParaRPr kumimoji="0" lang="es-ES_tradnl" sz="3200" b="1" i="0" u="none" strike="noStrike" kern="1200" cap="none" spc="0" normalizeH="0" baseline="0" noProof="0" dirty="0">
              <a:ln>
                <a:noFill/>
              </a:ln>
              <a:solidFill>
                <a:srgbClr val="FF0000"/>
              </a:solidFill>
              <a:effectLst/>
              <a:uLnTx/>
              <a:uFillTx/>
              <a:latin typeface="Arial" charset="0"/>
              <a:ea typeface="+mj-ea"/>
              <a:cs typeface="+mj-cs"/>
            </a:endParaRPr>
          </a:p>
        </p:txBody>
      </p:sp>
      <p:sp>
        <p:nvSpPr>
          <p:cNvPr id="3" name="Rectangle 3"/>
          <p:cNvSpPr>
            <a:spLocks noGrp="1" noChangeArrowheads="1"/>
          </p:cNvSpPr>
          <p:nvPr>
            <p:ph type="body" idx="4294967295"/>
          </p:nvPr>
        </p:nvSpPr>
        <p:spPr>
          <a:xfrm>
            <a:off x="457200" y="1295400"/>
            <a:ext cx="8077200" cy="4114800"/>
          </a:xfrm>
          <a:prstGeom prst="rect">
            <a:avLst/>
          </a:prstGeom>
        </p:spPr>
        <p:txBody>
          <a:bodyPr>
            <a:normAutofit fontScale="92500" lnSpcReduction="20000"/>
          </a:bodyPr>
          <a:lstStyle/>
          <a:p>
            <a:pPr>
              <a:lnSpc>
                <a:spcPct val="110000"/>
              </a:lnSpc>
              <a:buFont typeface="Wingdings 2" pitchFamily="18" charset="2"/>
              <a:buNone/>
            </a:pPr>
            <a:r>
              <a:rPr lang="es-ES_tradnl" sz="1800" dirty="0" smtClean="0">
                <a:latin typeface="Arial" pitchFamily="34" charset="0"/>
              </a:rPr>
              <a:t>Charles Handy</a:t>
            </a:r>
          </a:p>
          <a:p>
            <a:pPr>
              <a:lnSpc>
                <a:spcPct val="110000"/>
              </a:lnSpc>
            </a:pPr>
            <a:r>
              <a:rPr lang="es-ES_tradnl" sz="1800" dirty="0" smtClean="0">
                <a:latin typeface="Arial" pitchFamily="34" charset="0"/>
              </a:rPr>
              <a:t>Un pequeño grupo de empleados fijos altamente profesionalizados </a:t>
            </a:r>
          </a:p>
          <a:p>
            <a:pPr>
              <a:lnSpc>
                <a:spcPct val="110000"/>
              </a:lnSpc>
            </a:pPr>
            <a:r>
              <a:rPr lang="es-ES_tradnl" sz="1800" dirty="0" smtClean="0">
                <a:latin typeface="Arial" pitchFamily="34" charset="0"/>
              </a:rPr>
              <a:t>Otro grupo de profesionales externos: abogados, asesores en organización, en producción, etc.</a:t>
            </a:r>
          </a:p>
          <a:p>
            <a:pPr>
              <a:lnSpc>
                <a:spcPct val="110000"/>
              </a:lnSpc>
            </a:pPr>
            <a:r>
              <a:rPr lang="es-ES_tradnl" sz="1800" dirty="0" smtClean="0">
                <a:latin typeface="Arial" pitchFamily="34" charset="0"/>
              </a:rPr>
              <a:t>Finalmente un grupo de personas que se contratan en función del volumen de trabajo</a:t>
            </a:r>
          </a:p>
          <a:p>
            <a:pPr>
              <a:lnSpc>
                <a:spcPct val="110000"/>
              </a:lnSpc>
              <a:buFont typeface="Wingdings 2" pitchFamily="18" charset="2"/>
              <a:buNone/>
            </a:pPr>
            <a:endParaRPr lang="es-ES_tradnl" sz="1800" dirty="0" smtClean="0">
              <a:latin typeface="Arial" pitchFamily="34" charset="0"/>
            </a:endParaRPr>
          </a:p>
          <a:p>
            <a:pPr>
              <a:lnSpc>
                <a:spcPct val="110000"/>
              </a:lnSpc>
              <a:buFont typeface="Wingdings 2" pitchFamily="18" charset="2"/>
              <a:buNone/>
            </a:pPr>
            <a:r>
              <a:rPr lang="es-ES_tradnl" sz="1800" dirty="0" smtClean="0">
                <a:latin typeface="Arial" pitchFamily="34" charset="0"/>
              </a:rPr>
              <a:t>Empresas de tamaño reducido y que están empezando:</a:t>
            </a:r>
          </a:p>
          <a:p>
            <a:pPr>
              <a:lnSpc>
                <a:spcPct val="110000"/>
              </a:lnSpc>
            </a:pPr>
            <a:r>
              <a:rPr lang="es-ES_tradnl" sz="1800" dirty="0" smtClean="0">
                <a:latin typeface="Arial" pitchFamily="34" charset="0"/>
              </a:rPr>
              <a:t>Los puestos directivos suelen estar desempeñados por la propiedad, es decir, los promotores. </a:t>
            </a:r>
          </a:p>
          <a:p>
            <a:pPr>
              <a:lnSpc>
                <a:spcPct val="110000"/>
              </a:lnSpc>
            </a:pPr>
            <a:r>
              <a:rPr lang="es-ES_tradnl" sz="1800" dirty="0" smtClean="0">
                <a:latin typeface="Arial" pitchFamily="34" charset="0"/>
              </a:rPr>
              <a:t>No suele existir una capa directiva de nivel medio ya que no es aconsejable dotar al negocio de una estructura desproporcionada.</a:t>
            </a:r>
          </a:p>
          <a:p>
            <a:pPr>
              <a:lnSpc>
                <a:spcPct val="110000"/>
              </a:lnSpc>
            </a:pPr>
            <a:r>
              <a:rPr lang="es-ES_tradnl" sz="1800" dirty="0" smtClean="0">
                <a:latin typeface="Arial" pitchFamily="34" charset="0"/>
              </a:rPr>
              <a:t>Habitualmente existe personal directivo, personal administrativo y de operaciones.</a:t>
            </a:r>
          </a:p>
        </p:txBody>
      </p:sp>
    </p:spTree>
    <p:extLst>
      <p:ext uri="{BB962C8B-B14F-4D97-AF65-F5344CB8AC3E}">
        <p14:creationId xmlns:p14="http://schemas.microsoft.com/office/powerpoint/2010/main" xmlns="" val="9649892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228600"/>
            <a:ext cx="8686800" cy="8382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_tradnl" sz="3200" b="1" i="0" u="none" strike="noStrike" kern="1200" cap="none" spc="0" normalizeH="0" baseline="0" noProof="0" dirty="0" smtClean="0">
                <a:ln>
                  <a:noFill/>
                </a:ln>
                <a:solidFill>
                  <a:srgbClr val="FF0000"/>
                </a:solidFill>
                <a:effectLst/>
                <a:uLnTx/>
                <a:uFillTx/>
                <a:latin typeface="Arial" charset="0"/>
                <a:ea typeface="+mj-ea"/>
                <a:cs typeface="+mj-cs"/>
              </a:rPr>
              <a:t>EQUIPO</a:t>
            </a:r>
            <a:r>
              <a:rPr kumimoji="0" lang="es-ES_tradnl" sz="3200" b="1" i="0" u="none" strike="noStrike" kern="1200" cap="none" spc="0" normalizeH="0" baseline="0" noProof="0" dirty="0" smtClean="0">
                <a:ln>
                  <a:noFill/>
                </a:ln>
                <a:solidFill>
                  <a:schemeClr val="tx1"/>
                </a:solidFill>
                <a:effectLst/>
                <a:uLnTx/>
                <a:uFillTx/>
                <a:latin typeface="Arial" charset="0"/>
                <a:ea typeface="+mj-ea"/>
                <a:cs typeface="+mj-cs"/>
              </a:rPr>
              <a:t> </a:t>
            </a:r>
            <a:r>
              <a:rPr kumimoji="0" lang="es-ES_tradnl" sz="3200" b="1" i="0" u="none" strike="noStrike" kern="1200" cap="none" spc="0" normalizeH="0" baseline="0" noProof="0" dirty="0" smtClean="0">
                <a:ln>
                  <a:noFill/>
                </a:ln>
                <a:solidFill>
                  <a:srgbClr val="FF0000"/>
                </a:solidFill>
                <a:effectLst/>
                <a:uLnTx/>
                <a:uFillTx/>
                <a:latin typeface="Arial" charset="0"/>
                <a:ea typeface="+mj-ea"/>
                <a:cs typeface="+mj-cs"/>
              </a:rPr>
              <a:t>DIRECTIVO</a:t>
            </a:r>
            <a:endParaRPr kumimoji="0" lang="es-ES_tradnl" sz="3200" b="1" i="0" u="none" strike="noStrike" kern="1200" cap="none" spc="0" normalizeH="0" baseline="0" noProof="0" dirty="0">
              <a:ln>
                <a:noFill/>
              </a:ln>
              <a:solidFill>
                <a:srgbClr val="FF0000"/>
              </a:solidFill>
              <a:effectLst/>
              <a:uLnTx/>
              <a:uFillTx/>
              <a:latin typeface="Arial" charset="0"/>
              <a:ea typeface="+mj-ea"/>
              <a:cs typeface="+mj-cs"/>
            </a:endParaRPr>
          </a:p>
        </p:txBody>
      </p:sp>
      <p:sp>
        <p:nvSpPr>
          <p:cNvPr id="7" name="Rectangle 3"/>
          <p:cNvSpPr txBox="1">
            <a:spLocks noChangeArrowheads="1"/>
          </p:cNvSpPr>
          <p:nvPr/>
        </p:nvSpPr>
        <p:spPr bwMode="auto">
          <a:xfrm>
            <a:off x="685800" y="1295400"/>
            <a:ext cx="7772400" cy="4114800"/>
          </a:xfrm>
          <a:prstGeom prst="rect">
            <a:avLst/>
          </a:prstGeom>
          <a:noFill/>
          <a:ln w="9525">
            <a:noFill/>
            <a:miter lim="800000"/>
            <a:headEnd/>
            <a:tailEnd/>
          </a:ln>
        </p:spPr>
        <p:txBody>
          <a:bodyPr/>
          <a:lstStyle/>
          <a:p>
            <a:pPr algn="just">
              <a:lnSpc>
                <a:spcPct val="120000"/>
              </a:lnSpc>
              <a:spcBef>
                <a:spcPct val="20000"/>
              </a:spcBef>
              <a:buClr>
                <a:schemeClr val="accent1"/>
              </a:buClr>
              <a:buSzPct val="70000"/>
              <a:buFont typeface="Wingdings 2" pitchFamily="18" charset="2"/>
              <a:buNone/>
              <a:defRPr/>
            </a:pPr>
            <a:r>
              <a:rPr lang="es-ES_tradnl" sz="1600" dirty="0">
                <a:latin typeface="Arial" charset="0"/>
              </a:rPr>
              <a:t>El equipo directivo constituye uno de los componentes fundamentales de la estructura de una organización; en muchas ocasiones, es un elemento clave para que los inversores apoyen el nuevo </a:t>
            </a:r>
            <a:r>
              <a:rPr lang="es-ES_tradnl" sz="1600" dirty="0" err="1">
                <a:latin typeface="Arial" charset="0"/>
              </a:rPr>
              <a:t>proyecto</a:t>
            </a:r>
            <a:r>
              <a:rPr lang="es-ES_tradnl" sz="1600" dirty="0">
                <a:latin typeface="Arial" charset="0"/>
              </a:rPr>
              <a:t>, ya que cualifica a quienes guiarán el negocio.</a:t>
            </a:r>
          </a:p>
          <a:p>
            <a:pPr algn="just">
              <a:lnSpc>
                <a:spcPct val="120000"/>
              </a:lnSpc>
              <a:spcBef>
                <a:spcPct val="20000"/>
              </a:spcBef>
              <a:buClr>
                <a:schemeClr val="accent1"/>
              </a:buClr>
              <a:buSzPct val="70000"/>
              <a:buFont typeface="Wingdings 2" pitchFamily="18" charset="2"/>
              <a:buNone/>
              <a:defRPr/>
            </a:pPr>
            <a:r>
              <a:rPr lang="es-ES_tradnl" sz="1600" dirty="0">
                <a:latin typeface="Arial" charset="0"/>
              </a:rPr>
              <a:t>Por ello será importante transmitir la idea de equipo altamente capacitado, esto es, con conocimientos, habilidades y destrezas necesarias para el éxito del proyecto empresarial descrito en el Plan de Empresa.</a:t>
            </a:r>
          </a:p>
          <a:p>
            <a:pPr algn="just">
              <a:lnSpc>
                <a:spcPct val="120000"/>
              </a:lnSpc>
              <a:spcBef>
                <a:spcPct val="20000"/>
              </a:spcBef>
              <a:buClr>
                <a:schemeClr val="accent1"/>
              </a:buClr>
              <a:buSzPct val="70000"/>
              <a:buFont typeface="Wingdings 2" pitchFamily="18" charset="2"/>
              <a:buNone/>
              <a:defRPr/>
            </a:pPr>
            <a:r>
              <a:rPr lang="es-ES_tradnl" sz="1600" dirty="0">
                <a:latin typeface="Arial" charset="0"/>
              </a:rPr>
              <a:t>Así pues, hay que presentar en este epígrafe las funciones y responsabilidades del equipo directivo en el proyecto, asociando estas funciones a los puntos fuertes y méritos del “promotor” que las va a desempeñar. Se trata, en cierto modo, de presentar un CV reducido.</a:t>
            </a:r>
          </a:p>
          <a:p>
            <a:pPr algn="just">
              <a:lnSpc>
                <a:spcPct val="120000"/>
              </a:lnSpc>
              <a:spcBef>
                <a:spcPct val="20000"/>
              </a:spcBef>
              <a:buClr>
                <a:schemeClr val="accent1"/>
              </a:buClr>
              <a:buSzPct val="70000"/>
              <a:buFont typeface="Wingdings 2" pitchFamily="18" charset="2"/>
              <a:buNone/>
              <a:defRPr/>
            </a:pPr>
            <a:r>
              <a:rPr lang="es-ES_tradnl" sz="1600" dirty="0">
                <a:latin typeface="Arial" charset="0"/>
              </a:rPr>
              <a:t>Los </a:t>
            </a:r>
            <a:r>
              <a:rPr lang="es-ES_tradnl" sz="1600" dirty="0" err="1">
                <a:latin typeface="Arial" charset="0"/>
              </a:rPr>
              <a:t>CVs</a:t>
            </a:r>
            <a:r>
              <a:rPr lang="es-ES_tradnl" sz="1600" dirty="0">
                <a:latin typeface="Arial" charset="0"/>
              </a:rPr>
              <a:t> del equipo directivo deberían ir ampliados en un Anexo.</a:t>
            </a:r>
          </a:p>
          <a:p>
            <a:pPr algn="just">
              <a:lnSpc>
                <a:spcPct val="120000"/>
              </a:lnSpc>
              <a:spcBef>
                <a:spcPct val="20000"/>
              </a:spcBef>
              <a:buClr>
                <a:schemeClr val="accent1"/>
              </a:buClr>
              <a:buSzPct val="70000"/>
              <a:buFont typeface="Wingdings 2" pitchFamily="18" charset="2"/>
              <a:buNone/>
              <a:defRPr/>
            </a:pPr>
            <a:r>
              <a:rPr lang="es-ES_tradnl" sz="1600" dirty="0">
                <a:latin typeface="Arial" charset="0"/>
              </a:rPr>
              <a:t>Finalmente, podría resultar útil indicar cuál será el modelo de toma de decisiones con el fin de que sea ágil y eficiente (por mayoría cualificada, simple, existencia de un voto de calidad, etc.)</a:t>
            </a:r>
          </a:p>
          <a:p>
            <a:pPr algn="just">
              <a:lnSpc>
                <a:spcPct val="120000"/>
              </a:lnSpc>
              <a:spcBef>
                <a:spcPct val="20000"/>
              </a:spcBef>
              <a:buClr>
                <a:schemeClr val="accent1"/>
              </a:buClr>
              <a:buSzPct val="70000"/>
              <a:buFont typeface="Wingdings 2" pitchFamily="18" charset="2"/>
              <a:buNone/>
              <a:defRPr/>
            </a:pPr>
            <a:endParaRPr lang="es-ES_tradnl" sz="1600" dirty="0">
              <a:latin typeface="Arial" charset="0"/>
            </a:endParaRPr>
          </a:p>
          <a:p>
            <a:pPr algn="just">
              <a:lnSpc>
                <a:spcPct val="120000"/>
              </a:lnSpc>
              <a:spcBef>
                <a:spcPct val="20000"/>
              </a:spcBef>
              <a:buClr>
                <a:schemeClr val="accent1"/>
              </a:buClr>
              <a:buSzPct val="70000"/>
              <a:buFont typeface="Wingdings 2" pitchFamily="18" charset="2"/>
              <a:buNone/>
              <a:defRPr/>
            </a:pPr>
            <a:endParaRPr lang="es-ES_tradnl" sz="1600" dirty="0">
              <a:latin typeface="Arial" charset="0"/>
            </a:endParaRPr>
          </a:p>
          <a:p>
            <a:pPr algn="just">
              <a:lnSpc>
                <a:spcPct val="120000"/>
              </a:lnSpc>
              <a:spcBef>
                <a:spcPct val="20000"/>
              </a:spcBef>
              <a:buClr>
                <a:schemeClr val="accent1"/>
              </a:buClr>
              <a:buSzPct val="70000"/>
              <a:buFont typeface="Wingdings 2" pitchFamily="18" charset="2"/>
              <a:buNone/>
              <a:defRPr/>
            </a:pPr>
            <a:endParaRPr lang="es-ES_tradnl" sz="1800" dirty="0">
              <a:latin typeface="+mn-lt"/>
            </a:endParaRPr>
          </a:p>
        </p:txBody>
      </p:sp>
    </p:spTree>
    <p:extLst>
      <p:ext uri="{BB962C8B-B14F-4D97-AF65-F5344CB8AC3E}">
        <p14:creationId xmlns:p14="http://schemas.microsoft.com/office/powerpoint/2010/main" xmlns="" val="9649892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28600"/>
            <a:ext cx="8686800" cy="8382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_tradnl" sz="3200" b="1" i="0" u="none" strike="noStrike" kern="1200" cap="none" spc="0" normalizeH="0" baseline="0" noProof="0" smtClean="0">
                <a:ln>
                  <a:noFill/>
                </a:ln>
                <a:effectLst/>
                <a:uLnTx/>
                <a:uFillTx/>
                <a:latin typeface="Arial" charset="0"/>
                <a:ea typeface="+mj-ea"/>
                <a:cs typeface="+mj-cs"/>
              </a:rPr>
              <a:t>Puestos y perfiles requeridos</a:t>
            </a:r>
            <a:endParaRPr kumimoji="0" lang="es-ES_tradnl" sz="3200" b="1" i="0" u="none" strike="noStrike" kern="1200" cap="none" spc="0" normalizeH="0" baseline="0" noProof="0" dirty="0">
              <a:ln>
                <a:noFill/>
              </a:ln>
              <a:effectLst/>
              <a:uLnTx/>
              <a:uFillTx/>
              <a:latin typeface="Arial" charset="0"/>
              <a:ea typeface="+mj-ea"/>
              <a:cs typeface="+mj-cs"/>
            </a:endParaRPr>
          </a:p>
        </p:txBody>
      </p:sp>
      <p:sp>
        <p:nvSpPr>
          <p:cNvPr id="3" name="Rectangle 3"/>
          <p:cNvSpPr txBox="1">
            <a:spLocks noChangeArrowheads="1"/>
          </p:cNvSpPr>
          <p:nvPr/>
        </p:nvSpPr>
        <p:spPr bwMode="auto">
          <a:xfrm>
            <a:off x="685800" y="1295400"/>
            <a:ext cx="7772400" cy="4114800"/>
          </a:xfrm>
          <a:prstGeom prst="rect">
            <a:avLst/>
          </a:prstGeom>
          <a:noFill/>
          <a:ln w="9525">
            <a:noFill/>
            <a:miter lim="800000"/>
            <a:headEnd/>
            <a:tailEnd/>
          </a:ln>
        </p:spPr>
        <p:txBody>
          <a:bodyPr/>
          <a:lstStyle/>
          <a:p>
            <a:pPr>
              <a:lnSpc>
                <a:spcPct val="120000"/>
              </a:lnSpc>
              <a:spcBef>
                <a:spcPct val="20000"/>
              </a:spcBef>
              <a:buClr>
                <a:schemeClr val="accent1"/>
              </a:buClr>
              <a:buSzPct val="70000"/>
              <a:buFont typeface="Wingdings 2" pitchFamily="18" charset="2"/>
              <a:buNone/>
              <a:defRPr/>
            </a:pPr>
            <a:r>
              <a:rPr lang="es-ES_tradnl" sz="1600" dirty="0">
                <a:latin typeface="Arial" charset="0"/>
              </a:rPr>
              <a:t>En este apartado se especificarán los otros puestos o categorías profesionales que son necesarios para el correcto desarrollo y funcionamiento de la empresa durante los primeros años.  Así pues, hay que presentar en este epígrafe las funciones y responsabilidades que tendrán, así como el perfil, cualidades y experiencia requeridas.</a:t>
            </a:r>
          </a:p>
          <a:p>
            <a:pPr>
              <a:lnSpc>
                <a:spcPct val="120000"/>
              </a:lnSpc>
              <a:spcBef>
                <a:spcPct val="20000"/>
              </a:spcBef>
              <a:buClr>
                <a:schemeClr val="accent1"/>
              </a:buClr>
              <a:buSzPct val="70000"/>
              <a:buFont typeface="Wingdings 2" pitchFamily="18" charset="2"/>
              <a:buNone/>
              <a:defRPr/>
            </a:pPr>
            <a:r>
              <a:rPr lang="es-ES_tradnl" sz="1600" dirty="0">
                <a:latin typeface="Arial" charset="0"/>
              </a:rPr>
              <a:t>La descripción de los puestos de trabajo:</a:t>
            </a:r>
          </a:p>
          <a:p>
            <a:pPr marL="342900" indent="-342900">
              <a:lnSpc>
                <a:spcPct val="120000"/>
              </a:lnSpc>
              <a:spcBef>
                <a:spcPct val="20000"/>
              </a:spcBef>
              <a:buClr>
                <a:schemeClr val="accent1"/>
              </a:buClr>
              <a:buSzPct val="70000"/>
              <a:buFont typeface="Wingdings 2" pitchFamily="18" charset="2"/>
              <a:buAutoNum type="arabicPeriod"/>
              <a:defRPr/>
            </a:pPr>
            <a:r>
              <a:rPr lang="es-ES_tradnl" sz="1600" dirty="0">
                <a:latin typeface="Arial" charset="0"/>
              </a:rPr>
              <a:t>Denotará el grado de madurez del proyecto </a:t>
            </a:r>
          </a:p>
          <a:p>
            <a:pPr marL="342900" indent="-342900">
              <a:lnSpc>
                <a:spcPct val="120000"/>
              </a:lnSpc>
              <a:spcBef>
                <a:spcPct val="20000"/>
              </a:spcBef>
              <a:buClr>
                <a:schemeClr val="accent1"/>
              </a:buClr>
              <a:buSzPct val="70000"/>
              <a:buFont typeface="Wingdings 2" pitchFamily="18" charset="2"/>
              <a:buAutoNum type="arabicPeriod"/>
              <a:defRPr/>
            </a:pPr>
            <a:r>
              <a:rPr lang="es-ES_tradnl" sz="1600" dirty="0">
                <a:latin typeface="Arial" charset="0"/>
              </a:rPr>
              <a:t>Determinará al detalle las necesidades laborales a cubrir.</a:t>
            </a:r>
          </a:p>
          <a:p>
            <a:pPr marL="342900" indent="-342900">
              <a:lnSpc>
                <a:spcPct val="120000"/>
              </a:lnSpc>
              <a:spcBef>
                <a:spcPct val="20000"/>
              </a:spcBef>
              <a:buClr>
                <a:schemeClr val="accent1"/>
              </a:buClr>
              <a:buSzPct val="70000"/>
              <a:buFont typeface="Wingdings 2" pitchFamily="18" charset="2"/>
              <a:buAutoNum type="arabicPeriod"/>
              <a:defRPr/>
            </a:pPr>
            <a:r>
              <a:rPr lang="es-ES_tradnl" sz="1600" dirty="0">
                <a:latin typeface="Arial" charset="0"/>
              </a:rPr>
              <a:t>Eliminará repeticiones funcionales entre diferentes personas.</a:t>
            </a:r>
          </a:p>
          <a:p>
            <a:pPr marL="342900" indent="-342900">
              <a:lnSpc>
                <a:spcPct val="120000"/>
              </a:lnSpc>
              <a:spcBef>
                <a:spcPct val="20000"/>
              </a:spcBef>
              <a:buClr>
                <a:schemeClr val="accent1"/>
              </a:buClr>
              <a:buSzPct val="70000"/>
              <a:buFont typeface="Wingdings 2" pitchFamily="18" charset="2"/>
              <a:buAutoNum type="arabicPeriod"/>
              <a:defRPr/>
            </a:pPr>
            <a:r>
              <a:rPr lang="es-ES_tradnl" sz="1600" dirty="0">
                <a:latin typeface="Arial" charset="0"/>
              </a:rPr>
              <a:t>Estará correlacionado con el Plan de Empresa en su conjunto.</a:t>
            </a:r>
          </a:p>
          <a:p>
            <a:pPr>
              <a:lnSpc>
                <a:spcPct val="120000"/>
              </a:lnSpc>
              <a:spcBef>
                <a:spcPct val="20000"/>
              </a:spcBef>
              <a:buClr>
                <a:schemeClr val="accent1"/>
              </a:buClr>
              <a:buSzPct val="70000"/>
              <a:buFont typeface="Wingdings 2" pitchFamily="18" charset="2"/>
              <a:buNone/>
              <a:defRPr/>
            </a:pPr>
            <a:endParaRPr lang="es-ES_tradnl" sz="1600" dirty="0">
              <a:latin typeface="Arial" charset="0"/>
            </a:endParaRPr>
          </a:p>
          <a:p>
            <a:pPr>
              <a:lnSpc>
                <a:spcPct val="120000"/>
              </a:lnSpc>
              <a:spcBef>
                <a:spcPct val="20000"/>
              </a:spcBef>
              <a:buClr>
                <a:schemeClr val="accent1"/>
              </a:buClr>
              <a:buSzPct val="70000"/>
              <a:buFont typeface="Wingdings 2" pitchFamily="18" charset="2"/>
              <a:buNone/>
              <a:defRPr/>
            </a:pPr>
            <a:endParaRPr lang="es-ES_tradnl" sz="1600" dirty="0">
              <a:latin typeface="Arial" charset="0"/>
            </a:endParaRPr>
          </a:p>
          <a:p>
            <a:pPr>
              <a:lnSpc>
                <a:spcPct val="120000"/>
              </a:lnSpc>
              <a:spcBef>
                <a:spcPct val="20000"/>
              </a:spcBef>
              <a:buClr>
                <a:schemeClr val="accent1"/>
              </a:buClr>
              <a:buSzPct val="70000"/>
              <a:buFont typeface="Wingdings 2" pitchFamily="18" charset="2"/>
              <a:buNone/>
              <a:defRPr/>
            </a:pPr>
            <a:endParaRPr lang="es-ES_tradnl" sz="1800" dirty="0">
              <a:latin typeface="+mn-lt"/>
            </a:endParaRPr>
          </a:p>
        </p:txBody>
      </p:sp>
    </p:spTree>
    <p:extLst>
      <p:ext uri="{BB962C8B-B14F-4D97-AF65-F5344CB8AC3E}">
        <p14:creationId xmlns:p14="http://schemas.microsoft.com/office/powerpoint/2010/main" xmlns="" val="9649892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28600"/>
            <a:ext cx="8686800" cy="838200"/>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_tradnl" sz="3200" b="1" i="0" u="none" strike="noStrike" kern="1200" cap="none" spc="0" normalizeH="0" baseline="0" noProof="0" smtClean="0">
                <a:ln>
                  <a:noFill/>
                </a:ln>
                <a:solidFill>
                  <a:schemeClr val="tx1"/>
                </a:solidFill>
                <a:effectLst/>
                <a:uLnTx/>
                <a:uFillTx/>
                <a:latin typeface="Arial" charset="0"/>
                <a:ea typeface="+mj-ea"/>
                <a:cs typeface="+mj-cs"/>
              </a:rPr>
              <a:t>Puestos y perfiles requeridos: ejemplos</a:t>
            </a:r>
            <a:endParaRPr kumimoji="0" lang="es-ES_tradnl" sz="3200" b="1" i="0" u="none" strike="noStrike" kern="1200" cap="none" spc="0" normalizeH="0" baseline="0" noProof="0" dirty="0">
              <a:ln>
                <a:noFill/>
              </a:ln>
              <a:solidFill>
                <a:schemeClr val="tx1"/>
              </a:solidFill>
              <a:effectLst/>
              <a:uLnTx/>
              <a:uFillTx/>
              <a:latin typeface="Arial" charset="0"/>
              <a:ea typeface="+mj-ea"/>
              <a:cs typeface="+mj-cs"/>
            </a:endParaRPr>
          </a:p>
        </p:txBody>
      </p:sp>
      <p:graphicFrame>
        <p:nvGraphicFramePr>
          <p:cNvPr id="3" name="2 Tabla"/>
          <p:cNvGraphicFramePr>
            <a:graphicFrameLocks noGrp="1"/>
          </p:cNvGraphicFramePr>
          <p:nvPr/>
        </p:nvGraphicFramePr>
        <p:xfrm>
          <a:off x="304800" y="1447800"/>
          <a:ext cx="8839200" cy="4910158"/>
        </p:xfrm>
        <a:graphic>
          <a:graphicData uri="http://schemas.openxmlformats.org/drawingml/2006/table">
            <a:tbl>
              <a:tblPr/>
              <a:tblGrid>
                <a:gridCol w="570878"/>
                <a:gridCol w="3911637"/>
                <a:gridCol w="4356685"/>
              </a:tblGrid>
              <a:tr h="286725">
                <a:tc>
                  <a:txBody>
                    <a:bodyPr/>
                    <a:lstStyle/>
                    <a:p>
                      <a:pPr algn="just">
                        <a:spcBef>
                          <a:spcPts val="600"/>
                        </a:spcBef>
                        <a:spcAft>
                          <a:spcPts val="600"/>
                        </a:spcAft>
                      </a:pPr>
                      <a:r>
                        <a:rPr lang="es-ES_tradnl" sz="1000" b="1" dirty="0">
                          <a:latin typeface="Arial"/>
                          <a:ea typeface="Times New Roman"/>
                          <a:cs typeface="Times New Roman"/>
                        </a:rPr>
                        <a:t>PUESTO</a:t>
                      </a:r>
                      <a:endParaRPr lang="es-ES" sz="1000" dirty="0">
                        <a:latin typeface="Tahoma"/>
                        <a:ea typeface="Times New Roman"/>
                        <a:cs typeface="Times New Roman"/>
                      </a:endParaRPr>
                    </a:p>
                  </a:txBody>
                  <a:tcPr marL="7224" marR="7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s-ES_tradnl" sz="1000" b="1">
                          <a:latin typeface="Arial"/>
                          <a:ea typeface="Times New Roman"/>
                          <a:cs typeface="Times New Roman"/>
                        </a:rPr>
                        <a:t>DESCRIPCIÓN</a:t>
                      </a:r>
                      <a:endParaRPr lang="es-ES" sz="1000">
                        <a:latin typeface="Tahoma"/>
                        <a:ea typeface="Times New Roman"/>
                        <a:cs typeface="Times New Roman"/>
                      </a:endParaRPr>
                    </a:p>
                  </a:txBody>
                  <a:tcPr marL="7224" marR="7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s-ES_tradnl" sz="1000" b="1" dirty="0">
                          <a:latin typeface="Arial"/>
                          <a:ea typeface="Times New Roman"/>
                          <a:cs typeface="Times New Roman"/>
                        </a:rPr>
                        <a:t>PERFIL</a:t>
                      </a:r>
                      <a:endParaRPr lang="es-ES" sz="1000" dirty="0">
                        <a:latin typeface="Tahoma"/>
                        <a:ea typeface="Times New Roman"/>
                        <a:cs typeface="Times New Roman"/>
                      </a:endParaRPr>
                    </a:p>
                  </a:txBody>
                  <a:tcPr marL="7224" marR="7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3433">
                <a:tc>
                  <a:txBody>
                    <a:bodyPr/>
                    <a:lstStyle/>
                    <a:p>
                      <a:pPr marL="71755" marR="71755" algn="ctr">
                        <a:spcBef>
                          <a:spcPts val="600"/>
                        </a:spcBef>
                        <a:spcAft>
                          <a:spcPts val="600"/>
                        </a:spcAft>
                      </a:pPr>
                      <a:r>
                        <a:rPr lang="es-ES_tradnl" sz="1000" dirty="0">
                          <a:latin typeface="Arial"/>
                          <a:ea typeface="Times New Roman"/>
                          <a:cs typeface="Times New Roman"/>
                        </a:rPr>
                        <a:t>Administrativo</a:t>
                      </a:r>
                      <a:endParaRPr lang="es-ES" sz="1000" dirty="0">
                        <a:latin typeface="Tahoma"/>
                        <a:ea typeface="Times New Roman"/>
                        <a:cs typeface="Times New Roman"/>
                      </a:endParaRPr>
                    </a:p>
                  </a:txBody>
                  <a:tcPr marL="7224" marR="7224"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6213" lvl="0" indent="-176213" algn="just">
                        <a:spcBef>
                          <a:spcPts val="0"/>
                        </a:spcBef>
                        <a:spcAft>
                          <a:spcPts val="0"/>
                        </a:spcAft>
                        <a:buFont typeface="Times New Roman"/>
                        <a:buChar char="-"/>
                        <a:tabLst>
                          <a:tab pos="228600" algn="l"/>
                        </a:tabLst>
                      </a:pPr>
                      <a:r>
                        <a:rPr lang="es-ES_tradnl" sz="1200" dirty="0">
                          <a:latin typeface="Arial"/>
                          <a:ea typeface="Times New Roman"/>
                          <a:cs typeface="Times New Roman"/>
                        </a:rPr>
                        <a:t>Será el responsable de llevar la administración del centro, con todo lo que ello implica (concertación de citas, horarios, recepción telefónica, realización de fichas etc.).</a:t>
                      </a:r>
                      <a:endParaRPr lang="es-ES" sz="1200" dirty="0">
                        <a:latin typeface="Tahoma"/>
                        <a:ea typeface="Times New Roman"/>
                        <a:cs typeface="Times New Roman"/>
                      </a:endParaRPr>
                    </a:p>
                    <a:p>
                      <a:pPr marL="176213" lvl="0" indent="-176213" algn="just">
                        <a:spcBef>
                          <a:spcPts val="0"/>
                        </a:spcBef>
                        <a:spcAft>
                          <a:spcPts val="0"/>
                        </a:spcAft>
                        <a:buFont typeface="Times New Roman"/>
                        <a:buChar char="-"/>
                        <a:tabLst>
                          <a:tab pos="228600" algn="l"/>
                        </a:tabLst>
                      </a:pPr>
                      <a:r>
                        <a:rPr lang="es-ES_tradnl" sz="1200" dirty="0">
                          <a:latin typeface="Arial"/>
                          <a:ea typeface="Times New Roman"/>
                          <a:cs typeface="Times New Roman"/>
                        </a:rPr>
                        <a:t>Encargado del control de personal y la coordinación de todo el equipo profesionales.</a:t>
                      </a:r>
                      <a:endParaRPr lang="es-ES" sz="1200" dirty="0">
                        <a:latin typeface="Tahoma"/>
                        <a:ea typeface="Times New Roman"/>
                        <a:cs typeface="Times New Roman"/>
                      </a:endParaRPr>
                    </a:p>
                    <a:p>
                      <a:pPr marL="176213" lvl="0" indent="-176213" algn="just">
                        <a:spcBef>
                          <a:spcPts val="0"/>
                        </a:spcBef>
                        <a:spcAft>
                          <a:spcPts val="0"/>
                        </a:spcAft>
                        <a:buFont typeface="Times New Roman"/>
                        <a:buChar char="-"/>
                        <a:tabLst>
                          <a:tab pos="228600" algn="l"/>
                        </a:tabLst>
                      </a:pPr>
                      <a:r>
                        <a:rPr lang="es-ES_tradnl" sz="1200" dirty="0">
                          <a:latin typeface="Arial"/>
                          <a:ea typeface="Times New Roman"/>
                          <a:cs typeface="Times New Roman"/>
                        </a:rPr>
                        <a:t>Responsable de realizar los inventarios, y velar por el buen aprovechamiento de los recursos disponibles.</a:t>
                      </a:r>
                      <a:endParaRPr lang="es-ES" sz="1200" dirty="0">
                        <a:latin typeface="Tahoma"/>
                        <a:ea typeface="Times New Roman"/>
                        <a:cs typeface="Times New Roman"/>
                      </a:endParaRPr>
                    </a:p>
                    <a:p>
                      <a:pPr marL="176213" lvl="0" indent="-176213" algn="just">
                        <a:spcBef>
                          <a:spcPts val="0"/>
                        </a:spcBef>
                        <a:spcAft>
                          <a:spcPts val="0"/>
                        </a:spcAft>
                        <a:buFont typeface="Times New Roman"/>
                        <a:buChar char="-"/>
                        <a:tabLst>
                          <a:tab pos="228600" algn="l"/>
                        </a:tabLst>
                      </a:pPr>
                      <a:r>
                        <a:rPr lang="es-ES_tradnl" sz="1200" dirty="0">
                          <a:latin typeface="Arial"/>
                          <a:ea typeface="Times New Roman"/>
                          <a:cs typeface="Times New Roman"/>
                        </a:rPr>
                        <a:t>Control de los usuarios, como de las familias y su situación administrativa dentro del centro.</a:t>
                      </a:r>
                      <a:endParaRPr lang="es-ES" sz="1200" dirty="0">
                        <a:latin typeface="Tahoma"/>
                        <a:ea typeface="Times New Roman"/>
                        <a:cs typeface="Times New Roman"/>
                      </a:endParaRPr>
                    </a:p>
                    <a:p>
                      <a:pPr marL="176213" lvl="0" indent="-176213" algn="just">
                        <a:spcBef>
                          <a:spcPts val="0"/>
                        </a:spcBef>
                        <a:spcAft>
                          <a:spcPts val="0"/>
                        </a:spcAft>
                        <a:buFont typeface="Times New Roman"/>
                        <a:buChar char="-"/>
                        <a:tabLst>
                          <a:tab pos="228600" algn="l"/>
                        </a:tabLst>
                      </a:pPr>
                      <a:r>
                        <a:rPr lang="es-ES_tradnl" sz="1200" dirty="0">
                          <a:latin typeface="Arial"/>
                          <a:ea typeface="Times New Roman"/>
                          <a:cs typeface="Times New Roman"/>
                        </a:rPr>
                        <a:t>Organización de horarios, y optimización de espacios a fin de garantizar la rentabilidad y productividad.</a:t>
                      </a:r>
                      <a:endParaRPr lang="es-ES" sz="1200" dirty="0">
                        <a:latin typeface="Tahoma"/>
                        <a:ea typeface="Times New Roman"/>
                        <a:cs typeface="Times New Roman"/>
                      </a:endParaRPr>
                    </a:p>
                    <a:p>
                      <a:pPr marL="176213" lvl="0" indent="-176213" algn="just">
                        <a:spcBef>
                          <a:spcPts val="0"/>
                        </a:spcBef>
                        <a:spcAft>
                          <a:spcPts val="0"/>
                        </a:spcAft>
                        <a:buFont typeface="Times New Roman"/>
                        <a:buChar char="-"/>
                        <a:tabLst>
                          <a:tab pos="228600" algn="l"/>
                        </a:tabLst>
                      </a:pPr>
                      <a:r>
                        <a:rPr lang="es-ES_tradnl" sz="1200" dirty="0">
                          <a:latin typeface="Arial"/>
                          <a:ea typeface="Times New Roman"/>
                          <a:cs typeface="Times New Roman"/>
                        </a:rPr>
                        <a:t>Elaborar informes que apoyen en trabajo de estadística, con el fin de evaluar el rendimiento del centro.</a:t>
                      </a:r>
                      <a:endParaRPr lang="es-ES" sz="1200" dirty="0">
                        <a:latin typeface="Tahoma"/>
                        <a:ea typeface="Times New Roman"/>
                        <a:cs typeface="Times New Roman"/>
                      </a:endParaRPr>
                    </a:p>
                    <a:p>
                      <a:pPr marL="176213" lvl="0" indent="-176213" algn="just">
                        <a:spcBef>
                          <a:spcPts val="0"/>
                        </a:spcBef>
                        <a:spcAft>
                          <a:spcPts val="0"/>
                        </a:spcAft>
                        <a:buFont typeface="Times New Roman"/>
                        <a:buChar char="-"/>
                        <a:tabLst>
                          <a:tab pos="228600" algn="l"/>
                        </a:tabLst>
                      </a:pPr>
                      <a:r>
                        <a:rPr lang="es-ES_tradnl" sz="1200" dirty="0">
                          <a:latin typeface="Arial"/>
                          <a:ea typeface="Times New Roman"/>
                          <a:cs typeface="Times New Roman"/>
                        </a:rPr>
                        <a:t>Evaluar las diferentes necesidades que pueden surgir, tanto materiales, humanas, o administrativas.</a:t>
                      </a:r>
                      <a:endParaRPr lang="es-ES" sz="1200" dirty="0">
                        <a:latin typeface="Tahoma"/>
                        <a:ea typeface="Times New Roman"/>
                        <a:cs typeface="Times New Roman"/>
                      </a:endParaRPr>
                    </a:p>
                    <a:p>
                      <a:pPr marL="176213" lvl="0" indent="-176213" algn="just">
                        <a:spcBef>
                          <a:spcPts val="0"/>
                        </a:spcBef>
                        <a:spcAft>
                          <a:spcPts val="0"/>
                        </a:spcAft>
                        <a:buFont typeface="Times New Roman"/>
                        <a:buChar char="-"/>
                        <a:tabLst>
                          <a:tab pos="228600" algn="l"/>
                        </a:tabLst>
                      </a:pPr>
                      <a:r>
                        <a:rPr lang="es-ES_tradnl" sz="1200" dirty="0">
                          <a:latin typeface="Arial"/>
                          <a:ea typeface="Times New Roman"/>
                          <a:cs typeface="Times New Roman"/>
                        </a:rPr>
                        <a:t>Reparto de encuestas para medir el grado de satisfacción de los usuarios.</a:t>
                      </a:r>
                      <a:endParaRPr lang="es-ES" sz="1200" dirty="0">
                        <a:latin typeface="Tahoma"/>
                        <a:ea typeface="Times New Roman"/>
                        <a:cs typeface="Times New Roman"/>
                      </a:endParaRPr>
                    </a:p>
                    <a:p>
                      <a:pPr marL="176213" lvl="0" indent="-176213" algn="just">
                        <a:spcBef>
                          <a:spcPts val="0"/>
                        </a:spcBef>
                        <a:spcAft>
                          <a:spcPts val="0"/>
                        </a:spcAft>
                        <a:buFont typeface="Times New Roman"/>
                        <a:buChar char="-"/>
                        <a:tabLst>
                          <a:tab pos="228600" algn="l"/>
                        </a:tabLst>
                      </a:pPr>
                      <a:r>
                        <a:rPr lang="es-ES_tradnl" sz="1200" dirty="0">
                          <a:latin typeface="Arial"/>
                          <a:ea typeface="Times New Roman"/>
                          <a:cs typeface="Times New Roman"/>
                        </a:rPr>
                        <a:t>Reparto de encuestas para medir el rendimiento de los diferentes profesionales.</a:t>
                      </a:r>
                      <a:endParaRPr lang="es-ES" sz="1200" dirty="0">
                        <a:latin typeface="Tahoma"/>
                        <a:ea typeface="Times New Roman"/>
                        <a:cs typeface="Times New Roman"/>
                      </a:endParaRPr>
                    </a:p>
                    <a:p>
                      <a:pPr marL="176213" lvl="0" indent="-176213" algn="just">
                        <a:spcBef>
                          <a:spcPts val="0"/>
                        </a:spcBef>
                        <a:spcAft>
                          <a:spcPts val="0"/>
                        </a:spcAft>
                        <a:buFont typeface="Times New Roman"/>
                        <a:buChar char="-"/>
                        <a:tabLst>
                          <a:tab pos="228600" algn="l"/>
                        </a:tabLst>
                      </a:pPr>
                      <a:r>
                        <a:rPr lang="es-ES_tradnl" sz="1200" dirty="0">
                          <a:latin typeface="Arial"/>
                          <a:ea typeface="Times New Roman"/>
                          <a:cs typeface="Times New Roman"/>
                        </a:rPr>
                        <a:t>Reparto de encuestas para medir el grado de conocimiento del centro en el entorno.</a:t>
                      </a:r>
                      <a:endParaRPr lang="es-ES" sz="1200" dirty="0">
                        <a:latin typeface="Tahoma"/>
                        <a:ea typeface="Times New Roman"/>
                        <a:cs typeface="Times New Roman"/>
                      </a:endParaRPr>
                    </a:p>
                  </a:txBody>
                  <a:tcPr marL="7224" marR="7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spcBef>
                          <a:spcPts val="0"/>
                        </a:spcBef>
                        <a:spcAft>
                          <a:spcPts val="0"/>
                        </a:spcAft>
                        <a:buFont typeface="Times New Roman"/>
                        <a:buChar char="-"/>
                      </a:pPr>
                      <a:r>
                        <a:rPr lang="es-ES_tradnl" sz="1200" dirty="0">
                          <a:latin typeface="Arial"/>
                          <a:ea typeface="Times New Roman"/>
                          <a:cs typeface="Times New Roman"/>
                        </a:rPr>
                        <a:t>Diplomado en Administración o similar.:</a:t>
                      </a:r>
                      <a:endParaRPr lang="es-ES" sz="1200" dirty="0">
                        <a:latin typeface="Tahoma"/>
                        <a:ea typeface="Times New Roman"/>
                        <a:cs typeface="Times New Roman"/>
                      </a:endParaRPr>
                    </a:p>
                    <a:p>
                      <a:pPr marL="0" lvl="0" indent="0" algn="just">
                        <a:spcBef>
                          <a:spcPts val="0"/>
                        </a:spcBef>
                        <a:spcAft>
                          <a:spcPts val="0"/>
                        </a:spcAft>
                        <a:buFont typeface="Times New Roman"/>
                        <a:buChar char="-"/>
                      </a:pPr>
                      <a:r>
                        <a:rPr lang="es-ES_tradnl" sz="1200" dirty="0">
                          <a:latin typeface="Arial"/>
                          <a:ea typeface="Times New Roman"/>
                          <a:cs typeface="Times New Roman"/>
                        </a:rPr>
                        <a:t>Experiencia en administración de personal equipos de trabajo.</a:t>
                      </a:r>
                      <a:endParaRPr lang="es-ES" sz="1200" dirty="0">
                        <a:latin typeface="Tahoma"/>
                        <a:ea typeface="Times New Roman"/>
                        <a:cs typeface="Times New Roman"/>
                      </a:endParaRPr>
                    </a:p>
                    <a:p>
                      <a:pPr marL="0" lvl="0" indent="0" algn="just">
                        <a:spcBef>
                          <a:spcPts val="0"/>
                        </a:spcBef>
                        <a:spcAft>
                          <a:spcPts val="0"/>
                        </a:spcAft>
                        <a:buFont typeface="Times New Roman"/>
                        <a:buChar char="-"/>
                      </a:pPr>
                      <a:r>
                        <a:rPr lang="es-ES_tradnl" sz="1200" dirty="0">
                          <a:latin typeface="Arial"/>
                          <a:ea typeface="Times New Roman"/>
                          <a:cs typeface="Times New Roman"/>
                        </a:rPr>
                        <a:t>Capacidad de coordinación y organización.</a:t>
                      </a:r>
                      <a:endParaRPr lang="es-ES" sz="1200" dirty="0">
                        <a:latin typeface="Tahoma"/>
                        <a:ea typeface="Times New Roman"/>
                        <a:cs typeface="Times New Roman"/>
                      </a:endParaRPr>
                    </a:p>
                    <a:p>
                      <a:pPr marL="0" lvl="0" indent="0" algn="just">
                        <a:spcBef>
                          <a:spcPts val="0"/>
                        </a:spcBef>
                        <a:spcAft>
                          <a:spcPts val="0"/>
                        </a:spcAft>
                        <a:buFont typeface="Times New Roman"/>
                        <a:buChar char="-"/>
                      </a:pPr>
                      <a:r>
                        <a:rPr lang="es-ES_tradnl" sz="1200" dirty="0">
                          <a:latin typeface="Arial"/>
                          <a:ea typeface="Times New Roman"/>
                          <a:cs typeface="Times New Roman"/>
                        </a:rPr>
                        <a:t>Habilidades de comunicación, negociación y empatía.</a:t>
                      </a:r>
                      <a:endParaRPr lang="es-ES" sz="1200" dirty="0">
                        <a:latin typeface="Tahoma"/>
                        <a:ea typeface="Times New Roman"/>
                        <a:cs typeface="Times New Roman"/>
                      </a:endParaRPr>
                    </a:p>
                    <a:p>
                      <a:pPr marL="0" lvl="0" indent="0" algn="just">
                        <a:spcBef>
                          <a:spcPts val="0"/>
                        </a:spcBef>
                        <a:spcAft>
                          <a:spcPts val="0"/>
                        </a:spcAft>
                        <a:buFont typeface="Times New Roman"/>
                        <a:buChar char="-"/>
                        <a:tabLst>
                          <a:tab pos="4219575" algn="l"/>
                        </a:tabLst>
                      </a:pPr>
                      <a:r>
                        <a:rPr lang="es-ES_tradnl" sz="1200" dirty="0">
                          <a:latin typeface="Arial"/>
                          <a:ea typeface="Times New Roman"/>
                          <a:cs typeface="Times New Roman"/>
                        </a:rPr>
                        <a:t>Habilidades de orden, organización e implementación de programas y acciones que conlleven un trabajo interdisciplinar.</a:t>
                      </a:r>
                      <a:endParaRPr lang="es-ES" sz="1200" dirty="0">
                        <a:latin typeface="Tahoma"/>
                        <a:ea typeface="Times New Roman"/>
                        <a:cs typeface="Times New Roman"/>
                      </a:endParaRPr>
                    </a:p>
                    <a:p>
                      <a:pPr marL="0" lvl="0" indent="0" algn="just">
                        <a:spcBef>
                          <a:spcPts val="0"/>
                        </a:spcBef>
                        <a:spcAft>
                          <a:spcPts val="0"/>
                        </a:spcAft>
                        <a:buFont typeface="Times New Roman"/>
                        <a:buChar char="-"/>
                      </a:pPr>
                      <a:r>
                        <a:rPr lang="es-ES_tradnl" sz="1200" dirty="0">
                          <a:latin typeface="Arial"/>
                          <a:ea typeface="Times New Roman"/>
                          <a:cs typeface="Times New Roman"/>
                        </a:rPr>
                        <a:t>Requiere tener actitud de servicio, excelente presentación y trato.</a:t>
                      </a:r>
                      <a:endParaRPr lang="es-ES" sz="1200" dirty="0">
                        <a:latin typeface="Tahoma"/>
                        <a:ea typeface="Times New Roman"/>
                        <a:cs typeface="Times New Roman"/>
                      </a:endParaRPr>
                    </a:p>
                  </a:txBody>
                  <a:tcPr marL="7224" marR="7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9649892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28600"/>
            <a:ext cx="8686800" cy="8382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_tradnl" sz="2400" b="1" i="0" u="none" strike="noStrike" kern="1200" cap="none" spc="0" normalizeH="0" baseline="0" noProof="0" dirty="0" smtClean="0">
                <a:ln>
                  <a:noFill/>
                </a:ln>
                <a:solidFill>
                  <a:srgbClr val="FF0000"/>
                </a:solidFill>
                <a:effectLst/>
                <a:uLnTx/>
                <a:uFillTx/>
                <a:latin typeface="Arial" charset="0"/>
                <a:ea typeface="+mj-ea"/>
                <a:cs typeface="+mj-cs"/>
              </a:rPr>
              <a:t>NECESIDADES DE RECURSOS HUMANOS</a:t>
            </a:r>
            <a:endParaRPr kumimoji="0" lang="es-ES_tradnl" sz="2400" b="1" i="0" u="none" strike="noStrike" kern="1200" cap="none" spc="0" normalizeH="0" baseline="0" noProof="0" dirty="0">
              <a:ln>
                <a:noFill/>
              </a:ln>
              <a:solidFill>
                <a:srgbClr val="FF0000"/>
              </a:solidFill>
              <a:effectLst/>
              <a:uLnTx/>
              <a:uFillTx/>
              <a:latin typeface="Arial" charset="0"/>
              <a:ea typeface="+mj-ea"/>
              <a:cs typeface="+mj-cs"/>
            </a:endParaRPr>
          </a:p>
        </p:txBody>
      </p:sp>
      <p:sp>
        <p:nvSpPr>
          <p:cNvPr id="3" name="Rectangle 3"/>
          <p:cNvSpPr txBox="1">
            <a:spLocks noChangeArrowheads="1"/>
          </p:cNvSpPr>
          <p:nvPr/>
        </p:nvSpPr>
        <p:spPr bwMode="auto">
          <a:xfrm>
            <a:off x="685800" y="1295400"/>
            <a:ext cx="7772400" cy="4114800"/>
          </a:xfrm>
          <a:prstGeom prst="rect">
            <a:avLst/>
          </a:prstGeom>
          <a:noFill/>
          <a:ln w="9525">
            <a:noFill/>
            <a:miter lim="800000"/>
            <a:headEnd/>
            <a:tailEnd/>
          </a:ln>
        </p:spPr>
        <p:txBody>
          <a:bodyPr/>
          <a:lstStyle/>
          <a:p>
            <a:pPr>
              <a:lnSpc>
                <a:spcPct val="120000"/>
              </a:lnSpc>
              <a:spcBef>
                <a:spcPct val="20000"/>
              </a:spcBef>
              <a:buClr>
                <a:schemeClr val="accent1"/>
              </a:buClr>
              <a:buSzPct val="70000"/>
              <a:buFont typeface="Wingdings 2" pitchFamily="18" charset="2"/>
              <a:buNone/>
              <a:defRPr/>
            </a:pPr>
            <a:r>
              <a:rPr lang="es-ES_tradnl" sz="1600" dirty="0">
                <a:latin typeface="Arial" charset="0"/>
              </a:rPr>
              <a:t>En este apartado se:</a:t>
            </a:r>
          </a:p>
          <a:p>
            <a:pPr marL="342900" indent="-342900">
              <a:lnSpc>
                <a:spcPct val="120000"/>
              </a:lnSpc>
              <a:spcBef>
                <a:spcPct val="20000"/>
              </a:spcBef>
              <a:buClr>
                <a:schemeClr val="accent1"/>
              </a:buClr>
              <a:buSzPct val="70000"/>
              <a:buFont typeface="+mj-lt"/>
              <a:buAutoNum type="arabicPeriod"/>
              <a:defRPr/>
            </a:pPr>
            <a:r>
              <a:rPr lang="es-ES_tradnl" sz="1600" dirty="0">
                <a:latin typeface="Arial" charset="0"/>
              </a:rPr>
              <a:t>Establecerán as necesidades de personal en cada uno de los puestos identificados.</a:t>
            </a:r>
          </a:p>
          <a:p>
            <a:pPr marL="342900" indent="-342900">
              <a:lnSpc>
                <a:spcPct val="120000"/>
              </a:lnSpc>
              <a:spcBef>
                <a:spcPct val="20000"/>
              </a:spcBef>
              <a:buClr>
                <a:schemeClr val="accent1"/>
              </a:buClr>
              <a:buSzPct val="70000"/>
              <a:buFont typeface="+mj-lt"/>
              <a:buAutoNum type="arabicPeriod"/>
              <a:defRPr/>
            </a:pPr>
            <a:r>
              <a:rPr lang="es-ES_tradnl" sz="1600" dirty="0">
                <a:latin typeface="Arial" charset="0"/>
              </a:rPr>
              <a:t> Proyectarán las expectativas de crecimiento de la plantilla a lo largo del horizonte temporal objeto de planificación</a:t>
            </a:r>
          </a:p>
          <a:p>
            <a:pPr marL="342900" indent="-342900">
              <a:lnSpc>
                <a:spcPct val="120000"/>
              </a:lnSpc>
              <a:spcBef>
                <a:spcPct val="20000"/>
              </a:spcBef>
              <a:buClr>
                <a:schemeClr val="accent1"/>
              </a:buClr>
              <a:buSzPct val="70000"/>
              <a:buFont typeface="+mj-lt"/>
              <a:buAutoNum type="arabicPeriod"/>
              <a:defRPr/>
            </a:pPr>
            <a:r>
              <a:rPr lang="es-ES_tradnl" sz="1600" dirty="0">
                <a:latin typeface="Arial" charset="0"/>
              </a:rPr>
              <a:t>Incluirá el coste de personal que engloba las retribuciones (fijas y variables) así como otras cargas obligatorias impuestas por disposición legal.</a:t>
            </a:r>
          </a:p>
          <a:p>
            <a:pPr>
              <a:lnSpc>
                <a:spcPct val="120000"/>
              </a:lnSpc>
              <a:spcBef>
                <a:spcPct val="20000"/>
              </a:spcBef>
              <a:buClr>
                <a:schemeClr val="accent1"/>
              </a:buClr>
              <a:buSzPct val="70000"/>
              <a:buFont typeface="Wingdings 2" pitchFamily="18" charset="2"/>
              <a:buNone/>
              <a:defRPr/>
            </a:pPr>
            <a:endParaRPr lang="es-ES_tradnl" sz="1600" dirty="0">
              <a:latin typeface="Arial" charset="0"/>
            </a:endParaRPr>
          </a:p>
          <a:p>
            <a:pPr>
              <a:lnSpc>
                <a:spcPct val="120000"/>
              </a:lnSpc>
              <a:spcBef>
                <a:spcPct val="20000"/>
              </a:spcBef>
              <a:buClr>
                <a:schemeClr val="accent1"/>
              </a:buClr>
              <a:buSzPct val="70000"/>
              <a:buFont typeface="Wingdings 2" pitchFamily="18" charset="2"/>
              <a:buNone/>
              <a:defRPr/>
            </a:pPr>
            <a:endParaRPr lang="es-ES_tradnl" sz="1600" dirty="0">
              <a:latin typeface="Arial" charset="0"/>
            </a:endParaRPr>
          </a:p>
          <a:p>
            <a:pPr>
              <a:lnSpc>
                <a:spcPct val="120000"/>
              </a:lnSpc>
              <a:spcBef>
                <a:spcPct val="20000"/>
              </a:spcBef>
              <a:buClr>
                <a:schemeClr val="accent1"/>
              </a:buClr>
              <a:buSzPct val="70000"/>
              <a:buFont typeface="Wingdings 2" pitchFamily="18" charset="2"/>
              <a:buNone/>
              <a:defRPr/>
            </a:pPr>
            <a:endParaRPr lang="es-ES_tradnl" sz="1800" dirty="0">
              <a:latin typeface="+mn-lt"/>
            </a:endParaRPr>
          </a:p>
        </p:txBody>
      </p:sp>
    </p:spTree>
    <p:extLst>
      <p:ext uri="{BB962C8B-B14F-4D97-AF65-F5344CB8AC3E}">
        <p14:creationId xmlns:p14="http://schemas.microsoft.com/office/powerpoint/2010/main" xmlns="" val="9649892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28600"/>
            <a:ext cx="8686800" cy="8382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_tradnl" sz="2400" b="1" i="0" u="none" strike="noStrike" kern="1200" cap="none" spc="0" normalizeH="0" baseline="0" noProof="0" dirty="0" smtClean="0">
                <a:ln>
                  <a:noFill/>
                </a:ln>
                <a:solidFill>
                  <a:srgbClr val="FF0000"/>
                </a:solidFill>
                <a:effectLst/>
                <a:uLnTx/>
                <a:uFillTx/>
                <a:latin typeface="Arial" charset="0"/>
                <a:ea typeface="+mj-ea"/>
                <a:cs typeface="+mj-cs"/>
              </a:rPr>
              <a:t>NECESIDADES DE RECURSOS HUMANOS: ejemplo</a:t>
            </a:r>
            <a:endParaRPr kumimoji="0" lang="es-ES_tradnl" sz="2400" b="1" i="0" u="none" strike="noStrike" kern="1200" cap="none" spc="0" normalizeH="0" baseline="0" noProof="0" dirty="0">
              <a:ln>
                <a:noFill/>
              </a:ln>
              <a:solidFill>
                <a:srgbClr val="FF0000"/>
              </a:solidFill>
              <a:effectLst/>
              <a:uLnTx/>
              <a:uFillTx/>
              <a:latin typeface="Arial" charset="0"/>
              <a:ea typeface="+mj-ea"/>
              <a:cs typeface="+mj-cs"/>
            </a:endParaRPr>
          </a:p>
        </p:txBody>
      </p:sp>
      <p:pic>
        <p:nvPicPr>
          <p:cNvPr id="77826" name="Picture 2"/>
          <p:cNvPicPr>
            <a:picLocks noChangeAspect="1" noChangeArrowheads="1"/>
          </p:cNvPicPr>
          <p:nvPr/>
        </p:nvPicPr>
        <p:blipFill>
          <a:blip r:embed="rId2"/>
          <a:srcRect/>
          <a:stretch>
            <a:fillRect/>
          </a:stretch>
        </p:blipFill>
        <p:spPr bwMode="auto">
          <a:xfrm>
            <a:off x="1533525" y="1390650"/>
            <a:ext cx="6552624" cy="4395804"/>
          </a:xfrm>
          <a:prstGeom prst="rect">
            <a:avLst/>
          </a:prstGeom>
          <a:noFill/>
          <a:ln w="9525">
            <a:noFill/>
            <a:miter lim="800000"/>
            <a:headEnd/>
            <a:tailEnd/>
          </a:ln>
          <a:effectLst/>
        </p:spPr>
      </p:pic>
    </p:spTree>
    <p:extLst>
      <p:ext uri="{BB962C8B-B14F-4D97-AF65-F5344CB8AC3E}">
        <p14:creationId xmlns:p14="http://schemas.microsoft.com/office/powerpoint/2010/main" xmlns="" val="9649892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228600"/>
            <a:ext cx="8686800" cy="8382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_tradnl" sz="2400" b="1" i="0" u="none" strike="noStrike" kern="1200" cap="none" spc="0" normalizeH="0" baseline="0" noProof="0" dirty="0" smtClean="0">
                <a:ln>
                  <a:noFill/>
                </a:ln>
                <a:solidFill>
                  <a:srgbClr val="FF0000"/>
                </a:solidFill>
                <a:effectLst/>
                <a:uLnTx/>
                <a:uFillTx/>
                <a:latin typeface="Arial" charset="0"/>
                <a:ea typeface="+mj-ea"/>
                <a:cs typeface="+mj-cs"/>
              </a:rPr>
              <a:t>NECESIDADES DE RECURSOS HUMANOS: ejemplo</a:t>
            </a:r>
            <a:endParaRPr kumimoji="0" lang="es-ES_tradnl" sz="2400" b="1" i="0" u="none" strike="noStrike" kern="1200" cap="none" spc="0" normalizeH="0" baseline="0" noProof="0" dirty="0">
              <a:ln>
                <a:noFill/>
              </a:ln>
              <a:solidFill>
                <a:srgbClr val="FF0000"/>
              </a:solidFill>
              <a:effectLst/>
              <a:uLnTx/>
              <a:uFillTx/>
              <a:latin typeface="Arial" charset="0"/>
              <a:ea typeface="+mj-ea"/>
              <a:cs typeface="+mj-cs"/>
            </a:endParaRPr>
          </a:p>
        </p:txBody>
      </p:sp>
      <p:pic>
        <p:nvPicPr>
          <p:cNvPr id="78850" name="Picture 2"/>
          <p:cNvPicPr>
            <a:picLocks noChangeAspect="1" noChangeArrowheads="1"/>
          </p:cNvPicPr>
          <p:nvPr/>
        </p:nvPicPr>
        <p:blipFill>
          <a:blip r:embed="rId2"/>
          <a:srcRect/>
          <a:stretch>
            <a:fillRect/>
          </a:stretch>
        </p:blipFill>
        <p:spPr bwMode="auto">
          <a:xfrm>
            <a:off x="642910" y="1714488"/>
            <a:ext cx="8312759" cy="3429013"/>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202113"/>
          <p:cNvSpPr>
            <a:spLocks noGrp="1" noChangeArrowheads="1"/>
          </p:cNvSpPr>
          <p:nvPr>
            <p:ph type="ctrTitle"/>
          </p:nvPr>
        </p:nvSpPr>
        <p:spPr>
          <a:xfrm>
            <a:off x="571472" y="1000125"/>
            <a:ext cx="8286808" cy="5286395"/>
          </a:xfrm>
        </p:spPr>
        <p:txBody>
          <a:bodyPr/>
          <a:lstStyle/>
          <a:p>
            <a:pPr algn="just"/>
            <a:r>
              <a:rPr lang="es-PE" sz="2400" dirty="0" smtClean="0"/>
              <a:t>Está relacionada con la búsqueda de las capacidades gerenciales internas para lograr la implementación y eficiente administración  de un negocio en proyección.</a:t>
            </a:r>
            <a:endParaRPr lang="es-PE" sz="2400" dirty="0"/>
          </a:p>
        </p:txBody>
      </p:sp>
      <p:sp>
        <p:nvSpPr>
          <p:cNvPr id="3" name="2 Rectángulo"/>
          <p:cNvSpPr/>
          <p:nvPr/>
        </p:nvSpPr>
        <p:spPr>
          <a:xfrm>
            <a:off x="2928958" y="214290"/>
            <a:ext cx="4572000" cy="523220"/>
          </a:xfrm>
          <a:prstGeom prst="rect">
            <a:avLst/>
          </a:prstGeom>
        </p:spPr>
        <p:txBody>
          <a:bodyPr>
            <a:spAutoFit/>
          </a:bodyPr>
          <a:lstStyle/>
          <a:p>
            <a:r>
              <a:rPr lang="es-PE" sz="2800" b="1" dirty="0" smtClean="0">
                <a:solidFill>
                  <a:srgbClr val="FF0000"/>
                </a:solidFill>
              </a:rPr>
              <a:t>LA VIABILIDAD GERENCIAL</a:t>
            </a:r>
            <a:endParaRPr lang="es-PE" sz="2800" dirty="0">
              <a:solidFill>
                <a:srgbClr val="FF0000"/>
              </a:solidFill>
            </a:endParaRPr>
          </a:p>
        </p:txBody>
      </p:sp>
    </p:spTree>
    <p:extLst>
      <p:ext uri="{BB962C8B-B14F-4D97-AF65-F5344CB8AC3E}">
        <p14:creationId xmlns:p14="http://schemas.microsoft.com/office/powerpoint/2010/main" xmlns="" val="96498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457200" y="219060"/>
            <a:ext cx="8686800" cy="8382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_tradnl" sz="3200" b="1" i="0" u="none" strike="noStrike" kern="1200" cap="none" spc="0" normalizeH="0" baseline="0" noProof="0" smtClean="0">
                <a:ln>
                  <a:noFill/>
                </a:ln>
                <a:effectLst/>
                <a:uLnTx/>
                <a:uFillTx/>
                <a:latin typeface="Arial" charset="0"/>
                <a:ea typeface="+mj-ea"/>
                <a:cs typeface="+mj-cs"/>
              </a:rPr>
              <a:t>Políticas DE RECURSOS HUMANOS</a:t>
            </a:r>
            <a:endParaRPr kumimoji="0" lang="es-ES_tradnl" sz="3200" b="1" i="0" u="none" strike="noStrike" kern="1200" cap="none" spc="0" normalizeH="0" baseline="0" noProof="0" dirty="0">
              <a:ln>
                <a:noFill/>
              </a:ln>
              <a:effectLst/>
              <a:uLnTx/>
              <a:uFillTx/>
              <a:latin typeface="Arial" charset="0"/>
              <a:ea typeface="+mj-ea"/>
              <a:cs typeface="+mj-cs"/>
            </a:endParaRPr>
          </a:p>
        </p:txBody>
      </p:sp>
      <p:sp>
        <p:nvSpPr>
          <p:cNvPr id="6" name="Rectangle 3"/>
          <p:cNvSpPr txBox="1">
            <a:spLocks noChangeArrowheads="1"/>
          </p:cNvSpPr>
          <p:nvPr/>
        </p:nvSpPr>
        <p:spPr bwMode="auto">
          <a:xfrm>
            <a:off x="685800" y="1285860"/>
            <a:ext cx="7772400" cy="4114800"/>
          </a:xfrm>
          <a:prstGeom prst="rect">
            <a:avLst/>
          </a:prstGeom>
          <a:noFill/>
          <a:ln w="9525">
            <a:noFill/>
            <a:miter lim="800000"/>
            <a:headEnd/>
            <a:tailEnd/>
          </a:ln>
        </p:spPr>
        <p:txBody>
          <a:bodyPr/>
          <a:lstStyle/>
          <a:p>
            <a:pPr>
              <a:lnSpc>
                <a:spcPct val="120000"/>
              </a:lnSpc>
              <a:spcBef>
                <a:spcPct val="20000"/>
              </a:spcBef>
              <a:buClr>
                <a:schemeClr val="accent1"/>
              </a:buClr>
              <a:buSzPct val="70000"/>
              <a:buFont typeface="Wingdings 2" pitchFamily="18" charset="2"/>
              <a:buNone/>
              <a:defRPr/>
            </a:pPr>
            <a:r>
              <a:rPr lang="es-ES_tradnl" sz="1600" dirty="0">
                <a:latin typeface="Arial" charset="0"/>
              </a:rPr>
              <a:t>La puesta en marcha de la empresa requerirá la aplicación de un conjunto de políticas de recursos humanos que, por un lado, faciliten el alcance de los objetivos globales del negocio, y por otro, contribuyan a la satisfacción de las personas que ocupan esos puestos.</a:t>
            </a:r>
          </a:p>
          <a:p>
            <a:pPr marL="342900" indent="-342900">
              <a:lnSpc>
                <a:spcPct val="120000"/>
              </a:lnSpc>
              <a:spcBef>
                <a:spcPct val="20000"/>
              </a:spcBef>
              <a:buClr>
                <a:schemeClr val="accent1"/>
              </a:buClr>
              <a:buSzPct val="70000"/>
              <a:buFont typeface="+mj-lt"/>
              <a:buAutoNum type="arabicPeriod"/>
              <a:defRPr/>
            </a:pPr>
            <a:r>
              <a:rPr lang="es-ES_tradnl" sz="1600" dirty="0">
                <a:latin typeface="Arial" charset="0"/>
              </a:rPr>
              <a:t>Políticas de selección (provisión).</a:t>
            </a:r>
          </a:p>
          <a:p>
            <a:pPr marL="342900" indent="-342900">
              <a:lnSpc>
                <a:spcPct val="120000"/>
              </a:lnSpc>
              <a:spcBef>
                <a:spcPct val="20000"/>
              </a:spcBef>
              <a:buClr>
                <a:schemeClr val="accent1"/>
              </a:buClr>
              <a:buSzPct val="70000"/>
              <a:buFont typeface="+mj-lt"/>
              <a:buAutoNum type="arabicPeriod"/>
              <a:defRPr/>
            </a:pPr>
            <a:r>
              <a:rPr lang="es-ES_tradnl" sz="1600" dirty="0">
                <a:latin typeface="Arial" charset="0"/>
              </a:rPr>
              <a:t>Políticas de retribución, compensación e incentivos (mantenimiento).</a:t>
            </a:r>
          </a:p>
          <a:p>
            <a:pPr marL="342900" indent="-342900">
              <a:lnSpc>
                <a:spcPct val="120000"/>
              </a:lnSpc>
              <a:spcBef>
                <a:spcPct val="20000"/>
              </a:spcBef>
              <a:buClr>
                <a:schemeClr val="accent1"/>
              </a:buClr>
              <a:buSzPct val="70000"/>
              <a:buFont typeface="+mj-lt"/>
              <a:buAutoNum type="arabicPeriod"/>
              <a:defRPr/>
            </a:pPr>
            <a:r>
              <a:rPr lang="es-ES_tradnl" sz="1600" dirty="0">
                <a:latin typeface="Arial" charset="0"/>
              </a:rPr>
              <a:t>Políticas de formación y capacitación (desarrollo).</a:t>
            </a:r>
          </a:p>
          <a:p>
            <a:pPr marL="342900" indent="-342900">
              <a:lnSpc>
                <a:spcPct val="120000"/>
              </a:lnSpc>
              <a:spcBef>
                <a:spcPct val="20000"/>
              </a:spcBef>
              <a:buClr>
                <a:schemeClr val="accent1"/>
              </a:buClr>
              <a:buSzPct val="70000"/>
              <a:buFont typeface="+mj-lt"/>
              <a:buAutoNum type="arabicPeriod"/>
              <a:defRPr/>
            </a:pPr>
            <a:r>
              <a:rPr lang="es-ES_tradnl" sz="1600" dirty="0">
                <a:latin typeface="Arial" charset="0"/>
              </a:rPr>
              <a:t>Políticas de seguimiento y control.</a:t>
            </a:r>
          </a:p>
          <a:p>
            <a:pPr>
              <a:lnSpc>
                <a:spcPct val="120000"/>
              </a:lnSpc>
              <a:spcBef>
                <a:spcPct val="20000"/>
              </a:spcBef>
              <a:buClr>
                <a:schemeClr val="accent1"/>
              </a:buClr>
              <a:buSzPct val="70000"/>
              <a:buFont typeface="Wingdings 2" pitchFamily="18" charset="2"/>
              <a:buNone/>
              <a:defRPr/>
            </a:pPr>
            <a:endParaRPr lang="es-ES_tradnl" sz="1600" dirty="0">
              <a:latin typeface="Arial" charset="0"/>
            </a:endParaRPr>
          </a:p>
          <a:p>
            <a:pPr>
              <a:lnSpc>
                <a:spcPct val="120000"/>
              </a:lnSpc>
              <a:spcBef>
                <a:spcPct val="20000"/>
              </a:spcBef>
              <a:buClr>
                <a:schemeClr val="accent1"/>
              </a:buClr>
              <a:buSzPct val="70000"/>
              <a:buFont typeface="Wingdings 2" pitchFamily="18" charset="2"/>
              <a:buNone/>
              <a:defRPr/>
            </a:pPr>
            <a:endParaRPr lang="es-ES_tradnl" sz="1600" dirty="0">
              <a:latin typeface="Arial" charset="0"/>
            </a:endParaRPr>
          </a:p>
          <a:p>
            <a:pPr>
              <a:lnSpc>
                <a:spcPct val="120000"/>
              </a:lnSpc>
              <a:spcBef>
                <a:spcPct val="20000"/>
              </a:spcBef>
              <a:buClr>
                <a:schemeClr val="accent1"/>
              </a:buClr>
              <a:buSzPct val="70000"/>
              <a:buFont typeface="Wingdings 2" pitchFamily="18" charset="2"/>
              <a:buNone/>
              <a:defRPr/>
            </a:pPr>
            <a:endParaRPr lang="es-ES_tradnl" sz="1800" dirty="0">
              <a:latin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428860" y="2714620"/>
            <a:ext cx="4572000" cy="523220"/>
          </a:xfrm>
          <a:prstGeom prst="rect">
            <a:avLst/>
          </a:prstGeom>
        </p:spPr>
        <p:txBody>
          <a:bodyPr>
            <a:spAutoFit/>
          </a:bodyPr>
          <a:lstStyle/>
          <a:p>
            <a:pPr algn="ctr"/>
            <a:r>
              <a:rPr lang="es-PE" sz="2800" b="1" dirty="0" smtClean="0">
                <a:solidFill>
                  <a:srgbClr val="FF0000"/>
                </a:solidFill>
              </a:rPr>
              <a:t>Continuará…</a:t>
            </a:r>
            <a:endParaRPr lang="es-PE" sz="2800" b="1" dirty="0">
              <a:solidFill>
                <a:srgbClr val="FF0000"/>
              </a:solidFill>
            </a:endParaRPr>
          </a:p>
        </p:txBody>
      </p:sp>
    </p:spTree>
    <p:extLst>
      <p:ext uri="{BB962C8B-B14F-4D97-AF65-F5344CB8AC3E}">
        <p14:creationId xmlns:p14="http://schemas.microsoft.com/office/powerpoint/2010/main" xmlns="" val="9649892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202113"/>
          <p:cNvSpPr>
            <a:spLocks noGrp="1" noChangeArrowheads="1"/>
          </p:cNvSpPr>
          <p:nvPr>
            <p:ph type="ctrTitle"/>
          </p:nvPr>
        </p:nvSpPr>
        <p:spPr>
          <a:xfrm>
            <a:off x="571472" y="1000125"/>
            <a:ext cx="8286808" cy="3643321"/>
          </a:xfrm>
        </p:spPr>
        <p:txBody>
          <a:bodyPr/>
          <a:lstStyle/>
          <a:p>
            <a:pPr algn="just"/>
            <a:r>
              <a:rPr lang="es-PE" sz="2400" dirty="0" smtClean="0"/>
              <a:t>El proyecto, se basa en un largo plazo que asigna capital y recursos para la producción de bienes y servicios.</a:t>
            </a:r>
            <a:br>
              <a:rPr lang="es-PE" sz="2400" dirty="0" smtClean="0"/>
            </a:br>
            <a:r>
              <a:rPr lang="es-PE" sz="2400" dirty="0" smtClean="0"/>
              <a:t/>
            </a:r>
            <a:br>
              <a:rPr lang="es-PE" sz="2400" dirty="0" smtClean="0"/>
            </a:br>
            <a:r>
              <a:rPr lang="es-PE" sz="2400" dirty="0" smtClean="0"/>
              <a:t>Se recomienda tomar en cuenta los aspectos estratégicos generales institucionales, además de la misión y de la visión, será importante declarar la política, la filosofía y hasta los objetivos estratégicos de la institución.</a:t>
            </a:r>
            <a:endParaRPr lang="es-PE" sz="2400" dirty="0"/>
          </a:p>
        </p:txBody>
      </p:sp>
      <p:sp>
        <p:nvSpPr>
          <p:cNvPr id="3" name="2 Rectángulo"/>
          <p:cNvSpPr/>
          <p:nvPr/>
        </p:nvSpPr>
        <p:spPr>
          <a:xfrm>
            <a:off x="1142976" y="285728"/>
            <a:ext cx="7715272" cy="461665"/>
          </a:xfrm>
          <a:prstGeom prst="rect">
            <a:avLst/>
          </a:prstGeom>
        </p:spPr>
        <p:txBody>
          <a:bodyPr wrap="square">
            <a:spAutoFit/>
          </a:bodyPr>
          <a:lstStyle/>
          <a:p>
            <a:r>
              <a:rPr lang="es-PE" sz="2400" b="1" dirty="0" smtClean="0">
                <a:solidFill>
                  <a:srgbClr val="FF0000"/>
                </a:solidFill>
              </a:rPr>
              <a:t>El planeamiento estratégico y su relación con los proyectos</a:t>
            </a:r>
            <a:endParaRPr lang="es-PE" sz="2400" dirty="0">
              <a:solidFill>
                <a:srgbClr val="FF0000"/>
              </a:solidFill>
            </a:endParaRPr>
          </a:p>
        </p:txBody>
      </p:sp>
    </p:spTree>
    <p:extLst>
      <p:ext uri="{BB962C8B-B14F-4D97-AF65-F5344CB8AC3E}">
        <p14:creationId xmlns:p14="http://schemas.microsoft.com/office/powerpoint/2010/main" xmlns="" val="96498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202113"/>
          <p:cNvSpPr>
            <a:spLocks noGrp="1" noChangeArrowheads="1"/>
          </p:cNvSpPr>
          <p:nvPr>
            <p:ph type="ctrTitle"/>
          </p:nvPr>
        </p:nvSpPr>
        <p:spPr>
          <a:xfrm>
            <a:off x="714348" y="1428736"/>
            <a:ext cx="8286808" cy="4286263"/>
          </a:xfrm>
        </p:spPr>
        <p:txBody>
          <a:bodyPr>
            <a:normAutofit fontScale="90000"/>
          </a:bodyPr>
          <a:lstStyle/>
          <a:p>
            <a:pPr algn="l"/>
            <a:r>
              <a:rPr lang="es-PE" sz="2400" dirty="0" smtClean="0"/>
              <a:t>Si bien el esquema estratégico no es obligatorio en un proyecto,  en la parte administrativa se deben formular políticas claras, sobre todo aquellas que tengan implicancias en el planeamiento financiero del proyecto:</a:t>
            </a:r>
            <a:br>
              <a:rPr lang="es-PE" sz="2400" dirty="0" smtClean="0"/>
            </a:br>
            <a:r>
              <a:rPr lang="es-PE" sz="2400" dirty="0" smtClean="0"/>
              <a:t/>
            </a:r>
            <a:br>
              <a:rPr lang="es-PE" sz="2400" dirty="0" smtClean="0"/>
            </a:br>
            <a:r>
              <a:rPr lang="es-PE" sz="2400" dirty="0" smtClean="0"/>
              <a:t>Por Ejemplo:</a:t>
            </a:r>
            <a:br>
              <a:rPr lang="es-PE" sz="2400" dirty="0" smtClean="0"/>
            </a:br>
            <a:r>
              <a:rPr lang="es-PE" sz="2400" dirty="0" smtClean="0"/>
              <a:t/>
            </a:r>
            <a:br>
              <a:rPr lang="es-PE" sz="2400" dirty="0" smtClean="0"/>
            </a:br>
            <a:r>
              <a:rPr lang="es-PE" sz="2000" b="1" dirty="0" smtClean="0"/>
              <a:t>Ventas</a:t>
            </a:r>
            <a:r>
              <a:rPr lang="es-PE" sz="2000" dirty="0" smtClean="0"/>
              <a:t>: Al crédito (plazo o plazos) y/o al contado. Precios diferenciados, descuentos.</a:t>
            </a:r>
            <a:br>
              <a:rPr lang="es-PE" sz="2000" dirty="0" smtClean="0"/>
            </a:br>
            <a:r>
              <a:rPr lang="es-PE" sz="2000" b="1" dirty="0" smtClean="0"/>
              <a:t>Compras</a:t>
            </a:r>
            <a:r>
              <a:rPr lang="es-PE" sz="2000" dirty="0" smtClean="0"/>
              <a:t>: Condiciones de pago (crédito o contado), proveedores  (pocos o muchos, calidad)</a:t>
            </a:r>
            <a:br>
              <a:rPr lang="es-PE" sz="2000" dirty="0" smtClean="0"/>
            </a:br>
            <a:r>
              <a:rPr lang="es-PE" sz="2000" b="1" dirty="0" smtClean="0"/>
              <a:t>Inventarios</a:t>
            </a:r>
            <a:r>
              <a:rPr lang="es-PE" sz="2000" dirty="0" smtClean="0"/>
              <a:t>: Constantes, proporcionales a las ventas, etc.</a:t>
            </a:r>
            <a:br>
              <a:rPr lang="es-PE" sz="2000" dirty="0" smtClean="0"/>
            </a:br>
            <a:r>
              <a:rPr lang="es-PE" sz="2000" b="1" dirty="0" smtClean="0"/>
              <a:t>Personal</a:t>
            </a:r>
            <a:r>
              <a:rPr lang="es-PE" sz="2000" dirty="0" smtClean="0"/>
              <a:t>. Aumento futuro de sueldos y salarios, selección de personal.</a:t>
            </a:r>
            <a:br>
              <a:rPr lang="es-PE" sz="2000" dirty="0" smtClean="0"/>
            </a:br>
            <a:r>
              <a:rPr lang="es-PE" sz="2000" dirty="0" smtClean="0"/>
              <a:t/>
            </a:r>
            <a:br>
              <a:rPr lang="es-PE" sz="2000" dirty="0" smtClean="0"/>
            </a:br>
            <a:endParaRPr lang="es-PE" sz="2000" dirty="0"/>
          </a:p>
        </p:txBody>
      </p:sp>
      <p:sp>
        <p:nvSpPr>
          <p:cNvPr id="3" name="2 Rectángulo"/>
          <p:cNvSpPr/>
          <p:nvPr/>
        </p:nvSpPr>
        <p:spPr>
          <a:xfrm>
            <a:off x="1142976" y="285728"/>
            <a:ext cx="8143932" cy="461665"/>
          </a:xfrm>
          <a:prstGeom prst="rect">
            <a:avLst/>
          </a:prstGeom>
        </p:spPr>
        <p:txBody>
          <a:bodyPr wrap="square">
            <a:spAutoFit/>
          </a:bodyPr>
          <a:lstStyle/>
          <a:p>
            <a:r>
              <a:rPr lang="es-PE" sz="2400" b="1" dirty="0" smtClean="0">
                <a:solidFill>
                  <a:srgbClr val="FF0000"/>
                </a:solidFill>
              </a:rPr>
              <a:t>…. El planeamiento estratégico y su relación con los proyectos</a:t>
            </a:r>
            <a:endParaRPr lang="es-PE" sz="2400" dirty="0">
              <a:solidFill>
                <a:srgbClr val="FF0000"/>
              </a:solidFill>
            </a:endParaRPr>
          </a:p>
        </p:txBody>
      </p:sp>
    </p:spTree>
    <p:extLst>
      <p:ext uri="{BB962C8B-B14F-4D97-AF65-F5344CB8AC3E}">
        <p14:creationId xmlns:p14="http://schemas.microsoft.com/office/powerpoint/2010/main" xmlns="" val="96498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202113"/>
          <p:cNvSpPr>
            <a:spLocks noGrp="1" noChangeArrowheads="1"/>
          </p:cNvSpPr>
          <p:nvPr>
            <p:ph type="ctrTitle"/>
          </p:nvPr>
        </p:nvSpPr>
        <p:spPr>
          <a:xfrm>
            <a:off x="714348" y="1428736"/>
            <a:ext cx="8286808" cy="4286263"/>
          </a:xfrm>
        </p:spPr>
        <p:txBody>
          <a:bodyPr/>
          <a:lstStyle/>
          <a:p>
            <a:pPr algn="l"/>
            <a:r>
              <a:rPr lang="es-PE" sz="2400" dirty="0" smtClean="0"/>
              <a:t>La etapa </a:t>
            </a:r>
            <a:r>
              <a:rPr lang="es-PE" sz="2400" dirty="0" err="1" smtClean="0"/>
              <a:t>preoperativa</a:t>
            </a:r>
            <a:r>
              <a:rPr lang="es-PE" sz="2400" dirty="0" smtClean="0"/>
              <a:t> implica consumo de materiales (limpieza o de economato si es una empresa de servicios), si hubiese materiales relacionados con el mercadeo, como artículos de </a:t>
            </a:r>
            <a:r>
              <a:rPr lang="es-PE" sz="2400" dirty="0" err="1" smtClean="0"/>
              <a:t>merchandising</a:t>
            </a:r>
            <a:r>
              <a:rPr lang="es-PE" sz="2400" dirty="0" smtClean="0"/>
              <a:t>, deberían ser cuantificados en unidades.</a:t>
            </a:r>
            <a:br>
              <a:rPr lang="es-PE" sz="2400" dirty="0" smtClean="0"/>
            </a:br>
            <a:r>
              <a:rPr lang="es-PE" sz="2400" dirty="0" smtClean="0"/>
              <a:t/>
            </a:r>
            <a:br>
              <a:rPr lang="es-PE" sz="2400" dirty="0" smtClean="0"/>
            </a:br>
            <a:endParaRPr lang="es-PE" sz="2000" dirty="0"/>
          </a:p>
        </p:txBody>
      </p:sp>
      <p:sp>
        <p:nvSpPr>
          <p:cNvPr id="3" name="2 Rectángulo"/>
          <p:cNvSpPr/>
          <p:nvPr/>
        </p:nvSpPr>
        <p:spPr>
          <a:xfrm>
            <a:off x="1142976" y="285728"/>
            <a:ext cx="8143932" cy="461665"/>
          </a:xfrm>
          <a:prstGeom prst="rect">
            <a:avLst/>
          </a:prstGeom>
        </p:spPr>
        <p:txBody>
          <a:bodyPr wrap="square">
            <a:spAutoFit/>
          </a:bodyPr>
          <a:lstStyle/>
          <a:p>
            <a:r>
              <a:rPr lang="es-PE" sz="2400" b="1" dirty="0" smtClean="0">
                <a:solidFill>
                  <a:srgbClr val="FF0000"/>
                </a:solidFill>
              </a:rPr>
              <a:t>La Administración antes de la puesta en marcha</a:t>
            </a:r>
            <a:endParaRPr lang="es-PE" sz="2400" dirty="0">
              <a:solidFill>
                <a:srgbClr val="FF0000"/>
              </a:solidFill>
            </a:endParaRPr>
          </a:p>
        </p:txBody>
      </p:sp>
    </p:spTree>
    <p:extLst>
      <p:ext uri="{BB962C8B-B14F-4D97-AF65-F5344CB8AC3E}">
        <p14:creationId xmlns:p14="http://schemas.microsoft.com/office/powerpoint/2010/main" xmlns="" val="96498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202113"/>
          <p:cNvSpPr>
            <a:spLocks noGrp="1" noChangeArrowheads="1"/>
          </p:cNvSpPr>
          <p:nvPr>
            <p:ph type="ctrTitle"/>
          </p:nvPr>
        </p:nvSpPr>
        <p:spPr>
          <a:xfrm>
            <a:off x="714348" y="1428736"/>
            <a:ext cx="8286808" cy="4286263"/>
          </a:xfrm>
        </p:spPr>
        <p:txBody>
          <a:bodyPr/>
          <a:lstStyle/>
          <a:p>
            <a:pPr marL="539750" indent="-539750" algn="l"/>
            <a:r>
              <a:rPr lang="es-PE" sz="2400" dirty="0" smtClean="0"/>
              <a:t>Los requerimientos pre operativos más importantes, son:</a:t>
            </a:r>
            <a:br>
              <a:rPr lang="es-PE" sz="2400" dirty="0" smtClean="0"/>
            </a:br>
            <a:r>
              <a:rPr lang="es-PE" sz="2400" dirty="0" smtClean="0"/>
              <a:t/>
            </a:r>
            <a:br>
              <a:rPr lang="es-PE" sz="2400" dirty="0" smtClean="0"/>
            </a:br>
            <a:r>
              <a:rPr lang="es-PE" sz="2400" dirty="0" smtClean="0"/>
              <a:t>a. Reclutamiento de personal,</a:t>
            </a:r>
            <a:br>
              <a:rPr lang="es-PE" sz="2400" dirty="0" smtClean="0"/>
            </a:br>
            <a:r>
              <a:rPr lang="es-PE" sz="2400" dirty="0" smtClean="0"/>
              <a:t>b. Promoción, publicidad y marketing del negocio.</a:t>
            </a:r>
            <a:br>
              <a:rPr lang="es-PE" sz="2400" dirty="0" smtClean="0"/>
            </a:br>
            <a:r>
              <a:rPr lang="es-PE" sz="2400" dirty="0" smtClean="0"/>
              <a:t>c. Asesoría contable y legal.</a:t>
            </a:r>
            <a:br>
              <a:rPr lang="es-PE" sz="2400" dirty="0" smtClean="0"/>
            </a:br>
            <a:r>
              <a:rPr lang="es-PE" sz="2400" dirty="0" smtClean="0"/>
              <a:t>d. Trámites para los requerimientos legales.</a:t>
            </a:r>
            <a:br>
              <a:rPr lang="es-PE" sz="2400" dirty="0" smtClean="0"/>
            </a:br>
            <a:r>
              <a:rPr lang="es-PE" sz="2400" dirty="0" smtClean="0"/>
              <a:t>e. Pago de planillas de las personas que trabajaran antes de la puesta en marcha.</a:t>
            </a:r>
            <a:br>
              <a:rPr lang="es-PE" sz="2400" dirty="0" smtClean="0"/>
            </a:br>
            <a:r>
              <a:rPr lang="es-PE" sz="2400" dirty="0" smtClean="0"/>
              <a:t>f. Alquiler de local antes de la puesta en marcha.</a:t>
            </a:r>
            <a:br>
              <a:rPr lang="es-PE" sz="2400" dirty="0" smtClean="0"/>
            </a:br>
            <a:r>
              <a:rPr lang="es-PE" sz="2400" dirty="0" smtClean="0"/>
              <a:t>g. Gastos pre operativos de funcionamiento de la empresa: servicios básicos, útiles de oficina, telefonía móvil, etc.</a:t>
            </a:r>
            <a:endParaRPr lang="es-PE" sz="2000" dirty="0"/>
          </a:p>
        </p:txBody>
      </p:sp>
      <p:sp>
        <p:nvSpPr>
          <p:cNvPr id="3" name="2 Rectángulo"/>
          <p:cNvSpPr/>
          <p:nvPr/>
        </p:nvSpPr>
        <p:spPr>
          <a:xfrm>
            <a:off x="1142976" y="285728"/>
            <a:ext cx="8143932" cy="461665"/>
          </a:xfrm>
          <a:prstGeom prst="rect">
            <a:avLst/>
          </a:prstGeom>
        </p:spPr>
        <p:txBody>
          <a:bodyPr wrap="square">
            <a:spAutoFit/>
          </a:bodyPr>
          <a:lstStyle/>
          <a:p>
            <a:r>
              <a:rPr lang="es-PE" sz="2400" b="1" dirty="0" smtClean="0">
                <a:solidFill>
                  <a:srgbClr val="FF0000"/>
                </a:solidFill>
              </a:rPr>
              <a:t>La Administración antes de la puesta en marcha</a:t>
            </a:r>
            <a:endParaRPr lang="es-PE" sz="2400" dirty="0">
              <a:solidFill>
                <a:srgbClr val="FF0000"/>
              </a:solidFill>
            </a:endParaRPr>
          </a:p>
        </p:txBody>
      </p:sp>
    </p:spTree>
    <p:extLst>
      <p:ext uri="{BB962C8B-B14F-4D97-AF65-F5344CB8AC3E}">
        <p14:creationId xmlns:p14="http://schemas.microsoft.com/office/powerpoint/2010/main" xmlns="" val="96498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202113"/>
          <p:cNvSpPr>
            <a:spLocks noGrp="1" noChangeArrowheads="1"/>
          </p:cNvSpPr>
          <p:nvPr>
            <p:ph type="ctrTitle"/>
          </p:nvPr>
        </p:nvSpPr>
        <p:spPr>
          <a:xfrm>
            <a:off x="1000100" y="2214554"/>
            <a:ext cx="7358114" cy="2714643"/>
          </a:xfrm>
        </p:spPr>
        <p:txBody>
          <a:bodyPr>
            <a:normAutofit fontScale="90000"/>
          </a:bodyPr>
          <a:lstStyle/>
          <a:p>
            <a:pPr marL="539750" indent="-539750" algn="just"/>
            <a:r>
              <a:rPr lang="es-PE" sz="2400" dirty="0" smtClean="0"/>
              <a:t>Diseñar el organigrama. Deben ser claros.</a:t>
            </a:r>
            <a:br>
              <a:rPr lang="es-PE" sz="2400" dirty="0" smtClean="0"/>
            </a:br>
            <a:r>
              <a:rPr lang="es-PE" sz="2400" b="1" dirty="0" smtClean="0"/>
              <a:t/>
            </a:r>
            <a:br>
              <a:rPr lang="es-PE" sz="2400" b="1" dirty="0" smtClean="0"/>
            </a:br>
            <a:r>
              <a:rPr lang="es-PE" sz="2400" b="1" dirty="0" smtClean="0"/>
              <a:t>A. División funcional.</a:t>
            </a:r>
            <a:r>
              <a:rPr lang="es-PE" sz="2400" dirty="0" smtClean="0"/>
              <a:t>- La división funcional sucede cuando se establece una estructura basada en la especialización por </a:t>
            </a:r>
            <a:br>
              <a:rPr lang="es-PE" sz="2400" dirty="0" smtClean="0"/>
            </a:br>
            <a:r>
              <a:rPr lang="es-PE" sz="2400" dirty="0" smtClean="0"/>
              <a:t>conjuntos de tareas relacionadas entre sí o por distintos procesos dentro de cada nivel. Esta división se realizará  según las diferentes áreas funcionales.</a:t>
            </a:r>
            <a:br>
              <a:rPr lang="es-PE" sz="2400" dirty="0" smtClean="0"/>
            </a:br>
            <a:r>
              <a:rPr lang="es-PE" sz="2400" dirty="0" smtClean="0"/>
              <a:t/>
            </a:r>
            <a:br>
              <a:rPr lang="es-PE" sz="2400" dirty="0" smtClean="0"/>
            </a:br>
            <a:endParaRPr lang="es-PE" sz="2000" dirty="0"/>
          </a:p>
        </p:txBody>
      </p:sp>
      <p:sp>
        <p:nvSpPr>
          <p:cNvPr id="3" name="2 Rectángulo"/>
          <p:cNvSpPr/>
          <p:nvPr/>
        </p:nvSpPr>
        <p:spPr>
          <a:xfrm>
            <a:off x="1142976" y="285728"/>
            <a:ext cx="8143932" cy="461665"/>
          </a:xfrm>
          <a:prstGeom prst="rect">
            <a:avLst/>
          </a:prstGeom>
        </p:spPr>
        <p:txBody>
          <a:bodyPr wrap="square">
            <a:spAutoFit/>
          </a:bodyPr>
          <a:lstStyle/>
          <a:p>
            <a:r>
              <a:rPr lang="es-PE" sz="2400" b="1" dirty="0" smtClean="0">
                <a:solidFill>
                  <a:srgbClr val="FF0000"/>
                </a:solidFill>
              </a:rPr>
              <a:t>La Organización  de la empresa proyectada.	</a:t>
            </a:r>
            <a:endParaRPr lang="es-PE" sz="2400" dirty="0">
              <a:solidFill>
                <a:srgbClr val="FF0000"/>
              </a:solidFill>
            </a:endParaRPr>
          </a:p>
        </p:txBody>
      </p:sp>
    </p:spTree>
    <p:extLst>
      <p:ext uri="{BB962C8B-B14F-4D97-AF65-F5344CB8AC3E}">
        <p14:creationId xmlns:p14="http://schemas.microsoft.com/office/powerpoint/2010/main" xmlns="" val="96498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142976" y="285728"/>
            <a:ext cx="8143932" cy="461665"/>
          </a:xfrm>
          <a:prstGeom prst="rect">
            <a:avLst/>
          </a:prstGeom>
        </p:spPr>
        <p:txBody>
          <a:bodyPr wrap="square">
            <a:spAutoFit/>
          </a:bodyPr>
          <a:lstStyle/>
          <a:p>
            <a:r>
              <a:rPr lang="es-PE" sz="2400" b="1" dirty="0" smtClean="0">
                <a:solidFill>
                  <a:srgbClr val="FF0000"/>
                </a:solidFill>
              </a:rPr>
              <a:t>La Organización  de la empresa proyectada.	</a:t>
            </a:r>
            <a:endParaRPr lang="es-PE" sz="2400" dirty="0">
              <a:solidFill>
                <a:srgbClr val="FF0000"/>
              </a:solidFill>
            </a:endParaRPr>
          </a:p>
        </p:txBody>
      </p:sp>
      <p:pic>
        <p:nvPicPr>
          <p:cNvPr id="72706" name="Picture 2"/>
          <p:cNvPicPr>
            <a:picLocks noChangeAspect="1" noChangeArrowheads="1"/>
          </p:cNvPicPr>
          <p:nvPr/>
        </p:nvPicPr>
        <p:blipFill>
          <a:blip r:embed="rId2"/>
          <a:srcRect/>
          <a:stretch>
            <a:fillRect/>
          </a:stretch>
        </p:blipFill>
        <p:spPr bwMode="auto">
          <a:xfrm>
            <a:off x="1714480" y="1095375"/>
            <a:ext cx="4962525" cy="5762625"/>
          </a:xfrm>
          <a:prstGeom prst="rect">
            <a:avLst/>
          </a:prstGeom>
          <a:noFill/>
          <a:ln w="9525">
            <a:noFill/>
            <a:miter lim="800000"/>
            <a:headEnd/>
            <a:tailEnd/>
          </a:ln>
          <a:effectLst/>
        </p:spPr>
      </p:pic>
    </p:spTree>
    <p:extLst>
      <p:ext uri="{BB962C8B-B14F-4D97-AF65-F5344CB8AC3E}">
        <p14:creationId xmlns:p14="http://schemas.microsoft.com/office/powerpoint/2010/main" xmlns="" val="964989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202113"/>
          <p:cNvSpPr>
            <a:spLocks noGrp="1" noChangeArrowheads="1"/>
          </p:cNvSpPr>
          <p:nvPr>
            <p:ph type="ctrTitle"/>
          </p:nvPr>
        </p:nvSpPr>
        <p:spPr>
          <a:xfrm>
            <a:off x="714348" y="1428737"/>
            <a:ext cx="8286808" cy="1928826"/>
          </a:xfrm>
        </p:spPr>
        <p:txBody>
          <a:bodyPr/>
          <a:lstStyle/>
          <a:p>
            <a:pPr algn="just"/>
            <a:r>
              <a:rPr lang="es-PE" sz="2000" b="1" dirty="0" smtClean="0"/>
              <a:t>B. División por productos: </a:t>
            </a:r>
            <a:r>
              <a:rPr lang="es-PE" sz="2000" dirty="0" smtClean="0"/>
              <a:t>Si las divisiones se hacen de acuerdo con las particularidades de fabricación y comercialización de</a:t>
            </a:r>
            <a:br>
              <a:rPr lang="es-PE" sz="2000" dirty="0" smtClean="0"/>
            </a:br>
            <a:r>
              <a:rPr lang="es-PE" sz="2000" dirty="0" smtClean="0"/>
              <a:t>los productos, los sectores industriales o los proyectos, se está llevando a cabo una división por productos.</a:t>
            </a:r>
            <a:endParaRPr lang="es-PE" sz="2000" dirty="0"/>
          </a:p>
        </p:txBody>
      </p:sp>
      <p:sp>
        <p:nvSpPr>
          <p:cNvPr id="3" name="2 Rectángulo"/>
          <p:cNvSpPr/>
          <p:nvPr/>
        </p:nvSpPr>
        <p:spPr>
          <a:xfrm>
            <a:off x="1142976" y="285728"/>
            <a:ext cx="8143932" cy="461665"/>
          </a:xfrm>
          <a:prstGeom prst="rect">
            <a:avLst/>
          </a:prstGeom>
        </p:spPr>
        <p:txBody>
          <a:bodyPr wrap="square">
            <a:spAutoFit/>
          </a:bodyPr>
          <a:lstStyle/>
          <a:p>
            <a:r>
              <a:rPr lang="es-PE" sz="2400" b="1" dirty="0" smtClean="0">
                <a:solidFill>
                  <a:srgbClr val="FF0000"/>
                </a:solidFill>
              </a:rPr>
              <a:t>La Organización  de la empresa proyectada.	</a:t>
            </a:r>
            <a:endParaRPr lang="es-PE" sz="2400" dirty="0">
              <a:solidFill>
                <a:srgbClr val="FF0000"/>
              </a:solidFill>
            </a:endParaRPr>
          </a:p>
        </p:txBody>
      </p:sp>
      <p:pic>
        <p:nvPicPr>
          <p:cNvPr id="73730" name="Picture 2"/>
          <p:cNvPicPr>
            <a:picLocks noChangeAspect="1" noChangeArrowheads="1"/>
          </p:cNvPicPr>
          <p:nvPr/>
        </p:nvPicPr>
        <p:blipFill>
          <a:blip r:embed="rId2"/>
          <a:srcRect/>
          <a:stretch>
            <a:fillRect/>
          </a:stretch>
        </p:blipFill>
        <p:spPr bwMode="auto">
          <a:xfrm>
            <a:off x="2000232" y="3500438"/>
            <a:ext cx="5334000" cy="1562100"/>
          </a:xfrm>
          <a:prstGeom prst="rect">
            <a:avLst/>
          </a:prstGeom>
          <a:noFill/>
          <a:ln w="9525">
            <a:noFill/>
            <a:miter lim="800000"/>
            <a:headEnd/>
            <a:tailEnd/>
          </a:ln>
          <a:effectLst/>
        </p:spPr>
      </p:pic>
    </p:spTree>
    <p:extLst>
      <p:ext uri="{BB962C8B-B14F-4D97-AF65-F5344CB8AC3E}">
        <p14:creationId xmlns:p14="http://schemas.microsoft.com/office/powerpoint/2010/main" xmlns="" val="96498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Lst>
  </p:timing>
</p:sld>
</file>

<file path=ppt/theme/theme1.xml><?xml version="1.0" encoding="utf-8"?>
<a:theme xmlns:a="http://schemas.openxmlformats.org/drawingml/2006/main" name="Tema UC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 UCV</Template>
  <TotalTime>566</TotalTime>
  <Words>1233</Words>
  <Application>Microsoft Office PowerPoint</Application>
  <PresentationFormat>Presentación en pantalla (4:3)</PresentationFormat>
  <Paragraphs>91</Paragraphs>
  <Slides>21</Slides>
  <Notes>0</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Tema UCV</vt:lpstr>
      <vt:lpstr>FACULTAD DE CIENCIAS EMPRESARIALES ESCUELA ACADÉMICO PROFESIONAL DE CONTABILIDAD</vt:lpstr>
      <vt:lpstr>Está relacionada con la búsqueda de las capacidades gerenciales internas para lograr la implementación y eficiente administración  de un negocio en proyección.</vt:lpstr>
      <vt:lpstr>El proyecto, se basa en un largo plazo que asigna capital y recursos para la producción de bienes y servicios.  Se recomienda tomar en cuenta los aspectos estratégicos generales institucionales, además de la misión y de la visión, será importante declarar la política, la filosofía y hasta los objetivos estratégicos de la institución.</vt:lpstr>
      <vt:lpstr>Si bien el esquema estratégico no es obligatorio en un proyecto,  en la parte administrativa se deben formular políticas claras, sobre todo aquellas que tengan implicancias en el planeamiento financiero del proyecto:  Por Ejemplo:  Ventas: Al crédito (plazo o plazos) y/o al contado. Precios diferenciados, descuentos. Compras: Condiciones de pago (crédito o contado), proveedores  (pocos o muchos, calidad) Inventarios: Constantes, proporcionales a las ventas, etc. Personal. Aumento futuro de sueldos y salarios, selección de personal.  </vt:lpstr>
      <vt:lpstr>La etapa preoperativa implica consumo de materiales (limpieza o de economato si es una empresa de servicios), si hubiese materiales relacionados con el mercadeo, como artículos de merchandising, deberían ser cuantificados en unidades.  </vt:lpstr>
      <vt:lpstr>Los requerimientos pre operativos más importantes, son:  a. Reclutamiento de personal, b. Promoción, publicidad y marketing del negocio. c. Asesoría contable y legal. d. Trámites para los requerimientos legales. e. Pago de planillas de las personas que trabajaran antes de la puesta en marcha. f. Alquiler de local antes de la puesta en marcha. g. Gastos pre operativos de funcionamiento de la empresa: servicios básicos, útiles de oficina, telefonía móvil, etc.</vt:lpstr>
      <vt:lpstr>Diseñar el organigrama. Deben ser claros.  A. División funcional.- La división funcional sucede cuando se establece una estructura basada en la especialización por  conjuntos de tareas relacionadas entre sí o por distintos procesos dentro de cada nivel. Esta división se realizará  según las diferentes áreas funcionales.  </vt:lpstr>
      <vt:lpstr>Diapositiva 8</vt:lpstr>
      <vt:lpstr>B. División por productos: Si las divisiones se hacen de acuerdo con las particularidades de fabricación y comercialización de los productos, los sectores industriales o los proyectos, se está llevando a cabo una división por productos.</vt:lpstr>
      <vt:lpstr>C. División por mercados: Cuando el criterio de especialización que prevalece depende de los diferentes tipos de mercado en los que la empresa actúa, se trata de una división por mercados. La tipología puede ser amplia y surge de la necesidad de segmentación del mercado. Esta división puede hacerse según distintos criterios: tipos de clientes (consumo y organizacional); canales de distribución (mayoristas, minoristas y grandes superficies), o zonas geográficas (países, regiones, etc.), siendo esta última forma la más frecuente. </vt:lpstr>
      <vt:lpstr>D. División mixta: Al estructurar los distintos departamentos mediante algunos de los criterios anteriormente citados, y aplicándolos a la vez (funcionalmente, por productos y por mercados), se está fijando una división mixta. Determinadas situaciones pueden requerir este tipo de planteamiento. </vt:lpstr>
      <vt:lpstr>E. Las Unidades Estratégicas de Negocio (UEN): Es posible establecer en el nivel más alto de la empresa unas unidades que se gestionarán de forma individualizada, con su propia estrategia y medios, como si se tratase de negocios distintos, llamadas Unidades Estratégicas de Negocio (UEN).  Estas unidades se plantean en empresas que se dirigen a diferentes clientes, y satisfacen diversas necesidades y/o utilizan tecnologías que no tienen nada en común. </vt:lpstr>
      <vt:lpstr>Diapositiva 13</vt:lpstr>
      <vt:lpstr>Diapositiva 14</vt:lpstr>
      <vt:lpstr>Diapositiva 15</vt:lpstr>
      <vt:lpstr>Diapositiva 16</vt:lpstr>
      <vt:lpstr>Diapositiva 17</vt:lpstr>
      <vt:lpstr>Diapositiva 18</vt:lpstr>
      <vt:lpstr>Diapositiva 19</vt:lpstr>
      <vt:lpstr>Diapositiva 20</vt:lpstr>
      <vt:lpstr>Diapositiva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 UCV 2015</dc:title>
  <dc:creator>ISOTOH</dc:creator>
  <cp:lastModifiedBy>PJUDICIAL</cp:lastModifiedBy>
  <cp:revision>68</cp:revision>
  <dcterms:created xsi:type="dcterms:W3CDTF">2015-02-13T05:41:54Z</dcterms:created>
  <dcterms:modified xsi:type="dcterms:W3CDTF">2015-05-28T17:17:28Z</dcterms:modified>
</cp:coreProperties>
</file>