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5"/>
  </p:notesMasterIdLst>
  <p:handoutMasterIdLst>
    <p:handoutMasterId r:id="rId36"/>
  </p:handoutMasterIdLst>
  <p:sldIdLst>
    <p:sldId id="297" r:id="rId2"/>
    <p:sldId id="337" r:id="rId3"/>
    <p:sldId id="338" r:id="rId4"/>
    <p:sldId id="339" r:id="rId5"/>
    <p:sldId id="340" r:id="rId6"/>
    <p:sldId id="341" r:id="rId7"/>
    <p:sldId id="342" r:id="rId8"/>
    <p:sldId id="343" r:id="rId9"/>
    <p:sldId id="344" r:id="rId10"/>
    <p:sldId id="345" r:id="rId11"/>
    <p:sldId id="346" r:id="rId12"/>
    <p:sldId id="347" r:id="rId13"/>
    <p:sldId id="348" r:id="rId14"/>
    <p:sldId id="349" r:id="rId15"/>
    <p:sldId id="350" r:id="rId16"/>
    <p:sldId id="351" r:id="rId17"/>
    <p:sldId id="352" r:id="rId18"/>
    <p:sldId id="353" r:id="rId19"/>
    <p:sldId id="354" r:id="rId20"/>
    <p:sldId id="355" r:id="rId21"/>
    <p:sldId id="356" r:id="rId22"/>
    <p:sldId id="357" r:id="rId23"/>
    <p:sldId id="358" r:id="rId24"/>
    <p:sldId id="359" r:id="rId25"/>
    <p:sldId id="360" r:id="rId26"/>
    <p:sldId id="361" r:id="rId27"/>
    <p:sldId id="362" r:id="rId28"/>
    <p:sldId id="363" r:id="rId29"/>
    <p:sldId id="364" r:id="rId30"/>
    <p:sldId id="365" r:id="rId31"/>
    <p:sldId id="366" r:id="rId32"/>
    <p:sldId id="367" r:id="rId33"/>
    <p:sldId id="368" r:id="rId34"/>
  </p:sldIdLst>
  <p:sldSz cx="9144000" cy="6858000" type="screen4x3"/>
  <p:notesSz cx="6669088" cy="97536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78" d="100"/>
          <a:sy n="78" d="100"/>
        </p:scale>
        <p:origin x="-92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44C3D6-006D-4D8B-8078-766D5FCEA63E}" type="doc">
      <dgm:prSet loTypeId="urn:microsoft.com/office/officeart/2005/8/layout/cycle2" loCatId="cycle" qsTypeId="urn:microsoft.com/office/officeart/2005/8/quickstyle/simple1" qsCatId="simple" csTypeId="urn:microsoft.com/office/officeart/2005/8/colors/accent1_3" csCatId="accent1" phldr="1"/>
      <dgm:spPr/>
      <dgm:t>
        <a:bodyPr/>
        <a:lstStyle/>
        <a:p>
          <a:endParaRPr lang="es-CO"/>
        </a:p>
      </dgm:t>
    </dgm:pt>
    <dgm:pt modelId="{DD67F78F-6013-4C42-901F-5025B09D819A}">
      <dgm:prSet phldrT="[Texto]" custT="1"/>
      <dgm:spPr/>
      <dgm:t>
        <a:bodyPr/>
        <a:lstStyle/>
        <a:p>
          <a:r>
            <a:rPr lang="es-CO" sz="1200" dirty="0" smtClean="0"/>
            <a:t>Establecimiento de los objetivos departamentales para el año</a:t>
          </a:r>
          <a:endParaRPr lang="es-CO" sz="1200" dirty="0"/>
        </a:p>
      </dgm:t>
    </dgm:pt>
    <dgm:pt modelId="{89F1181A-4DD4-42CE-8615-B6DA3C3A0F31}" type="parTrans" cxnId="{8AB7A3DA-63BA-4095-A111-B721B59B8FD0}">
      <dgm:prSet/>
      <dgm:spPr/>
      <dgm:t>
        <a:bodyPr/>
        <a:lstStyle/>
        <a:p>
          <a:endParaRPr lang="es-CO" sz="1000"/>
        </a:p>
      </dgm:t>
    </dgm:pt>
    <dgm:pt modelId="{C1224542-5125-4769-8E5E-706D0625B55C}" type="sibTrans" cxnId="{8AB7A3DA-63BA-4095-A111-B721B59B8FD0}">
      <dgm:prSet custT="1"/>
      <dgm:spPr/>
      <dgm:t>
        <a:bodyPr/>
        <a:lstStyle/>
        <a:p>
          <a:endParaRPr lang="es-CO" sz="1000"/>
        </a:p>
      </dgm:t>
    </dgm:pt>
    <dgm:pt modelId="{724D6941-E7D5-41AC-9B79-F06BEFE36579}">
      <dgm:prSet phldrT="[Texto]" custT="1"/>
      <dgm:spPr/>
      <dgm:t>
        <a:bodyPr/>
        <a:lstStyle/>
        <a:p>
          <a:r>
            <a:rPr lang="es-CO" sz="1200" dirty="0" smtClean="0"/>
            <a:t>Elaboración del plan táctico del Departamento</a:t>
          </a:r>
          <a:endParaRPr lang="es-CO" sz="1200" dirty="0"/>
        </a:p>
      </dgm:t>
    </dgm:pt>
    <dgm:pt modelId="{8FA5D47C-3B63-43B4-96DE-0BE97D6D0361}" type="parTrans" cxnId="{38CAF84E-C242-4CC3-B03E-A7C0E49A8070}">
      <dgm:prSet/>
      <dgm:spPr/>
      <dgm:t>
        <a:bodyPr/>
        <a:lstStyle/>
        <a:p>
          <a:endParaRPr lang="es-CO" sz="1000"/>
        </a:p>
      </dgm:t>
    </dgm:pt>
    <dgm:pt modelId="{46369BCC-5F72-4649-809D-E833A9BF4608}" type="sibTrans" cxnId="{38CAF84E-C242-4CC3-B03E-A7C0E49A8070}">
      <dgm:prSet custT="1"/>
      <dgm:spPr/>
      <dgm:t>
        <a:bodyPr/>
        <a:lstStyle/>
        <a:p>
          <a:endParaRPr lang="es-CO" sz="1000"/>
        </a:p>
      </dgm:t>
    </dgm:pt>
    <dgm:pt modelId="{039C6C39-B59F-4875-BA3B-34F137874DA7}">
      <dgm:prSet phldrT="[Texto]" custT="1"/>
      <dgm:spPr/>
      <dgm:t>
        <a:bodyPr/>
        <a:lstStyle/>
        <a:p>
          <a:r>
            <a:rPr lang="es-CO" sz="1100" dirty="0" smtClean="0"/>
            <a:t>Desdoblamiento del plan táctico en  planes operacionales</a:t>
          </a:r>
          <a:endParaRPr lang="es-CO" sz="1100" dirty="0"/>
        </a:p>
      </dgm:t>
    </dgm:pt>
    <dgm:pt modelId="{8FB958B5-4565-43D3-9B8B-585A837C2CC0}" type="parTrans" cxnId="{B975A073-6762-4E3E-AB55-D1C49BD07AC3}">
      <dgm:prSet/>
      <dgm:spPr/>
      <dgm:t>
        <a:bodyPr/>
        <a:lstStyle/>
        <a:p>
          <a:endParaRPr lang="es-CO" sz="1000"/>
        </a:p>
      </dgm:t>
    </dgm:pt>
    <dgm:pt modelId="{63EAB182-142A-40B5-BBE4-CC80C0306F60}" type="sibTrans" cxnId="{B975A073-6762-4E3E-AB55-D1C49BD07AC3}">
      <dgm:prSet custT="1"/>
      <dgm:spPr/>
      <dgm:t>
        <a:bodyPr/>
        <a:lstStyle/>
        <a:p>
          <a:endParaRPr lang="es-CO" sz="1000"/>
        </a:p>
      </dgm:t>
    </dgm:pt>
    <dgm:pt modelId="{46343471-2872-4E68-9FE7-41832DDEAEFF}">
      <dgm:prSet phldrT="[Texto]" custT="1"/>
      <dgm:spPr/>
      <dgm:t>
        <a:bodyPr/>
        <a:lstStyle/>
        <a:p>
          <a:r>
            <a:rPr lang="es-CO" sz="1100" dirty="0" smtClean="0"/>
            <a:t>Evaluación de los resultados alcanzados en comparación  con los objetivos departamentales</a:t>
          </a:r>
          <a:endParaRPr lang="es-CO" sz="1100" dirty="0"/>
        </a:p>
      </dgm:t>
    </dgm:pt>
    <dgm:pt modelId="{679D1FAB-3014-4DA0-AC41-18DD498514AC}" type="parTrans" cxnId="{9D047D19-9975-4661-8130-DB7AE2194051}">
      <dgm:prSet/>
      <dgm:spPr/>
      <dgm:t>
        <a:bodyPr/>
        <a:lstStyle/>
        <a:p>
          <a:endParaRPr lang="es-CO" sz="1000"/>
        </a:p>
      </dgm:t>
    </dgm:pt>
    <dgm:pt modelId="{A016D6E6-F602-4EBB-A555-318D868B0506}" type="sibTrans" cxnId="{9D047D19-9975-4661-8130-DB7AE2194051}">
      <dgm:prSet custT="1"/>
      <dgm:spPr/>
      <dgm:t>
        <a:bodyPr/>
        <a:lstStyle/>
        <a:p>
          <a:endParaRPr lang="es-CO" sz="1000"/>
        </a:p>
      </dgm:t>
    </dgm:pt>
    <dgm:pt modelId="{02E292F6-3BB1-48B7-ABD0-05B6C7FBE948}">
      <dgm:prSet phldrT="[Texto]" custT="1"/>
      <dgm:spPr/>
      <dgm:t>
        <a:bodyPr/>
        <a:lstStyle/>
        <a:p>
          <a:r>
            <a:rPr lang="es-CO" sz="1100" dirty="0" smtClean="0"/>
            <a:t>Revisión de los planes o alteración de los objetivos departamentales</a:t>
          </a:r>
          <a:endParaRPr lang="es-CO" sz="1100" dirty="0"/>
        </a:p>
      </dgm:t>
    </dgm:pt>
    <dgm:pt modelId="{C89BE4E3-D815-49DC-BA70-263217EDA790}" type="parTrans" cxnId="{AF7ACBF7-D1AC-4C14-BEF2-2FC4D040A141}">
      <dgm:prSet/>
      <dgm:spPr/>
      <dgm:t>
        <a:bodyPr/>
        <a:lstStyle/>
        <a:p>
          <a:endParaRPr lang="es-CO" sz="1000"/>
        </a:p>
      </dgm:t>
    </dgm:pt>
    <dgm:pt modelId="{A07D3BFA-9C9B-4626-801F-A964907B7589}" type="sibTrans" cxnId="{AF7ACBF7-D1AC-4C14-BEF2-2FC4D040A141}">
      <dgm:prSet custT="1"/>
      <dgm:spPr/>
      <dgm:t>
        <a:bodyPr/>
        <a:lstStyle/>
        <a:p>
          <a:endParaRPr lang="es-CO" sz="1000"/>
        </a:p>
      </dgm:t>
    </dgm:pt>
    <dgm:pt modelId="{60136C6F-D310-4FC8-8FC1-DAC62695942A}">
      <dgm:prSet phldrT="[Texto]" custT="1"/>
      <dgm:spPr/>
      <dgm:t>
        <a:bodyPr/>
        <a:lstStyle/>
        <a:p>
          <a:r>
            <a:rPr lang="es-CO" sz="1200" dirty="0" smtClean="0"/>
            <a:t>Evaluación de los resultados alcanzados en comparación con los objetivos departamentales</a:t>
          </a:r>
          <a:endParaRPr lang="es-CO" sz="1200" dirty="0"/>
        </a:p>
      </dgm:t>
    </dgm:pt>
    <dgm:pt modelId="{0CF1369E-E831-4179-9B08-5A4532625529}" type="parTrans" cxnId="{B7AAF435-AF2B-46F3-84E1-9A8BA2C8A2D6}">
      <dgm:prSet/>
      <dgm:spPr/>
      <dgm:t>
        <a:bodyPr/>
        <a:lstStyle/>
        <a:p>
          <a:endParaRPr lang="es-CO" sz="1000"/>
        </a:p>
      </dgm:t>
    </dgm:pt>
    <dgm:pt modelId="{CFF16BF3-725C-4BC0-A3E8-CAF1880BFFC3}" type="sibTrans" cxnId="{B7AAF435-AF2B-46F3-84E1-9A8BA2C8A2D6}">
      <dgm:prSet custT="1"/>
      <dgm:spPr/>
      <dgm:t>
        <a:bodyPr/>
        <a:lstStyle/>
        <a:p>
          <a:endParaRPr lang="es-CO" sz="1000"/>
        </a:p>
      </dgm:t>
    </dgm:pt>
    <dgm:pt modelId="{958BD9CC-3E09-42F7-9AF9-A04A38509C05}" type="pres">
      <dgm:prSet presAssocID="{EF44C3D6-006D-4D8B-8078-766D5FCEA63E}" presName="cycle" presStyleCnt="0">
        <dgm:presLayoutVars>
          <dgm:dir/>
          <dgm:resizeHandles val="exact"/>
        </dgm:presLayoutVars>
      </dgm:prSet>
      <dgm:spPr/>
      <dgm:t>
        <a:bodyPr/>
        <a:lstStyle/>
        <a:p>
          <a:endParaRPr lang="es-CO"/>
        </a:p>
      </dgm:t>
    </dgm:pt>
    <dgm:pt modelId="{6BEACBBD-11E5-4A4F-BC53-7480C665321E}" type="pres">
      <dgm:prSet presAssocID="{DD67F78F-6013-4C42-901F-5025B09D819A}" presName="node" presStyleLbl="node1" presStyleIdx="0" presStyleCnt="6" custScaleX="114101" custScaleY="122517">
        <dgm:presLayoutVars>
          <dgm:bulletEnabled val="1"/>
        </dgm:presLayoutVars>
      </dgm:prSet>
      <dgm:spPr/>
      <dgm:t>
        <a:bodyPr/>
        <a:lstStyle/>
        <a:p>
          <a:endParaRPr lang="es-CO"/>
        </a:p>
      </dgm:t>
    </dgm:pt>
    <dgm:pt modelId="{E757CD1A-2D0C-4922-BCAA-9D686299B802}" type="pres">
      <dgm:prSet presAssocID="{C1224542-5125-4769-8E5E-706D0625B55C}" presName="sibTrans" presStyleLbl="sibTrans2D1" presStyleIdx="0" presStyleCnt="6"/>
      <dgm:spPr/>
      <dgm:t>
        <a:bodyPr/>
        <a:lstStyle/>
        <a:p>
          <a:endParaRPr lang="es-CO"/>
        </a:p>
      </dgm:t>
    </dgm:pt>
    <dgm:pt modelId="{F6AD14EF-3760-45E2-AAE5-F904A6312CD8}" type="pres">
      <dgm:prSet presAssocID="{C1224542-5125-4769-8E5E-706D0625B55C}" presName="connectorText" presStyleLbl="sibTrans2D1" presStyleIdx="0" presStyleCnt="6"/>
      <dgm:spPr/>
      <dgm:t>
        <a:bodyPr/>
        <a:lstStyle/>
        <a:p>
          <a:endParaRPr lang="es-CO"/>
        </a:p>
      </dgm:t>
    </dgm:pt>
    <dgm:pt modelId="{EFD8A6BF-EE6D-4B2A-B3F6-AD77AF73653A}" type="pres">
      <dgm:prSet presAssocID="{724D6941-E7D5-41AC-9B79-F06BEFE36579}" presName="node" presStyleLbl="node1" presStyleIdx="1" presStyleCnt="6" custScaleX="114322" custScaleY="122361">
        <dgm:presLayoutVars>
          <dgm:bulletEnabled val="1"/>
        </dgm:presLayoutVars>
      </dgm:prSet>
      <dgm:spPr/>
      <dgm:t>
        <a:bodyPr/>
        <a:lstStyle/>
        <a:p>
          <a:endParaRPr lang="es-CO"/>
        </a:p>
      </dgm:t>
    </dgm:pt>
    <dgm:pt modelId="{1F1E03B0-CE47-4DBA-84C8-79C87A66308F}" type="pres">
      <dgm:prSet presAssocID="{46369BCC-5F72-4649-809D-E833A9BF4608}" presName="sibTrans" presStyleLbl="sibTrans2D1" presStyleIdx="1" presStyleCnt="6"/>
      <dgm:spPr/>
      <dgm:t>
        <a:bodyPr/>
        <a:lstStyle/>
        <a:p>
          <a:endParaRPr lang="es-CO"/>
        </a:p>
      </dgm:t>
    </dgm:pt>
    <dgm:pt modelId="{23FDD569-4420-4CF0-AFEF-2E9251E0CC3D}" type="pres">
      <dgm:prSet presAssocID="{46369BCC-5F72-4649-809D-E833A9BF4608}" presName="connectorText" presStyleLbl="sibTrans2D1" presStyleIdx="1" presStyleCnt="6"/>
      <dgm:spPr/>
      <dgm:t>
        <a:bodyPr/>
        <a:lstStyle/>
        <a:p>
          <a:endParaRPr lang="es-CO"/>
        </a:p>
      </dgm:t>
    </dgm:pt>
    <dgm:pt modelId="{8C2499B5-85AD-4C37-9441-EF3787BF777E}" type="pres">
      <dgm:prSet presAssocID="{039C6C39-B59F-4875-BA3B-34F137874DA7}" presName="node" presStyleLbl="node1" presStyleIdx="2" presStyleCnt="6" custScaleX="121483" custScaleY="125560" custRadScaleRad="111632" custRadScaleInc="3831">
        <dgm:presLayoutVars>
          <dgm:bulletEnabled val="1"/>
        </dgm:presLayoutVars>
      </dgm:prSet>
      <dgm:spPr/>
      <dgm:t>
        <a:bodyPr/>
        <a:lstStyle/>
        <a:p>
          <a:endParaRPr lang="es-CO"/>
        </a:p>
      </dgm:t>
    </dgm:pt>
    <dgm:pt modelId="{EF7EB24F-EFDF-491D-B4B1-117CF775177E}" type="pres">
      <dgm:prSet presAssocID="{63EAB182-142A-40B5-BBE4-CC80C0306F60}" presName="sibTrans" presStyleLbl="sibTrans2D1" presStyleIdx="2" presStyleCnt="6"/>
      <dgm:spPr/>
      <dgm:t>
        <a:bodyPr/>
        <a:lstStyle/>
        <a:p>
          <a:endParaRPr lang="es-CO"/>
        </a:p>
      </dgm:t>
    </dgm:pt>
    <dgm:pt modelId="{24A3B444-87F5-4502-88AE-AF88E0595E25}" type="pres">
      <dgm:prSet presAssocID="{63EAB182-142A-40B5-BBE4-CC80C0306F60}" presName="connectorText" presStyleLbl="sibTrans2D1" presStyleIdx="2" presStyleCnt="6"/>
      <dgm:spPr/>
      <dgm:t>
        <a:bodyPr/>
        <a:lstStyle/>
        <a:p>
          <a:endParaRPr lang="es-CO"/>
        </a:p>
      </dgm:t>
    </dgm:pt>
    <dgm:pt modelId="{A9249960-0C63-4206-A290-A99DB364FA85}" type="pres">
      <dgm:prSet presAssocID="{46343471-2872-4E68-9FE7-41832DDEAEFF}" presName="node" presStyleLbl="node1" presStyleIdx="3" presStyleCnt="6" custScaleX="118660" custScaleY="112374" custRadScaleRad="96002">
        <dgm:presLayoutVars>
          <dgm:bulletEnabled val="1"/>
        </dgm:presLayoutVars>
      </dgm:prSet>
      <dgm:spPr/>
      <dgm:t>
        <a:bodyPr/>
        <a:lstStyle/>
        <a:p>
          <a:endParaRPr lang="es-CO"/>
        </a:p>
      </dgm:t>
    </dgm:pt>
    <dgm:pt modelId="{139792F4-2E4C-490A-BF68-A5D1F874173B}" type="pres">
      <dgm:prSet presAssocID="{A016D6E6-F602-4EBB-A555-318D868B0506}" presName="sibTrans" presStyleLbl="sibTrans2D1" presStyleIdx="3" presStyleCnt="6" custLinFactNeighborX="-25017" custLinFactNeighborY="13148"/>
      <dgm:spPr/>
      <dgm:t>
        <a:bodyPr/>
        <a:lstStyle/>
        <a:p>
          <a:endParaRPr lang="es-CO"/>
        </a:p>
      </dgm:t>
    </dgm:pt>
    <dgm:pt modelId="{AB28C373-D500-41CB-97B0-A61D11091C98}" type="pres">
      <dgm:prSet presAssocID="{A016D6E6-F602-4EBB-A555-318D868B0506}" presName="connectorText" presStyleLbl="sibTrans2D1" presStyleIdx="3" presStyleCnt="6"/>
      <dgm:spPr/>
      <dgm:t>
        <a:bodyPr/>
        <a:lstStyle/>
        <a:p>
          <a:endParaRPr lang="es-CO"/>
        </a:p>
      </dgm:t>
    </dgm:pt>
    <dgm:pt modelId="{4D13675D-6389-4ED2-83E6-0DAD5160F12A}" type="pres">
      <dgm:prSet presAssocID="{02E292F6-3BB1-48B7-ABD0-05B6C7FBE948}" presName="node" presStyleLbl="node1" presStyleIdx="4" presStyleCnt="6" custRadScaleRad="111034" custRadScaleInc="10787">
        <dgm:presLayoutVars>
          <dgm:bulletEnabled val="1"/>
        </dgm:presLayoutVars>
      </dgm:prSet>
      <dgm:spPr/>
      <dgm:t>
        <a:bodyPr/>
        <a:lstStyle/>
        <a:p>
          <a:endParaRPr lang="es-CO"/>
        </a:p>
      </dgm:t>
    </dgm:pt>
    <dgm:pt modelId="{5A9993E7-4FD5-4224-A62F-F9E11CC6BC33}" type="pres">
      <dgm:prSet presAssocID="{A07D3BFA-9C9B-4626-801F-A964907B7589}" presName="sibTrans" presStyleLbl="sibTrans2D1" presStyleIdx="4" presStyleCnt="6" custLinFactNeighborX="-29615"/>
      <dgm:spPr/>
      <dgm:t>
        <a:bodyPr/>
        <a:lstStyle/>
        <a:p>
          <a:endParaRPr lang="es-CO"/>
        </a:p>
      </dgm:t>
    </dgm:pt>
    <dgm:pt modelId="{D7999999-14F0-456B-BA16-8C94D2404B4A}" type="pres">
      <dgm:prSet presAssocID="{A07D3BFA-9C9B-4626-801F-A964907B7589}" presName="connectorText" presStyleLbl="sibTrans2D1" presStyleIdx="4" presStyleCnt="6"/>
      <dgm:spPr/>
      <dgm:t>
        <a:bodyPr/>
        <a:lstStyle/>
        <a:p>
          <a:endParaRPr lang="es-CO"/>
        </a:p>
      </dgm:t>
    </dgm:pt>
    <dgm:pt modelId="{973B7FC1-A2C7-45B4-9537-1039248340A9}" type="pres">
      <dgm:prSet presAssocID="{60136C6F-D310-4FC8-8FC1-DAC62695942A}" presName="node" presStyleLbl="node1" presStyleIdx="5" presStyleCnt="6" custScaleX="148058" custScaleY="145638" custRadScaleRad="110587" custRadScaleInc="-10398">
        <dgm:presLayoutVars>
          <dgm:bulletEnabled val="1"/>
        </dgm:presLayoutVars>
      </dgm:prSet>
      <dgm:spPr/>
      <dgm:t>
        <a:bodyPr/>
        <a:lstStyle/>
        <a:p>
          <a:endParaRPr lang="es-CO"/>
        </a:p>
      </dgm:t>
    </dgm:pt>
    <dgm:pt modelId="{C286F04D-4A9E-4225-9986-EFDABDA6DA01}" type="pres">
      <dgm:prSet presAssocID="{CFF16BF3-725C-4BC0-A3E8-CAF1880BFFC3}" presName="sibTrans" presStyleLbl="sibTrans2D1" presStyleIdx="5" presStyleCnt="6"/>
      <dgm:spPr/>
      <dgm:t>
        <a:bodyPr/>
        <a:lstStyle/>
        <a:p>
          <a:endParaRPr lang="es-CO"/>
        </a:p>
      </dgm:t>
    </dgm:pt>
    <dgm:pt modelId="{E7E75B23-B6AF-4B5D-8DA0-51D86DCF7CF0}" type="pres">
      <dgm:prSet presAssocID="{CFF16BF3-725C-4BC0-A3E8-CAF1880BFFC3}" presName="connectorText" presStyleLbl="sibTrans2D1" presStyleIdx="5" presStyleCnt="6"/>
      <dgm:spPr/>
      <dgm:t>
        <a:bodyPr/>
        <a:lstStyle/>
        <a:p>
          <a:endParaRPr lang="es-CO"/>
        </a:p>
      </dgm:t>
    </dgm:pt>
  </dgm:ptLst>
  <dgm:cxnLst>
    <dgm:cxn modelId="{27564DA7-768B-4F93-A67E-A0D543140B70}" type="presOf" srcId="{C1224542-5125-4769-8E5E-706D0625B55C}" destId="{E757CD1A-2D0C-4922-BCAA-9D686299B802}" srcOrd="0" destOrd="0" presId="urn:microsoft.com/office/officeart/2005/8/layout/cycle2"/>
    <dgm:cxn modelId="{C97930BF-44F4-4442-AD82-A71B20AE7213}" type="presOf" srcId="{A07D3BFA-9C9B-4626-801F-A964907B7589}" destId="{D7999999-14F0-456B-BA16-8C94D2404B4A}" srcOrd="1" destOrd="0" presId="urn:microsoft.com/office/officeart/2005/8/layout/cycle2"/>
    <dgm:cxn modelId="{A1544E25-48CF-4D45-A5FE-5420C85E8C36}" type="presOf" srcId="{A016D6E6-F602-4EBB-A555-318D868B0506}" destId="{139792F4-2E4C-490A-BF68-A5D1F874173B}" srcOrd="0" destOrd="0" presId="urn:microsoft.com/office/officeart/2005/8/layout/cycle2"/>
    <dgm:cxn modelId="{811768F9-C63C-43FC-ABAD-894BB2905FF0}" type="presOf" srcId="{46343471-2872-4E68-9FE7-41832DDEAEFF}" destId="{A9249960-0C63-4206-A290-A99DB364FA85}" srcOrd="0" destOrd="0" presId="urn:microsoft.com/office/officeart/2005/8/layout/cycle2"/>
    <dgm:cxn modelId="{AF7ACBF7-D1AC-4C14-BEF2-2FC4D040A141}" srcId="{EF44C3D6-006D-4D8B-8078-766D5FCEA63E}" destId="{02E292F6-3BB1-48B7-ABD0-05B6C7FBE948}" srcOrd="4" destOrd="0" parTransId="{C89BE4E3-D815-49DC-BA70-263217EDA790}" sibTransId="{A07D3BFA-9C9B-4626-801F-A964907B7589}"/>
    <dgm:cxn modelId="{EF5C79F4-3AD4-47F4-B39E-A3CA5D293C9C}" type="presOf" srcId="{63EAB182-142A-40B5-BBE4-CC80C0306F60}" destId="{EF7EB24F-EFDF-491D-B4B1-117CF775177E}" srcOrd="0" destOrd="0" presId="urn:microsoft.com/office/officeart/2005/8/layout/cycle2"/>
    <dgm:cxn modelId="{F0F23E34-4F63-4EE5-823D-0E6093FF008A}" type="presOf" srcId="{46369BCC-5F72-4649-809D-E833A9BF4608}" destId="{23FDD569-4420-4CF0-AFEF-2E9251E0CC3D}" srcOrd="1" destOrd="0" presId="urn:microsoft.com/office/officeart/2005/8/layout/cycle2"/>
    <dgm:cxn modelId="{F62E76B5-CA1C-484C-8486-E8AC5C75CED9}" type="presOf" srcId="{46369BCC-5F72-4649-809D-E833A9BF4608}" destId="{1F1E03B0-CE47-4DBA-84C8-79C87A66308F}" srcOrd="0" destOrd="0" presId="urn:microsoft.com/office/officeart/2005/8/layout/cycle2"/>
    <dgm:cxn modelId="{4A0EF910-B4AF-4E93-AEF1-4AB4EA7738F8}" type="presOf" srcId="{EF44C3D6-006D-4D8B-8078-766D5FCEA63E}" destId="{958BD9CC-3E09-42F7-9AF9-A04A38509C05}" srcOrd="0" destOrd="0" presId="urn:microsoft.com/office/officeart/2005/8/layout/cycle2"/>
    <dgm:cxn modelId="{BC87778F-E719-497C-8CF4-38C2CE37ED9A}" type="presOf" srcId="{DD67F78F-6013-4C42-901F-5025B09D819A}" destId="{6BEACBBD-11E5-4A4F-BC53-7480C665321E}" srcOrd="0" destOrd="0" presId="urn:microsoft.com/office/officeart/2005/8/layout/cycle2"/>
    <dgm:cxn modelId="{ED344856-E790-4461-A42A-D4AA01E51DD1}" type="presOf" srcId="{724D6941-E7D5-41AC-9B79-F06BEFE36579}" destId="{EFD8A6BF-EE6D-4B2A-B3F6-AD77AF73653A}" srcOrd="0" destOrd="0" presId="urn:microsoft.com/office/officeart/2005/8/layout/cycle2"/>
    <dgm:cxn modelId="{B9322E90-2CEB-408D-A19E-33D8DF28B8F6}" type="presOf" srcId="{A07D3BFA-9C9B-4626-801F-A964907B7589}" destId="{5A9993E7-4FD5-4224-A62F-F9E11CC6BC33}" srcOrd="0" destOrd="0" presId="urn:microsoft.com/office/officeart/2005/8/layout/cycle2"/>
    <dgm:cxn modelId="{AD3C3ACD-F995-4B58-A81A-EF76F6258FB2}" type="presOf" srcId="{CFF16BF3-725C-4BC0-A3E8-CAF1880BFFC3}" destId="{C286F04D-4A9E-4225-9986-EFDABDA6DA01}" srcOrd="0" destOrd="0" presId="urn:microsoft.com/office/officeart/2005/8/layout/cycle2"/>
    <dgm:cxn modelId="{60A3E3F9-C3F9-4380-B083-40A4BFB5EF70}" type="presOf" srcId="{C1224542-5125-4769-8E5E-706D0625B55C}" destId="{F6AD14EF-3760-45E2-AAE5-F904A6312CD8}" srcOrd="1" destOrd="0" presId="urn:microsoft.com/office/officeart/2005/8/layout/cycle2"/>
    <dgm:cxn modelId="{B0244C17-2066-4A89-B495-63A6C18B4E8E}" type="presOf" srcId="{60136C6F-D310-4FC8-8FC1-DAC62695942A}" destId="{973B7FC1-A2C7-45B4-9537-1039248340A9}" srcOrd="0" destOrd="0" presId="urn:microsoft.com/office/officeart/2005/8/layout/cycle2"/>
    <dgm:cxn modelId="{38A910AE-35CF-4430-8294-52CA2D54B6D9}" type="presOf" srcId="{02E292F6-3BB1-48B7-ABD0-05B6C7FBE948}" destId="{4D13675D-6389-4ED2-83E6-0DAD5160F12A}" srcOrd="0" destOrd="0" presId="urn:microsoft.com/office/officeart/2005/8/layout/cycle2"/>
    <dgm:cxn modelId="{38CAF84E-C242-4CC3-B03E-A7C0E49A8070}" srcId="{EF44C3D6-006D-4D8B-8078-766D5FCEA63E}" destId="{724D6941-E7D5-41AC-9B79-F06BEFE36579}" srcOrd="1" destOrd="0" parTransId="{8FA5D47C-3B63-43B4-96DE-0BE97D6D0361}" sibTransId="{46369BCC-5F72-4649-809D-E833A9BF4608}"/>
    <dgm:cxn modelId="{B7AAF435-AF2B-46F3-84E1-9A8BA2C8A2D6}" srcId="{EF44C3D6-006D-4D8B-8078-766D5FCEA63E}" destId="{60136C6F-D310-4FC8-8FC1-DAC62695942A}" srcOrd="5" destOrd="0" parTransId="{0CF1369E-E831-4179-9B08-5A4532625529}" sibTransId="{CFF16BF3-725C-4BC0-A3E8-CAF1880BFFC3}"/>
    <dgm:cxn modelId="{B975A073-6762-4E3E-AB55-D1C49BD07AC3}" srcId="{EF44C3D6-006D-4D8B-8078-766D5FCEA63E}" destId="{039C6C39-B59F-4875-BA3B-34F137874DA7}" srcOrd="2" destOrd="0" parTransId="{8FB958B5-4565-43D3-9B8B-585A837C2CC0}" sibTransId="{63EAB182-142A-40B5-BBE4-CC80C0306F60}"/>
    <dgm:cxn modelId="{28EF9983-E853-4C5D-9A17-8A923CC44C47}" type="presOf" srcId="{A016D6E6-F602-4EBB-A555-318D868B0506}" destId="{AB28C373-D500-41CB-97B0-A61D11091C98}" srcOrd="1" destOrd="0" presId="urn:microsoft.com/office/officeart/2005/8/layout/cycle2"/>
    <dgm:cxn modelId="{067145C7-A266-4759-BD49-A2E2560D088A}" type="presOf" srcId="{039C6C39-B59F-4875-BA3B-34F137874DA7}" destId="{8C2499B5-85AD-4C37-9441-EF3787BF777E}" srcOrd="0" destOrd="0" presId="urn:microsoft.com/office/officeart/2005/8/layout/cycle2"/>
    <dgm:cxn modelId="{8AB7A3DA-63BA-4095-A111-B721B59B8FD0}" srcId="{EF44C3D6-006D-4D8B-8078-766D5FCEA63E}" destId="{DD67F78F-6013-4C42-901F-5025B09D819A}" srcOrd="0" destOrd="0" parTransId="{89F1181A-4DD4-42CE-8615-B6DA3C3A0F31}" sibTransId="{C1224542-5125-4769-8E5E-706D0625B55C}"/>
    <dgm:cxn modelId="{1994CDE5-EAB4-48B3-ADBF-9DB0B682859A}" type="presOf" srcId="{CFF16BF3-725C-4BC0-A3E8-CAF1880BFFC3}" destId="{E7E75B23-B6AF-4B5D-8DA0-51D86DCF7CF0}" srcOrd="1" destOrd="0" presId="urn:microsoft.com/office/officeart/2005/8/layout/cycle2"/>
    <dgm:cxn modelId="{9D047D19-9975-4661-8130-DB7AE2194051}" srcId="{EF44C3D6-006D-4D8B-8078-766D5FCEA63E}" destId="{46343471-2872-4E68-9FE7-41832DDEAEFF}" srcOrd="3" destOrd="0" parTransId="{679D1FAB-3014-4DA0-AC41-18DD498514AC}" sibTransId="{A016D6E6-F602-4EBB-A555-318D868B0506}"/>
    <dgm:cxn modelId="{ED8D2FDC-66E9-41B1-8641-31C731312903}" type="presOf" srcId="{63EAB182-142A-40B5-BBE4-CC80C0306F60}" destId="{24A3B444-87F5-4502-88AE-AF88E0595E25}" srcOrd="1" destOrd="0" presId="urn:microsoft.com/office/officeart/2005/8/layout/cycle2"/>
    <dgm:cxn modelId="{FCEF4187-326A-4C3B-97AF-611EF2D2E866}" type="presParOf" srcId="{958BD9CC-3E09-42F7-9AF9-A04A38509C05}" destId="{6BEACBBD-11E5-4A4F-BC53-7480C665321E}" srcOrd="0" destOrd="0" presId="urn:microsoft.com/office/officeart/2005/8/layout/cycle2"/>
    <dgm:cxn modelId="{0D04F157-EEB5-4E48-8414-9FC1B56CC2DB}" type="presParOf" srcId="{958BD9CC-3E09-42F7-9AF9-A04A38509C05}" destId="{E757CD1A-2D0C-4922-BCAA-9D686299B802}" srcOrd="1" destOrd="0" presId="urn:microsoft.com/office/officeart/2005/8/layout/cycle2"/>
    <dgm:cxn modelId="{088AD897-9D20-47F6-97D3-8343E1DCDFAE}" type="presParOf" srcId="{E757CD1A-2D0C-4922-BCAA-9D686299B802}" destId="{F6AD14EF-3760-45E2-AAE5-F904A6312CD8}" srcOrd="0" destOrd="0" presId="urn:microsoft.com/office/officeart/2005/8/layout/cycle2"/>
    <dgm:cxn modelId="{F6D0A7F8-FD40-4597-980B-BDB3197D3885}" type="presParOf" srcId="{958BD9CC-3E09-42F7-9AF9-A04A38509C05}" destId="{EFD8A6BF-EE6D-4B2A-B3F6-AD77AF73653A}" srcOrd="2" destOrd="0" presId="urn:microsoft.com/office/officeart/2005/8/layout/cycle2"/>
    <dgm:cxn modelId="{C9F693B6-A9D9-4254-8228-A4DACC469D75}" type="presParOf" srcId="{958BD9CC-3E09-42F7-9AF9-A04A38509C05}" destId="{1F1E03B0-CE47-4DBA-84C8-79C87A66308F}" srcOrd="3" destOrd="0" presId="urn:microsoft.com/office/officeart/2005/8/layout/cycle2"/>
    <dgm:cxn modelId="{D01623D1-74EA-4956-BE12-7554695F36C0}" type="presParOf" srcId="{1F1E03B0-CE47-4DBA-84C8-79C87A66308F}" destId="{23FDD569-4420-4CF0-AFEF-2E9251E0CC3D}" srcOrd="0" destOrd="0" presId="urn:microsoft.com/office/officeart/2005/8/layout/cycle2"/>
    <dgm:cxn modelId="{DC95EA26-7B57-41B7-BC00-A03E6382DC01}" type="presParOf" srcId="{958BD9CC-3E09-42F7-9AF9-A04A38509C05}" destId="{8C2499B5-85AD-4C37-9441-EF3787BF777E}" srcOrd="4" destOrd="0" presId="urn:microsoft.com/office/officeart/2005/8/layout/cycle2"/>
    <dgm:cxn modelId="{8FA69C4C-0286-4D8A-877E-CFD5E52E73E3}" type="presParOf" srcId="{958BD9CC-3E09-42F7-9AF9-A04A38509C05}" destId="{EF7EB24F-EFDF-491D-B4B1-117CF775177E}" srcOrd="5" destOrd="0" presId="urn:microsoft.com/office/officeart/2005/8/layout/cycle2"/>
    <dgm:cxn modelId="{8F520A47-66DD-4992-83D6-982C1B18280A}" type="presParOf" srcId="{EF7EB24F-EFDF-491D-B4B1-117CF775177E}" destId="{24A3B444-87F5-4502-88AE-AF88E0595E25}" srcOrd="0" destOrd="0" presId="urn:microsoft.com/office/officeart/2005/8/layout/cycle2"/>
    <dgm:cxn modelId="{837EB8BE-326F-44CE-832C-809687AEAAC0}" type="presParOf" srcId="{958BD9CC-3E09-42F7-9AF9-A04A38509C05}" destId="{A9249960-0C63-4206-A290-A99DB364FA85}" srcOrd="6" destOrd="0" presId="urn:microsoft.com/office/officeart/2005/8/layout/cycle2"/>
    <dgm:cxn modelId="{961EA58D-8715-4B18-B15D-20778AA5A23C}" type="presParOf" srcId="{958BD9CC-3E09-42F7-9AF9-A04A38509C05}" destId="{139792F4-2E4C-490A-BF68-A5D1F874173B}" srcOrd="7" destOrd="0" presId="urn:microsoft.com/office/officeart/2005/8/layout/cycle2"/>
    <dgm:cxn modelId="{F97AEF03-7445-4635-97E6-433851D5FD89}" type="presParOf" srcId="{139792F4-2E4C-490A-BF68-A5D1F874173B}" destId="{AB28C373-D500-41CB-97B0-A61D11091C98}" srcOrd="0" destOrd="0" presId="urn:microsoft.com/office/officeart/2005/8/layout/cycle2"/>
    <dgm:cxn modelId="{0D007DF6-B295-42A1-9EE1-EACEC026E0C9}" type="presParOf" srcId="{958BD9CC-3E09-42F7-9AF9-A04A38509C05}" destId="{4D13675D-6389-4ED2-83E6-0DAD5160F12A}" srcOrd="8" destOrd="0" presId="urn:microsoft.com/office/officeart/2005/8/layout/cycle2"/>
    <dgm:cxn modelId="{A23BDE22-E3B7-48A2-9033-0E55CBE37FF0}" type="presParOf" srcId="{958BD9CC-3E09-42F7-9AF9-A04A38509C05}" destId="{5A9993E7-4FD5-4224-A62F-F9E11CC6BC33}" srcOrd="9" destOrd="0" presId="urn:microsoft.com/office/officeart/2005/8/layout/cycle2"/>
    <dgm:cxn modelId="{A47624C0-A59A-4D1D-BF5E-22BBABEA790D}" type="presParOf" srcId="{5A9993E7-4FD5-4224-A62F-F9E11CC6BC33}" destId="{D7999999-14F0-456B-BA16-8C94D2404B4A}" srcOrd="0" destOrd="0" presId="urn:microsoft.com/office/officeart/2005/8/layout/cycle2"/>
    <dgm:cxn modelId="{62745F16-AE37-4D86-8784-E1E6C5A82E62}" type="presParOf" srcId="{958BD9CC-3E09-42F7-9AF9-A04A38509C05}" destId="{973B7FC1-A2C7-45B4-9537-1039248340A9}" srcOrd="10" destOrd="0" presId="urn:microsoft.com/office/officeart/2005/8/layout/cycle2"/>
    <dgm:cxn modelId="{1B6D44D4-17D4-4B93-9388-2B6C242557A6}" type="presParOf" srcId="{958BD9CC-3E09-42F7-9AF9-A04A38509C05}" destId="{C286F04D-4A9E-4225-9986-EFDABDA6DA01}" srcOrd="11" destOrd="0" presId="urn:microsoft.com/office/officeart/2005/8/layout/cycle2"/>
    <dgm:cxn modelId="{24BFD05D-32A9-422B-9453-0BF5A10E7B93}" type="presParOf" srcId="{C286F04D-4A9E-4225-9986-EFDABDA6DA01}" destId="{E7E75B23-B6AF-4B5D-8DA0-51D86DCF7CF0}"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2CAB88E-519E-4F4E-8F00-DC53BBB490C4}" type="doc">
      <dgm:prSet loTypeId="urn:microsoft.com/office/officeart/2005/8/layout/vProcess5" loCatId="process" qsTypeId="urn:microsoft.com/office/officeart/2005/8/quickstyle/3d1" qsCatId="3D" csTypeId="urn:microsoft.com/office/officeart/2005/8/colors/accent3_4" csCatId="accent3" phldr="1"/>
      <dgm:spPr/>
    </dgm:pt>
    <dgm:pt modelId="{56140AA1-3C6D-4448-851C-3B3AC8096B95}">
      <dgm:prSet phldrT="[Texto]" custT="1"/>
      <dgm:spPr>
        <a:solidFill>
          <a:schemeClr val="bg2">
            <a:lumMod val="25000"/>
            <a:alpha val="87000"/>
          </a:schemeClr>
        </a:solidFill>
        <a:ln w="15875" cap="rnd">
          <a:noFill/>
        </a:ln>
      </dgm:spPr>
      <dgm:t>
        <a:bodyPr/>
        <a:lstStyle/>
        <a:p>
          <a:r>
            <a:rPr lang="es-MX" sz="2000" dirty="0" smtClean="0">
              <a:solidFill>
                <a:schemeClr val="tx2">
                  <a:lumMod val="60000"/>
                  <a:lumOff val="40000"/>
                </a:schemeClr>
              </a:solidFill>
            </a:rPr>
            <a:t>Mejorar la calidad del gasto público</a:t>
          </a:r>
          <a:endParaRPr lang="es-MX" sz="2000" dirty="0">
            <a:solidFill>
              <a:schemeClr val="tx2">
                <a:lumMod val="60000"/>
                <a:lumOff val="40000"/>
              </a:schemeClr>
            </a:solidFill>
          </a:endParaRPr>
        </a:p>
      </dgm:t>
    </dgm:pt>
    <dgm:pt modelId="{2FCF625F-F340-46DA-8746-EF14BA7ABF6E}" type="parTrans" cxnId="{FF92C9B7-9EEE-40B4-AD98-63955A7EE08A}">
      <dgm:prSet/>
      <dgm:spPr/>
      <dgm:t>
        <a:bodyPr/>
        <a:lstStyle/>
        <a:p>
          <a:endParaRPr lang="es-MX"/>
        </a:p>
      </dgm:t>
    </dgm:pt>
    <dgm:pt modelId="{3F76863B-3466-4380-A547-6CF299B8FD70}" type="sibTrans" cxnId="{FF92C9B7-9EEE-40B4-AD98-63955A7EE08A}">
      <dgm:prSet/>
      <dgm:spPr/>
      <dgm:t>
        <a:bodyPr/>
        <a:lstStyle/>
        <a:p>
          <a:endParaRPr lang="es-MX"/>
        </a:p>
      </dgm:t>
    </dgm:pt>
    <dgm:pt modelId="{46AE65A5-05F7-40B8-9806-D3B4B520D370}">
      <dgm:prSet phldrT="[Texto]" custT="1"/>
      <dgm:spPr/>
      <dgm:t>
        <a:bodyPr/>
        <a:lstStyle/>
        <a:p>
          <a:r>
            <a:rPr lang="es-MX" sz="2400" dirty="0" smtClean="0">
              <a:solidFill>
                <a:schemeClr val="tx2">
                  <a:lumMod val="60000"/>
                  <a:lumOff val="40000"/>
                </a:schemeClr>
              </a:solidFill>
            </a:rPr>
            <a:t>Mayor bienestar ciudadano</a:t>
          </a:r>
          <a:endParaRPr lang="es-MX" sz="2400" dirty="0">
            <a:solidFill>
              <a:schemeClr val="tx2">
                <a:lumMod val="60000"/>
                <a:lumOff val="40000"/>
              </a:schemeClr>
            </a:solidFill>
          </a:endParaRPr>
        </a:p>
      </dgm:t>
    </dgm:pt>
    <dgm:pt modelId="{C9D40319-9FC4-4249-853A-599D201431A0}" type="parTrans" cxnId="{4D57F619-104B-4114-9EE6-72828E6D7058}">
      <dgm:prSet/>
      <dgm:spPr/>
      <dgm:t>
        <a:bodyPr/>
        <a:lstStyle/>
        <a:p>
          <a:endParaRPr lang="es-MX"/>
        </a:p>
      </dgm:t>
    </dgm:pt>
    <dgm:pt modelId="{21A47E49-1F5A-4BB0-9B12-34F0105A1AB9}" type="sibTrans" cxnId="{4D57F619-104B-4114-9EE6-72828E6D7058}">
      <dgm:prSet/>
      <dgm:spPr/>
      <dgm:t>
        <a:bodyPr/>
        <a:lstStyle/>
        <a:p>
          <a:endParaRPr lang="es-MX"/>
        </a:p>
      </dgm:t>
    </dgm:pt>
    <dgm:pt modelId="{05D7EA18-1CB4-4542-B454-8C0DEA3C2B16}">
      <dgm:prSet phldrT="[Texto]"/>
      <dgm:spPr/>
      <dgm:t>
        <a:bodyPr/>
        <a:lstStyle/>
        <a:p>
          <a:r>
            <a:rPr lang="es-MX" dirty="0" smtClean="0">
              <a:solidFill>
                <a:schemeClr val="tx2">
                  <a:lumMod val="60000"/>
                  <a:lumOff val="40000"/>
                </a:schemeClr>
              </a:solidFill>
            </a:rPr>
            <a:t>Rendición de cuentas</a:t>
          </a:r>
          <a:endParaRPr lang="es-MX" dirty="0">
            <a:solidFill>
              <a:schemeClr val="tx2">
                <a:lumMod val="60000"/>
                <a:lumOff val="40000"/>
              </a:schemeClr>
            </a:solidFill>
          </a:endParaRPr>
        </a:p>
      </dgm:t>
    </dgm:pt>
    <dgm:pt modelId="{6A4539FF-AADA-43EF-8559-5A72F66A9C51}" type="parTrans" cxnId="{04A0CD75-3449-41B4-815A-6BFE9242169B}">
      <dgm:prSet/>
      <dgm:spPr/>
      <dgm:t>
        <a:bodyPr/>
        <a:lstStyle/>
        <a:p>
          <a:endParaRPr lang="es-MX"/>
        </a:p>
      </dgm:t>
    </dgm:pt>
    <dgm:pt modelId="{AD00FF6B-DCA4-4861-903D-FBF8E288ED9D}" type="sibTrans" cxnId="{04A0CD75-3449-41B4-815A-6BFE9242169B}">
      <dgm:prSet/>
      <dgm:spPr/>
      <dgm:t>
        <a:bodyPr/>
        <a:lstStyle/>
        <a:p>
          <a:endParaRPr lang="es-MX"/>
        </a:p>
      </dgm:t>
    </dgm:pt>
    <dgm:pt modelId="{06AE54C4-249D-4346-985A-FCC2B380A076}">
      <dgm:prSet custT="1"/>
      <dgm:spPr/>
      <dgm:t>
        <a:bodyPr/>
        <a:lstStyle/>
        <a:p>
          <a:r>
            <a:rPr lang="es-MX" sz="1800" dirty="0" smtClean="0">
              <a:solidFill>
                <a:schemeClr val="tx2">
                  <a:lumMod val="60000"/>
                  <a:lumOff val="40000"/>
                </a:schemeClr>
              </a:solidFill>
            </a:rPr>
            <a:t>Aumento en la eficiencia y mejor desempeño en la gestión pública</a:t>
          </a:r>
          <a:endParaRPr lang="es-MX" sz="1800" dirty="0">
            <a:solidFill>
              <a:schemeClr val="tx2">
                <a:lumMod val="60000"/>
                <a:lumOff val="40000"/>
              </a:schemeClr>
            </a:solidFill>
          </a:endParaRPr>
        </a:p>
      </dgm:t>
    </dgm:pt>
    <dgm:pt modelId="{100AD294-DC6B-40F6-ABD1-4B304144CDD8}" type="parTrans" cxnId="{F40B334C-40D4-4FC9-9358-A1A93F8C3637}">
      <dgm:prSet/>
      <dgm:spPr/>
      <dgm:t>
        <a:bodyPr/>
        <a:lstStyle/>
        <a:p>
          <a:endParaRPr lang="es-MX"/>
        </a:p>
      </dgm:t>
    </dgm:pt>
    <dgm:pt modelId="{B21A497D-8072-4F38-99EE-E2F5BB53E1D9}" type="sibTrans" cxnId="{F40B334C-40D4-4FC9-9358-A1A93F8C3637}">
      <dgm:prSet/>
      <dgm:spPr/>
      <dgm:t>
        <a:bodyPr/>
        <a:lstStyle/>
        <a:p>
          <a:endParaRPr lang="es-MX"/>
        </a:p>
      </dgm:t>
    </dgm:pt>
    <dgm:pt modelId="{662C6A42-F2BB-4DE6-8754-D7753FE2354E}">
      <dgm:prSet custT="1"/>
      <dgm:spPr/>
      <dgm:t>
        <a:bodyPr/>
        <a:lstStyle/>
        <a:p>
          <a:r>
            <a:rPr lang="es-MX" sz="2000" dirty="0" smtClean="0">
              <a:solidFill>
                <a:schemeClr val="tx2">
                  <a:lumMod val="60000"/>
                  <a:lumOff val="40000"/>
                </a:schemeClr>
              </a:solidFill>
            </a:rPr>
            <a:t>Fortalecimiento de la  transparencia</a:t>
          </a:r>
          <a:endParaRPr lang="es-MX" sz="2000" dirty="0">
            <a:solidFill>
              <a:schemeClr val="tx2">
                <a:lumMod val="60000"/>
                <a:lumOff val="40000"/>
              </a:schemeClr>
            </a:solidFill>
          </a:endParaRPr>
        </a:p>
      </dgm:t>
    </dgm:pt>
    <dgm:pt modelId="{E4D8DD2D-68F7-471F-AE53-6588F114309D}" type="parTrans" cxnId="{3E984C64-AD9C-4284-9B36-352E23EC0114}">
      <dgm:prSet/>
      <dgm:spPr/>
      <dgm:t>
        <a:bodyPr/>
        <a:lstStyle/>
        <a:p>
          <a:endParaRPr lang="es-MX"/>
        </a:p>
      </dgm:t>
    </dgm:pt>
    <dgm:pt modelId="{9404BD0B-5B6A-4F45-B82C-F20967585791}" type="sibTrans" cxnId="{3E984C64-AD9C-4284-9B36-352E23EC0114}">
      <dgm:prSet/>
      <dgm:spPr/>
      <dgm:t>
        <a:bodyPr/>
        <a:lstStyle/>
        <a:p>
          <a:endParaRPr lang="es-MX"/>
        </a:p>
      </dgm:t>
    </dgm:pt>
    <dgm:pt modelId="{9E3BE7D2-4E8B-4CDE-A461-D67081F3C7E1}" type="pres">
      <dgm:prSet presAssocID="{A2CAB88E-519E-4F4E-8F00-DC53BBB490C4}" presName="outerComposite" presStyleCnt="0">
        <dgm:presLayoutVars>
          <dgm:chMax val="5"/>
          <dgm:dir/>
          <dgm:resizeHandles val="exact"/>
        </dgm:presLayoutVars>
      </dgm:prSet>
      <dgm:spPr/>
    </dgm:pt>
    <dgm:pt modelId="{120308C3-B103-42A7-B6B7-B617ED90D109}" type="pres">
      <dgm:prSet presAssocID="{A2CAB88E-519E-4F4E-8F00-DC53BBB490C4}" presName="dummyMaxCanvas" presStyleCnt="0">
        <dgm:presLayoutVars/>
      </dgm:prSet>
      <dgm:spPr/>
    </dgm:pt>
    <dgm:pt modelId="{CF3A7DB9-D0C4-45A2-8671-1DF5D8D787C0}" type="pres">
      <dgm:prSet presAssocID="{A2CAB88E-519E-4F4E-8F00-DC53BBB490C4}" presName="FiveNodes_1" presStyleLbl="node1" presStyleIdx="0" presStyleCnt="5" custLinFactNeighborX="1131" custLinFactNeighborY="0">
        <dgm:presLayoutVars>
          <dgm:bulletEnabled val="1"/>
        </dgm:presLayoutVars>
      </dgm:prSet>
      <dgm:spPr/>
      <dgm:t>
        <a:bodyPr/>
        <a:lstStyle/>
        <a:p>
          <a:endParaRPr lang="es-MX"/>
        </a:p>
      </dgm:t>
    </dgm:pt>
    <dgm:pt modelId="{E710A45D-03CE-4AAB-BDB0-F13C8A0023C4}" type="pres">
      <dgm:prSet presAssocID="{A2CAB88E-519E-4F4E-8F00-DC53BBB490C4}" presName="FiveNodes_2" presStyleLbl="node1" presStyleIdx="1" presStyleCnt="5" custLinFactNeighborX="-2317" custLinFactNeighborY="-2941">
        <dgm:presLayoutVars>
          <dgm:bulletEnabled val="1"/>
        </dgm:presLayoutVars>
      </dgm:prSet>
      <dgm:spPr/>
      <dgm:t>
        <a:bodyPr/>
        <a:lstStyle/>
        <a:p>
          <a:endParaRPr lang="es-MX"/>
        </a:p>
      </dgm:t>
    </dgm:pt>
    <dgm:pt modelId="{48811207-36E9-41A2-A86A-2B85091C9ECE}" type="pres">
      <dgm:prSet presAssocID="{A2CAB88E-519E-4F4E-8F00-DC53BBB490C4}" presName="FiveNodes_3" presStyleLbl="node1" presStyleIdx="2" presStyleCnt="5" custLinFactNeighborX="-5483" custLinFactNeighborY="-4173">
        <dgm:presLayoutVars>
          <dgm:bulletEnabled val="1"/>
        </dgm:presLayoutVars>
      </dgm:prSet>
      <dgm:spPr/>
      <dgm:t>
        <a:bodyPr/>
        <a:lstStyle/>
        <a:p>
          <a:endParaRPr lang="es-MX"/>
        </a:p>
      </dgm:t>
    </dgm:pt>
    <dgm:pt modelId="{1A9503C4-6242-439A-A390-A51D5D9B349E}" type="pres">
      <dgm:prSet presAssocID="{A2CAB88E-519E-4F4E-8F00-DC53BBB490C4}" presName="FiveNodes_4" presStyleLbl="node1" presStyleIdx="3" presStyleCnt="5" custLinFactNeighborX="-6198" custLinFactNeighborY="-8824">
        <dgm:presLayoutVars>
          <dgm:bulletEnabled val="1"/>
        </dgm:presLayoutVars>
      </dgm:prSet>
      <dgm:spPr/>
      <dgm:t>
        <a:bodyPr/>
        <a:lstStyle/>
        <a:p>
          <a:endParaRPr lang="es-MX"/>
        </a:p>
      </dgm:t>
    </dgm:pt>
    <dgm:pt modelId="{A9DCA066-A392-4756-A1DB-1B1B2B1512B5}" type="pres">
      <dgm:prSet presAssocID="{A2CAB88E-519E-4F4E-8F00-DC53BBB490C4}" presName="FiveNodes_5" presStyleLbl="node1" presStyleIdx="4" presStyleCnt="5" custLinFactNeighborX="-6914" custLinFactNeighborY="-11766">
        <dgm:presLayoutVars>
          <dgm:bulletEnabled val="1"/>
        </dgm:presLayoutVars>
      </dgm:prSet>
      <dgm:spPr/>
      <dgm:t>
        <a:bodyPr/>
        <a:lstStyle/>
        <a:p>
          <a:endParaRPr lang="es-MX"/>
        </a:p>
      </dgm:t>
    </dgm:pt>
    <dgm:pt modelId="{D9463684-753C-4E91-B9B8-45F553D0FDFF}" type="pres">
      <dgm:prSet presAssocID="{A2CAB88E-519E-4F4E-8F00-DC53BBB490C4}" presName="FiveConn_1-2" presStyleLbl="fgAccFollowNode1" presStyleIdx="0" presStyleCnt="4">
        <dgm:presLayoutVars>
          <dgm:bulletEnabled val="1"/>
        </dgm:presLayoutVars>
      </dgm:prSet>
      <dgm:spPr/>
      <dgm:t>
        <a:bodyPr/>
        <a:lstStyle/>
        <a:p>
          <a:endParaRPr lang="es-MX"/>
        </a:p>
      </dgm:t>
    </dgm:pt>
    <dgm:pt modelId="{7EE3A672-3260-410A-93A9-022EB253C4C8}" type="pres">
      <dgm:prSet presAssocID="{A2CAB88E-519E-4F4E-8F00-DC53BBB490C4}" presName="FiveConn_2-3" presStyleLbl="fgAccFollowNode1" presStyleIdx="1" presStyleCnt="4" custLinFactNeighborX="-37322" custLinFactNeighborY="2084">
        <dgm:presLayoutVars>
          <dgm:bulletEnabled val="1"/>
        </dgm:presLayoutVars>
      </dgm:prSet>
      <dgm:spPr/>
      <dgm:t>
        <a:bodyPr/>
        <a:lstStyle/>
        <a:p>
          <a:endParaRPr lang="es-MX"/>
        </a:p>
      </dgm:t>
    </dgm:pt>
    <dgm:pt modelId="{5D2DD5E4-BA0F-4FE3-9043-6D8806872270}" type="pres">
      <dgm:prSet presAssocID="{A2CAB88E-519E-4F4E-8F00-DC53BBB490C4}" presName="FiveConn_3-4" presStyleLbl="fgAccFollowNode1" presStyleIdx="2" presStyleCnt="4" custLinFactNeighborX="-83130" custLinFactNeighborY="-7614">
        <dgm:presLayoutVars>
          <dgm:bulletEnabled val="1"/>
        </dgm:presLayoutVars>
      </dgm:prSet>
      <dgm:spPr/>
      <dgm:t>
        <a:bodyPr/>
        <a:lstStyle/>
        <a:p>
          <a:endParaRPr lang="es-MX"/>
        </a:p>
      </dgm:t>
    </dgm:pt>
    <dgm:pt modelId="{F8605DAD-D64F-4225-82C9-2AD54FC336BC}" type="pres">
      <dgm:prSet presAssocID="{A2CAB88E-519E-4F4E-8F00-DC53BBB490C4}" presName="FiveConn_4-5" presStyleLbl="fgAccFollowNode1" presStyleIdx="3" presStyleCnt="4" custLinFactNeighborX="-92727" custLinFactNeighborY="-3481">
        <dgm:presLayoutVars>
          <dgm:bulletEnabled val="1"/>
        </dgm:presLayoutVars>
      </dgm:prSet>
      <dgm:spPr/>
      <dgm:t>
        <a:bodyPr/>
        <a:lstStyle/>
        <a:p>
          <a:endParaRPr lang="es-MX"/>
        </a:p>
      </dgm:t>
    </dgm:pt>
    <dgm:pt modelId="{A7D37AF9-4237-4207-9511-2E0B73E18279}" type="pres">
      <dgm:prSet presAssocID="{A2CAB88E-519E-4F4E-8F00-DC53BBB490C4}" presName="FiveNodes_1_text" presStyleLbl="node1" presStyleIdx="4" presStyleCnt="5">
        <dgm:presLayoutVars>
          <dgm:bulletEnabled val="1"/>
        </dgm:presLayoutVars>
      </dgm:prSet>
      <dgm:spPr/>
      <dgm:t>
        <a:bodyPr/>
        <a:lstStyle/>
        <a:p>
          <a:endParaRPr lang="es-MX"/>
        </a:p>
      </dgm:t>
    </dgm:pt>
    <dgm:pt modelId="{747F8126-CEC3-46F9-9FDD-0A4B006884A1}" type="pres">
      <dgm:prSet presAssocID="{A2CAB88E-519E-4F4E-8F00-DC53BBB490C4}" presName="FiveNodes_2_text" presStyleLbl="node1" presStyleIdx="4" presStyleCnt="5">
        <dgm:presLayoutVars>
          <dgm:bulletEnabled val="1"/>
        </dgm:presLayoutVars>
      </dgm:prSet>
      <dgm:spPr/>
      <dgm:t>
        <a:bodyPr/>
        <a:lstStyle/>
        <a:p>
          <a:endParaRPr lang="es-MX"/>
        </a:p>
      </dgm:t>
    </dgm:pt>
    <dgm:pt modelId="{86D65190-EB54-43E9-8F37-7C80002F2867}" type="pres">
      <dgm:prSet presAssocID="{A2CAB88E-519E-4F4E-8F00-DC53BBB490C4}" presName="FiveNodes_3_text" presStyleLbl="node1" presStyleIdx="4" presStyleCnt="5">
        <dgm:presLayoutVars>
          <dgm:bulletEnabled val="1"/>
        </dgm:presLayoutVars>
      </dgm:prSet>
      <dgm:spPr/>
      <dgm:t>
        <a:bodyPr/>
        <a:lstStyle/>
        <a:p>
          <a:endParaRPr lang="es-MX"/>
        </a:p>
      </dgm:t>
    </dgm:pt>
    <dgm:pt modelId="{9A0CD618-5BE8-4DCE-9A70-F0B77FA4DAFE}" type="pres">
      <dgm:prSet presAssocID="{A2CAB88E-519E-4F4E-8F00-DC53BBB490C4}" presName="FiveNodes_4_text" presStyleLbl="node1" presStyleIdx="4" presStyleCnt="5">
        <dgm:presLayoutVars>
          <dgm:bulletEnabled val="1"/>
        </dgm:presLayoutVars>
      </dgm:prSet>
      <dgm:spPr/>
      <dgm:t>
        <a:bodyPr/>
        <a:lstStyle/>
        <a:p>
          <a:endParaRPr lang="es-MX"/>
        </a:p>
      </dgm:t>
    </dgm:pt>
    <dgm:pt modelId="{B5F5A198-F96D-4C5B-9F97-76F1828B1631}" type="pres">
      <dgm:prSet presAssocID="{A2CAB88E-519E-4F4E-8F00-DC53BBB490C4}" presName="FiveNodes_5_text" presStyleLbl="node1" presStyleIdx="4" presStyleCnt="5">
        <dgm:presLayoutVars>
          <dgm:bulletEnabled val="1"/>
        </dgm:presLayoutVars>
      </dgm:prSet>
      <dgm:spPr/>
      <dgm:t>
        <a:bodyPr/>
        <a:lstStyle/>
        <a:p>
          <a:endParaRPr lang="es-MX"/>
        </a:p>
      </dgm:t>
    </dgm:pt>
  </dgm:ptLst>
  <dgm:cxnLst>
    <dgm:cxn modelId="{FF92C9B7-9EEE-40B4-AD98-63955A7EE08A}" srcId="{A2CAB88E-519E-4F4E-8F00-DC53BBB490C4}" destId="{56140AA1-3C6D-4448-851C-3B3AC8096B95}" srcOrd="0" destOrd="0" parTransId="{2FCF625F-F340-46DA-8746-EF14BA7ABF6E}" sibTransId="{3F76863B-3466-4380-A547-6CF299B8FD70}"/>
    <dgm:cxn modelId="{C9685E29-53E9-4214-ACFC-A260642A2F1F}" type="presOf" srcId="{06AE54C4-249D-4346-985A-FCC2B380A076}" destId="{E710A45D-03CE-4AAB-BDB0-F13C8A0023C4}" srcOrd="0" destOrd="0" presId="urn:microsoft.com/office/officeart/2005/8/layout/vProcess5"/>
    <dgm:cxn modelId="{B7372476-1CE4-4963-9505-DBBDFDC657D0}" type="presOf" srcId="{662C6A42-F2BB-4DE6-8754-D7753FE2354E}" destId="{48811207-36E9-41A2-A86A-2B85091C9ECE}" srcOrd="0" destOrd="0" presId="urn:microsoft.com/office/officeart/2005/8/layout/vProcess5"/>
    <dgm:cxn modelId="{A0814191-BFA5-4309-870A-A5C15F9E19FE}" type="presOf" srcId="{05D7EA18-1CB4-4542-B454-8C0DEA3C2B16}" destId="{B5F5A198-F96D-4C5B-9F97-76F1828B1631}" srcOrd="1" destOrd="0" presId="urn:microsoft.com/office/officeart/2005/8/layout/vProcess5"/>
    <dgm:cxn modelId="{27E4F62D-95E8-4CBC-B63A-0BC4CA8EF02C}" type="presOf" srcId="{B21A497D-8072-4F38-99EE-E2F5BB53E1D9}" destId="{7EE3A672-3260-410A-93A9-022EB253C4C8}" srcOrd="0" destOrd="0" presId="urn:microsoft.com/office/officeart/2005/8/layout/vProcess5"/>
    <dgm:cxn modelId="{45B80108-D6B0-4322-8DB5-F3F37FECDD93}" type="presOf" srcId="{9404BD0B-5B6A-4F45-B82C-F20967585791}" destId="{5D2DD5E4-BA0F-4FE3-9043-6D8806872270}" srcOrd="0" destOrd="0" presId="urn:microsoft.com/office/officeart/2005/8/layout/vProcess5"/>
    <dgm:cxn modelId="{883EC12C-6C82-45C8-BB5A-6961B3BAC4BB}" type="presOf" srcId="{A2CAB88E-519E-4F4E-8F00-DC53BBB490C4}" destId="{9E3BE7D2-4E8B-4CDE-A461-D67081F3C7E1}" srcOrd="0" destOrd="0" presId="urn:microsoft.com/office/officeart/2005/8/layout/vProcess5"/>
    <dgm:cxn modelId="{1DEB1CC6-0BC5-42B2-96BE-0FCA295AACCB}" type="presOf" srcId="{56140AA1-3C6D-4448-851C-3B3AC8096B95}" destId="{CF3A7DB9-D0C4-45A2-8671-1DF5D8D787C0}" srcOrd="0" destOrd="0" presId="urn:microsoft.com/office/officeart/2005/8/layout/vProcess5"/>
    <dgm:cxn modelId="{85FAF577-38D5-4754-B572-B605119F6DFD}" type="presOf" srcId="{3F76863B-3466-4380-A547-6CF299B8FD70}" destId="{D9463684-753C-4E91-B9B8-45F553D0FDFF}" srcOrd="0" destOrd="0" presId="urn:microsoft.com/office/officeart/2005/8/layout/vProcess5"/>
    <dgm:cxn modelId="{14FF0554-3E4F-4723-BB08-EF591F35E7A9}" type="presOf" srcId="{56140AA1-3C6D-4448-851C-3B3AC8096B95}" destId="{A7D37AF9-4237-4207-9511-2E0B73E18279}" srcOrd="1" destOrd="0" presId="urn:microsoft.com/office/officeart/2005/8/layout/vProcess5"/>
    <dgm:cxn modelId="{FC1D6B4A-D54B-4C3F-BC0E-24E398484AAC}" type="presOf" srcId="{46AE65A5-05F7-40B8-9806-D3B4B520D370}" destId="{1A9503C4-6242-439A-A390-A51D5D9B349E}" srcOrd="0" destOrd="0" presId="urn:microsoft.com/office/officeart/2005/8/layout/vProcess5"/>
    <dgm:cxn modelId="{1EF72422-E82B-45F6-B25D-B49995598394}" type="presOf" srcId="{06AE54C4-249D-4346-985A-FCC2B380A076}" destId="{747F8126-CEC3-46F9-9FDD-0A4B006884A1}" srcOrd="1" destOrd="0" presId="urn:microsoft.com/office/officeart/2005/8/layout/vProcess5"/>
    <dgm:cxn modelId="{F40B334C-40D4-4FC9-9358-A1A93F8C3637}" srcId="{A2CAB88E-519E-4F4E-8F00-DC53BBB490C4}" destId="{06AE54C4-249D-4346-985A-FCC2B380A076}" srcOrd="1" destOrd="0" parTransId="{100AD294-DC6B-40F6-ABD1-4B304144CDD8}" sibTransId="{B21A497D-8072-4F38-99EE-E2F5BB53E1D9}"/>
    <dgm:cxn modelId="{3E984C64-AD9C-4284-9B36-352E23EC0114}" srcId="{A2CAB88E-519E-4F4E-8F00-DC53BBB490C4}" destId="{662C6A42-F2BB-4DE6-8754-D7753FE2354E}" srcOrd="2" destOrd="0" parTransId="{E4D8DD2D-68F7-471F-AE53-6588F114309D}" sibTransId="{9404BD0B-5B6A-4F45-B82C-F20967585791}"/>
    <dgm:cxn modelId="{4D57F619-104B-4114-9EE6-72828E6D7058}" srcId="{A2CAB88E-519E-4F4E-8F00-DC53BBB490C4}" destId="{46AE65A5-05F7-40B8-9806-D3B4B520D370}" srcOrd="3" destOrd="0" parTransId="{C9D40319-9FC4-4249-853A-599D201431A0}" sibTransId="{21A47E49-1F5A-4BB0-9B12-34F0105A1AB9}"/>
    <dgm:cxn modelId="{9F91784C-65C6-48D6-83E2-85308679768C}" type="presOf" srcId="{662C6A42-F2BB-4DE6-8754-D7753FE2354E}" destId="{86D65190-EB54-43E9-8F37-7C80002F2867}" srcOrd="1" destOrd="0" presId="urn:microsoft.com/office/officeart/2005/8/layout/vProcess5"/>
    <dgm:cxn modelId="{A25ED89E-0167-4D9E-9435-B732D0421B3C}" type="presOf" srcId="{05D7EA18-1CB4-4542-B454-8C0DEA3C2B16}" destId="{A9DCA066-A392-4756-A1DB-1B1B2B1512B5}" srcOrd="0" destOrd="0" presId="urn:microsoft.com/office/officeart/2005/8/layout/vProcess5"/>
    <dgm:cxn modelId="{202E99BC-48FE-429A-B2BC-5CDE44311F5F}" type="presOf" srcId="{21A47E49-1F5A-4BB0-9B12-34F0105A1AB9}" destId="{F8605DAD-D64F-4225-82C9-2AD54FC336BC}" srcOrd="0" destOrd="0" presId="urn:microsoft.com/office/officeart/2005/8/layout/vProcess5"/>
    <dgm:cxn modelId="{04A0CD75-3449-41B4-815A-6BFE9242169B}" srcId="{A2CAB88E-519E-4F4E-8F00-DC53BBB490C4}" destId="{05D7EA18-1CB4-4542-B454-8C0DEA3C2B16}" srcOrd="4" destOrd="0" parTransId="{6A4539FF-AADA-43EF-8559-5A72F66A9C51}" sibTransId="{AD00FF6B-DCA4-4861-903D-FBF8E288ED9D}"/>
    <dgm:cxn modelId="{17A78D6C-B01B-443E-BEC5-EB9C06C97A1E}" type="presOf" srcId="{46AE65A5-05F7-40B8-9806-D3B4B520D370}" destId="{9A0CD618-5BE8-4DCE-9A70-F0B77FA4DAFE}" srcOrd="1" destOrd="0" presId="urn:microsoft.com/office/officeart/2005/8/layout/vProcess5"/>
    <dgm:cxn modelId="{AFE0F99A-E051-46C4-B2D9-BD93CEAB09F5}" type="presParOf" srcId="{9E3BE7D2-4E8B-4CDE-A461-D67081F3C7E1}" destId="{120308C3-B103-42A7-B6B7-B617ED90D109}" srcOrd="0" destOrd="0" presId="urn:microsoft.com/office/officeart/2005/8/layout/vProcess5"/>
    <dgm:cxn modelId="{1E91CF4A-0A3C-457C-A1F1-5ACCAEA59C8B}" type="presParOf" srcId="{9E3BE7D2-4E8B-4CDE-A461-D67081F3C7E1}" destId="{CF3A7DB9-D0C4-45A2-8671-1DF5D8D787C0}" srcOrd="1" destOrd="0" presId="urn:microsoft.com/office/officeart/2005/8/layout/vProcess5"/>
    <dgm:cxn modelId="{0A360B8A-9555-4136-97DA-BF9916663F08}" type="presParOf" srcId="{9E3BE7D2-4E8B-4CDE-A461-D67081F3C7E1}" destId="{E710A45D-03CE-4AAB-BDB0-F13C8A0023C4}" srcOrd="2" destOrd="0" presId="urn:microsoft.com/office/officeart/2005/8/layout/vProcess5"/>
    <dgm:cxn modelId="{84484704-5196-44DA-B06B-A979F05AD579}" type="presParOf" srcId="{9E3BE7D2-4E8B-4CDE-A461-D67081F3C7E1}" destId="{48811207-36E9-41A2-A86A-2B85091C9ECE}" srcOrd="3" destOrd="0" presId="urn:microsoft.com/office/officeart/2005/8/layout/vProcess5"/>
    <dgm:cxn modelId="{126739EE-D602-499B-BB25-9C38471B828A}" type="presParOf" srcId="{9E3BE7D2-4E8B-4CDE-A461-D67081F3C7E1}" destId="{1A9503C4-6242-439A-A390-A51D5D9B349E}" srcOrd="4" destOrd="0" presId="urn:microsoft.com/office/officeart/2005/8/layout/vProcess5"/>
    <dgm:cxn modelId="{C7E9A242-273E-4B46-9165-CFF6E5184B05}" type="presParOf" srcId="{9E3BE7D2-4E8B-4CDE-A461-D67081F3C7E1}" destId="{A9DCA066-A392-4756-A1DB-1B1B2B1512B5}" srcOrd="5" destOrd="0" presId="urn:microsoft.com/office/officeart/2005/8/layout/vProcess5"/>
    <dgm:cxn modelId="{B0363928-2992-47B6-9FB0-51AF04EAD750}" type="presParOf" srcId="{9E3BE7D2-4E8B-4CDE-A461-D67081F3C7E1}" destId="{D9463684-753C-4E91-B9B8-45F553D0FDFF}" srcOrd="6" destOrd="0" presId="urn:microsoft.com/office/officeart/2005/8/layout/vProcess5"/>
    <dgm:cxn modelId="{BD79CBE2-D9D1-4B17-8250-48691C768982}" type="presParOf" srcId="{9E3BE7D2-4E8B-4CDE-A461-D67081F3C7E1}" destId="{7EE3A672-3260-410A-93A9-022EB253C4C8}" srcOrd="7" destOrd="0" presId="urn:microsoft.com/office/officeart/2005/8/layout/vProcess5"/>
    <dgm:cxn modelId="{A125B72E-B49A-423E-8884-530FDD8CE379}" type="presParOf" srcId="{9E3BE7D2-4E8B-4CDE-A461-D67081F3C7E1}" destId="{5D2DD5E4-BA0F-4FE3-9043-6D8806872270}" srcOrd="8" destOrd="0" presId="urn:microsoft.com/office/officeart/2005/8/layout/vProcess5"/>
    <dgm:cxn modelId="{EBC5C339-EEE4-45F8-A187-302929105C3A}" type="presParOf" srcId="{9E3BE7D2-4E8B-4CDE-A461-D67081F3C7E1}" destId="{F8605DAD-D64F-4225-82C9-2AD54FC336BC}" srcOrd="9" destOrd="0" presId="urn:microsoft.com/office/officeart/2005/8/layout/vProcess5"/>
    <dgm:cxn modelId="{67C4B455-5580-4E67-B540-C04DDE530E82}" type="presParOf" srcId="{9E3BE7D2-4E8B-4CDE-A461-D67081F3C7E1}" destId="{A7D37AF9-4237-4207-9511-2E0B73E18279}" srcOrd="10" destOrd="0" presId="urn:microsoft.com/office/officeart/2005/8/layout/vProcess5"/>
    <dgm:cxn modelId="{81D1E3FC-B911-4BED-82EC-044048BDC523}" type="presParOf" srcId="{9E3BE7D2-4E8B-4CDE-A461-D67081F3C7E1}" destId="{747F8126-CEC3-46F9-9FDD-0A4B006884A1}" srcOrd="11" destOrd="0" presId="urn:microsoft.com/office/officeart/2005/8/layout/vProcess5"/>
    <dgm:cxn modelId="{67CB6B04-1CE5-46C7-8EB6-FC367846195B}" type="presParOf" srcId="{9E3BE7D2-4E8B-4CDE-A461-D67081F3C7E1}" destId="{86D65190-EB54-43E9-8F37-7C80002F2867}" srcOrd="12" destOrd="0" presId="urn:microsoft.com/office/officeart/2005/8/layout/vProcess5"/>
    <dgm:cxn modelId="{EE9EE385-0A65-4100-8BC7-FA9181017975}" type="presParOf" srcId="{9E3BE7D2-4E8B-4CDE-A461-D67081F3C7E1}" destId="{9A0CD618-5BE8-4DCE-9A70-F0B77FA4DAFE}" srcOrd="13" destOrd="0" presId="urn:microsoft.com/office/officeart/2005/8/layout/vProcess5"/>
    <dgm:cxn modelId="{44D60D9F-CF46-44C8-A817-4296AAF858B4}" type="presParOf" srcId="{9E3BE7D2-4E8B-4CDE-A461-D67081F3C7E1}" destId="{B5F5A198-F96D-4C5B-9F97-76F1828B1631}"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EACBBD-11E5-4A4F-BC53-7480C665321E}">
      <dsp:nvSpPr>
        <dsp:cNvPr id="0" name=""/>
        <dsp:cNvSpPr/>
      </dsp:nvSpPr>
      <dsp:spPr>
        <a:xfrm>
          <a:off x="2886372" y="-107323"/>
          <a:ext cx="1411954" cy="1516098"/>
        </a:xfrm>
        <a:prstGeom prst="ellipse">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CO" sz="1200" kern="1200" dirty="0" smtClean="0"/>
            <a:t>Establecimiento de los objetivos departamentales para el año</a:t>
          </a:r>
          <a:endParaRPr lang="es-CO" sz="1200" kern="1200" dirty="0"/>
        </a:p>
      </dsp:txBody>
      <dsp:txXfrm>
        <a:off x="3093148" y="114704"/>
        <a:ext cx="998402" cy="1072044"/>
      </dsp:txXfrm>
    </dsp:sp>
    <dsp:sp modelId="{E757CD1A-2D0C-4922-BCAA-9D686299B802}">
      <dsp:nvSpPr>
        <dsp:cNvPr id="0" name=""/>
        <dsp:cNvSpPr/>
      </dsp:nvSpPr>
      <dsp:spPr>
        <a:xfrm rot="1800000">
          <a:off x="4279688" y="903429"/>
          <a:ext cx="224093" cy="417642"/>
        </a:xfrm>
        <a:prstGeom prst="rightArrow">
          <a:avLst>
            <a:gd name="adj1" fmla="val 60000"/>
            <a:gd name="adj2" fmla="val 50000"/>
          </a:avLst>
        </a:prstGeom>
        <a:solidFill>
          <a:schemeClr val="accent1">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s-CO" sz="1000" kern="1200"/>
        </a:p>
      </dsp:txBody>
      <dsp:txXfrm>
        <a:off x="4284191" y="970150"/>
        <a:ext cx="156865" cy="250586"/>
      </dsp:txXfrm>
    </dsp:sp>
    <dsp:sp modelId="{EFD8A6BF-EE6D-4B2A-B3F6-AD77AF73653A}">
      <dsp:nvSpPr>
        <dsp:cNvPr id="0" name=""/>
        <dsp:cNvSpPr/>
      </dsp:nvSpPr>
      <dsp:spPr>
        <a:xfrm>
          <a:off x="4495516" y="823470"/>
          <a:ext cx="1414689" cy="1514168"/>
        </a:xfrm>
        <a:prstGeom prst="ellipse">
          <a:avLst/>
        </a:prstGeom>
        <a:solidFill>
          <a:schemeClr val="accent1">
            <a:shade val="80000"/>
            <a:hueOff val="61249"/>
            <a:satOff val="-878"/>
            <a:lumOff val="512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CO" sz="1200" kern="1200" dirty="0" smtClean="0"/>
            <a:t>Elaboración del plan táctico del Departamento</a:t>
          </a:r>
          <a:endParaRPr lang="es-CO" sz="1200" kern="1200" dirty="0"/>
        </a:p>
      </dsp:txBody>
      <dsp:txXfrm>
        <a:off x="4702692" y="1045215"/>
        <a:ext cx="1000337" cy="1070678"/>
      </dsp:txXfrm>
    </dsp:sp>
    <dsp:sp modelId="{1F1E03B0-CE47-4DBA-84C8-79C87A66308F}">
      <dsp:nvSpPr>
        <dsp:cNvPr id="0" name=""/>
        <dsp:cNvSpPr/>
      </dsp:nvSpPr>
      <dsp:spPr>
        <a:xfrm rot="5115577">
          <a:off x="5158078" y="2356475"/>
          <a:ext cx="252884" cy="417642"/>
        </a:xfrm>
        <a:prstGeom prst="rightArrow">
          <a:avLst>
            <a:gd name="adj1" fmla="val 60000"/>
            <a:gd name="adj2" fmla="val 50000"/>
          </a:avLst>
        </a:prstGeom>
        <a:solidFill>
          <a:schemeClr val="accent1">
            <a:shade val="90000"/>
            <a:hueOff val="61260"/>
            <a:satOff val="-851"/>
            <a:lumOff val="459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s-CO" sz="1000" kern="1200"/>
        </a:p>
      </dsp:txBody>
      <dsp:txXfrm>
        <a:off x="5192876" y="2402200"/>
        <a:ext cx="177019" cy="250586"/>
      </dsp:txXfrm>
    </dsp:sp>
    <dsp:sp modelId="{8C2499B5-85AD-4C37-9441-EF3787BF777E}">
      <dsp:nvSpPr>
        <dsp:cNvPr id="0" name=""/>
        <dsp:cNvSpPr/>
      </dsp:nvSpPr>
      <dsp:spPr>
        <a:xfrm>
          <a:off x="4617362" y="2807345"/>
          <a:ext cx="1503303" cy="1553754"/>
        </a:xfrm>
        <a:prstGeom prst="ellipse">
          <a:avLst/>
        </a:prstGeom>
        <a:solidFill>
          <a:schemeClr val="accent1">
            <a:shade val="80000"/>
            <a:hueOff val="122498"/>
            <a:satOff val="-1757"/>
            <a:lumOff val="1024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CO" sz="1100" kern="1200" dirty="0" smtClean="0"/>
            <a:t>Desdoblamiento del plan táctico en  planes operacionales</a:t>
          </a:r>
          <a:endParaRPr lang="es-CO" sz="1100" kern="1200" dirty="0"/>
        </a:p>
      </dsp:txBody>
      <dsp:txXfrm>
        <a:off x="4837516" y="3034887"/>
        <a:ext cx="1062995" cy="1098670"/>
      </dsp:txXfrm>
    </dsp:sp>
    <dsp:sp modelId="{EF7EB24F-EFDF-491D-B4B1-117CF775177E}">
      <dsp:nvSpPr>
        <dsp:cNvPr id="0" name=""/>
        <dsp:cNvSpPr/>
      </dsp:nvSpPr>
      <dsp:spPr>
        <a:xfrm rot="9490574">
          <a:off x="4360281" y="3733676"/>
          <a:ext cx="228119" cy="417642"/>
        </a:xfrm>
        <a:prstGeom prst="rightArrow">
          <a:avLst>
            <a:gd name="adj1" fmla="val 60000"/>
            <a:gd name="adj2" fmla="val 50000"/>
          </a:avLst>
        </a:prstGeom>
        <a:solidFill>
          <a:schemeClr val="accent1">
            <a:shade val="90000"/>
            <a:hueOff val="122520"/>
            <a:satOff val="-1702"/>
            <a:lumOff val="918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s-CO" sz="1000" kern="1200"/>
        </a:p>
      </dsp:txBody>
      <dsp:txXfrm rot="10800000">
        <a:off x="4426265" y="3804483"/>
        <a:ext cx="159683" cy="250586"/>
      </dsp:txXfrm>
    </dsp:sp>
    <dsp:sp modelId="{A9249960-0C63-4206-A290-A99DB364FA85}">
      <dsp:nvSpPr>
        <dsp:cNvPr id="0" name=""/>
        <dsp:cNvSpPr/>
      </dsp:nvSpPr>
      <dsp:spPr>
        <a:xfrm>
          <a:off x="2858164" y="3600402"/>
          <a:ext cx="1468370" cy="1390583"/>
        </a:xfrm>
        <a:prstGeom prst="ellipse">
          <a:avLst/>
        </a:prstGeom>
        <a:solidFill>
          <a:schemeClr val="accent1">
            <a:shade val="80000"/>
            <a:hueOff val="183747"/>
            <a:satOff val="-2635"/>
            <a:lumOff val="1536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CO" sz="1100" kern="1200" dirty="0" smtClean="0"/>
            <a:t>Evaluación de los resultados alcanzados en comparación  con los objetivos departamentales</a:t>
          </a:r>
          <a:endParaRPr lang="es-CO" sz="1100" kern="1200" dirty="0"/>
        </a:p>
      </dsp:txBody>
      <dsp:txXfrm>
        <a:off x="3073202" y="3804048"/>
        <a:ext cx="1038294" cy="983291"/>
      </dsp:txXfrm>
    </dsp:sp>
    <dsp:sp modelId="{139792F4-2E4C-490A-BF68-A5D1F874173B}">
      <dsp:nvSpPr>
        <dsp:cNvPr id="0" name=""/>
        <dsp:cNvSpPr/>
      </dsp:nvSpPr>
      <dsp:spPr>
        <a:xfrm rot="12293514">
          <a:off x="2357743" y="3695636"/>
          <a:ext cx="364059" cy="417642"/>
        </a:xfrm>
        <a:prstGeom prst="rightArrow">
          <a:avLst>
            <a:gd name="adj1" fmla="val 60000"/>
            <a:gd name="adj2" fmla="val 50000"/>
          </a:avLst>
        </a:prstGeom>
        <a:solidFill>
          <a:schemeClr val="accent1">
            <a:shade val="90000"/>
            <a:hueOff val="183780"/>
            <a:satOff val="-2553"/>
            <a:lumOff val="1377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s-CO" sz="1000" kern="1200"/>
        </a:p>
      </dsp:txBody>
      <dsp:txXfrm rot="10800000">
        <a:off x="2461888" y="3802149"/>
        <a:ext cx="254841" cy="250586"/>
      </dsp:txXfrm>
    </dsp:sp>
    <dsp:sp modelId="{4D13675D-6389-4ED2-83E6-0DAD5160F12A}">
      <dsp:nvSpPr>
        <dsp:cNvPr id="0" name=""/>
        <dsp:cNvSpPr/>
      </dsp:nvSpPr>
      <dsp:spPr>
        <a:xfrm>
          <a:off x="1129974" y="2821488"/>
          <a:ext cx="1237460" cy="1237460"/>
        </a:xfrm>
        <a:prstGeom prst="ellipse">
          <a:avLst/>
        </a:prstGeom>
        <a:solidFill>
          <a:schemeClr val="accent1">
            <a:shade val="80000"/>
            <a:hueOff val="244997"/>
            <a:satOff val="-3514"/>
            <a:lumOff val="2049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CO" sz="1100" kern="1200" dirty="0" smtClean="0"/>
            <a:t>Revisión de los planes o alteración de los objetivos departamentales</a:t>
          </a:r>
          <a:endParaRPr lang="es-CO" sz="1100" kern="1200" dirty="0"/>
        </a:p>
      </dsp:txBody>
      <dsp:txXfrm>
        <a:off x="1311196" y="3002710"/>
        <a:ext cx="875016" cy="875016"/>
      </dsp:txXfrm>
    </dsp:sp>
    <dsp:sp modelId="{5A9993E7-4FD5-4224-A62F-F9E11CC6BC33}">
      <dsp:nvSpPr>
        <dsp:cNvPr id="0" name=""/>
        <dsp:cNvSpPr/>
      </dsp:nvSpPr>
      <dsp:spPr>
        <a:xfrm rot="16217214">
          <a:off x="1609224" y="2447849"/>
          <a:ext cx="180120" cy="417642"/>
        </a:xfrm>
        <a:prstGeom prst="rightArrow">
          <a:avLst>
            <a:gd name="adj1" fmla="val 60000"/>
            <a:gd name="adj2" fmla="val 50000"/>
          </a:avLst>
        </a:prstGeom>
        <a:solidFill>
          <a:schemeClr val="accent1">
            <a:shade val="90000"/>
            <a:hueOff val="245040"/>
            <a:satOff val="-3404"/>
            <a:lumOff val="1836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s-CO" sz="1000" kern="1200"/>
        </a:p>
      </dsp:txBody>
      <dsp:txXfrm>
        <a:off x="1636107" y="2558395"/>
        <a:ext cx="126084" cy="250586"/>
      </dsp:txXfrm>
    </dsp:sp>
    <dsp:sp modelId="{973B7FC1-A2C7-45B4-9537-1039248340A9}">
      <dsp:nvSpPr>
        <dsp:cNvPr id="0" name=""/>
        <dsp:cNvSpPr/>
      </dsp:nvSpPr>
      <dsp:spPr>
        <a:xfrm>
          <a:off x="841937" y="679448"/>
          <a:ext cx="1832158" cy="1802212"/>
        </a:xfrm>
        <a:prstGeom prst="ellipse">
          <a:avLst/>
        </a:prstGeom>
        <a:solidFill>
          <a:schemeClr val="accent1">
            <a:shade val="80000"/>
            <a:hueOff val="306246"/>
            <a:satOff val="-4392"/>
            <a:lumOff val="256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CO" sz="1200" kern="1200" dirty="0" smtClean="0"/>
            <a:t>Evaluación de los resultados alcanzados en comparación con los objetivos departamentales</a:t>
          </a:r>
          <a:endParaRPr lang="es-CO" sz="1200" kern="1200" dirty="0"/>
        </a:p>
      </dsp:txBody>
      <dsp:txXfrm>
        <a:off x="1110250" y="943376"/>
        <a:ext cx="1295532" cy="1274356"/>
      </dsp:txXfrm>
    </dsp:sp>
    <dsp:sp modelId="{C286F04D-4A9E-4225-9986-EFDABDA6DA01}">
      <dsp:nvSpPr>
        <dsp:cNvPr id="0" name=""/>
        <dsp:cNvSpPr/>
      </dsp:nvSpPr>
      <dsp:spPr>
        <a:xfrm rot="19987164">
          <a:off x="2644033" y="865138"/>
          <a:ext cx="226751" cy="417642"/>
        </a:xfrm>
        <a:prstGeom prst="rightArrow">
          <a:avLst>
            <a:gd name="adj1" fmla="val 60000"/>
            <a:gd name="adj2" fmla="val 50000"/>
          </a:avLst>
        </a:prstGeom>
        <a:solidFill>
          <a:schemeClr val="accent1">
            <a:shade val="90000"/>
            <a:hueOff val="306300"/>
            <a:satOff val="-4255"/>
            <a:lumOff val="2295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s-CO" sz="1000" kern="1200"/>
        </a:p>
      </dsp:txBody>
      <dsp:txXfrm>
        <a:off x="2647708" y="964044"/>
        <a:ext cx="158726" cy="2505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889250" cy="487363"/>
          </a:xfrm>
          <a:prstGeom prst="rect">
            <a:avLst/>
          </a:prstGeom>
        </p:spPr>
        <p:txBody>
          <a:bodyPr vert="horz" lIns="91440" tIns="45720" rIns="91440" bIns="45720" rtlCol="0"/>
          <a:lstStyle>
            <a:lvl1pPr algn="l">
              <a:defRPr sz="1200"/>
            </a:lvl1pPr>
          </a:lstStyle>
          <a:p>
            <a:endParaRPr lang="es-PE"/>
          </a:p>
        </p:txBody>
      </p:sp>
      <p:sp>
        <p:nvSpPr>
          <p:cNvPr id="3" name="2 Marcador de fecha"/>
          <p:cNvSpPr>
            <a:spLocks noGrp="1"/>
          </p:cNvSpPr>
          <p:nvPr>
            <p:ph type="dt" sz="quarter" idx="1"/>
          </p:nvPr>
        </p:nvSpPr>
        <p:spPr>
          <a:xfrm>
            <a:off x="3778250" y="0"/>
            <a:ext cx="2889250" cy="487363"/>
          </a:xfrm>
          <a:prstGeom prst="rect">
            <a:avLst/>
          </a:prstGeom>
        </p:spPr>
        <p:txBody>
          <a:bodyPr vert="horz" lIns="91440" tIns="45720" rIns="91440" bIns="45720" rtlCol="0"/>
          <a:lstStyle>
            <a:lvl1pPr algn="r">
              <a:defRPr sz="1200"/>
            </a:lvl1pPr>
          </a:lstStyle>
          <a:p>
            <a:fld id="{6ABC6B91-3E3E-4EED-B6A4-FCB5845569EC}" type="datetimeFigureOut">
              <a:rPr lang="es-PE" smtClean="0"/>
              <a:pPr/>
              <a:t>23/04/2015</a:t>
            </a:fld>
            <a:endParaRPr lang="es-PE"/>
          </a:p>
        </p:txBody>
      </p:sp>
      <p:sp>
        <p:nvSpPr>
          <p:cNvPr id="4" name="3 Marcador de pie de página"/>
          <p:cNvSpPr>
            <a:spLocks noGrp="1"/>
          </p:cNvSpPr>
          <p:nvPr>
            <p:ph type="ftr" sz="quarter" idx="2"/>
          </p:nvPr>
        </p:nvSpPr>
        <p:spPr>
          <a:xfrm>
            <a:off x="0" y="9264650"/>
            <a:ext cx="2889250" cy="487363"/>
          </a:xfrm>
          <a:prstGeom prst="rect">
            <a:avLst/>
          </a:prstGeom>
        </p:spPr>
        <p:txBody>
          <a:bodyPr vert="horz" lIns="91440" tIns="45720" rIns="91440" bIns="45720" rtlCol="0" anchor="b"/>
          <a:lstStyle>
            <a:lvl1pPr algn="l">
              <a:defRPr sz="1200"/>
            </a:lvl1pPr>
          </a:lstStyle>
          <a:p>
            <a:endParaRPr lang="es-PE"/>
          </a:p>
        </p:txBody>
      </p:sp>
      <p:sp>
        <p:nvSpPr>
          <p:cNvPr id="5" name="4 Marcador de número de diapositiva"/>
          <p:cNvSpPr>
            <a:spLocks noGrp="1"/>
          </p:cNvSpPr>
          <p:nvPr>
            <p:ph type="sldNum" sz="quarter" idx="3"/>
          </p:nvPr>
        </p:nvSpPr>
        <p:spPr>
          <a:xfrm>
            <a:off x="3778250" y="9264650"/>
            <a:ext cx="2889250" cy="487363"/>
          </a:xfrm>
          <a:prstGeom prst="rect">
            <a:avLst/>
          </a:prstGeom>
        </p:spPr>
        <p:txBody>
          <a:bodyPr vert="horz" lIns="91440" tIns="45720" rIns="91440" bIns="45720" rtlCol="0" anchor="b"/>
          <a:lstStyle>
            <a:lvl1pPr algn="r">
              <a:defRPr sz="1200"/>
            </a:lvl1pPr>
          </a:lstStyle>
          <a:p>
            <a:fld id="{D81CCB92-69B7-4F69-A9BC-0B5D5F923E3D}" type="slidenum">
              <a:rPr lang="es-PE" smtClean="0"/>
              <a:pPr/>
              <a:t>‹Nº›</a:t>
            </a:fld>
            <a:endParaRPr lang="es-PE"/>
          </a:p>
        </p:txBody>
      </p:sp>
    </p:spTree>
    <p:extLst>
      <p:ext uri="{BB962C8B-B14F-4D97-AF65-F5344CB8AC3E}">
        <p14:creationId xmlns:p14="http://schemas.microsoft.com/office/powerpoint/2010/main" val="23299709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889250" cy="487363"/>
          </a:xfrm>
          <a:prstGeom prst="rect">
            <a:avLst/>
          </a:prstGeom>
        </p:spPr>
        <p:txBody>
          <a:bodyPr vert="horz" lIns="91440" tIns="45720" rIns="91440" bIns="45720" rtlCol="0"/>
          <a:lstStyle>
            <a:lvl1pPr algn="l">
              <a:defRPr sz="1200"/>
            </a:lvl1pPr>
          </a:lstStyle>
          <a:p>
            <a:endParaRPr lang="es-PE"/>
          </a:p>
        </p:txBody>
      </p:sp>
      <p:sp>
        <p:nvSpPr>
          <p:cNvPr id="3" name="2 Marcador de fecha"/>
          <p:cNvSpPr>
            <a:spLocks noGrp="1"/>
          </p:cNvSpPr>
          <p:nvPr>
            <p:ph type="dt" idx="1"/>
          </p:nvPr>
        </p:nvSpPr>
        <p:spPr>
          <a:xfrm>
            <a:off x="3778250" y="0"/>
            <a:ext cx="2889250" cy="487363"/>
          </a:xfrm>
          <a:prstGeom prst="rect">
            <a:avLst/>
          </a:prstGeom>
        </p:spPr>
        <p:txBody>
          <a:bodyPr vert="horz" lIns="91440" tIns="45720" rIns="91440" bIns="45720" rtlCol="0"/>
          <a:lstStyle>
            <a:lvl1pPr algn="r">
              <a:defRPr sz="1200"/>
            </a:lvl1pPr>
          </a:lstStyle>
          <a:p>
            <a:fld id="{BF4B1228-E42C-4931-9246-75B682C8CB83}" type="datetimeFigureOut">
              <a:rPr lang="es-PE" smtClean="0"/>
              <a:pPr/>
              <a:t>23/04/2015</a:t>
            </a:fld>
            <a:endParaRPr lang="es-PE"/>
          </a:p>
        </p:txBody>
      </p:sp>
      <p:sp>
        <p:nvSpPr>
          <p:cNvPr id="4" name="3 Marcador de imagen de diapositiva"/>
          <p:cNvSpPr>
            <a:spLocks noGrp="1" noRot="1" noChangeAspect="1"/>
          </p:cNvSpPr>
          <p:nvPr>
            <p:ph type="sldImg" idx="2"/>
          </p:nvPr>
        </p:nvSpPr>
        <p:spPr>
          <a:xfrm>
            <a:off x="896938" y="731838"/>
            <a:ext cx="4875212" cy="3657600"/>
          </a:xfrm>
          <a:prstGeom prst="rect">
            <a:avLst/>
          </a:prstGeom>
          <a:noFill/>
          <a:ln w="12700">
            <a:solidFill>
              <a:prstClr val="black"/>
            </a:solidFill>
          </a:ln>
        </p:spPr>
        <p:txBody>
          <a:bodyPr vert="horz" lIns="91440" tIns="45720" rIns="91440" bIns="45720" rtlCol="0" anchor="ctr"/>
          <a:lstStyle/>
          <a:p>
            <a:endParaRPr lang="es-PE"/>
          </a:p>
        </p:txBody>
      </p:sp>
      <p:sp>
        <p:nvSpPr>
          <p:cNvPr id="5" name="4 Marcador de notas"/>
          <p:cNvSpPr>
            <a:spLocks noGrp="1"/>
          </p:cNvSpPr>
          <p:nvPr>
            <p:ph type="body" sz="quarter" idx="3"/>
          </p:nvPr>
        </p:nvSpPr>
        <p:spPr>
          <a:xfrm>
            <a:off x="666750" y="4632325"/>
            <a:ext cx="5335588" cy="43894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6" name="5 Marcador de pie de página"/>
          <p:cNvSpPr>
            <a:spLocks noGrp="1"/>
          </p:cNvSpPr>
          <p:nvPr>
            <p:ph type="ftr" sz="quarter" idx="4"/>
          </p:nvPr>
        </p:nvSpPr>
        <p:spPr>
          <a:xfrm>
            <a:off x="0" y="9264650"/>
            <a:ext cx="2889250" cy="487363"/>
          </a:xfrm>
          <a:prstGeom prst="rect">
            <a:avLst/>
          </a:prstGeom>
        </p:spPr>
        <p:txBody>
          <a:bodyPr vert="horz" lIns="91440" tIns="45720" rIns="91440" bIns="45720" rtlCol="0" anchor="b"/>
          <a:lstStyle>
            <a:lvl1pPr algn="l">
              <a:defRPr sz="1200"/>
            </a:lvl1pPr>
          </a:lstStyle>
          <a:p>
            <a:endParaRPr lang="es-PE"/>
          </a:p>
        </p:txBody>
      </p:sp>
      <p:sp>
        <p:nvSpPr>
          <p:cNvPr id="7" name="6 Marcador de número de diapositiva"/>
          <p:cNvSpPr>
            <a:spLocks noGrp="1"/>
          </p:cNvSpPr>
          <p:nvPr>
            <p:ph type="sldNum" sz="quarter" idx="5"/>
          </p:nvPr>
        </p:nvSpPr>
        <p:spPr>
          <a:xfrm>
            <a:off x="3778250" y="9264650"/>
            <a:ext cx="2889250" cy="487363"/>
          </a:xfrm>
          <a:prstGeom prst="rect">
            <a:avLst/>
          </a:prstGeom>
        </p:spPr>
        <p:txBody>
          <a:bodyPr vert="horz" lIns="91440" tIns="45720" rIns="91440" bIns="45720" rtlCol="0" anchor="b"/>
          <a:lstStyle>
            <a:lvl1pPr algn="r">
              <a:defRPr sz="1200"/>
            </a:lvl1pPr>
          </a:lstStyle>
          <a:p>
            <a:fld id="{D2ABB536-59E1-4C71-9915-E884732372DC}" type="slidenum">
              <a:rPr lang="es-PE" smtClean="0"/>
              <a:pPr/>
              <a:t>‹Nº›</a:t>
            </a:fld>
            <a:endParaRPr lang="es-PE"/>
          </a:p>
        </p:txBody>
      </p:sp>
    </p:spTree>
    <p:extLst>
      <p:ext uri="{BB962C8B-B14F-4D97-AF65-F5344CB8AC3E}">
        <p14:creationId xmlns:p14="http://schemas.microsoft.com/office/powerpoint/2010/main" val="41595529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722313" y="1726764"/>
            <a:ext cx="7772400" cy="1362075"/>
          </a:xfrm>
        </p:spPr>
        <p:txBody>
          <a:bodyPr anchor="t"/>
          <a:lstStyle>
            <a:lvl1pPr algn="ctr">
              <a:defRPr sz="4000" b="1" cap="none"/>
            </a:lvl1pPr>
          </a:lstStyle>
          <a:p>
            <a:r>
              <a:rPr lang="es-ES_tradnl" dirty="0" smtClean="0"/>
              <a:t>Clic para editar título</a:t>
            </a:r>
            <a:endParaRPr lang="es-ES" dirty="0"/>
          </a:p>
        </p:txBody>
      </p:sp>
      <p:sp>
        <p:nvSpPr>
          <p:cNvPr id="3" name="Marcador de texto 2"/>
          <p:cNvSpPr>
            <a:spLocks noGrp="1"/>
          </p:cNvSpPr>
          <p:nvPr>
            <p:ph type="body" idx="1" hasCustomPrompt="1"/>
          </p:nvPr>
        </p:nvSpPr>
        <p:spPr>
          <a:xfrm>
            <a:off x="722313" y="3285087"/>
            <a:ext cx="7772400" cy="1500187"/>
          </a:xfrm>
        </p:spPr>
        <p:txBody>
          <a:bodyPr anchor="b"/>
          <a:lstStyle>
            <a:lvl1pPr marL="0" indent="0" algn="ctr">
              <a:buNone/>
              <a:defRPr sz="2000" b="1">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dirty="0" smtClean="0"/>
              <a:t>Clic para editar subtítulo</a:t>
            </a:r>
          </a:p>
        </p:txBody>
      </p:sp>
      <p:sp>
        <p:nvSpPr>
          <p:cNvPr id="4" name="Marcador de fecha 3"/>
          <p:cNvSpPr>
            <a:spLocks noGrp="1"/>
          </p:cNvSpPr>
          <p:nvPr>
            <p:ph type="dt" sz="half" idx="10"/>
          </p:nvPr>
        </p:nvSpPr>
        <p:spPr/>
        <p:txBody>
          <a:bodyPr/>
          <a:lstStyle/>
          <a:p>
            <a:fld id="{4513374F-7192-4441-81BE-9EEE1504CFC7}" type="datetimeFigureOut">
              <a:rPr lang="es-PE" smtClean="0"/>
              <a:pPr/>
              <a:t>23/04/2015</a:t>
            </a:fld>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3B9ACB9A-587A-4B43-B074-1C5BB588E3BF}" type="slidenum">
              <a:rPr lang="es-PE" smtClean="0"/>
              <a:pPr/>
              <a:t>‹Nº›</a:t>
            </a:fld>
            <a:endParaRPr lang="es-PE"/>
          </a:p>
        </p:txBody>
      </p:sp>
    </p:spTree>
    <p:extLst>
      <p:ext uri="{BB962C8B-B14F-4D97-AF65-F5344CB8AC3E}">
        <p14:creationId xmlns:p14="http://schemas.microsoft.com/office/powerpoint/2010/main" val="291375282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7" y="4233862"/>
            <a:ext cx="6219998" cy="566738"/>
          </a:xfrm>
        </p:spPr>
        <p:txBody>
          <a:bodyPr anchor="b"/>
          <a:lstStyle>
            <a:lvl1pPr algn="l">
              <a:defRPr sz="2000" b="1"/>
            </a:lvl1pPr>
          </a:lstStyle>
          <a:p>
            <a:r>
              <a:rPr lang="es-ES" smtClean="0"/>
              <a:t>Haga clic para modificar el estilo de título del patrón</a:t>
            </a:r>
            <a:endParaRPr lang="es-ES"/>
          </a:p>
        </p:txBody>
      </p:sp>
      <p:sp>
        <p:nvSpPr>
          <p:cNvPr id="3" name="Marcador de posición de imagen 2"/>
          <p:cNvSpPr>
            <a:spLocks noGrp="1"/>
          </p:cNvSpPr>
          <p:nvPr>
            <p:ph type="pic" idx="1"/>
          </p:nvPr>
        </p:nvSpPr>
        <p:spPr>
          <a:xfrm>
            <a:off x="1792288" y="976979"/>
            <a:ext cx="6219998" cy="3103702"/>
          </a:xfrm>
        </p:spPr>
        <p:txBody>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s-ES" dirty="0"/>
          </a:p>
        </p:txBody>
      </p:sp>
      <p:sp>
        <p:nvSpPr>
          <p:cNvPr id="4" name="Marcador de texto 3"/>
          <p:cNvSpPr>
            <a:spLocks noGrp="1"/>
          </p:cNvSpPr>
          <p:nvPr>
            <p:ph type="body" sz="half" idx="2"/>
          </p:nvPr>
        </p:nvSpPr>
        <p:spPr>
          <a:xfrm>
            <a:off x="1792287" y="4964907"/>
            <a:ext cx="6219998"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Marcador de fecha 4"/>
          <p:cNvSpPr>
            <a:spLocks noGrp="1"/>
          </p:cNvSpPr>
          <p:nvPr>
            <p:ph type="dt" sz="half" idx="10"/>
          </p:nvPr>
        </p:nvSpPr>
        <p:spPr>
          <a:xfrm>
            <a:off x="457200" y="6356352"/>
            <a:ext cx="1545871" cy="365125"/>
          </a:xfrm>
        </p:spPr>
        <p:txBody>
          <a:bodyPr/>
          <a:lstStyle/>
          <a:p>
            <a:fld id="{4513374F-7192-4441-81BE-9EEE1504CFC7}" type="datetimeFigureOut">
              <a:rPr lang="es-PE" smtClean="0"/>
              <a:pPr/>
              <a:t>23/04/2015</a:t>
            </a:fld>
            <a:endParaRPr lang="es-PE"/>
          </a:p>
        </p:txBody>
      </p:sp>
      <p:sp>
        <p:nvSpPr>
          <p:cNvPr id="6" name="Marcador de pie de página 5"/>
          <p:cNvSpPr>
            <a:spLocks noGrp="1"/>
          </p:cNvSpPr>
          <p:nvPr>
            <p:ph type="ftr" sz="quarter" idx="11"/>
          </p:nvPr>
        </p:nvSpPr>
        <p:spPr>
          <a:xfrm>
            <a:off x="2367454" y="6360749"/>
            <a:ext cx="2067018" cy="365125"/>
          </a:xfrm>
        </p:spPr>
        <p:txBody>
          <a:bodyPr/>
          <a:lstStyle/>
          <a:p>
            <a:endParaRPr lang="es-PE"/>
          </a:p>
        </p:txBody>
      </p:sp>
      <p:sp>
        <p:nvSpPr>
          <p:cNvPr id="7" name="Marcador de número de diapositiva 6"/>
          <p:cNvSpPr>
            <a:spLocks noGrp="1"/>
          </p:cNvSpPr>
          <p:nvPr>
            <p:ph type="sldNum" sz="quarter" idx="12"/>
          </p:nvPr>
        </p:nvSpPr>
        <p:spPr>
          <a:xfrm>
            <a:off x="4715699" y="6390731"/>
            <a:ext cx="1691218" cy="335143"/>
          </a:xfrm>
        </p:spPr>
        <p:txBody>
          <a:bodyPr/>
          <a:lstStyle/>
          <a:p>
            <a:fld id="{3B9ACB9A-587A-4B43-B074-1C5BB588E3BF}" type="slidenum">
              <a:rPr lang="es-PE" smtClean="0"/>
              <a:pPr/>
              <a:t>‹Nº›</a:t>
            </a:fld>
            <a:endParaRPr lang="es-PE"/>
          </a:p>
        </p:txBody>
      </p:sp>
      <p:cxnSp>
        <p:nvCxnSpPr>
          <p:cNvPr id="8" name="7 Conector recto"/>
          <p:cNvCxnSpPr/>
          <p:nvPr/>
        </p:nvCxnSpPr>
        <p:spPr>
          <a:xfrm flipH="1">
            <a:off x="251959" y="6346115"/>
            <a:ext cx="8654780" cy="0"/>
          </a:xfrm>
          <a:prstGeom prst="line">
            <a:avLst/>
          </a:prstGeom>
          <a:ln w="12700">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9555066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7483173" y="1150883"/>
            <a:ext cx="1070825" cy="4975281"/>
          </a:xfrm>
        </p:spPr>
        <p:txBody>
          <a:bodyPr vert="eaVert"/>
          <a:lstStyle/>
          <a:p>
            <a:r>
              <a:rPr lang="es-ES" smtClean="0"/>
              <a:t>Haga clic para modificar el estilo de título del patrón</a:t>
            </a:r>
            <a:endParaRPr lang="es-ES" dirty="0"/>
          </a:p>
        </p:txBody>
      </p:sp>
      <p:sp>
        <p:nvSpPr>
          <p:cNvPr id="3" name="Marcador de texto vertical 2"/>
          <p:cNvSpPr>
            <a:spLocks noGrp="1"/>
          </p:cNvSpPr>
          <p:nvPr>
            <p:ph type="body" orient="vert" idx="1"/>
          </p:nvPr>
        </p:nvSpPr>
        <p:spPr>
          <a:xfrm>
            <a:off x="970041" y="1150883"/>
            <a:ext cx="6336760" cy="4975281"/>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4513374F-7192-4441-81BE-9EEE1504CFC7}" type="datetimeFigureOut">
              <a:rPr lang="es-PE" smtClean="0"/>
              <a:pPr/>
              <a:t>23/04/2015</a:t>
            </a:fld>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3B9ACB9A-587A-4B43-B074-1C5BB588E3BF}" type="slidenum">
              <a:rPr lang="es-PE" smtClean="0"/>
              <a:pPr/>
              <a:t>‹Nº›</a:t>
            </a:fld>
            <a:endParaRPr lang="es-PE"/>
          </a:p>
        </p:txBody>
      </p:sp>
      <p:cxnSp>
        <p:nvCxnSpPr>
          <p:cNvPr id="12" name="11 Conector recto"/>
          <p:cNvCxnSpPr/>
          <p:nvPr/>
        </p:nvCxnSpPr>
        <p:spPr>
          <a:xfrm flipH="1">
            <a:off x="251959" y="6346115"/>
            <a:ext cx="8654780" cy="0"/>
          </a:xfrm>
          <a:prstGeom prst="line">
            <a:avLst/>
          </a:prstGeom>
          <a:ln w="12700">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4437553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076906" y="43841"/>
            <a:ext cx="7640213" cy="902090"/>
          </a:xfrm>
        </p:spPr>
        <p:txBody>
          <a:bodyPr/>
          <a:lstStyle/>
          <a:p>
            <a:r>
              <a:rPr lang="es-ES" smtClean="0"/>
              <a:t>Haga clic para modificar el estilo de título del patrón</a:t>
            </a:r>
            <a:endParaRPr lang="es-ES" dirty="0"/>
          </a:p>
        </p:txBody>
      </p:sp>
      <p:sp>
        <p:nvSpPr>
          <p:cNvPr id="4" name="Marcador de fecha 3"/>
          <p:cNvSpPr>
            <a:spLocks noGrp="1"/>
          </p:cNvSpPr>
          <p:nvPr>
            <p:ph type="dt" sz="half" idx="10"/>
          </p:nvPr>
        </p:nvSpPr>
        <p:spPr/>
        <p:txBody>
          <a:bodyPr/>
          <a:lstStyle/>
          <a:p>
            <a:fld id="{4513374F-7192-4441-81BE-9EEE1504CFC7}" type="datetimeFigureOut">
              <a:rPr lang="es-PE" smtClean="0"/>
              <a:pPr/>
              <a:t>23/04/2015</a:t>
            </a:fld>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3B9ACB9A-587A-4B43-B074-1C5BB588E3BF}" type="slidenum">
              <a:rPr lang="es-PE" smtClean="0"/>
              <a:pPr/>
              <a:t>‹Nº›</a:t>
            </a:fld>
            <a:endParaRPr lang="es-PE"/>
          </a:p>
        </p:txBody>
      </p:sp>
      <p:cxnSp>
        <p:nvCxnSpPr>
          <p:cNvPr id="9" name="8 Conector recto"/>
          <p:cNvCxnSpPr/>
          <p:nvPr/>
        </p:nvCxnSpPr>
        <p:spPr>
          <a:xfrm>
            <a:off x="1045006" y="926298"/>
            <a:ext cx="7641795" cy="0"/>
          </a:xfrm>
          <a:prstGeom prst="line">
            <a:avLst/>
          </a:prstGeom>
          <a:ln w="12700">
            <a:solidFill>
              <a:srgbClr val="FF0000"/>
            </a:solidFill>
          </a:ln>
        </p:spPr>
        <p:style>
          <a:lnRef idx="2">
            <a:schemeClr val="accent1"/>
          </a:lnRef>
          <a:fillRef idx="0">
            <a:schemeClr val="accent1"/>
          </a:fillRef>
          <a:effectRef idx="1">
            <a:schemeClr val="accent1"/>
          </a:effectRef>
          <a:fontRef idx="minor">
            <a:schemeClr val="tx1"/>
          </a:fontRef>
        </p:style>
      </p:cxnSp>
      <p:sp>
        <p:nvSpPr>
          <p:cNvPr id="8" name="Marcador de texto 3"/>
          <p:cNvSpPr>
            <a:spLocks noGrp="1"/>
          </p:cNvSpPr>
          <p:nvPr>
            <p:ph type="body" sz="half" idx="2"/>
          </p:nvPr>
        </p:nvSpPr>
        <p:spPr>
          <a:xfrm>
            <a:off x="1076906" y="1166648"/>
            <a:ext cx="7609894" cy="4959516"/>
          </a:xfrm>
        </p:spPr>
        <p:txBody>
          <a:bodyPr>
            <a:normAutofit/>
          </a:bodyPr>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222680520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4513374F-7192-4441-81BE-9EEE1504CFC7}" type="datetimeFigureOut">
              <a:rPr lang="es-PE" smtClean="0"/>
              <a:pPr/>
              <a:t>23/04/2015</a:t>
            </a:fld>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lvl1pPr algn="ctr">
              <a:defRPr/>
            </a:lvl1pPr>
          </a:lstStyle>
          <a:p>
            <a:fld id="{3B9ACB9A-587A-4B43-B074-1C5BB588E3BF}" type="slidenum">
              <a:rPr lang="es-PE" smtClean="0"/>
              <a:pPr/>
              <a:t>‹Nº›</a:t>
            </a:fld>
            <a:endParaRPr lang="es-PE"/>
          </a:p>
        </p:txBody>
      </p:sp>
      <p:cxnSp>
        <p:nvCxnSpPr>
          <p:cNvPr id="7" name="6 Conector recto"/>
          <p:cNvCxnSpPr/>
          <p:nvPr/>
        </p:nvCxnSpPr>
        <p:spPr>
          <a:xfrm>
            <a:off x="1045006" y="944203"/>
            <a:ext cx="7641795" cy="0"/>
          </a:xfrm>
          <a:prstGeom prst="line">
            <a:avLst/>
          </a:prstGeom>
          <a:ln w="12700">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4662575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sz="half" idx="1"/>
          </p:nvPr>
        </p:nvSpPr>
        <p:spPr>
          <a:xfrm>
            <a:off x="495300" y="1600202"/>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contenido 3"/>
          <p:cNvSpPr>
            <a:spLocks noGrp="1"/>
          </p:cNvSpPr>
          <p:nvPr>
            <p:ph sz="half" idx="2"/>
          </p:nvPr>
        </p:nvSpPr>
        <p:spPr>
          <a:xfrm>
            <a:off x="5029201" y="1600202"/>
            <a:ext cx="365759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fecha 4"/>
          <p:cNvSpPr>
            <a:spLocks noGrp="1"/>
          </p:cNvSpPr>
          <p:nvPr>
            <p:ph type="dt" sz="half" idx="10"/>
          </p:nvPr>
        </p:nvSpPr>
        <p:spPr/>
        <p:txBody>
          <a:bodyPr/>
          <a:lstStyle/>
          <a:p>
            <a:fld id="{4513374F-7192-4441-81BE-9EEE1504CFC7}" type="datetimeFigureOut">
              <a:rPr lang="es-PE" smtClean="0"/>
              <a:pPr/>
              <a:t>23/04/2015</a:t>
            </a:fld>
            <a:endParaRPr lang="es-PE"/>
          </a:p>
        </p:txBody>
      </p:sp>
      <p:sp>
        <p:nvSpPr>
          <p:cNvPr id="6" name="Marcador de pie de página 5"/>
          <p:cNvSpPr>
            <a:spLocks noGrp="1"/>
          </p:cNvSpPr>
          <p:nvPr>
            <p:ph type="ftr" sz="quarter" idx="11"/>
          </p:nvPr>
        </p:nvSpPr>
        <p:spPr/>
        <p:txBody>
          <a:bodyPr/>
          <a:lstStyle/>
          <a:p>
            <a:endParaRPr lang="es-PE"/>
          </a:p>
        </p:txBody>
      </p:sp>
      <p:sp>
        <p:nvSpPr>
          <p:cNvPr id="7" name="Marcador de número de diapositiva 6"/>
          <p:cNvSpPr>
            <a:spLocks noGrp="1"/>
          </p:cNvSpPr>
          <p:nvPr>
            <p:ph type="sldNum" sz="quarter" idx="12"/>
          </p:nvPr>
        </p:nvSpPr>
        <p:spPr/>
        <p:txBody>
          <a:bodyPr/>
          <a:lstStyle/>
          <a:p>
            <a:fld id="{3B9ACB9A-587A-4B43-B074-1C5BB588E3BF}" type="slidenum">
              <a:rPr lang="es-PE" smtClean="0"/>
              <a:pPr/>
              <a:t>‹Nº›</a:t>
            </a:fld>
            <a:endParaRPr lang="es-PE"/>
          </a:p>
        </p:txBody>
      </p:sp>
      <p:cxnSp>
        <p:nvCxnSpPr>
          <p:cNvPr id="8" name="7 Conector recto"/>
          <p:cNvCxnSpPr/>
          <p:nvPr/>
        </p:nvCxnSpPr>
        <p:spPr>
          <a:xfrm>
            <a:off x="1045006" y="944203"/>
            <a:ext cx="7641795" cy="0"/>
          </a:xfrm>
          <a:prstGeom prst="line">
            <a:avLst/>
          </a:prstGeom>
          <a:ln w="12700">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3315751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fecha 2"/>
          <p:cNvSpPr>
            <a:spLocks noGrp="1"/>
          </p:cNvSpPr>
          <p:nvPr>
            <p:ph type="dt" sz="half" idx="10"/>
          </p:nvPr>
        </p:nvSpPr>
        <p:spPr/>
        <p:txBody>
          <a:bodyPr/>
          <a:lstStyle/>
          <a:p>
            <a:fld id="{4513374F-7192-4441-81BE-9EEE1504CFC7}" type="datetimeFigureOut">
              <a:rPr lang="es-PE" smtClean="0"/>
              <a:pPr/>
              <a:t>23/04/2015</a:t>
            </a:fld>
            <a:endParaRPr lang="es-PE"/>
          </a:p>
        </p:txBody>
      </p:sp>
      <p:sp>
        <p:nvSpPr>
          <p:cNvPr id="4" name="Marcador de pie de página 3"/>
          <p:cNvSpPr>
            <a:spLocks noGrp="1"/>
          </p:cNvSpPr>
          <p:nvPr>
            <p:ph type="ftr" sz="quarter" idx="11"/>
          </p:nvPr>
        </p:nvSpPr>
        <p:spPr/>
        <p:txBody>
          <a:bodyPr/>
          <a:lstStyle/>
          <a:p>
            <a:endParaRPr lang="es-PE"/>
          </a:p>
        </p:txBody>
      </p:sp>
      <p:sp>
        <p:nvSpPr>
          <p:cNvPr id="5" name="Marcador de número de diapositiva 4"/>
          <p:cNvSpPr>
            <a:spLocks noGrp="1"/>
          </p:cNvSpPr>
          <p:nvPr>
            <p:ph type="sldNum" sz="quarter" idx="12"/>
          </p:nvPr>
        </p:nvSpPr>
        <p:spPr/>
        <p:txBody>
          <a:bodyPr/>
          <a:lstStyle/>
          <a:p>
            <a:fld id="{3B9ACB9A-587A-4B43-B074-1C5BB588E3BF}" type="slidenum">
              <a:rPr lang="es-PE" smtClean="0"/>
              <a:pPr/>
              <a:t>‹Nº›</a:t>
            </a:fld>
            <a:endParaRPr lang="es-PE"/>
          </a:p>
        </p:txBody>
      </p:sp>
      <p:cxnSp>
        <p:nvCxnSpPr>
          <p:cNvPr id="6" name="5 Conector recto"/>
          <p:cNvCxnSpPr/>
          <p:nvPr/>
        </p:nvCxnSpPr>
        <p:spPr>
          <a:xfrm>
            <a:off x="1045006" y="944203"/>
            <a:ext cx="7641795" cy="0"/>
          </a:xfrm>
          <a:prstGeom prst="line">
            <a:avLst/>
          </a:prstGeom>
          <a:ln w="12700">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192975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1120564" y="148515"/>
            <a:ext cx="7566237" cy="750121"/>
          </a:xfrm>
        </p:spPr>
        <p:txBody>
          <a:bodyPr/>
          <a:lstStyle>
            <a:lvl1pPr>
              <a:defRPr/>
            </a:lvl1p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457200" y="1337481"/>
            <a:ext cx="4040188" cy="83739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texto 4"/>
          <p:cNvSpPr>
            <a:spLocks noGrp="1"/>
          </p:cNvSpPr>
          <p:nvPr>
            <p:ph type="body" sz="quarter" idx="3"/>
          </p:nvPr>
        </p:nvSpPr>
        <p:spPr>
          <a:xfrm>
            <a:off x="4645026" y="1337481"/>
            <a:ext cx="4041775" cy="83739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Marcador de fecha 6"/>
          <p:cNvSpPr>
            <a:spLocks noGrp="1"/>
          </p:cNvSpPr>
          <p:nvPr>
            <p:ph type="dt" sz="half" idx="10"/>
          </p:nvPr>
        </p:nvSpPr>
        <p:spPr/>
        <p:txBody>
          <a:bodyPr/>
          <a:lstStyle/>
          <a:p>
            <a:fld id="{4513374F-7192-4441-81BE-9EEE1504CFC7}" type="datetimeFigureOut">
              <a:rPr lang="es-PE" smtClean="0"/>
              <a:pPr/>
              <a:t>23/04/2015</a:t>
            </a:fld>
            <a:endParaRPr lang="es-PE"/>
          </a:p>
        </p:txBody>
      </p:sp>
      <p:sp>
        <p:nvSpPr>
          <p:cNvPr id="8" name="Marcador de pie de página 7"/>
          <p:cNvSpPr>
            <a:spLocks noGrp="1"/>
          </p:cNvSpPr>
          <p:nvPr>
            <p:ph type="ftr" sz="quarter" idx="11"/>
          </p:nvPr>
        </p:nvSpPr>
        <p:spPr/>
        <p:txBody>
          <a:bodyPr/>
          <a:lstStyle/>
          <a:p>
            <a:endParaRPr lang="es-PE"/>
          </a:p>
        </p:txBody>
      </p:sp>
      <p:sp>
        <p:nvSpPr>
          <p:cNvPr id="9" name="Marcador de número de diapositiva 8"/>
          <p:cNvSpPr>
            <a:spLocks noGrp="1"/>
          </p:cNvSpPr>
          <p:nvPr>
            <p:ph type="sldNum" sz="quarter" idx="12"/>
          </p:nvPr>
        </p:nvSpPr>
        <p:spPr/>
        <p:txBody>
          <a:bodyPr/>
          <a:lstStyle/>
          <a:p>
            <a:fld id="{3B9ACB9A-587A-4B43-B074-1C5BB588E3BF}" type="slidenum">
              <a:rPr lang="es-PE" smtClean="0"/>
              <a:pPr/>
              <a:t>‹Nº›</a:t>
            </a:fld>
            <a:endParaRPr lang="es-PE"/>
          </a:p>
        </p:txBody>
      </p:sp>
      <p:cxnSp>
        <p:nvCxnSpPr>
          <p:cNvPr id="10" name="9 Conector recto"/>
          <p:cNvCxnSpPr/>
          <p:nvPr/>
        </p:nvCxnSpPr>
        <p:spPr>
          <a:xfrm>
            <a:off x="1045006" y="944203"/>
            <a:ext cx="7641795" cy="0"/>
          </a:xfrm>
          <a:prstGeom prst="line">
            <a:avLst/>
          </a:prstGeom>
          <a:ln w="12700">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6979152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4513374F-7192-4441-81BE-9EEE1504CFC7}" type="datetimeFigureOut">
              <a:rPr lang="es-PE" smtClean="0"/>
              <a:pPr/>
              <a:t>23/04/2015</a:t>
            </a:fld>
            <a:endParaRPr lang="es-PE"/>
          </a:p>
        </p:txBody>
      </p:sp>
      <p:sp>
        <p:nvSpPr>
          <p:cNvPr id="3" name="Marcador de pie de página 2"/>
          <p:cNvSpPr>
            <a:spLocks noGrp="1"/>
          </p:cNvSpPr>
          <p:nvPr>
            <p:ph type="ftr" sz="quarter" idx="11"/>
          </p:nvPr>
        </p:nvSpPr>
        <p:spPr/>
        <p:txBody>
          <a:bodyPr/>
          <a:lstStyle/>
          <a:p>
            <a:endParaRPr lang="es-PE"/>
          </a:p>
        </p:txBody>
      </p:sp>
      <p:sp>
        <p:nvSpPr>
          <p:cNvPr id="4" name="Marcador de número de diapositiva 3"/>
          <p:cNvSpPr>
            <a:spLocks noGrp="1"/>
          </p:cNvSpPr>
          <p:nvPr>
            <p:ph type="sldNum" sz="quarter" idx="12"/>
          </p:nvPr>
        </p:nvSpPr>
        <p:spPr/>
        <p:txBody>
          <a:bodyPr/>
          <a:lstStyle/>
          <a:p>
            <a:fld id="{3B9ACB9A-587A-4B43-B074-1C5BB588E3BF}" type="slidenum">
              <a:rPr lang="es-PE" smtClean="0"/>
              <a:pPr/>
              <a:t>‹Nº›</a:t>
            </a:fld>
            <a:endParaRPr lang="es-PE"/>
          </a:p>
        </p:txBody>
      </p:sp>
    </p:spTree>
    <p:extLst>
      <p:ext uri="{BB962C8B-B14F-4D97-AF65-F5344CB8AC3E}">
        <p14:creationId xmlns:p14="http://schemas.microsoft.com/office/powerpoint/2010/main" val="428798007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rot="16200000">
            <a:off x="-2022558" y="3304415"/>
            <a:ext cx="4959516" cy="683981"/>
          </a:xfrm>
        </p:spPr>
        <p:txBody>
          <a:bodyPr anchor="b"/>
          <a:lstStyle>
            <a:lvl1pPr algn="l">
              <a:defRPr sz="2000" b="1"/>
            </a:lvl1pPr>
          </a:lstStyle>
          <a:p>
            <a:r>
              <a:rPr lang="es-ES" smtClean="0"/>
              <a:t>Haga clic para modificar el estilo de título del patrón</a:t>
            </a:r>
            <a:endParaRPr lang="es-ES" dirty="0"/>
          </a:p>
        </p:txBody>
      </p:sp>
      <p:sp>
        <p:nvSpPr>
          <p:cNvPr id="3" name="Marcador de contenido 2"/>
          <p:cNvSpPr>
            <a:spLocks noGrp="1"/>
          </p:cNvSpPr>
          <p:nvPr>
            <p:ph idx="1"/>
          </p:nvPr>
        </p:nvSpPr>
        <p:spPr>
          <a:xfrm>
            <a:off x="3575051" y="1166648"/>
            <a:ext cx="5111750" cy="495951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sp>
        <p:nvSpPr>
          <p:cNvPr id="4" name="Marcador de texto 3"/>
          <p:cNvSpPr>
            <a:spLocks noGrp="1"/>
          </p:cNvSpPr>
          <p:nvPr>
            <p:ph type="body" sz="half" idx="2"/>
          </p:nvPr>
        </p:nvSpPr>
        <p:spPr>
          <a:xfrm>
            <a:off x="1178775" y="1166648"/>
            <a:ext cx="2286738" cy="49595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4513374F-7192-4441-81BE-9EEE1504CFC7}" type="datetimeFigureOut">
              <a:rPr lang="es-PE" smtClean="0"/>
              <a:pPr/>
              <a:t>23/04/2015</a:t>
            </a:fld>
            <a:endParaRPr lang="es-PE"/>
          </a:p>
        </p:txBody>
      </p:sp>
      <p:sp>
        <p:nvSpPr>
          <p:cNvPr id="6" name="Marcador de pie de página 5"/>
          <p:cNvSpPr>
            <a:spLocks noGrp="1"/>
          </p:cNvSpPr>
          <p:nvPr>
            <p:ph type="ftr" sz="quarter" idx="11"/>
          </p:nvPr>
        </p:nvSpPr>
        <p:spPr/>
        <p:txBody>
          <a:bodyPr/>
          <a:lstStyle/>
          <a:p>
            <a:endParaRPr lang="es-PE"/>
          </a:p>
        </p:txBody>
      </p:sp>
      <p:sp>
        <p:nvSpPr>
          <p:cNvPr id="7" name="Marcador de número de diapositiva 6"/>
          <p:cNvSpPr>
            <a:spLocks noGrp="1"/>
          </p:cNvSpPr>
          <p:nvPr>
            <p:ph type="sldNum" sz="quarter" idx="12"/>
          </p:nvPr>
        </p:nvSpPr>
        <p:spPr/>
        <p:txBody>
          <a:bodyPr/>
          <a:lstStyle/>
          <a:p>
            <a:fld id="{3B9ACB9A-587A-4B43-B074-1C5BB588E3BF}" type="slidenum">
              <a:rPr lang="es-PE" smtClean="0"/>
              <a:pPr/>
              <a:t>‹Nº›</a:t>
            </a:fld>
            <a:endParaRPr lang="es-PE"/>
          </a:p>
        </p:txBody>
      </p:sp>
      <p:cxnSp>
        <p:nvCxnSpPr>
          <p:cNvPr id="8" name="7 Conector recto"/>
          <p:cNvCxnSpPr/>
          <p:nvPr/>
        </p:nvCxnSpPr>
        <p:spPr>
          <a:xfrm>
            <a:off x="974701" y="1008992"/>
            <a:ext cx="0" cy="5117171"/>
          </a:xfrm>
          <a:prstGeom prst="line">
            <a:avLst/>
          </a:prstGeom>
          <a:ln w="12700">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2085489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4513374F-7192-4441-81BE-9EEE1504CFC7}" type="datetimeFigureOut">
              <a:rPr lang="es-PE" smtClean="0"/>
              <a:pPr/>
              <a:t>23/04/2015</a:t>
            </a:fld>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3B9ACB9A-587A-4B43-B074-1C5BB588E3BF}" type="slidenum">
              <a:rPr lang="es-PE" smtClean="0"/>
              <a:pPr/>
              <a:t>‹Nº›</a:t>
            </a:fld>
            <a:endParaRPr lang="es-PE"/>
          </a:p>
        </p:txBody>
      </p:sp>
      <p:cxnSp>
        <p:nvCxnSpPr>
          <p:cNvPr id="7" name="6 Conector recto"/>
          <p:cNvCxnSpPr/>
          <p:nvPr/>
        </p:nvCxnSpPr>
        <p:spPr>
          <a:xfrm>
            <a:off x="1045006" y="944203"/>
            <a:ext cx="7641795" cy="0"/>
          </a:xfrm>
          <a:prstGeom prst="line">
            <a:avLst/>
          </a:prstGeom>
          <a:ln w="12700">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9738163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Imagen 4" descr="fondo-de-pantalla-1.jpg"/>
          <p:cNvPicPr>
            <a:picLocks noChangeAspect="1"/>
          </p:cNvPicPr>
          <p:nvPr/>
        </p:nvPicPr>
        <p:blipFill rotWithShape="1">
          <a:blip r:embed="rId13" cstate="print">
            <a:extLst>
              <a:ext uri="{28A0092B-C50C-407E-A947-70E740481C1C}">
                <a14:useLocalDpi xmlns:a14="http://schemas.microsoft.com/office/drawing/2010/main" val="0"/>
              </a:ext>
            </a:extLst>
          </a:blip>
          <a:srcRect b="14428"/>
          <a:stretch/>
        </p:blipFill>
        <p:spPr>
          <a:xfrm>
            <a:off x="0" y="1"/>
            <a:ext cx="9260422" cy="6858000"/>
          </a:xfrm>
          <a:prstGeom prst="rect">
            <a:avLst/>
          </a:prstGeom>
        </p:spPr>
      </p:pic>
      <p:sp>
        <p:nvSpPr>
          <p:cNvPr id="2" name="Marcador de título 1"/>
          <p:cNvSpPr>
            <a:spLocks noGrp="1"/>
          </p:cNvSpPr>
          <p:nvPr>
            <p:ph type="title"/>
          </p:nvPr>
        </p:nvSpPr>
        <p:spPr>
          <a:xfrm>
            <a:off x="1179375" y="43840"/>
            <a:ext cx="7423115" cy="900363"/>
          </a:xfrm>
          <a:prstGeom prst="rect">
            <a:avLst/>
          </a:prstGeom>
        </p:spPr>
        <p:txBody>
          <a:bodyPr vert="horz" lIns="91440" tIns="45720" rIns="91440" bIns="45720" rtlCol="0" anchor="ctr">
            <a:normAutofit/>
          </a:bodyPr>
          <a:lstStyle/>
          <a:p>
            <a:r>
              <a:rPr lang="es-ES_tradnl" dirty="0" smtClean="0"/>
              <a:t>Clic para editar título</a:t>
            </a:r>
            <a:endParaRPr lang="es-ES" dirty="0"/>
          </a:p>
        </p:txBody>
      </p:sp>
      <p:sp>
        <p:nvSpPr>
          <p:cNvPr id="3" name="Marcador de texto 2"/>
          <p:cNvSpPr>
            <a:spLocks noGrp="1"/>
          </p:cNvSpPr>
          <p:nvPr>
            <p:ph type="body" idx="1"/>
          </p:nvPr>
        </p:nvSpPr>
        <p:spPr>
          <a:xfrm>
            <a:off x="457200" y="1292772"/>
            <a:ext cx="8229600" cy="4351284"/>
          </a:xfrm>
          <a:prstGeom prst="rect">
            <a:avLst/>
          </a:prstGeom>
        </p:spPr>
        <p:txBody>
          <a:bodyPr vert="horz" lIns="91440" tIns="45720" rIns="91440" bIns="45720" rtlCol="0">
            <a:normAutofit/>
          </a:bodyPr>
          <a:lstStyle/>
          <a:p>
            <a:pPr lvl="0"/>
            <a:r>
              <a:rPr lang="es-ES_tradnl" dirty="0" smtClean="0"/>
              <a:t>Haga clic para modificar el estilo de texto del patrón</a:t>
            </a:r>
          </a:p>
          <a:p>
            <a:pPr lvl="1"/>
            <a:r>
              <a:rPr lang="es-ES_tradnl" dirty="0" smtClean="0"/>
              <a:t>Segundo nivel</a:t>
            </a:r>
          </a:p>
          <a:p>
            <a:pPr lvl="2"/>
            <a:r>
              <a:rPr lang="es-ES_tradnl" dirty="0" smtClean="0"/>
              <a:t>Tercer nivel</a:t>
            </a:r>
          </a:p>
          <a:p>
            <a:pPr lvl="3"/>
            <a:r>
              <a:rPr lang="es-ES_tradnl" dirty="0" smtClean="0"/>
              <a:t>Cuarto nivel</a:t>
            </a:r>
          </a:p>
          <a:p>
            <a:pPr lvl="4"/>
            <a:r>
              <a:rPr lang="es-ES_tradnl" dirty="0" smtClean="0"/>
              <a:t>Quinto nivel</a:t>
            </a:r>
            <a:endParaRPr lang="es-ES" dirty="0"/>
          </a:p>
        </p:txBody>
      </p:sp>
      <p:sp>
        <p:nvSpPr>
          <p:cNvPr id="4" name="Marcador de fecha 3"/>
          <p:cNvSpPr>
            <a:spLocks noGrp="1"/>
          </p:cNvSpPr>
          <p:nvPr>
            <p:ph type="dt" sz="half" idx="2"/>
          </p:nvPr>
        </p:nvSpPr>
        <p:spPr>
          <a:xfrm>
            <a:off x="457200" y="6356352"/>
            <a:ext cx="1391004"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13374F-7192-4441-81BE-9EEE1504CFC7}" type="datetimeFigureOut">
              <a:rPr lang="es-PE" smtClean="0"/>
              <a:pPr/>
              <a:t>23/04/2015</a:t>
            </a:fld>
            <a:endParaRPr lang="es-PE"/>
          </a:p>
        </p:txBody>
      </p:sp>
      <p:sp>
        <p:nvSpPr>
          <p:cNvPr id="5" name="Marcador de pie de página 4"/>
          <p:cNvSpPr>
            <a:spLocks noGrp="1"/>
          </p:cNvSpPr>
          <p:nvPr>
            <p:ph type="ftr" sz="quarter" idx="3"/>
          </p:nvPr>
        </p:nvSpPr>
        <p:spPr>
          <a:xfrm>
            <a:off x="2367455" y="6360749"/>
            <a:ext cx="1750983"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E"/>
          </a:p>
        </p:txBody>
      </p:sp>
      <p:sp>
        <p:nvSpPr>
          <p:cNvPr id="6" name="Marcador de número de diapositiva 5"/>
          <p:cNvSpPr>
            <a:spLocks noGrp="1"/>
          </p:cNvSpPr>
          <p:nvPr>
            <p:ph type="sldNum" sz="quarter" idx="4"/>
          </p:nvPr>
        </p:nvSpPr>
        <p:spPr>
          <a:xfrm>
            <a:off x="4551925" y="6386334"/>
            <a:ext cx="1691218" cy="335143"/>
          </a:xfrm>
          <a:prstGeom prst="rect">
            <a:avLst/>
          </a:prstGeom>
        </p:spPr>
        <p:txBody>
          <a:bodyPr vert="horz" lIns="91440" tIns="45720" rIns="91440" bIns="45720" rtlCol="0" anchor="ctr"/>
          <a:lstStyle>
            <a:lvl1pPr algn="ctr">
              <a:defRPr sz="1200">
                <a:solidFill>
                  <a:schemeClr val="tx1">
                    <a:tint val="75000"/>
                  </a:schemeClr>
                </a:solidFill>
              </a:defRPr>
            </a:lvl1pPr>
          </a:lstStyle>
          <a:p>
            <a:fld id="{3B9ACB9A-587A-4B43-B074-1C5BB588E3BF}" type="slidenum">
              <a:rPr lang="es-PE" smtClean="0"/>
              <a:pPr/>
              <a:t>‹Nº›</a:t>
            </a:fld>
            <a:endParaRPr lang="es-PE"/>
          </a:p>
        </p:txBody>
      </p:sp>
      <p:pic>
        <p:nvPicPr>
          <p:cNvPr id="9" name="Imagen 4" descr="fondo-de-pantalla-1.jpg"/>
          <p:cNvPicPr>
            <a:picLocks noChangeAspect="1"/>
          </p:cNvPicPr>
          <p:nvPr/>
        </p:nvPicPr>
        <p:blipFill rotWithShape="1">
          <a:blip r:embed="rId13" cstate="print">
            <a:extLst>
              <a:ext uri="{28A0092B-C50C-407E-A947-70E740481C1C}">
                <a14:useLocalDpi xmlns:a14="http://schemas.microsoft.com/office/drawing/2010/main" val="0"/>
              </a:ext>
            </a:extLst>
          </a:blip>
          <a:srcRect l="63005" t="85372" r="5725" b="6134"/>
          <a:stretch/>
        </p:blipFill>
        <p:spPr>
          <a:xfrm>
            <a:off x="6899437" y="6386334"/>
            <a:ext cx="1966930" cy="339540"/>
          </a:xfrm>
          <a:prstGeom prst="rect">
            <a:avLst/>
          </a:prstGeom>
        </p:spPr>
      </p:pic>
      <p:pic>
        <p:nvPicPr>
          <p:cNvPr id="7" name="Imagen 4" descr="fondo-de-pantalla-2.jpg"/>
          <p:cNvPicPr>
            <a:picLocks noChangeAspect="1"/>
          </p:cNvPicPr>
          <p:nvPr/>
        </p:nvPicPr>
        <p:blipFill rotWithShape="1">
          <a:blip r:embed="rId14" cstate="print">
            <a:extLst>
              <a:ext uri="{28A0092B-C50C-407E-A947-70E740481C1C}">
                <a14:useLocalDpi xmlns:a14="http://schemas.microsoft.com/office/drawing/2010/main" val="0"/>
              </a:ext>
            </a:extLst>
          </a:blip>
          <a:srcRect l="9123" t="3416" r="83716" b="85176"/>
          <a:stretch/>
        </p:blipFill>
        <p:spPr>
          <a:xfrm>
            <a:off x="239360" y="-1"/>
            <a:ext cx="748032" cy="944204"/>
          </a:xfrm>
          <a:prstGeom prst="rect">
            <a:avLst/>
          </a:prstGeom>
        </p:spPr>
      </p:pic>
    </p:spTree>
    <p:extLst>
      <p:ext uri="{BB962C8B-B14F-4D97-AF65-F5344CB8AC3E}">
        <p14:creationId xmlns:p14="http://schemas.microsoft.com/office/powerpoint/2010/main" val="2481760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slide" Target="slide1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slide" Target="slide1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214414" y="0"/>
            <a:ext cx="7772400" cy="1362075"/>
          </a:xfrm>
        </p:spPr>
        <p:txBody>
          <a:bodyPr>
            <a:noAutofit/>
          </a:bodyPr>
          <a:lstStyle/>
          <a:p>
            <a:r>
              <a:rPr lang="es-PE" sz="2400" dirty="0" smtClean="0"/>
              <a:t>FACULTAD DE CIENCIAS EMPRESARIALES</a:t>
            </a:r>
            <a:br>
              <a:rPr lang="es-PE" sz="2400" dirty="0" smtClean="0"/>
            </a:br>
            <a:r>
              <a:rPr lang="es-PE" sz="2400" dirty="0" smtClean="0"/>
              <a:t>ESCUELA ACADÉMICO PROFESIONAL DE ADMINISTRACIÓN</a:t>
            </a:r>
          </a:p>
        </p:txBody>
      </p:sp>
      <p:sp>
        <p:nvSpPr>
          <p:cNvPr id="3" name="2 Marcador de texto"/>
          <p:cNvSpPr>
            <a:spLocks noGrp="1"/>
          </p:cNvSpPr>
          <p:nvPr>
            <p:ph type="body" idx="1"/>
          </p:nvPr>
        </p:nvSpPr>
        <p:spPr>
          <a:xfrm>
            <a:off x="857224" y="2357430"/>
            <a:ext cx="7772400" cy="1000132"/>
          </a:xfrm>
        </p:spPr>
        <p:txBody>
          <a:bodyPr>
            <a:noAutofit/>
          </a:bodyPr>
          <a:lstStyle/>
          <a:p>
            <a:r>
              <a:rPr lang="es-PE" sz="4800" dirty="0" smtClean="0">
                <a:solidFill>
                  <a:schemeClr val="accent5">
                    <a:lumMod val="75000"/>
                  </a:schemeClr>
                </a:solidFill>
                <a:effectLst>
                  <a:outerShdw blurRad="38100" dist="38100" dir="2700000" algn="tl">
                    <a:srgbClr val="000000">
                      <a:alpha val="43137"/>
                    </a:srgbClr>
                  </a:outerShdw>
                </a:effectLst>
              </a:rPr>
              <a:t>Gestión Por Resultados</a:t>
            </a:r>
            <a:endParaRPr lang="es-PE" sz="4800" dirty="0">
              <a:solidFill>
                <a:schemeClr val="accent5">
                  <a:lumMod val="75000"/>
                </a:schemeClr>
              </a:solidFill>
              <a:effectLst>
                <a:outerShdw blurRad="38100" dist="38100" dir="2700000" algn="tl">
                  <a:srgbClr val="000000">
                    <a:alpha val="43137"/>
                  </a:srgbClr>
                </a:outerShdw>
              </a:effectLst>
            </a:endParaRPr>
          </a:p>
        </p:txBody>
      </p:sp>
      <p:sp>
        <p:nvSpPr>
          <p:cNvPr id="4" name="1 Título"/>
          <p:cNvSpPr txBox="1">
            <a:spLocks/>
          </p:cNvSpPr>
          <p:nvPr/>
        </p:nvSpPr>
        <p:spPr>
          <a:xfrm>
            <a:off x="571472" y="4857760"/>
            <a:ext cx="7772400" cy="1362075"/>
          </a:xfrm>
          <a:prstGeom prst="rect">
            <a:avLst/>
          </a:prstGeom>
        </p:spPr>
        <p:txBody>
          <a:bodyPr vert="horz" lIns="91440" tIns="45720" rIns="91440" bIns="45720" rtlCol="0" anchor="t">
            <a:no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s-PE" sz="2400" b="1" i="0" u="none" strike="noStrike" kern="1200" cap="none" spc="0" normalizeH="0" baseline="0" noProof="0" dirty="0" smtClean="0">
              <a:ln>
                <a:noFill/>
              </a:ln>
              <a:solidFill>
                <a:schemeClr val="tx1"/>
              </a:solidFill>
              <a:effectLst/>
              <a:uLnTx/>
              <a:uFillTx/>
              <a:latin typeface="+mj-lt"/>
              <a:ea typeface="+mj-ea"/>
              <a:cs typeface="+mj-cs"/>
            </a:endParaRP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s-PE" sz="2400" b="1" i="0" u="none" strike="noStrike" kern="1200" cap="none" spc="0" normalizeH="0" baseline="0" noProof="0" dirty="0" smtClean="0">
                <a:ln>
                  <a:noFill/>
                </a:ln>
                <a:solidFill>
                  <a:schemeClr val="tx1"/>
                </a:solidFill>
                <a:effectLst/>
                <a:uLnTx/>
                <a:uFillTx/>
                <a:latin typeface="+mj-lt"/>
                <a:ea typeface="+mj-ea"/>
                <a:cs typeface="+mj-cs"/>
              </a:rPr>
              <a:t>Cuarta</a:t>
            </a:r>
            <a:r>
              <a:rPr kumimoji="0" lang="es-PE" sz="2400" b="1" i="0" u="none" strike="noStrike" kern="1200" cap="none" spc="0" normalizeH="0" noProof="0" dirty="0" smtClean="0">
                <a:ln>
                  <a:noFill/>
                </a:ln>
                <a:solidFill>
                  <a:schemeClr val="tx1"/>
                </a:solidFill>
                <a:effectLst/>
                <a:uLnTx/>
                <a:uFillTx/>
                <a:latin typeface="+mj-lt"/>
                <a:ea typeface="+mj-ea"/>
                <a:cs typeface="+mj-cs"/>
              </a:rPr>
              <a:t> </a:t>
            </a:r>
            <a:r>
              <a:rPr kumimoji="0" lang="es-PE" sz="2400" b="1" i="0" u="none" strike="noStrike" kern="1200" cap="none" spc="0" normalizeH="0" baseline="0" noProof="0" dirty="0" smtClean="0">
                <a:ln>
                  <a:noFill/>
                </a:ln>
                <a:solidFill>
                  <a:schemeClr val="tx1"/>
                </a:solidFill>
                <a:effectLst/>
                <a:uLnTx/>
                <a:uFillTx/>
                <a:latin typeface="+mj-lt"/>
                <a:ea typeface="+mj-ea"/>
                <a:cs typeface="+mj-cs"/>
              </a:rPr>
              <a:t>Semana</a:t>
            </a:r>
          </a:p>
          <a:p>
            <a:pPr marL="0" marR="0" lvl="0" indent="0" algn="ctr" defTabSz="457200" rtl="0" eaLnBrk="1" fontAlgn="auto" latinLnBrk="0" hangingPunct="1">
              <a:lnSpc>
                <a:spcPct val="100000"/>
              </a:lnSpc>
              <a:spcBef>
                <a:spcPct val="0"/>
              </a:spcBef>
              <a:spcAft>
                <a:spcPts val="0"/>
              </a:spcAft>
              <a:buClrTx/>
              <a:buSzTx/>
              <a:buFontTx/>
              <a:buNone/>
              <a:tabLst/>
              <a:defRPr/>
            </a:pPr>
            <a:r>
              <a:rPr lang="es-PE" sz="2400" b="1" dirty="0" smtClean="0">
                <a:latin typeface="+mj-lt"/>
                <a:ea typeface="+mj-ea"/>
                <a:cs typeface="+mj-cs"/>
              </a:rPr>
              <a:t>23/04/2015</a:t>
            </a:r>
            <a:endParaRPr kumimoji="0" lang="es-PE" sz="2400" b="1"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5" name="4 Rectángulo"/>
          <p:cNvSpPr/>
          <p:nvPr/>
        </p:nvSpPr>
        <p:spPr>
          <a:xfrm>
            <a:off x="0" y="6488668"/>
            <a:ext cx="2452723" cy="307777"/>
          </a:xfrm>
          <a:prstGeom prst="rect">
            <a:avLst/>
          </a:prstGeom>
        </p:spPr>
        <p:txBody>
          <a:bodyPr wrap="none">
            <a:spAutoFit/>
          </a:bodyPr>
          <a:lstStyle/>
          <a:p>
            <a:r>
              <a:rPr lang="es-PE" sz="1400" i="1" dirty="0" smtClean="0">
                <a:solidFill>
                  <a:schemeClr val="tx2"/>
                </a:solidFill>
              </a:rPr>
              <a:t>Ing. Juan Alberto </a:t>
            </a:r>
            <a:r>
              <a:rPr lang="es-PE" sz="1400" i="1" dirty="0" err="1" smtClean="0">
                <a:solidFill>
                  <a:schemeClr val="tx2"/>
                </a:solidFill>
              </a:rPr>
              <a:t>Paucar</a:t>
            </a:r>
            <a:r>
              <a:rPr lang="es-PE" sz="1400" i="1" dirty="0" smtClean="0">
                <a:solidFill>
                  <a:schemeClr val="tx2"/>
                </a:solidFill>
              </a:rPr>
              <a:t> </a:t>
            </a:r>
            <a:r>
              <a:rPr lang="es-PE" sz="1400" i="1" dirty="0" err="1" smtClean="0">
                <a:solidFill>
                  <a:schemeClr val="tx2"/>
                </a:solidFill>
              </a:rPr>
              <a:t>Rupay</a:t>
            </a:r>
            <a:endParaRPr lang="es-PE" sz="1400" i="1" dirty="0"/>
          </a:p>
        </p:txBody>
      </p:sp>
    </p:spTree>
    <p:extLst>
      <p:ext uri="{BB962C8B-B14F-4D97-AF65-F5344CB8AC3E}">
        <p14:creationId xmlns:p14="http://schemas.microsoft.com/office/powerpoint/2010/main" val="797305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a:spLocks noChangeArrowheads="1"/>
          </p:cNvSpPr>
          <p:nvPr/>
        </p:nvSpPr>
        <p:spPr bwMode="auto">
          <a:xfrm>
            <a:off x="827931" y="1989138"/>
            <a:ext cx="2447925" cy="522287"/>
          </a:xfrm>
          <a:prstGeom prst="rect">
            <a:avLst/>
          </a:prstGeom>
          <a:solidFill>
            <a:srgbClr val="00B050"/>
          </a:solidFill>
          <a:ln w="9525">
            <a:noFill/>
            <a:miter lim="800000"/>
            <a:headEnd/>
            <a:tailEnd/>
          </a:ln>
        </p:spPr>
        <p:txBody>
          <a:bodyPr>
            <a:spAutoFit/>
          </a:bodyPr>
          <a:lstStyle/>
          <a:p>
            <a:pPr algn="ctr"/>
            <a:r>
              <a:rPr lang="es-CO" sz="2800" b="1" i="1">
                <a:solidFill>
                  <a:schemeClr val="bg1"/>
                </a:solidFill>
              </a:rPr>
              <a:t>Estrategia</a:t>
            </a:r>
          </a:p>
        </p:txBody>
      </p:sp>
      <p:sp>
        <p:nvSpPr>
          <p:cNvPr id="5" name="4 Rectángulo"/>
          <p:cNvSpPr/>
          <p:nvPr/>
        </p:nvSpPr>
        <p:spPr>
          <a:xfrm>
            <a:off x="826443" y="2708275"/>
            <a:ext cx="7632700" cy="1816100"/>
          </a:xfrm>
          <a:prstGeom prst="rect">
            <a:avLst/>
          </a:prstGeom>
          <a:solidFill>
            <a:schemeClr val="accent3">
              <a:lumMod val="75000"/>
            </a:schemeClr>
          </a:solidFill>
        </p:spPr>
        <p:txBody>
          <a:bodyPr>
            <a:spAutoFit/>
          </a:bodyPr>
          <a:lstStyle/>
          <a:p>
            <a:pPr algn="ctr">
              <a:defRPr/>
            </a:pPr>
            <a:r>
              <a:rPr lang="es-CO" sz="2800" dirty="0">
                <a:solidFill>
                  <a:schemeClr val="bg1"/>
                </a:solidFill>
                <a:latin typeface="+mj-lt"/>
                <a:ea typeface="Times New Roman" pitchFamily="18" charset="0"/>
                <a:cs typeface="Times New Roman" pitchFamily="18" charset="0"/>
              </a:rPr>
              <a:t>Determinación de los objetivos básicos a largo plazo de una empresa y la adopción de líneas de acción, así como la asignación de los recursos necesarios para la consecución de esas metas. </a:t>
            </a:r>
            <a:endParaRPr lang="es-CO" sz="2800" b="1" dirty="0">
              <a:solidFill>
                <a:schemeClr val="bg1"/>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par>
                          <p:cTn id="8" fill="hold" nodeType="afterGroup">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a:spLocks noChangeArrowheads="1"/>
          </p:cNvSpPr>
          <p:nvPr/>
        </p:nvSpPr>
        <p:spPr bwMode="auto">
          <a:xfrm>
            <a:off x="683592" y="1628800"/>
            <a:ext cx="2808288" cy="523875"/>
          </a:xfrm>
          <a:prstGeom prst="rect">
            <a:avLst/>
          </a:prstGeom>
          <a:solidFill>
            <a:srgbClr val="FF0066"/>
          </a:solidFill>
          <a:ln w="9525">
            <a:noFill/>
            <a:miter lim="800000"/>
            <a:headEnd/>
            <a:tailEnd/>
          </a:ln>
        </p:spPr>
        <p:txBody>
          <a:bodyPr>
            <a:spAutoFit/>
          </a:bodyPr>
          <a:lstStyle/>
          <a:p>
            <a:pPr algn="ctr"/>
            <a:r>
              <a:rPr lang="es-CO" sz="2800" b="1" i="1">
                <a:solidFill>
                  <a:schemeClr val="bg1"/>
                </a:solidFill>
              </a:rPr>
              <a:t>Táctica</a:t>
            </a:r>
          </a:p>
        </p:txBody>
      </p:sp>
      <p:sp>
        <p:nvSpPr>
          <p:cNvPr id="5" name="4 Rectángulo"/>
          <p:cNvSpPr/>
          <p:nvPr/>
        </p:nvSpPr>
        <p:spPr>
          <a:xfrm>
            <a:off x="682823" y="2420888"/>
            <a:ext cx="7632700" cy="954087"/>
          </a:xfrm>
          <a:prstGeom prst="rect">
            <a:avLst/>
          </a:prstGeom>
          <a:solidFill>
            <a:srgbClr val="FF33CC"/>
          </a:solidFill>
        </p:spPr>
        <p:txBody>
          <a:bodyPr>
            <a:spAutoFit/>
          </a:bodyPr>
          <a:lstStyle/>
          <a:p>
            <a:pPr algn="ctr">
              <a:defRPr/>
            </a:pPr>
            <a:r>
              <a:rPr lang="es-CO" sz="2800" dirty="0">
                <a:solidFill>
                  <a:schemeClr val="bg1"/>
                </a:solidFill>
                <a:latin typeface="+mj-lt"/>
                <a:ea typeface="Times New Roman" pitchFamily="18" charset="0"/>
                <a:cs typeface="Times New Roman" pitchFamily="18" charset="0"/>
              </a:rPr>
              <a:t>Esquema específico de empleo de recursos dentro de una estrategia general.</a:t>
            </a:r>
            <a:endParaRPr lang="es-CO" sz="2800" b="1" dirty="0">
              <a:solidFill>
                <a:schemeClr val="bg1"/>
              </a:solidFill>
              <a:latin typeface="+mj-lt"/>
            </a:endParaRPr>
          </a:p>
        </p:txBody>
      </p:sp>
      <p:sp>
        <p:nvSpPr>
          <p:cNvPr id="6" name="5 Rectángulo"/>
          <p:cNvSpPr/>
          <p:nvPr/>
        </p:nvSpPr>
        <p:spPr>
          <a:xfrm>
            <a:off x="682823" y="4221312"/>
            <a:ext cx="2520950" cy="523875"/>
          </a:xfrm>
          <a:prstGeom prst="rect">
            <a:avLst/>
          </a:prstGeom>
          <a:solidFill>
            <a:schemeClr val="bg2">
              <a:lumMod val="25000"/>
            </a:schemeClr>
          </a:solidFill>
        </p:spPr>
        <p:txBody>
          <a:bodyPr>
            <a:spAutoFit/>
          </a:bodyPr>
          <a:lstStyle/>
          <a:p>
            <a:pPr algn="ctr">
              <a:defRPr/>
            </a:pPr>
            <a:r>
              <a:rPr lang="es-CO" sz="2800" b="1" i="1" dirty="0">
                <a:solidFill>
                  <a:schemeClr val="bg1"/>
                </a:solidFill>
              </a:rPr>
              <a:t>Operación</a:t>
            </a:r>
          </a:p>
        </p:txBody>
      </p:sp>
      <p:sp>
        <p:nvSpPr>
          <p:cNvPr id="7" name="6 Rectángulo">
            <a:hlinkClick r:id="rId2" action="ppaction://hlinksldjump"/>
          </p:cNvPr>
          <p:cNvSpPr/>
          <p:nvPr/>
        </p:nvSpPr>
        <p:spPr>
          <a:xfrm>
            <a:off x="682823" y="4922987"/>
            <a:ext cx="7921625" cy="522287"/>
          </a:xfrm>
          <a:prstGeom prst="rect">
            <a:avLst/>
          </a:prstGeom>
          <a:solidFill>
            <a:srgbClr val="FFC000"/>
          </a:solidFill>
        </p:spPr>
        <p:txBody>
          <a:bodyPr>
            <a:spAutoFit/>
          </a:bodyPr>
          <a:lstStyle/>
          <a:p>
            <a:pPr algn="ctr">
              <a:defRPr/>
            </a:pPr>
            <a:r>
              <a:rPr lang="es-CO" sz="2800" dirty="0">
                <a:solidFill>
                  <a:schemeClr val="bg1"/>
                </a:solidFill>
                <a:latin typeface="+mj-lt"/>
                <a:ea typeface="Times New Roman" pitchFamily="18" charset="0"/>
                <a:cs typeface="Times New Roman" pitchFamily="18" charset="0"/>
              </a:rPr>
              <a:t>Cada actividad o tarea, el desglose. Son a corto plazo.</a:t>
            </a:r>
            <a:endParaRPr lang="es-CO" sz="2800" b="1" dirty="0">
              <a:solidFill>
                <a:schemeClr val="bg1"/>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par>
                          <p:cTn id="8" fill="hold" nodeType="afterGroup">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childTnLst>
                                </p:cTn>
                              </p:par>
                            </p:childTnLst>
                          </p:cTn>
                        </p:par>
                        <p:par>
                          <p:cTn id="12" fill="hold" nodeType="afterGroup">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2000"/>
                                        <p:tgtEl>
                                          <p:spTgt spid="6"/>
                                        </p:tgtEl>
                                      </p:cBhvr>
                                    </p:animEffect>
                                  </p:childTnLst>
                                </p:cTn>
                              </p:par>
                            </p:childTnLst>
                          </p:cTn>
                        </p:par>
                        <p:par>
                          <p:cTn id="16" fill="hold" nodeType="afterGroup">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1692276" y="165100"/>
            <a:ext cx="6840538" cy="1143000"/>
          </a:xfrm>
          <a:prstGeom prst="rect">
            <a:avLst/>
          </a:prstGeom>
          <a:solidFill>
            <a:schemeClr val="accent1"/>
          </a:solidFill>
        </p:spPr>
        <p:txBody>
          <a:bodyPr anchor="ctr">
            <a:noAutofit/>
          </a:bodyPr>
          <a:lstStyle/>
          <a:p>
            <a:pPr algn="ctr">
              <a:defRPr/>
            </a:pPr>
            <a:r>
              <a:rPr lang="es-CO" sz="3200" dirty="0" smtClean="0">
                <a:solidFill>
                  <a:schemeClr val="bg1"/>
                </a:solidFill>
                <a:latin typeface="+mj-lt"/>
                <a:ea typeface="+mj-ea"/>
                <a:cs typeface="+mj-cs"/>
              </a:rPr>
              <a:t>¿Cómo </a:t>
            </a:r>
            <a:r>
              <a:rPr lang="es-CO" sz="3200" dirty="0">
                <a:solidFill>
                  <a:schemeClr val="bg1"/>
                </a:solidFill>
                <a:latin typeface="+mj-lt"/>
                <a:ea typeface="+mj-ea"/>
                <a:cs typeface="+mj-cs"/>
              </a:rPr>
              <a:t>se relacionan los objetivos y la estrategia?</a:t>
            </a:r>
          </a:p>
        </p:txBody>
      </p:sp>
      <p:sp>
        <p:nvSpPr>
          <p:cNvPr id="5" name="2 Marcador de contenido"/>
          <p:cNvSpPr txBox="1">
            <a:spLocks/>
          </p:cNvSpPr>
          <p:nvPr/>
        </p:nvSpPr>
        <p:spPr>
          <a:xfrm>
            <a:off x="395288" y="1628775"/>
            <a:ext cx="8229600" cy="1684338"/>
          </a:xfrm>
          <a:prstGeom prst="rect">
            <a:avLst/>
          </a:prstGeom>
        </p:spPr>
        <p:txBody>
          <a:bodyPr>
            <a:normAutofit/>
          </a:bodyPr>
          <a:lstStyle/>
          <a:p>
            <a:pPr marL="342900" indent="-342900">
              <a:spcBef>
                <a:spcPct val="20000"/>
              </a:spcBef>
              <a:buFont typeface="Arial" pitchFamily="34" charset="0"/>
              <a:buChar char="•"/>
              <a:defRPr/>
            </a:pPr>
            <a:r>
              <a:rPr lang="es-CO" sz="2800" dirty="0">
                <a:latin typeface="+mn-lt"/>
              </a:rPr>
              <a:t>Una vez determinados los objetivos, se debe buscar la manera de cumplirlos, para esto se usa la Planeación Estratégica</a:t>
            </a:r>
          </a:p>
        </p:txBody>
      </p:sp>
      <p:sp>
        <p:nvSpPr>
          <p:cNvPr id="13318" name="5 Rectángulo"/>
          <p:cNvSpPr>
            <a:spLocks noChangeArrowheads="1"/>
          </p:cNvSpPr>
          <p:nvPr/>
        </p:nvSpPr>
        <p:spPr bwMode="auto">
          <a:xfrm>
            <a:off x="1475060" y="3596823"/>
            <a:ext cx="6337300" cy="1200329"/>
          </a:xfrm>
          <a:prstGeom prst="rect">
            <a:avLst/>
          </a:prstGeom>
          <a:solidFill>
            <a:srgbClr val="CCCC00"/>
          </a:solidFill>
          <a:ln w="9525">
            <a:noFill/>
            <a:miter lim="800000"/>
            <a:headEnd/>
            <a:tailEnd/>
          </a:ln>
        </p:spPr>
        <p:txBody>
          <a:bodyPr>
            <a:spAutoFit/>
          </a:bodyPr>
          <a:lstStyle/>
          <a:p>
            <a:pPr algn="just"/>
            <a:r>
              <a:rPr lang="es-CO" sz="2400" b="1"/>
              <a:t>La cual es la forma por la cual una organización pretende aplicar una estrategia determinada para alcanzar los objetivos propuestos.</a:t>
            </a:r>
          </a:p>
        </p:txBody>
      </p:sp>
      <p:sp>
        <p:nvSpPr>
          <p:cNvPr id="13319" name="6 CuadroTexto"/>
          <p:cNvSpPr txBox="1">
            <a:spLocks noChangeArrowheads="1"/>
          </p:cNvSpPr>
          <p:nvPr/>
        </p:nvSpPr>
        <p:spPr bwMode="auto">
          <a:xfrm>
            <a:off x="250825" y="5026025"/>
            <a:ext cx="2017713" cy="923925"/>
          </a:xfrm>
          <a:prstGeom prst="rect">
            <a:avLst/>
          </a:prstGeom>
          <a:solidFill>
            <a:srgbClr val="CC0099"/>
          </a:solidFill>
          <a:ln w="9525">
            <a:noFill/>
            <a:miter lim="800000"/>
            <a:headEnd/>
            <a:tailEnd/>
          </a:ln>
        </p:spPr>
        <p:txBody>
          <a:bodyPr>
            <a:spAutoFit/>
          </a:bodyPr>
          <a:lstStyle/>
          <a:p>
            <a:pPr algn="ctr"/>
            <a:r>
              <a:rPr lang="es-CO" b="1"/>
              <a:t> Formular objetivos organizacionales</a:t>
            </a:r>
          </a:p>
        </p:txBody>
      </p:sp>
      <p:sp>
        <p:nvSpPr>
          <p:cNvPr id="13320" name="7 CuadroTexto"/>
          <p:cNvSpPr txBox="1">
            <a:spLocks noChangeArrowheads="1"/>
          </p:cNvSpPr>
          <p:nvPr/>
        </p:nvSpPr>
        <p:spPr bwMode="auto">
          <a:xfrm>
            <a:off x="1692275" y="6021388"/>
            <a:ext cx="2016125" cy="646112"/>
          </a:xfrm>
          <a:prstGeom prst="rect">
            <a:avLst/>
          </a:prstGeom>
          <a:solidFill>
            <a:srgbClr val="189C8C"/>
          </a:solidFill>
          <a:ln w="9525">
            <a:noFill/>
            <a:miter lim="800000"/>
            <a:headEnd/>
            <a:tailEnd/>
          </a:ln>
        </p:spPr>
        <p:txBody>
          <a:bodyPr>
            <a:spAutoFit/>
          </a:bodyPr>
          <a:lstStyle/>
          <a:p>
            <a:pPr algn="ctr"/>
            <a:r>
              <a:rPr lang="es-CO" b="1"/>
              <a:t>Análisis externo del ambiente</a:t>
            </a:r>
          </a:p>
        </p:txBody>
      </p:sp>
      <p:sp>
        <p:nvSpPr>
          <p:cNvPr id="13321" name="8 CuadroTexto"/>
          <p:cNvSpPr txBox="1">
            <a:spLocks noChangeArrowheads="1"/>
          </p:cNvSpPr>
          <p:nvPr/>
        </p:nvSpPr>
        <p:spPr bwMode="auto">
          <a:xfrm>
            <a:off x="2987824" y="5157788"/>
            <a:ext cx="1727200" cy="646112"/>
          </a:xfrm>
          <a:prstGeom prst="rect">
            <a:avLst/>
          </a:prstGeom>
          <a:solidFill>
            <a:srgbClr val="FFC000"/>
          </a:solidFill>
          <a:ln w="9525">
            <a:noFill/>
            <a:miter lim="800000"/>
            <a:headEnd/>
            <a:tailEnd/>
          </a:ln>
        </p:spPr>
        <p:txBody>
          <a:bodyPr>
            <a:spAutoFit/>
          </a:bodyPr>
          <a:lstStyle/>
          <a:p>
            <a:pPr algn="ctr"/>
            <a:r>
              <a:rPr lang="es-CO" b="1"/>
              <a:t> Análisis interno de la empresa</a:t>
            </a:r>
          </a:p>
        </p:txBody>
      </p:sp>
      <p:sp>
        <p:nvSpPr>
          <p:cNvPr id="10" name="9 CuadroTexto"/>
          <p:cNvSpPr txBox="1"/>
          <p:nvPr/>
        </p:nvSpPr>
        <p:spPr>
          <a:xfrm>
            <a:off x="5076825" y="5445125"/>
            <a:ext cx="1655763" cy="1200150"/>
          </a:xfrm>
          <a:prstGeom prst="rect">
            <a:avLst/>
          </a:prstGeom>
          <a:solidFill>
            <a:schemeClr val="accent4">
              <a:lumMod val="60000"/>
              <a:lumOff val="40000"/>
            </a:schemeClr>
          </a:solidFill>
        </p:spPr>
        <p:txBody>
          <a:bodyPr>
            <a:spAutoFit/>
          </a:bodyPr>
          <a:lstStyle/>
          <a:p>
            <a:pPr algn="ctr">
              <a:defRPr/>
            </a:pPr>
            <a:r>
              <a:rPr lang="es-CO" b="1" dirty="0"/>
              <a:t>Formular alternativas estratégicas y elegir una </a:t>
            </a:r>
          </a:p>
        </p:txBody>
      </p:sp>
      <p:sp>
        <p:nvSpPr>
          <p:cNvPr id="13323" name="10 CuadroTexto"/>
          <p:cNvSpPr txBox="1">
            <a:spLocks noChangeArrowheads="1"/>
          </p:cNvSpPr>
          <p:nvPr/>
        </p:nvSpPr>
        <p:spPr bwMode="auto">
          <a:xfrm>
            <a:off x="7093272" y="5157788"/>
            <a:ext cx="1727200" cy="876300"/>
          </a:xfrm>
          <a:prstGeom prst="rect">
            <a:avLst/>
          </a:prstGeom>
          <a:solidFill>
            <a:srgbClr val="00B050"/>
          </a:solidFill>
          <a:ln w="9525">
            <a:noFill/>
            <a:miter lim="800000"/>
            <a:headEnd/>
            <a:tailEnd/>
          </a:ln>
        </p:spPr>
        <p:txBody>
          <a:bodyPr>
            <a:spAutoFit/>
          </a:bodyPr>
          <a:lstStyle/>
          <a:p>
            <a:pPr algn="ctr"/>
            <a:r>
              <a:rPr lang="es-CO" sz="1700" b="1" dirty="0"/>
              <a:t>Desarrollo de planes tácticos y organizacionales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2411760" y="136525"/>
            <a:ext cx="5932140" cy="1125538"/>
          </a:xfrm>
          <a:prstGeom prst="rect">
            <a:avLst/>
          </a:prstGeom>
          <a:solidFill>
            <a:schemeClr val="accent1"/>
          </a:solidFill>
        </p:spPr>
        <p:txBody>
          <a:bodyPr anchor="ctr">
            <a:noAutofit/>
          </a:bodyPr>
          <a:lstStyle/>
          <a:p>
            <a:pPr algn="ctr">
              <a:defRPr/>
            </a:pPr>
            <a:r>
              <a:rPr lang="es-CO" sz="3600" dirty="0">
                <a:solidFill>
                  <a:schemeClr val="bg1"/>
                </a:solidFill>
                <a:latin typeface="+mj-lt"/>
                <a:ea typeface="+mj-ea"/>
                <a:cs typeface="+mj-cs"/>
              </a:rPr>
              <a:t>Modelo de planeación estratégica</a:t>
            </a:r>
          </a:p>
        </p:txBody>
      </p:sp>
      <p:grpSp>
        <p:nvGrpSpPr>
          <p:cNvPr id="2" name="5 Grupo"/>
          <p:cNvGrpSpPr/>
          <p:nvPr/>
        </p:nvGrpSpPr>
        <p:grpSpPr>
          <a:xfrm>
            <a:off x="107504" y="3312096"/>
            <a:ext cx="1440160" cy="694615"/>
            <a:chOff x="0" y="1612774"/>
            <a:chExt cx="2163534" cy="1081767"/>
          </a:xfrm>
          <a:solidFill>
            <a:schemeClr val="tx2"/>
          </a:solidFill>
        </p:grpSpPr>
        <p:sp>
          <p:nvSpPr>
            <p:cNvPr id="6" name="5 Rectángulo redondeado"/>
            <p:cNvSpPr/>
            <p:nvPr/>
          </p:nvSpPr>
          <p:spPr>
            <a:xfrm>
              <a:off x="0" y="1612774"/>
              <a:ext cx="2163534" cy="1081767"/>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6 Rectángulo"/>
            <p:cNvSpPr/>
            <p:nvPr/>
          </p:nvSpPr>
          <p:spPr>
            <a:xfrm>
              <a:off x="31684" y="1644458"/>
              <a:ext cx="2100166" cy="1018399"/>
            </a:xfrm>
            <a:prstGeom prst="rect">
              <a:avLst/>
            </a:prstGeom>
            <a:grpFill/>
          </p:spPr>
          <p:style>
            <a:lnRef idx="0">
              <a:scrgbClr r="0" g="0" b="0"/>
            </a:lnRef>
            <a:fillRef idx="0">
              <a:scrgbClr r="0" g="0" b="0"/>
            </a:fillRef>
            <a:effectRef idx="0">
              <a:scrgbClr r="0" g="0" b="0"/>
            </a:effectRef>
            <a:fontRef idx="minor">
              <a:schemeClr val="lt1"/>
            </a:fontRef>
          </p:style>
          <p:txBody>
            <a:bodyPr lIns="14605" tIns="14605" rIns="14605" bIns="14605" spcCol="1270" anchor="ctr"/>
            <a:lstStyle/>
            <a:p>
              <a:pPr algn="ctr" defTabSz="1022350">
                <a:lnSpc>
                  <a:spcPct val="90000"/>
                </a:lnSpc>
                <a:spcAft>
                  <a:spcPct val="35000"/>
                </a:spcAft>
                <a:defRPr/>
              </a:pPr>
              <a:r>
                <a:rPr lang="es-CO" sz="1400" dirty="0"/>
                <a:t>Valores y principios de la Organización</a:t>
              </a:r>
            </a:p>
          </p:txBody>
        </p:sp>
      </p:grpSp>
      <p:grpSp>
        <p:nvGrpSpPr>
          <p:cNvPr id="3" name="8 Grupo"/>
          <p:cNvGrpSpPr/>
          <p:nvPr/>
        </p:nvGrpSpPr>
        <p:grpSpPr>
          <a:xfrm>
            <a:off x="107504" y="2303984"/>
            <a:ext cx="1440160" cy="694615"/>
            <a:chOff x="0" y="1612774"/>
            <a:chExt cx="2163534" cy="1081767"/>
          </a:xfrm>
          <a:solidFill>
            <a:schemeClr val="tx2"/>
          </a:solidFill>
        </p:grpSpPr>
        <p:sp>
          <p:nvSpPr>
            <p:cNvPr id="9" name="8 Rectángulo redondeado"/>
            <p:cNvSpPr/>
            <p:nvPr/>
          </p:nvSpPr>
          <p:spPr>
            <a:xfrm>
              <a:off x="0" y="1612774"/>
              <a:ext cx="2163534" cy="1081767"/>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9 Rectángulo"/>
            <p:cNvSpPr/>
            <p:nvPr/>
          </p:nvSpPr>
          <p:spPr>
            <a:xfrm>
              <a:off x="31684" y="1644458"/>
              <a:ext cx="2100166" cy="1018399"/>
            </a:xfrm>
            <a:prstGeom prst="rect">
              <a:avLst/>
            </a:prstGeom>
            <a:grpFill/>
          </p:spPr>
          <p:style>
            <a:lnRef idx="0">
              <a:scrgbClr r="0" g="0" b="0"/>
            </a:lnRef>
            <a:fillRef idx="0">
              <a:scrgbClr r="0" g="0" b="0"/>
            </a:fillRef>
            <a:effectRef idx="0">
              <a:scrgbClr r="0" g="0" b="0"/>
            </a:effectRef>
            <a:fontRef idx="minor">
              <a:schemeClr val="lt1"/>
            </a:fontRef>
          </p:style>
          <p:txBody>
            <a:bodyPr lIns="14605" tIns="14605" rIns="14605" bIns="14605" spcCol="1270" anchor="ctr"/>
            <a:lstStyle/>
            <a:p>
              <a:pPr algn="ctr" defTabSz="1022350">
                <a:lnSpc>
                  <a:spcPct val="90000"/>
                </a:lnSpc>
                <a:spcAft>
                  <a:spcPct val="35000"/>
                </a:spcAft>
                <a:defRPr/>
              </a:pPr>
              <a:r>
                <a:rPr lang="es-CO" sz="1400" dirty="0"/>
                <a:t>Finalidad de la Organización</a:t>
              </a:r>
            </a:p>
          </p:txBody>
        </p:sp>
      </p:grpSp>
      <p:grpSp>
        <p:nvGrpSpPr>
          <p:cNvPr id="5" name="11 Grupo"/>
          <p:cNvGrpSpPr/>
          <p:nvPr/>
        </p:nvGrpSpPr>
        <p:grpSpPr>
          <a:xfrm>
            <a:off x="107504" y="4357519"/>
            <a:ext cx="1440160" cy="1138346"/>
            <a:chOff x="0" y="1612774"/>
            <a:chExt cx="2163534" cy="1081767"/>
          </a:xfrm>
          <a:solidFill>
            <a:schemeClr val="tx2"/>
          </a:solidFill>
        </p:grpSpPr>
        <p:sp>
          <p:nvSpPr>
            <p:cNvPr id="12" name="11 Rectángulo redondeado"/>
            <p:cNvSpPr/>
            <p:nvPr/>
          </p:nvSpPr>
          <p:spPr>
            <a:xfrm>
              <a:off x="0" y="1612774"/>
              <a:ext cx="2163534" cy="1081767"/>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12 Rectángulo"/>
            <p:cNvSpPr/>
            <p:nvPr/>
          </p:nvSpPr>
          <p:spPr>
            <a:xfrm>
              <a:off x="31684" y="1644458"/>
              <a:ext cx="2100166" cy="1018399"/>
            </a:xfrm>
            <a:prstGeom prst="rect">
              <a:avLst/>
            </a:prstGeom>
            <a:grpFill/>
          </p:spPr>
          <p:style>
            <a:lnRef idx="0">
              <a:scrgbClr r="0" g="0" b="0"/>
            </a:lnRef>
            <a:fillRef idx="0">
              <a:scrgbClr r="0" g="0" b="0"/>
            </a:fillRef>
            <a:effectRef idx="0">
              <a:scrgbClr r="0" g="0" b="0"/>
            </a:effectRef>
            <a:fontRef idx="minor">
              <a:schemeClr val="lt1"/>
            </a:fontRef>
          </p:style>
          <p:txBody>
            <a:bodyPr lIns="14605" tIns="14605" rIns="14605" bIns="14605" spcCol="1270" anchor="ctr"/>
            <a:lstStyle/>
            <a:p>
              <a:pPr algn="ctr" defTabSz="1022350">
                <a:lnSpc>
                  <a:spcPct val="90000"/>
                </a:lnSpc>
                <a:spcAft>
                  <a:spcPct val="35000"/>
                </a:spcAft>
                <a:defRPr/>
              </a:pPr>
              <a:r>
                <a:rPr lang="es-CO" sz="1200" dirty="0"/>
                <a:t>Evaluación de las oportunidades y amenazas Externas, Puntos fuertes y débiles de la </a:t>
              </a:r>
              <a:r>
                <a:rPr lang="es-CO" sz="1200" dirty="0" err="1"/>
                <a:t>Org</a:t>
              </a:r>
              <a:r>
                <a:rPr lang="es-CO" sz="1200" dirty="0"/>
                <a:t>.</a:t>
              </a:r>
            </a:p>
          </p:txBody>
        </p:sp>
      </p:grpSp>
      <p:grpSp>
        <p:nvGrpSpPr>
          <p:cNvPr id="8" name="14 Grupo"/>
          <p:cNvGrpSpPr/>
          <p:nvPr/>
        </p:nvGrpSpPr>
        <p:grpSpPr>
          <a:xfrm>
            <a:off x="1691680" y="2749425"/>
            <a:ext cx="1440160" cy="1041262"/>
            <a:chOff x="0" y="1612774"/>
            <a:chExt cx="2163534" cy="1081767"/>
          </a:xfrm>
          <a:solidFill>
            <a:schemeClr val="accent5">
              <a:lumMod val="75000"/>
            </a:schemeClr>
          </a:solidFill>
        </p:grpSpPr>
        <p:sp>
          <p:nvSpPr>
            <p:cNvPr id="15" name="14 Rectángulo redondeado"/>
            <p:cNvSpPr/>
            <p:nvPr/>
          </p:nvSpPr>
          <p:spPr>
            <a:xfrm>
              <a:off x="0" y="1612774"/>
              <a:ext cx="2163534" cy="1081767"/>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15 Rectángulo"/>
            <p:cNvSpPr/>
            <p:nvPr/>
          </p:nvSpPr>
          <p:spPr>
            <a:xfrm>
              <a:off x="31684" y="1644458"/>
              <a:ext cx="2100166" cy="1018399"/>
            </a:xfrm>
            <a:prstGeom prst="rect">
              <a:avLst/>
            </a:prstGeom>
            <a:grpFill/>
          </p:spPr>
          <p:style>
            <a:lnRef idx="0">
              <a:scrgbClr r="0" g="0" b="0"/>
            </a:lnRef>
            <a:fillRef idx="0">
              <a:scrgbClr r="0" g="0" b="0"/>
            </a:fillRef>
            <a:effectRef idx="0">
              <a:scrgbClr r="0" g="0" b="0"/>
            </a:effectRef>
            <a:fontRef idx="minor">
              <a:schemeClr val="lt1"/>
            </a:fontRef>
          </p:style>
          <p:txBody>
            <a:bodyPr lIns="14605" tIns="14605" rIns="14605" bIns="14605" spcCol="1270" anchor="ctr"/>
            <a:lstStyle/>
            <a:p>
              <a:pPr algn="ctr" defTabSz="1022350">
                <a:lnSpc>
                  <a:spcPct val="90000"/>
                </a:lnSpc>
                <a:spcAft>
                  <a:spcPct val="35000"/>
                </a:spcAft>
                <a:defRPr/>
              </a:pPr>
              <a:r>
                <a:rPr lang="es-CO" sz="1600" dirty="0"/>
                <a:t>Planeación estratégica</a:t>
              </a:r>
            </a:p>
          </p:txBody>
        </p:sp>
      </p:grpSp>
      <p:grpSp>
        <p:nvGrpSpPr>
          <p:cNvPr id="11" name="17 Grupo"/>
          <p:cNvGrpSpPr/>
          <p:nvPr/>
        </p:nvGrpSpPr>
        <p:grpSpPr>
          <a:xfrm>
            <a:off x="1691680" y="3789040"/>
            <a:ext cx="1440160" cy="1512167"/>
            <a:chOff x="0" y="1612774"/>
            <a:chExt cx="2163534" cy="1225783"/>
          </a:xfrm>
          <a:solidFill>
            <a:schemeClr val="accent5">
              <a:lumMod val="75000"/>
            </a:schemeClr>
          </a:solidFill>
        </p:grpSpPr>
        <p:sp>
          <p:nvSpPr>
            <p:cNvPr id="18" name="17 Rectángulo redondeado"/>
            <p:cNvSpPr/>
            <p:nvPr/>
          </p:nvSpPr>
          <p:spPr>
            <a:xfrm>
              <a:off x="0" y="1612774"/>
              <a:ext cx="2163534" cy="1081767"/>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18 Rectángulo"/>
            <p:cNvSpPr/>
            <p:nvPr/>
          </p:nvSpPr>
          <p:spPr>
            <a:xfrm>
              <a:off x="31684" y="1644458"/>
              <a:ext cx="2100166" cy="1194099"/>
            </a:xfrm>
            <a:prstGeom prst="rect">
              <a:avLst/>
            </a:prstGeom>
            <a:grpFill/>
          </p:spPr>
          <p:style>
            <a:lnRef idx="0">
              <a:scrgbClr r="0" g="0" b="0"/>
            </a:lnRef>
            <a:fillRef idx="0">
              <a:scrgbClr r="0" g="0" b="0"/>
            </a:fillRef>
            <a:effectRef idx="0">
              <a:scrgbClr r="0" g="0" b="0"/>
            </a:effectRef>
            <a:fontRef idx="minor">
              <a:schemeClr val="lt1"/>
            </a:fontRef>
          </p:style>
          <p:txBody>
            <a:bodyPr lIns="14605" tIns="14605" rIns="14605" bIns="14605" spcCol="1270" anchor="ctr"/>
            <a:lstStyle/>
            <a:p>
              <a:pPr algn="ctr" defTabSz="1022350">
                <a:lnSpc>
                  <a:spcPct val="90000"/>
                </a:lnSpc>
                <a:spcAft>
                  <a:spcPct val="35000"/>
                </a:spcAft>
                <a:defRPr/>
              </a:pPr>
              <a:r>
                <a:rPr lang="es-CO" sz="1200" dirty="0"/>
                <a:t>Misión de la Empresa</a:t>
              </a:r>
            </a:p>
            <a:p>
              <a:pPr algn="ctr" defTabSz="1022350">
                <a:lnSpc>
                  <a:spcPct val="90000"/>
                </a:lnSpc>
                <a:spcAft>
                  <a:spcPct val="35000"/>
                </a:spcAft>
                <a:defRPr/>
              </a:pPr>
              <a:r>
                <a:rPr lang="es-CO" sz="1200" dirty="0" err="1"/>
                <a:t>Obj</a:t>
              </a:r>
              <a:r>
                <a:rPr lang="es-CO" sz="1200" dirty="0"/>
                <a:t>. A largo plazo</a:t>
              </a:r>
            </a:p>
            <a:p>
              <a:pPr algn="ctr" defTabSz="1022350">
                <a:lnSpc>
                  <a:spcPct val="90000"/>
                </a:lnSpc>
                <a:spcAft>
                  <a:spcPct val="35000"/>
                </a:spcAft>
                <a:defRPr/>
              </a:pPr>
              <a:r>
                <a:rPr lang="es-CO" sz="1200" dirty="0"/>
                <a:t>Políticas básicas</a:t>
              </a:r>
            </a:p>
          </p:txBody>
        </p:sp>
      </p:grpSp>
      <p:grpSp>
        <p:nvGrpSpPr>
          <p:cNvPr id="14" name="20 Grupo"/>
          <p:cNvGrpSpPr>
            <a:grpSpLocks/>
          </p:cNvGrpSpPr>
          <p:nvPr/>
        </p:nvGrpSpPr>
        <p:grpSpPr bwMode="auto">
          <a:xfrm>
            <a:off x="2916238" y="5517232"/>
            <a:ext cx="1439862" cy="398463"/>
            <a:chOff x="0" y="1612774"/>
            <a:chExt cx="2163534" cy="1081767"/>
          </a:xfrm>
        </p:grpSpPr>
        <p:sp>
          <p:nvSpPr>
            <p:cNvPr id="21" name="20 Rectángulo redondeado"/>
            <p:cNvSpPr/>
            <p:nvPr/>
          </p:nvSpPr>
          <p:spPr>
            <a:xfrm>
              <a:off x="0" y="1612774"/>
              <a:ext cx="2163534" cy="1081767"/>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2" name="21 Rectángulo"/>
            <p:cNvSpPr/>
            <p:nvPr/>
          </p:nvSpPr>
          <p:spPr>
            <a:xfrm>
              <a:off x="31009" y="1931701"/>
              <a:ext cx="2101516" cy="732670"/>
            </a:xfrm>
            <a:prstGeom prst="rect">
              <a:avLst/>
            </a:prstGeom>
          </p:spPr>
          <p:style>
            <a:lnRef idx="0">
              <a:scrgbClr r="0" g="0" b="0"/>
            </a:lnRef>
            <a:fillRef idx="0">
              <a:scrgbClr r="0" g="0" b="0"/>
            </a:fillRef>
            <a:effectRef idx="0">
              <a:scrgbClr r="0" g="0" b="0"/>
            </a:effectRef>
            <a:fontRef idx="minor">
              <a:schemeClr val="lt1"/>
            </a:fontRef>
          </p:style>
          <p:txBody>
            <a:bodyPr lIns="14605" tIns="14605" rIns="14605" bIns="14605" spcCol="1270" anchor="ctr"/>
            <a:lstStyle/>
            <a:p>
              <a:pPr algn="ctr" defTabSz="1022350">
                <a:lnSpc>
                  <a:spcPct val="90000"/>
                </a:lnSpc>
                <a:spcAft>
                  <a:spcPct val="35000"/>
                </a:spcAft>
                <a:defRPr/>
              </a:pPr>
              <a:r>
                <a:rPr lang="es-CO" sz="1100" dirty="0"/>
                <a:t>Pruebas de viabilidad</a:t>
              </a:r>
            </a:p>
          </p:txBody>
        </p:sp>
      </p:grpSp>
      <p:grpSp>
        <p:nvGrpSpPr>
          <p:cNvPr id="17" name="23 Grupo"/>
          <p:cNvGrpSpPr/>
          <p:nvPr/>
        </p:nvGrpSpPr>
        <p:grpSpPr>
          <a:xfrm>
            <a:off x="3275856" y="3096072"/>
            <a:ext cx="1661723" cy="694615"/>
            <a:chOff x="0" y="1612774"/>
            <a:chExt cx="2163534" cy="1081767"/>
          </a:xfrm>
          <a:solidFill>
            <a:schemeClr val="tx2">
              <a:lumMod val="60000"/>
              <a:lumOff val="40000"/>
            </a:schemeClr>
          </a:solidFill>
        </p:grpSpPr>
        <p:sp>
          <p:nvSpPr>
            <p:cNvPr id="24" name="23 Rectángulo redondeado"/>
            <p:cNvSpPr/>
            <p:nvPr/>
          </p:nvSpPr>
          <p:spPr>
            <a:xfrm>
              <a:off x="0" y="1612774"/>
              <a:ext cx="2163534" cy="1081767"/>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5" name="24 Rectángulo"/>
            <p:cNvSpPr/>
            <p:nvPr/>
          </p:nvSpPr>
          <p:spPr>
            <a:xfrm>
              <a:off x="31684" y="1644458"/>
              <a:ext cx="2100166" cy="1018399"/>
            </a:xfrm>
            <a:prstGeom prst="rect">
              <a:avLst/>
            </a:prstGeom>
            <a:grpFill/>
          </p:spPr>
          <p:style>
            <a:lnRef idx="0">
              <a:scrgbClr r="0" g="0" b="0"/>
            </a:lnRef>
            <a:fillRef idx="0">
              <a:scrgbClr r="0" g="0" b="0"/>
            </a:fillRef>
            <a:effectRef idx="0">
              <a:scrgbClr r="0" g="0" b="0"/>
            </a:effectRef>
            <a:fontRef idx="minor">
              <a:schemeClr val="lt1"/>
            </a:fontRef>
          </p:style>
          <p:txBody>
            <a:bodyPr lIns="14605" tIns="14605" rIns="14605" bIns="14605" spcCol="1270" anchor="ctr"/>
            <a:lstStyle/>
            <a:p>
              <a:pPr algn="ctr" defTabSz="1022350">
                <a:lnSpc>
                  <a:spcPct val="90000"/>
                </a:lnSpc>
                <a:spcAft>
                  <a:spcPct val="35000"/>
                </a:spcAft>
                <a:defRPr/>
              </a:pPr>
              <a:r>
                <a:rPr lang="es-CO" sz="1600" dirty="0"/>
                <a:t>Planeación Táctica</a:t>
              </a:r>
            </a:p>
          </p:txBody>
        </p:sp>
      </p:grpSp>
      <p:grpSp>
        <p:nvGrpSpPr>
          <p:cNvPr id="20" name="26 Grupo"/>
          <p:cNvGrpSpPr/>
          <p:nvPr/>
        </p:nvGrpSpPr>
        <p:grpSpPr>
          <a:xfrm>
            <a:off x="3275856" y="3789040"/>
            <a:ext cx="1661723" cy="1224136"/>
            <a:chOff x="0" y="1612774"/>
            <a:chExt cx="2496385" cy="1582570"/>
          </a:xfrm>
          <a:solidFill>
            <a:schemeClr val="tx2">
              <a:lumMod val="60000"/>
              <a:lumOff val="40000"/>
            </a:schemeClr>
          </a:solidFill>
        </p:grpSpPr>
        <p:sp>
          <p:nvSpPr>
            <p:cNvPr id="27" name="26 Rectángulo redondeado"/>
            <p:cNvSpPr/>
            <p:nvPr/>
          </p:nvSpPr>
          <p:spPr>
            <a:xfrm>
              <a:off x="0" y="1612774"/>
              <a:ext cx="2496385" cy="1485499"/>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8" name="27 Rectángulo"/>
            <p:cNvSpPr/>
            <p:nvPr/>
          </p:nvSpPr>
          <p:spPr>
            <a:xfrm>
              <a:off x="31685" y="1644457"/>
              <a:ext cx="2381489" cy="1550887"/>
            </a:xfrm>
            <a:prstGeom prst="rect">
              <a:avLst/>
            </a:prstGeom>
            <a:grpFill/>
          </p:spPr>
          <p:style>
            <a:lnRef idx="0">
              <a:scrgbClr r="0" g="0" b="0"/>
            </a:lnRef>
            <a:fillRef idx="0">
              <a:scrgbClr r="0" g="0" b="0"/>
            </a:fillRef>
            <a:effectRef idx="0">
              <a:scrgbClr r="0" g="0" b="0"/>
            </a:effectRef>
            <a:fontRef idx="minor">
              <a:schemeClr val="lt1"/>
            </a:fontRef>
          </p:style>
          <p:txBody>
            <a:bodyPr lIns="14605" tIns="14605" rIns="14605" bIns="14605" spcCol="1270" anchor="ctr"/>
            <a:lstStyle/>
            <a:p>
              <a:pPr algn="ctr" defTabSz="1022350">
                <a:lnSpc>
                  <a:spcPct val="90000"/>
                </a:lnSpc>
                <a:spcAft>
                  <a:spcPct val="35000"/>
                </a:spcAft>
                <a:defRPr/>
              </a:pPr>
              <a:r>
                <a:rPr lang="es-CO" sz="1400" dirty="0"/>
                <a:t>Programas a mediano plazo</a:t>
              </a:r>
            </a:p>
            <a:p>
              <a:pPr algn="ctr" defTabSz="1022350">
                <a:lnSpc>
                  <a:spcPct val="90000"/>
                </a:lnSpc>
                <a:spcAft>
                  <a:spcPct val="35000"/>
                </a:spcAft>
                <a:defRPr/>
              </a:pPr>
              <a:r>
                <a:rPr lang="es-CO" sz="1400" dirty="0" smtClean="0"/>
                <a:t>Sub objetivos</a:t>
              </a:r>
              <a:endParaRPr lang="es-CO" sz="1400" dirty="0"/>
            </a:p>
            <a:p>
              <a:pPr algn="ctr" defTabSz="1022350">
                <a:lnSpc>
                  <a:spcPct val="90000"/>
                </a:lnSpc>
                <a:spcAft>
                  <a:spcPct val="35000"/>
                </a:spcAft>
                <a:defRPr/>
              </a:pPr>
              <a:r>
                <a:rPr lang="es-CO" sz="1400" dirty="0" smtClean="0"/>
                <a:t>Sub políticas</a:t>
              </a:r>
              <a:endParaRPr lang="es-CO" sz="1400" dirty="0"/>
            </a:p>
          </p:txBody>
        </p:sp>
      </p:grpSp>
      <p:grpSp>
        <p:nvGrpSpPr>
          <p:cNvPr id="23" name="29 Grupo"/>
          <p:cNvGrpSpPr>
            <a:grpSpLocks/>
          </p:cNvGrpSpPr>
          <p:nvPr/>
        </p:nvGrpSpPr>
        <p:grpSpPr bwMode="auto">
          <a:xfrm>
            <a:off x="2483768" y="2166442"/>
            <a:ext cx="1439862" cy="398462"/>
            <a:chOff x="0" y="1612774"/>
            <a:chExt cx="2163534" cy="1081767"/>
          </a:xfrm>
        </p:grpSpPr>
        <p:sp>
          <p:nvSpPr>
            <p:cNvPr id="30" name="29 Rectángulo redondeado"/>
            <p:cNvSpPr/>
            <p:nvPr/>
          </p:nvSpPr>
          <p:spPr>
            <a:xfrm>
              <a:off x="0" y="1612774"/>
              <a:ext cx="2163534" cy="1081767"/>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1" name="30 Rectángulo"/>
            <p:cNvSpPr/>
            <p:nvPr/>
          </p:nvSpPr>
          <p:spPr>
            <a:xfrm>
              <a:off x="0" y="1931702"/>
              <a:ext cx="2101516" cy="732672"/>
            </a:xfrm>
            <a:prstGeom prst="rect">
              <a:avLst/>
            </a:prstGeom>
          </p:spPr>
          <p:style>
            <a:lnRef idx="0">
              <a:scrgbClr r="0" g="0" b="0"/>
            </a:lnRef>
            <a:fillRef idx="0">
              <a:scrgbClr r="0" g="0" b="0"/>
            </a:fillRef>
            <a:effectRef idx="0">
              <a:scrgbClr r="0" g="0" b="0"/>
            </a:effectRef>
            <a:fontRef idx="minor">
              <a:schemeClr val="lt1"/>
            </a:fontRef>
          </p:style>
          <p:txBody>
            <a:bodyPr lIns="14605" tIns="14605" rIns="14605" bIns="14605" spcCol="1270" anchor="ctr"/>
            <a:lstStyle/>
            <a:p>
              <a:pPr algn="ctr" defTabSz="1022350">
                <a:lnSpc>
                  <a:spcPct val="90000"/>
                </a:lnSpc>
                <a:spcAft>
                  <a:spcPct val="35000"/>
                </a:spcAft>
                <a:defRPr/>
              </a:pPr>
              <a:r>
                <a:rPr lang="es-CO" sz="1100" dirty="0"/>
                <a:t>Estudios de </a:t>
              </a:r>
              <a:r>
                <a:rPr lang="es-CO" sz="1100" dirty="0" smtClean="0"/>
                <a:t>planeación</a:t>
              </a:r>
              <a:endParaRPr lang="es-CO" sz="1100" dirty="0"/>
            </a:p>
          </p:txBody>
        </p:sp>
      </p:grpSp>
      <p:grpSp>
        <p:nvGrpSpPr>
          <p:cNvPr id="26" name="32 Grupo"/>
          <p:cNvGrpSpPr>
            <a:grpSpLocks/>
          </p:cNvGrpSpPr>
          <p:nvPr/>
        </p:nvGrpSpPr>
        <p:grpSpPr bwMode="auto">
          <a:xfrm>
            <a:off x="5076825" y="3168650"/>
            <a:ext cx="1439863" cy="693738"/>
            <a:chOff x="0" y="1612774"/>
            <a:chExt cx="2163534" cy="1081767"/>
          </a:xfrm>
        </p:grpSpPr>
        <p:sp>
          <p:nvSpPr>
            <p:cNvPr id="33" name="32 Rectángulo redondeado"/>
            <p:cNvSpPr/>
            <p:nvPr/>
          </p:nvSpPr>
          <p:spPr>
            <a:xfrm>
              <a:off x="0" y="1612774"/>
              <a:ext cx="2163534" cy="1081767"/>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4" name="33 Rectángulo"/>
            <p:cNvSpPr/>
            <p:nvPr/>
          </p:nvSpPr>
          <p:spPr>
            <a:xfrm>
              <a:off x="31011" y="1644955"/>
              <a:ext cx="2101513" cy="1017404"/>
            </a:xfrm>
            <a:prstGeom prst="rect">
              <a:avLst/>
            </a:prstGeom>
          </p:spPr>
          <p:style>
            <a:lnRef idx="0">
              <a:scrgbClr r="0" g="0" b="0"/>
            </a:lnRef>
            <a:fillRef idx="0">
              <a:scrgbClr r="0" g="0" b="0"/>
            </a:fillRef>
            <a:effectRef idx="0">
              <a:scrgbClr r="0" g="0" b="0"/>
            </a:effectRef>
            <a:fontRef idx="minor">
              <a:schemeClr val="lt1"/>
            </a:fontRef>
          </p:style>
          <p:txBody>
            <a:bodyPr lIns="14605" tIns="14605" rIns="14605" bIns="14605" spcCol="1270" anchor="ctr"/>
            <a:lstStyle/>
            <a:p>
              <a:pPr algn="ctr" defTabSz="1022350">
                <a:lnSpc>
                  <a:spcPct val="90000"/>
                </a:lnSpc>
                <a:spcAft>
                  <a:spcPct val="35000"/>
                </a:spcAft>
                <a:defRPr/>
              </a:pPr>
              <a:r>
                <a:rPr lang="es-CO" sz="1600" dirty="0"/>
                <a:t>Planeación Operacional</a:t>
              </a:r>
            </a:p>
          </p:txBody>
        </p:sp>
      </p:grpSp>
      <p:grpSp>
        <p:nvGrpSpPr>
          <p:cNvPr id="29" name="35 Grupo"/>
          <p:cNvGrpSpPr>
            <a:grpSpLocks/>
          </p:cNvGrpSpPr>
          <p:nvPr/>
        </p:nvGrpSpPr>
        <p:grpSpPr bwMode="auto">
          <a:xfrm>
            <a:off x="5076825" y="3860800"/>
            <a:ext cx="1439863" cy="1296988"/>
            <a:chOff x="0" y="1612774"/>
            <a:chExt cx="2496385" cy="1675661"/>
          </a:xfrm>
        </p:grpSpPr>
        <p:sp>
          <p:nvSpPr>
            <p:cNvPr id="36" name="35 Rectángulo redondeado"/>
            <p:cNvSpPr/>
            <p:nvPr/>
          </p:nvSpPr>
          <p:spPr>
            <a:xfrm>
              <a:off x="0" y="1612774"/>
              <a:ext cx="2496385" cy="1484918"/>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7" name="36 Rectángulo"/>
            <p:cNvSpPr/>
            <p:nvPr/>
          </p:nvSpPr>
          <p:spPr>
            <a:xfrm>
              <a:off x="33028" y="1643540"/>
              <a:ext cx="2380786" cy="1644895"/>
            </a:xfrm>
            <a:prstGeom prst="rect">
              <a:avLst/>
            </a:prstGeom>
          </p:spPr>
          <p:style>
            <a:lnRef idx="0">
              <a:scrgbClr r="0" g="0" b="0"/>
            </a:lnRef>
            <a:fillRef idx="0">
              <a:scrgbClr r="0" g="0" b="0"/>
            </a:fillRef>
            <a:effectRef idx="0">
              <a:scrgbClr r="0" g="0" b="0"/>
            </a:effectRef>
            <a:fontRef idx="minor">
              <a:schemeClr val="lt1"/>
            </a:fontRef>
          </p:style>
          <p:txBody>
            <a:bodyPr lIns="14605" tIns="14605" rIns="14605" bIns="14605" spcCol="1270" anchor="ctr"/>
            <a:lstStyle/>
            <a:p>
              <a:pPr algn="ctr" defTabSz="1022350">
                <a:lnSpc>
                  <a:spcPct val="90000"/>
                </a:lnSpc>
                <a:spcAft>
                  <a:spcPct val="35000"/>
                </a:spcAft>
                <a:defRPr/>
              </a:pPr>
              <a:r>
                <a:rPr lang="es-CO" sz="1200" dirty="0"/>
                <a:t>Programas a corto plazo</a:t>
              </a:r>
            </a:p>
            <a:p>
              <a:pPr algn="ctr" defTabSz="1022350">
                <a:lnSpc>
                  <a:spcPct val="90000"/>
                </a:lnSpc>
                <a:spcAft>
                  <a:spcPct val="35000"/>
                </a:spcAft>
                <a:defRPr/>
              </a:pPr>
              <a:r>
                <a:rPr lang="es-CO" sz="1200" dirty="0"/>
                <a:t>Metas</a:t>
              </a:r>
            </a:p>
            <a:p>
              <a:pPr algn="ctr" defTabSz="1022350">
                <a:lnSpc>
                  <a:spcPct val="90000"/>
                </a:lnSpc>
                <a:spcAft>
                  <a:spcPct val="35000"/>
                </a:spcAft>
                <a:defRPr/>
              </a:pPr>
              <a:r>
                <a:rPr lang="es-CO" sz="1200" dirty="0"/>
                <a:t>Procedimientos</a:t>
              </a:r>
            </a:p>
          </p:txBody>
        </p:sp>
      </p:grpSp>
      <p:grpSp>
        <p:nvGrpSpPr>
          <p:cNvPr id="14336" name="44 Grupo"/>
          <p:cNvGrpSpPr/>
          <p:nvPr/>
        </p:nvGrpSpPr>
        <p:grpSpPr>
          <a:xfrm>
            <a:off x="6660232" y="3645024"/>
            <a:ext cx="1152128" cy="1368152"/>
            <a:chOff x="0" y="1612774"/>
            <a:chExt cx="2163534" cy="1081767"/>
          </a:xfrm>
          <a:solidFill>
            <a:schemeClr val="tx2">
              <a:lumMod val="60000"/>
              <a:lumOff val="40000"/>
            </a:schemeClr>
          </a:solidFill>
        </p:grpSpPr>
        <p:sp>
          <p:nvSpPr>
            <p:cNvPr id="39" name="38 Rectángulo redondeado"/>
            <p:cNvSpPr/>
            <p:nvPr/>
          </p:nvSpPr>
          <p:spPr>
            <a:xfrm>
              <a:off x="0" y="1612774"/>
              <a:ext cx="2163534" cy="1081767"/>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0" name="39 Rectángulo"/>
            <p:cNvSpPr/>
            <p:nvPr/>
          </p:nvSpPr>
          <p:spPr>
            <a:xfrm>
              <a:off x="31684" y="1644458"/>
              <a:ext cx="2100166" cy="1018399"/>
            </a:xfrm>
            <a:prstGeom prst="rect">
              <a:avLst/>
            </a:prstGeom>
            <a:grpFill/>
          </p:spPr>
          <p:style>
            <a:lnRef idx="0">
              <a:scrgbClr r="0" g="0" b="0"/>
            </a:lnRef>
            <a:fillRef idx="0">
              <a:scrgbClr r="0" g="0" b="0"/>
            </a:fillRef>
            <a:effectRef idx="0">
              <a:scrgbClr r="0" g="0" b="0"/>
            </a:effectRef>
            <a:fontRef idx="minor">
              <a:schemeClr val="lt1"/>
            </a:fontRef>
          </p:style>
          <p:txBody>
            <a:bodyPr lIns="14605" tIns="14605" rIns="14605" bIns="14605" spcCol="1270" anchor="ctr"/>
            <a:lstStyle/>
            <a:p>
              <a:pPr algn="ctr" defTabSz="1022350">
                <a:lnSpc>
                  <a:spcPct val="90000"/>
                </a:lnSpc>
                <a:spcAft>
                  <a:spcPct val="35000"/>
                </a:spcAft>
                <a:defRPr/>
              </a:pPr>
              <a:r>
                <a:rPr lang="es-CO" sz="1400" dirty="0"/>
                <a:t>Organización para implementar los planes</a:t>
              </a:r>
            </a:p>
          </p:txBody>
        </p:sp>
      </p:grpSp>
      <p:grpSp>
        <p:nvGrpSpPr>
          <p:cNvPr id="14337" name="47 Grupo"/>
          <p:cNvGrpSpPr/>
          <p:nvPr/>
        </p:nvGrpSpPr>
        <p:grpSpPr>
          <a:xfrm>
            <a:off x="7812360" y="3645024"/>
            <a:ext cx="1080120" cy="1368152"/>
            <a:chOff x="0" y="1612774"/>
            <a:chExt cx="2163534" cy="1081767"/>
          </a:xfrm>
          <a:solidFill>
            <a:schemeClr val="accent1">
              <a:lumMod val="40000"/>
              <a:lumOff val="60000"/>
            </a:schemeClr>
          </a:solidFill>
        </p:grpSpPr>
        <p:sp>
          <p:nvSpPr>
            <p:cNvPr id="42" name="41 Rectángulo redondeado"/>
            <p:cNvSpPr/>
            <p:nvPr/>
          </p:nvSpPr>
          <p:spPr>
            <a:xfrm>
              <a:off x="0" y="1612774"/>
              <a:ext cx="2163534" cy="1081767"/>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3" name="42 Rectángulo"/>
            <p:cNvSpPr/>
            <p:nvPr/>
          </p:nvSpPr>
          <p:spPr>
            <a:xfrm>
              <a:off x="31684" y="1644458"/>
              <a:ext cx="2100166" cy="1018399"/>
            </a:xfrm>
            <a:prstGeom prst="rect">
              <a:avLst/>
            </a:prstGeom>
            <a:solidFill>
              <a:schemeClr val="tx2">
                <a:lumMod val="60000"/>
                <a:lumOff val="40000"/>
              </a:schemeClr>
            </a:solidFill>
          </p:spPr>
          <p:style>
            <a:lnRef idx="0">
              <a:scrgbClr r="0" g="0" b="0"/>
            </a:lnRef>
            <a:fillRef idx="0">
              <a:scrgbClr r="0" g="0" b="0"/>
            </a:fillRef>
            <a:effectRef idx="0">
              <a:scrgbClr r="0" g="0" b="0"/>
            </a:effectRef>
            <a:fontRef idx="minor">
              <a:schemeClr val="lt1"/>
            </a:fontRef>
          </p:style>
          <p:txBody>
            <a:bodyPr lIns="14605" tIns="14605" rIns="14605" bIns="14605" spcCol="1270" anchor="ctr"/>
            <a:lstStyle/>
            <a:p>
              <a:pPr algn="ctr" defTabSz="1022350">
                <a:lnSpc>
                  <a:spcPct val="90000"/>
                </a:lnSpc>
                <a:spcAft>
                  <a:spcPct val="35000"/>
                </a:spcAft>
                <a:defRPr/>
              </a:pPr>
              <a:r>
                <a:rPr lang="es-CO" sz="1400" dirty="0"/>
                <a:t>Revisión y evaluación de los planes </a:t>
              </a:r>
            </a:p>
          </p:txBody>
        </p:sp>
      </p:grpSp>
      <p:cxnSp>
        <p:nvCxnSpPr>
          <p:cNvPr id="44" name="43 Conector recto"/>
          <p:cNvCxnSpPr/>
          <p:nvPr/>
        </p:nvCxnSpPr>
        <p:spPr>
          <a:xfrm flipV="1">
            <a:off x="755650" y="2060650"/>
            <a:ext cx="7561263" cy="198"/>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44 Conector recto de flecha"/>
          <p:cNvCxnSpPr/>
          <p:nvPr/>
        </p:nvCxnSpPr>
        <p:spPr>
          <a:xfrm>
            <a:off x="755650" y="2060972"/>
            <a:ext cx="0" cy="2159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6" name="45 Conector recto de flecha"/>
          <p:cNvCxnSpPr/>
          <p:nvPr/>
        </p:nvCxnSpPr>
        <p:spPr>
          <a:xfrm>
            <a:off x="2339752" y="2060650"/>
            <a:ext cx="0" cy="5762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7" name="46 Conector recto de flecha"/>
          <p:cNvCxnSpPr/>
          <p:nvPr/>
        </p:nvCxnSpPr>
        <p:spPr>
          <a:xfrm>
            <a:off x="4211960" y="2060898"/>
            <a:ext cx="0" cy="10080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8" name="47 Conector recto de flecha"/>
          <p:cNvCxnSpPr/>
          <p:nvPr/>
        </p:nvCxnSpPr>
        <p:spPr>
          <a:xfrm>
            <a:off x="5724128" y="2060898"/>
            <a:ext cx="0" cy="10080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9" name="48 Conector recto de flecha"/>
          <p:cNvCxnSpPr/>
          <p:nvPr/>
        </p:nvCxnSpPr>
        <p:spPr>
          <a:xfrm>
            <a:off x="7164388" y="2061146"/>
            <a:ext cx="0" cy="14398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0" name="49 Conector recto de flecha"/>
          <p:cNvCxnSpPr/>
          <p:nvPr/>
        </p:nvCxnSpPr>
        <p:spPr>
          <a:xfrm>
            <a:off x="8316416" y="2061146"/>
            <a:ext cx="0" cy="14398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1" name="50 Conector recto"/>
          <p:cNvCxnSpPr/>
          <p:nvPr/>
        </p:nvCxnSpPr>
        <p:spPr>
          <a:xfrm>
            <a:off x="900113" y="6165850"/>
            <a:ext cx="7416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51 Conector recto de flecha"/>
          <p:cNvCxnSpPr/>
          <p:nvPr/>
        </p:nvCxnSpPr>
        <p:spPr>
          <a:xfrm>
            <a:off x="971550" y="5275263"/>
            <a:ext cx="0" cy="2159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3" name="52 Conector recto de flecha"/>
          <p:cNvCxnSpPr/>
          <p:nvPr/>
        </p:nvCxnSpPr>
        <p:spPr>
          <a:xfrm flipV="1">
            <a:off x="2411413" y="5419179"/>
            <a:ext cx="0" cy="7461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14340" name="86 Grupo"/>
          <p:cNvGrpSpPr>
            <a:grpSpLocks/>
          </p:cNvGrpSpPr>
          <p:nvPr/>
        </p:nvGrpSpPr>
        <p:grpSpPr bwMode="auto">
          <a:xfrm flipV="1">
            <a:off x="4716463" y="5084763"/>
            <a:ext cx="3600450" cy="1081087"/>
            <a:chOff x="4716016" y="5275028"/>
            <a:chExt cx="3600400" cy="1440160"/>
          </a:xfrm>
        </p:grpSpPr>
        <p:cxnSp>
          <p:nvCxnSpPr>
            <p:cNvPr id="55" name="54 Conector recto de flecha"/>
            <p:cNvCxnSpPr/>
            <p:nvPr/>
          </p:nvCxnSpPr>
          <p:spPr>
            <a:xfrm>
              <a:off x="4716016" y="5275028"/>
              <a:ext cx="0" cy="100874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6" name="55 Conector recto de flecha"/>
            <p:cNvCxnSpPr/>
            <p:nvPr/>
          </p:nvCxnSpPr>
          <p:spPr>
            <a:xfrm>
              <a:off x="6011398" y="5275028"/>
              <a:ext cx="0" cy="100874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7" name="56 Conector recto de flecha"/>
            <p:cNvCxnSpPr/>
            <p:nvPr/>
          </p:nvCxnSpPr>
          <p:spPr>
            <a:xfrm>
              <a:off x="7379804" y="5275028"/>
              <a:ext cx="0" cy="144016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8" name="57 Conector recto de flecha"/>
            <p:cNvCxnSpPr/>
            <p:nvPr/>
          </p:nvCxnSpPr>
          <p:spPr>
            <a:xfrm>
              <a:off x="8316416" y="5275028"/>
              <a:ext cx="0" cy="144016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cxnSp>
        <p:nvCxnSpPr>
          <p:cNvPr id="59" name="58 Conector recto de flecha"/>
          <p:cNvCxnSpPr/>
          <p:nvPr/>
        </p:nvCxnSpPr>
        <p:spPr>
          <a:xfrm flipV="1">
            <a:off x="900113" y="5589241"/>
            <a:ext cx="0" cy="57660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0" name="59 Conector recto de flecha"/>
          <p:cNvCxnSpPr>
            <a:stCxn id="9" idx="3"/>
          </p:cNvCxnSpPr>
          <p:nvPr/>
        </p:nvCxnSpPr>
        <p:spPr>
          <a:xfrm>
            <a:off x="1547813" y="2651125"/>
            <a:ext cx="144462" cy="2016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1" name="60 Conector recto de flecha"/>
          <p:cNvCxnSpPr/>
          <p:nvPr/>
        </p:nvCxnSpPr>
        <p:spPr>
          <a:xfrm flipV="1">
            <a:off x="1527175" y="3702050"/>
            <a:ext cx="165100" cy="142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2" name="61 Conector recto de flecha"/>
          <p:cNvCxnSpPr/>
          <p:nvPr/>
        </p:nvCxnSpPr>
        <p:spPr>
          <a:xfrm>
            <a:off x="1547813" y="4797152"/>
            <a:ext cx="14446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3" name="62 Conector recto de flecha"/>
          <p:cNvCxnSpPr/>
          <p:nvPr/>
        </p:nvCxnSpPr>
        <p:spPr>
          <a:xfrm flipV="1">
            <a:off x="3132138" y="3644900"/>
            <a:ext cx="165100" cy="142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4" name="63 Conector recto de flecha"/>
          <p:cNvCxnSpPr/>
          <p:nvPr/>
        </p:nvCxnSpPr>
        <p:spPr>
          <a:xfrm flipV="1">
            <a:off x="4932363" y="3573016"/>
            <a:ext cx="165100" cy="142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5" name="64 Conector recto de flecha"/>
          <p:cNvCxnSpPr/>
          <p:nvPr/>
        </p:nvCxnSpPr>
        <p:spPr>
          <a:xfrm flipV="1">
            <a:off x="6495132" y="4278808"/>
            <a:ext cx="165100" cy="142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6" name="65 Conector recto de flecha"/>
          <p:cNvCxnSpPr/>
          <p:nvPr/>
        </p:nvCxnSpPr>
        <p:spPr>
          <a:xfrm>
            <a:off x="755650" y="2997200"/>
            <a:ext cx="0" cy="2159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7" name="66 Conector recto de flecha"/>
          <p:cNvCxnSpPr/>
          <p:nvPr/>
        </p:nvCxnSpPr>
        <p:spPr>
          <a:xfrm>
            <a:off x="755576" y="4005263"/>
            <a:ext cx="0" cy="2159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374" name="67 Rectángulo"/>
          <p:cNvSpPr>
            <a:spLocks noChangeArrowheads="1"/>
          </p:cNvSpPr>
          <p:nvPr/>
        </p:nvSpPr>
        <p:spPr bwMode="auto">
          <a:xfrm>
            <a:off x="323850" y="1412875"/>
            <a:ext cx="1022350" cy="369888"/>
          </a:xfrm>
          <a:prstGeom prst="rect">
            <a:avLst/>
          </a:prstGeom>
          <a:noFill/>
          <a:ln w="9525">
            <a:noFill/>
            <a:miter lim="800000"/>
            <a:headEnd/>
            <a:tailEnd/>
          </a:ln>
        </p:spPr>
        <p:txBody>
          <a:bodyPr wrap="none">
            <a:spAutoFit/>
          </a:bodyPr>
          <a:lstStyle/>
          <a:p>
            <a:r>
              <a:rPr lang="es-CO"/>
              <a:t>Premisas</a:t>
            </a:r>
          </a:p>
        </p:txBody>
      </p:sp>
      <p:sp>
        <p:nvSpPr>
          <p:cNvPr id="14375" name="68 Rectángulo"/>
          <p:cNvSpPr>
            <a:spLocks noChangeArrowheads="1"/>
          </p:cNvSpPr>
          <p:nvPr/>
        </p:nvSpPr>
        <p:spPr bwMode="auto">
          <a:xfrm>
            <a:off x="3275856" y="1412875"/>
            <a:ext cx="1208088" cy="369888"/>
          </a:xfrm>
          <a:prstGeom prst="rect">
            <a:avLst/>
          </a:prstGeom>
          <a:noFill/>
          <a:ln w="9525">
            <a:noFill/>
            <a:miter lim="800000"/>
            <a:headEnd/>
            <a:tailEnd/>
          </a:ln>
        </p:spPr>
        <p:txBody>
          <a:bodyPr wrap="none">
            <a:spAutoFit/>
          </a:bodyPr>
          <a:lstStyle/>
          <a:p>
            <a:r>
              <a:rPr lang="es-CO" dirty="0"/>
              <a:t>Planeación</a:t>
            </a:r>
          </a:p>
        </p:txBody>
      </p:sp>
      <p:sp>
        <p:nvSpPr>
          <p:cNvPr id="14376" name="69 Rectángulo"/>
          <p:cNvSpPr>
            <a:spLocks noChangeArrowheads="1"/>
          </p:cNvSpPr>
          <p:nvPr/>
        </p:nvSpPr>
        <p:spPr bwMode="auto">
          <a:xfrm>
            <a:off x="6016625" y="1331913"/>
            <a:ext cx="2659063" cy="368300"/>
          </a:xfrm>
          <a:prstGeom prst="rect">
            <a:avLst/>
          </a:prstGeom>
          <a:noFill/>
          <a:ln w="9525">
            <a:noFill/>
            <a:miter lim="800000"/>
            <a:headEnd/>
            <a:tailEnd/>
          </a:ln>
        </p:spPr>
        <p:txBody>
          <a:bodyPr wrap="none">
            <a:spAutoFit/>
          </a:bodyPr>
          <a:lstStyle/>
          <a:p>
            <a:r>
              <a:rPr lang="es-CO" dirty="0"/>
              <a:t>Implementación y revisión</a:t>
            </a:r>
          </a:p>
        </p:txBody>
      </p:sp>
      <p:cxnSp>
        <p:nvCxnSpPr>
          <p:cNvPr id="71" name="70 Conector recto"/>
          <p:cNvCxnSpPr/>
          <p:nvPr/>
        </p:nvCxnSpPr>
        <p:spPr>
          <a:xfrm flipV="1">
            <a:off x="250825" y="1773238"/>
            <a:ext cx="0" cy="2159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71 Conector recto"/>
          <p:cNvCxnSpPr/>
          <p:nvPr/>
        </p:nvCxnSpPr>
        <p:spPr>
          <a:xfrm>
            <a:off x="250825" y="1773238"/>
            <a:ext cx="115252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72 Conector recto"/>
          <p:cNvCxnSpPr/>
          <p:nvPr/>
        </p:nvCxnSpPr>
        <p:spPr>
          <a:xfrm flipV="1">
            <a:off x="1403350" y="1773238"/>
            <a:ext cx="0" cy="2159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73 Conector recto"/>
          <p:cNvCxnSpPr/>
          <p:nvPr/>
        </p:nvCxnSpPr>
        <p:spPr>
          <a:xfrm flipV="1">
            <a:off x="1547813" y="1773238"/>
            <a:ext cx="0" cy="2159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5" name="74 Conector recto"/>
          <p:cNvCxnSpPr/>
          <p:nvPr/>
        </p:nvCxnSpPr>
        <p:spPr>
          <a:xfrm>
            <a:off x="1547813" y="1773238"/>
            <a:ext cx="482441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75 Conector recto"/>
          <p:cNvCxnSpPr/>
          <p:nvPr/>
        </p:nvCxnSpPr>
        <p:spPr>
          <a:xfrm flipV="1">
            <a:off x="6372225" y="1773238"/>
            <a:ext cx="0" cy="2159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76 Conector recto"/>
          <p:cNvCxnSpPr/>
          <p:nvPr/>
        </p:nvCxnSpPr>
        <p:spPr>
          <a:xfrm flipV="1">
            <a:off x="6516688" y="1773238"/>
            <a:ext cx="0" cy="2159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77 Conector recto"/>
          <p:cNvCxnSpPr/>
          <p:nvPr/>
        </p:nvCxnSpPr>
        <p:spPr>
          <a:xfrm>
            <a:off x="6516688" y="1773238"/>
            <a:ext cx="19431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78 Conector recto"/>
          <p:cNvCxnSpPr/>
          <p:nvPr/>
        </p:nvCxnSpPr>
        <p:spPr>
          <a:xfrm flipV="1">
            <a:off x="8459788" y="1773238"/>
            <a:ext cx="0" cy="215900"/>
          </a:xfrm>
          <a:prstGeom prst="line">
            <a:avLst/>
          </a:prstGeom>
        </p:spPr>
        <p:style>
          <a:lnRef idx="1">
            <a:schemeClr val="accent1"/>
          </a:lnRef>
          <a:fillRef idx="0">
            <a:schemeClr val="accent1"/>
          </a:fillRef>
          <a:effectRef idx="0">
            <a:schemeClr val="accent1"/>
          </a:effectRef>
          <a:fontRef idx="minor">
            <a:schemeClr val="tx1"/>
          </a:fontRef>
        </p:style>
      </p:cxnSp>
      <p:sp>
        <p:nvSpPr>
          <p:cNvPr id="14386" name="79 Rectángulo"/>
          <p:cNvSpPr>
            <a:spLocks noChangeArrowheads="1"/>
          </p:cNvSpPr>
          <p:nvPr/>
        </p:nvSpPr>
        <p:spPr bwMode="auto">
          <a:xfrm>
            <a:off x="1907704" y="6372225"/>
            <a:ext cx="4362450" cy="369888"/>
          </a:xfrm>
          <a:prstGeom prst="rect">
            <a:avLst/>
          </a:prstGeom>
          <a:noFill/>
          <a:ln w="9525">
            <a:noFill/>
            <a:miter lim="800000"/>
            <a:headEnd/>
            <a:tailEnd/>
          </a:ln>
        </p:spPr>
        <p:txBody>
          <a:bodyPr wrap="none">
            <a:spAutoFit/>
          </a:bodyPr>
          <a:lstStyle/>
          <a:p>
            <a:r>
              <a:rPr lang="es-CO"/>
              <a:t>Modelo de Planeación Estratégica de Steiner</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2123728" y="231775"/>
            <a:ext cx="5272435" cy="1143000"/>
          </a:xfrm>
          <a:prstGeom prst="rect">
            <a:avLst/>
          </a:prstGeom>
          <a:solidFill>
            <a:schemeClr val="accent1"/>
          </a:solidFill>
        </p:spPr>
        <p:txBody>
          <a:bodyPr anchor="ctr">
            <a:normAutofit fontScale="90000" lnSpcReduction="20000"/>
          </a:bodyPr>
          <a:lstStyle/>
          <a:p>
            <a:pPr algn="ctr">
              <a:defRPr/>
            </a:pPr>
            <a:r>
              <a:rPr lang="es-CO" sz="4400" dirty="0">
                <a:solidFill>
                  <a:schemeClr val="bg1"/>
                </a:solidFill>
                <a:latin typeface="+mj-lt"/>
                <a:ea typeface="+mj-ea"/>
                <a:cs typeface="+mj-cs"/>
              </a:rPr>
              <a:t>¿Hay tipos de estrategias?</a:t>
            </a:r>
          </a:p>
        </p:txBody>
      </p:sp>
      <p:graphicFrame>
        <p:nvGraphicFramePr>
          <p:cNvPr id="5" name="4 Tabla"/>
          <p:cNvGraphicFramePr>
            <a:graphicFrameLocks noGrp="1"/>
          </p:cNvGraphicFramePr>
          <p:nvPr>
            <p:extLst>
              <p:ext uri="{D42A27DB-BD31-4B8C-83A1-F6EECF244321}">
                <p14:modId xmlns:p14="http://schemas.microsoft.com/office/powerpoint/2010/main" val="4267599559"/>
              </p:ext>
            </p:extLst>
          </p:nvPr>
        </p:nvGraphicFramePr>
        <p:xfrm>
          <a:off x="539552" y="1556792"/>
          <a:ext cx="8136904" cy="4696149"/>
        </p:xfrm>
        <a:graphic>
          <a:graphicData uri="http://schemas.openxmlformats.org/drawingml/2006/table">
            <a:tbl>
              <a:tblPr firstRow="1" bandRow="1">
                <a:tableStyleId>{5C22544A-7EE6-4342-B048-85BDC9FD1C3A}</a:tableStyleId>
              </a:tblPr>
              <a:tblGrid>
                <a:gridCol w="537343"/>
                <a:gridCol w="3300819"/>
                <a:gridCol w="4298742"/>
              </a:tblGrid>
              <a:tr h="450128">
                <a:tc rowSpan="6">
                  <a:txBody>
                    <a:bodyPr/>
                    <a:lstStyle/>
                    <a:p>
                      <a:pPr algn="ctr"/>
                      <a:r>
                        <a:rPr lang="es-CO" b="1" dirty="0" smtClean="0"/>
                        <a:t>Según</a:t>
                      </a:r>
                      <a:r>
                        <a:rPr lang="es-CO" b="1" baseline="0" dirty="0" smtClean="0"/>
                        <a:t> </a:t>
                      </a:r>
                      <a:r>
                        <a:rPr lang="es-CO" b="1" baseline="0" dirty="0" err="1" smtClean="0"/>
                        <a:t>Ansoff</a:t>
                      </a:r>
                      <a:endParaRPr lang="es-CO" b="1" dirty="0"/>
                    </a:p>
                  </a:txBody>
                  <a:tcPr vert="vert270" anchor="ctr">
                    <a:solidFill>
                      <a:srgbClr val="00B050"/>
                    </a:solidFill>
                  </a:tcPr>
                </a:tc>
                <a:tc>
                  <a:txBody>
                    <a:bodyPr/>
                    <a:lstStyle/>
                    <a:p>
                      <a:pPr algn="ctr"/>
                      <a:r>
                        <a:rPr lang="es-CO" b="1" dirty="0" smtClean="0"/>
                        <a:t>Máximo rendimiento actual</a:t>
                      </a:r>
                      <a:endParaRPr lang="es-CO" b="1" dirty="0"/>
                    </a:p>
                  </a:txBody>
                  <a:tcPr anchor="ctr">
                    <a:solidFill>
                      <a:srgbClr val="00B050"/>
                    </a:solidFill>
                  </a:tcPr>
                </a:tc>
                <a:tc>
                  <a:txBody>
                    <a:bodyPr/>
                    <a:lstStyle/>
                    <a:p>
                      <a:pPr algn="just"/>
                      <a:r>
                        <a:rPr lang="es-CO" b="0" dirty="0" smtClean="0"/>
                        <a:t>Su objetivo es sobrevivir para producir rendimientos</a:t>
                      </a:r>
                      <a:endParaRPr lang="es-CO" b="0" dirty="0"/>
                    </a:p>
                  </a:txBody>
                  <a:tcPr anchor="ctr">
                    <a:solidFill>
                      <a:schemeClr val="accent3"/>
                    </a:solidFill>
                  </a:tcPr>
                </a:tc>
              </a:tr>
              <a:tr h="948333">
                <a:tc vMerge="1">
                  <a:txBody>
                    <a:bodyPr/>
                    <a:lstStyle/>
                    <a:p>
                      <a:pPr algn="ctr"/>
                      <a:endParaRPr lang="es-CO" b="1" dirty="0">
                        <a:solidFill>
                          <a:schemeClr val="bg1"/>
                        </a:solidFill>
                      </a:endParaRPr>
                    </a:p>
                  </a:txBody>
                  <a:tcPr anchor="ctr">
                    <a:solidFill>
                      <a:srgbClr val="00B050"/>
                    </a:solidFill>
                  </a:tcPr>
                </a:tc>
                <a:tc>
                  <a:txBody>
                    <a:bodyPr/>
                    <a:lstStyle/>
                    <a:p>
                      <a:pPr algn="ctr"/>
                      <a:r>
                        <a:rPr lang="es-CO" b="1" dirty="0" smtClean="0">
                          <a:solidFill>
                            <a:schemeClr val="bg1"/>
                          </a:solidFill>
                        </a:rPr>
                        <a:t>Ganancias de capital</a:t>
                      </a:r>
                      <a:endParaRPr lang="es-CO" b="1" dirty="0">
                        <a:solidFill>
                          <a:schemeClr val="bg1"/>
                        </a:solidFill>
                      </a:endParaRPr>
                    </a:p>
                  </a:txBody>
                  <a:tcPr anchor="ctr">
                    <a:solidFill>
                      <a:srgbClr val="00B050"/>
                    </a:solidFill>
                  </a:tcPr>
                </a:tc>
                <a:tc>
                  <a:txBody>
                    <a:bodyPr/>
                    <a:lstStyle/>
                    <a:p>
                      <a:pPr algn="just"/>
                      <a:r>
                        <a:rPr lang="es-CO" b="0" dirty="0" smtClean="0">
                          <a:solidFill>
                            <a:schemeClr val="bg1"/>
                          </a:solidFill>
                        </a:rPr>
                        <a:t>Su objetivo son las utilidades a largo plazo.</a:t>
                      </a:r>
                      <a:endParaRPr lang="es-CO" b="0" dirty="0">
                        <a:solidFill>
                          <a:schemeClr val="bg1"/>
                        </a:solidFill>
                      </a:endParaRPr>
                    </a:p>
                  </a:txBody>
                  <a:tcPr anchor="ctr">
                    <a:solidFill>
                      <a:schemeClr val="accent3"/>
                    </a:solidFill>
                  </a:tcPr>
                </a:tc>
              </a:tr>
              <a:tr h="776934">
                <a:tc vMerge="1">
                  <a:txBody>
                    <a:bodyPr/>
                    <a:lstStyle/>
                    <a:p>
                      <a:pPr algn="ctr"/>
                      <a:endParaRPr lang="es-CO" b="1" dirty="0">
                        <a:solidFill>
                          <a:schemeClr val="bg1"/>
                        </a:solidFill>
                      </a:endParaRPr>
                    </a:p>
                  </a:txBody>
                  <a:tcPr anchor="ctr">
                    <a:solidFill>
                      <a:srgbClr val="00B050"/>
                    </a:solidFill>
                  </a:tcPr>
                </a:tc>
                <a:tc>
                  <a:txBody>
                    <a:bodyPr/>
                    <a:lstStyle/>
                    <a:p>
                      <a:pPr algn="ctr"/>
                      <a:r>
                        <a:rPr lang="es-CO" b="1" dirty="0" smtClean="0">
                          <a:solidFill>
                            <a:schemeClr val="bg1"/>
                          </a:solidFill>
                        </a:rPr>
                        <a:t>Liquidez de patrimonio</a:t>
                      </a:r>
                      <a:endParaRPr lang="es-CO" b="1" dirty="0">
                        <a:solidFill>
                          <a:schemeClr val="bg1"/>
                        </a:solidFill>
                      </a:endParaRPr>
                    </a:p>
                  </a:txBody>
                  <a:tcPr anchor="ctr">
                    <a:solidFill>
                      <a:srgbClr val="00B050"/>
                    </a:solidFill>
                  </a:tcPr>
                </a:tc>
                <a:tc>
                  <a:txBody>
                    <a:bodyPr/>
                    <a:lstStyle/>
                    <a:p>
                      <a:pPr algn="just"/>
                      <a:r>
                        <a:rPr lang="es-CO" b="0" dirty="0" smtClean="0">
                          <a:solidFill>
                            <a:schemeClr val="bg1"/>
                          </a:solidFill>
                        </a:rPr>
                        <a:t>Su objetivo es atraer compradores,  abrir su capital o fusionarse con otras empresas</a:t>
                      </a:r>
                      <a:endParaRPr lang="es-CO" b="0" dirty="0">
                        <a:solidFill>
                          <a:schemeClr val="bg1"/>
                        </a:solidFill>
                      </a:endParaRPr>
                    </a:p>
                  </a:txBody>
                  <a:tcPr anchor="ctr">
                    <a:solidFill>
                      <a:schemeClr val="accent3"/>
                    </a:solidFill>
                  </a:tcPr>
                </a:tc>
              </a:tr>
              <a:tr h="776934">
                <a:tc vMerge="1">
                  <a:txBody>
                    <a:bodyPr/>
                    <a:lstStyle/>
                    <a:p>
                      <a:pPr algn="ctr"/>
                      <a:endParaRPr lang="es-CO" b="1" dirty="0">
                        <a:solidFill>
                          <a:schemeClr val="bg1"/>
                        </a:solidFill>
                      </a:endParaRPr>
                    </a:p>
                  </a:txBody>
                  <a:tcPr anchor="ctr">
                    <a:solidFill>
                      <a:srgbClr val="00B050"/>
                    </a:solidFill>
                  </a:tcPr>
                </a:tc>
                <a:tc>
                  <a:txBody>
                    <a:bodyPr/>
                    <a:lstStyle/>
                    <a:p>
                      <a:pPr algn="ctr"/>
                      <a:r>
                        <a:rPr lang="es-CO" b="1" dirty="0" smtClean="0">
                          <a:solidFill>
                            <a:schemeClr val="bg1"/>
                          </a:solidFill>
                        </a:rPr>
                        <a:t>Responsabilidad Social</a:t>
                      </a:r>
                      <a:endParaRPr lang="es-CO" b="1" dirty="0">
                        <a:solidFill>
                          <a:schemeClr val="bg1"/>
                        </a:solidFill>
                      </a:endParaRPr>
                    </a:p>
                  </a:txBody>
                  <a:tcPr anchor="ctr">
                    <a:solidFill>
                      <a:srgbClr val="00B050"/>
                    </a:solidFill>
                  </a:tcPr>
                </a:tc>
                <a:tc>
                  <a:txBody>
                    <a:bodyPr/>
                    <a:lstStyle/>
                    <a:p>
                      <a:pPr algn="just"/>
                      <a:r>
                        <a:rPr lang="es-CO" b="0" dirty="0" smtClean="0">
                          <a:solidFill>
                            <a:schemeClr val="bg1"/>
                          </a:solidFill>
                        </a:rPr>
                        <a:t>Su objetivo son cuestiones comunitarias o ecológicas donde identifica su interés.</a:t>
                      </a:r>
                      <a:endParaRPr lang="es-CO" b="0" dirty="0">
                        <a:solidFill>
                          <a:schemeClr val="bg1"/>
                        </a:solidFill>
                      </a:endParaRPr>
                    </a:p>
                  </a:txBody>
                  <a:tcPr anchor="ctr">
                    <a:solidFill>
                      <a:schemeClr val="accent3"/>
                    </a:solidFill>
                  </a:tcPr>
                </a:tc>
              </a:tr>
              <a:tr h="776934">
                <a:tc vMerge="1">
                  <a:txBody>
                    <a:bodyPr/>
                    <a:lstStyle/>
                    <a:p>
                      <a:pPr algn="ctr"/>
                      <a:endParaRPr lang="es-CO" b="1" dirty="0">
                        <a:solidFill>
                          <a:schemeClr val="bg1"/>
                        </a:solidFill>
                      </a:endParaRPr>
                    </a:p>
                  </a:txBody>
                  <a:tcPr anchor="ctr">
                    <a:solidFill>
                      <a:srgbClr val="00B050"/>
                    </a:solidFill>
                  </a:tcPr>
                </a:tc>
                <a:tc>
                  <a:txBody>
                    <a:bodyPr/>
                    <a:lstStyle/>
                    <a:p>
                      <a:pPr algn="ctr"/>
                      <a:r>
                        <a:rPr lang="es-CO" b="1" dirty="0" smtClean="0">
                          <a:solidFill>
                            <a:schemeClr val="bg1"/>
                          </a:solidFill>
                        </a:rPr>
                        <a:t>Filantropía</a:t>
                      </a:r>
                      <a:endParaRPr lang="es-CO" b="1" dirty="0">
                        <a:solidFill>
                          <a:schemeClr val="bg1"/>
                        </a:solidFill>
                      </a:endParaRPr>
                    </a:p>
                  </a:txBody>
                  <a:tcPr anchor="ctr">
                    <a:solidFill>
                      <a:srgbClr val="00B050"/>
                    </a:solidFill>
                  </a:tcPr>
                </a:tc>
                <a:tc>
                  <a:txBody>
                    <a:bodyPr/>
                    <a:lstStyle/>
                    <a:p>
                      <a:pPr algn="just"/>
                      <a:r>
                        <a:rPr lang="es-CO" b="0" dirty="0" smtClean="0">
                          <a:solidFill>
                            <a:schemeClr val="bg1"/>
                          </a:solidFill>
                        </a:rPr>
                        <a:t>Sus</a:t>
                      </a:r>
                      <a:r>
                        <a:rPr lang="es-CO" b="0" baseline="0" dirty="0" smtClean="0">
                          <a:solidFill>
                            <a:schemeClr val="bg1"/>
                          </a:solidFill>
                        </a:rPr>
                        <a:t> objetivos no son económicos o lucrativos.</a:t>
                      </a:r>
                      <a:endParaRPr lang="es-CO" b="0" dirty="0">
                        <a:solidFill>
                          <a:schemeClr val="bg1"/>
                        </a:solidFill>
                      </a:endParaRPr>
                    </a:p>
                  </a:txBody>
                  <a:tcPr anchor="ctr">
                    <a:solidFill>
                      <a:schemeClr val="accent3"/>
                    </a:solidFill>
                  </a:tcPr>
                </a:tc>
              </a:tr>
              <a:tr h="776934">
                <a:tc vMerge="1">
                  <a:txBody>
                    <a:bodyPr/>
                    <a:lstStyle/>
                    <a:p>
                      <a:pPr algn="ctr"/>
                      <a:endParaRPr lang="es-CO" b="1" dirty="0">
                        <a:solidFill>
                          <a:schemeClr val="bg1"/>
                        </a:solidFill>
                      </a:endParaRPr>
                    </a:p>
                  </a:txBody>
                  <a:tcPr anchor="ctr">
                    <a:solidFill>
                      <a:srgbClr val="00B050"/>
                    </a:solidFill>
                  </a:tcPr>
                </a:tc>
                <a:tc>
                  <a:txBody>
                    <a:bodyPr/>
                    <a:lstStyle/>
                    <a:p>
                      <a:pPr algn="ctr"/>
                      <a:r>
                        <a:rPr lang="es-CO" b="1" dirty="0" smtClean="0">
                          <a:solidFill>
                            <a:schemeClr val="bg1"/>
                          </a:solidFill>
                        </a:rPr>
                        <a:t>Actitud ante los riesgos</a:t>
                      </a:r>
                      <a:endParaRPr lang="es-CO" b="1" dirty="0">
                        <a:solidFill>
                          <a:schemeClr val="bg1"/>
                        </a:solidFill>
                      </a:endParaRPr>
                    </a:p>
                  </a:txBody>
                  <a:tcPr anchor="ctr">
                    <a:solidFill>
                      <a:srgbClr val="00B050"/>
                    </a:solidFill>
                  </a:tcPr>
                </a:tc>
                <a:tc>
                  <a:txBody>
                    <a:bodyPr/>
                    <a:lstStyle/>
                    <a:p>
                      <a:pPr algn="just"/>
                      <a:r>
                        <a:rPr lang="es-CO" b="0" dirty="0" smtClean="0">
                          <a:solidFill>
                            <a:schemeClr val="bg1"/>
                          </a:solidFill>
                        </a:rPr>
                        <a:t>Reducción de los riesgos del negocio, aunque disminuya utilidades.</a:t>
                      </a:r>
                      <a:endParaRPr lang="es-CO" b="0" dirty="0">
                        <a:solidFill>
                          <a:schemeClr val="bg1"/>
                        </a:solidFill>
                      </a:endParaRPr>
                    </a:p>
                  </a:txBody>
                  <a:tcPr anchor="ctr">
                    <a:solidFill>
                      <a:schemeClr val="accent3"/>
                    </a:solidFill>
                  </a:tcP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2819400" y="231775"/>
            <a:ext cx="5122863" cy="1143000"/>
          </a:xfrm>
          <a:prstGeom prst="rect">
            <a:avLst/>
          </a:prstGeom>
          <a:solidFill>
            <a:schemeClr val="accent1"/>
          </a:solidFill>
        </p:spPr>
        <p:txBody>
          <a:bodyPr anchor="ctr">
            <a:normAutofit/>
          </a:bodyPr>
          <a:lstStyle/>
          <a:p>
            <a:pPr algn="ctr">
              <a:defRPr/>
            </a:pPr>
            <a:r>
              <a:rPr lang="es-CO" sz="4400">
                <a:solidFill>
                  <a:schemeClr val="bg1"/>
                </a:solidFill>
                <a:latin typeface="+mj-lt"/>
                <a:ea typeface="+mj-ea"/>
                <a:cs typeface="+mj-cs"/>
              </a:rPr>
              <a:t>Características</a:t>
            </a:r>
            <a:endParaRPr lang="es-CO" sz="4400" dirty="0">
              <a:solidFill>
                <a:schemeClr val="bg1"/>
              </a:solidFill>
              <a:latin typeface="+mj-lt"/>
              <a:ea typeface="+mj-ea"/>
              <a:cs typeface="+mj-cs"/>
            </a:endParaRPr>
          </a:p>
        </p:txBody>
      </p:sp>
      <p:pic>
        <p:nvPicPr>
          <p:cNvPr id="16389" name="Picture 2" descr="http://www.frutasypulpasdelcampo.com/imagenes/caracteristicas.jpg"/>
          <p:cNvPicPr>
            <a:picLocks noChangeAspect="1" noChangeArrowheads="1"/>
          </p:cNvPicPr>
          <p:nvPr/>
        </p:nvPicPr>
        <p:blipFill>
          <a:blip r:embed="rId2" cstate="print"/>
          <a:srcRect/>
          <a:stretch>
            <a:fillRect/>
          </a:stretch>
        </p:blipFill>
        <p:spPr bwMode="auto">
          <a:xfrm>
            <a:off x="468313" y="2205038"/>
            <a:ext cx="2735262" cy="2736850"/>
          </a:xfrm>
          <a:prstGeom prst="rect">
            <a:avLst/>
          </a:prstGeom>
          <a:noFill/>
          <a:ln w="9525">
            <a:noFill/>
            <a:miter lim="800000"/>
            <a:headEnd/>
            <a:tailEnd/>
          </a:ln>
        </p:spPr>
      </p:pic>
      <p:sp>
        <p:nvSpPr>
          <p:cNvPr id="6" name="5 Rectángulo"/>
          <p:cNvSpPr>
            <a:spLocks noChangeArrowheads="1"/>
          </p:cNvSpPr>
          <p:nvPr/>
        </p:nvSpPr>
        <p:spPr bwMode="auto">
          <a:xfrm>
            <a:off x="3348038" y="1628775"/>
            <a:ext cx="5111750" cy="862013"/>
          </a:xfrm>
          <a:prstGeom prst="rect">
            <a:avLst/>
          </a:prstGeom>
          <a:solidFill>
            <a:srgbClr val="189C8C"/>
          </a:solidFill>
          <a:ln w="9525">
            <a:noFill/>
            <a:miter lim="800000"/>
            <a:headEnd/>
            <a:tailEnd/>
          </a:ln>
        </p:spPr>
        <p:txBody>
          <a:bodyPr>
            <a:spAutoFit/>
          </a:bodyPr>
          <a:lstStyle/>
          <a:p>
            <a:pPr algn="ctr"/>
            <a:r>
              <a:rPr lang="es-CO" sz="2500" b="1" i="1">
                <a:solidFill>
                  <a:schemeClr val="bg1"/>
                </a:solidFill>
              </a:rPr>
              <a:t>1. Establecimiento conjunto de objetivos</a:t>
            </a:r>
          </a:p>
        </p:txBody>
      </p:sp>
      <p:sp>
        <p:nvSpPr>
          <p:cNvPr id="7" name="6 Rectángulo"/>
          <p:cNvSpPr>
            <a:spLocks noChangeArrowheads="1"/>
          </p:cNvSpPr>
          <p:nvPr/>
        </p:nvSpPr>
        <p:spPr bwMode="auto">
          <a:xfrm>
            <a:off x="3348038" y="2708275"/>
            <a:ext cx="5111750" cy="862013"/>
          </a:xfrm>
          <a:prstGeom prst="rect">
            <a:avLst/>
          </a:prstGeom>
          <a:solidFill>
            <a:srgbClr val="FFC000"/>
          </a:solidFill>
          <a:ln w="9525">
            <a:noFill/>
            <a:miter lim="800000"/>
            <a:headEnd/>
            <a:tailEnd/>
          </a:ln>
        </p:spPr>
        <p:txBody>
          <a:bodyPr>
            <a:spAutoFit/>
          </a:bodyPr>
          <a:lstStyle/>
          <a:p>
            <a:pPr algn="ctr"/>
            <a:r>
              <a:rPr lang="es-CO" sz="2500" b="1" i="1">
                <a:solidFill>
                  <a:schemeClr val="bg1"/>
                </a:solidFill>
              </a:rPr>
              <a:t>2. Establecimiento de objetivos para cada departamento o posición </a:t>
            </a:r>
          </a:p>
        </p:txBody>
      </p:sp>
      <p:sp>
        <p:nvSpPr>
          <p:cNvPr id="8" name="7 Rectángulo"/>
          <p:cNvSpPr>
            <a:spLocks noChangeArrowheads="1"/>
          </p:cNvSpPr>
          <p:nvPr/>
        </p:nvSpPr>
        <p:spPr bwMode="auto">
          <a:xfrm>
            <a:off x="3348038" y="3790950"/>
            <a:ext cx="5111750" cy="862013"/>
          </a:xfrm>
          <a:prstGeom prst="rect">
            <a:avLst/>
          </a:prstGeom>
          <a:solidFill>
            <a:srgbClr val="00B050"/>
          </a:solidFill>
          <a:ln w="9525">
            <a:noFill/>
            <a:miter lim="800000"/>
            <a:headEnd/>
            <a:tailEnd/>
          </a:ln>
        </p:spPr>
        <p:txBody>
          <a:bodyPr>
            <a:spAutoFit/>
          </a:bodyPr>
          <a:lstStyle/>
          <a:p>
            <a:pPr algn="ctr"/>
            <a:r>
              <a:rPr lang="es-CO" sz="2500" b="1" i="1">
                <a:solidFill>
                  <a:schemeClr val="bg1"/>
                </a:solidFill>
              </a:rPr>
              <a:t>3. Interrelación entre los objetivos departamentales</a:t>
            </a:r>
          </a:p>
        </p:txBody>
      </p:sp>
      <p:sp>
        <p:nvSpPr>
          <p:cNvPr id="9" name="8 Rectángulo"/>
          <p:cNvSpPr>
            <a:spLocks noChangeArrowheads="1"/>
          </p:cNvSpPr>
          <p:nvPr/>
        </p:nvSpPr>
        <p:spPr bwMode="auto">
          <a:xfrm>
            <a:off x="3276600" y="4797425"/>
            <a:ext cx="5183188" cy="862013"/>
          </a:xfrm>
          <a:prstGeom prst="rect">
            <a:avLst/>
          </a:prstGeom>
          <a:solidFill>
            <a:srgbClr val="FF0066"/>
          </a:solidFill>
          <a:ln w="9525">
            <a:noFill/>
            <a:miter lim="800000"/>
            <a:headEnd/>
            <a:tailEnd/>
          </a:ln>
        </p:spPr>
        <p:txBody>
          <a:bodyPr>
            <a:spAutoFit/>
          </a:bodyPr>
          <a:lstStyle/>
          <a:p>
            <a:pPr algn="ctr"/>
            <a:r>
              <a:rPr lang="es-CO" sz="2500" b="1" i="1">
                <a:solidFill>
                  <a:schemeClr val="bg1"/>
                </a:solidFill>
              </a:rPr>
              <a:t>4. Énfasis en la medición y el control de resultados</a:t>
            </a:r>
          </a:p>
        </p:txBody>
      </p:sp>
      <p:sp>
        <p:nvSpPr>
          <p:cNvPr id="10" name="9 Rectángulo"/>
          <p:cNvSpPr/>
          <p:nvPr/>
        </p:nvSpPr>
        <p:spPr>
          <a:xfrm>
            <a:off x="3276600" y="5876925"/>
            <a:ext cx="5183188" cy="862013"/>
          </a:xfrm>
          <a:prstGeom prst="rect">
            <a:avLst/>
          </a:prstGeom>
          <a:solidFill>
            <a:schemeClr val="bg1">
              <a:lumMod val="75000"/>
            </a:schemeClr>
          </a:solidFill>
        </p:spPr>
        <p:txBody>
          <a:bodyPr>
            <a:spAutoFit/>
          </a:bodyPr>
          <a:lstStyle/>
          <a:p>
            <a:pPr algn="ctr">
              <a:defRPr/>
            </a:pPr>
            <a:r>
              <a:rPr lang="es-CO" sz="2500" b="1" i="1" dirty="0">
                <a:solidFill>
                  <a:schemeClr val="bg1"/>
                </a:solidFill>
              </a:rPr>
              <a:t>5. Continua evaluación, revisión y modificación de los planes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3000"/>
                                        <p:tgtEl>
                                          <p:spTgt spid="6"/>
                                        </p:tgtEl>
                                      </p:cBhvr>
                                    </p:animEffect>
                                  </p:childTnLst>
                                </p:cTn>
                              </p:par>
                            </p:childTnLst>
                          </p:cTn>
                        </p:par>
                        <p:par>
                          <p:cTn id="8" fill="hold" nodeType="afterGroup">
                            <p:stCondLst>
                              <p:cond delay="30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3000"/>
                                        <p:tgtEl>
                                          <p:spTgt spid="7"/>
                                        </p:tgtEl>
                                      </p:cBhvr>
                                    </p:animEffect>
                                  </p:childTnLst>
                                </p:cTn>
                              </p:par>
                            </p:childTnLst>
                          </p:cTn>
                        </p:par>
                        <p:par>
                          <p:cTn id="12" fill="hold" nodeType="afterGroup">
                            <p:stCondLst>
                              <p:cond delay="60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3000"/>
                                        <p:tgtEl>
                                          <p:spTgt spid="8"/>
                                        </p:tgtEl>
                                      </p:cBhvr>
                                    </p:animEffect>
                                  </p:childTnLst>
                                </p:cTn>
                              </p:par>
                            </p:childTnLst>
                          </p:cTn>
                        </p:par>
                        <p:par>
                          <p:cTn id="16" fill="hold" nodeType="afterGroup">
                            <p:stCondLst>
                              <p:cond delay="9000"/>
                            </p:stCondLst>
                            <p:childTnLst>
                              <p:par>
                                <p:cTn id="17" presetID="10"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3000"/>
                                        <p:tgtEl>
                                          <p:spTgt spid="9"/>
                                        </p:tgtEl>
                                      </p:cBhvr>
                                    </p:animEffect>
                                  </p:childTnLst>
                                </p:cTn>
                              </p:par>
                            </p:childTnLst>
                          </p:cTn>
                        </p:par>
                        <p:par>
                          <p:cTn id="20" fill="hold" nodeType="afterGroup">
                            <p:stCondLst>
                              <p:cond delay="12000"/>
                            </p:stCondLst>
                            <p:childTnLst>
                              <p:par>
                                <p:cTn id="21" presetID="10" presetClass="entr" presetSubtype="0"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3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2454275" y="274638"/>
            <a:ext cx="5842000" cy="850106"/>
          </a:xfrm>
          <a:prstGeom prst="rect">
            <a:avLst/>
          </a:prstGeom>
          <a:solidFill>
            <a:schemeClr val="accent1"/>
          </a:solidFill>
        </p:spPr>
        <p:txBody>
          <a:bodyPr anchor="ctr">
            <a:normAutofit/>
          </a:bodyPr>
          <a:lstStyle/>
          <a:p>
            <a:pPr algn="ctr">
              <a:defRPr/>
            </a:pPr>
            <a:r>
              <a:rPr lang="es-CO" sz="4400" dirty="0">
                <a:solidFill>
                  <a:schemeClr val="bg1"/>
                </a:solidFill>
                <a:latin typeface="+mj-lt"/>
                <a:ea typeface="+mj-ea"/>
                <a:cs typeface="+mj-cs"/>
              </a:rPr>
              <a:t>Ciclo de </a:t>
            </a:r>
            <a:r>
              <a:rPr lang="es-CO" sz="4400" dirty="0" smtClean="0">
                <a:solidFill>
                  <a:schemeClr val="bg1"/>
                </a:solidFill>
                <a:latin typeface="+mj-lt"/>
                <a:ea typeface="+mj-ea"/>
                <a:cs typeface="+mj-cs"/>
              </a:rPr>
              <a:t>GPR</a:t>
            </a:r>
            <a:endParaRPr lang="es-CO" sz="4400" dirty="0">
              <a:solidFill>
                <a:schemeClr val="bg1"/>
              </a:solidFill>
              <a:latin typeface="+mj-lt"/>
              <a:ea typeface="+mj-ea"/>
              <a:cs typeface="+mj-cs"/>
            </a:endParaRPr>
          </a:p>
        </p:txBody>
      </p:sp>
      <p:graphicFrame>
        <p:nvGraphicFramePr>
          <p:cNvPr id="5" name="5 Marcador de contenido"/>
          <p:cNvGraphicFramePr>
            <a:graphicFrameLocks/>
          </p:cNvGraphicFramePr>
          <p:nvPr>
            <p:extLst>
              <p:ext uri="{D42A27DB-BD31-4B8C-83A1-F6EECF244321}">
                <p14:modId xmlns:p14="http://schemas.microsoft.com/office/powerpoint/2010/main" val="826569024"/>
              </p:ext>
            </p:extLst>
          </p:nvPr>
        </p:nvGraphicFramePr>
        <p:xfrm>
          <a:off x="1691680" y="1556792"/>
          <a:ext cx="7020272" cy="49580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5 Elipse"/>
          <p:cNvSpPr/>
          <p:nvPr/>
        </p:nvSpPr>
        <p:spPr>
          <a:xfrm>
            <a:off x="323056" y="1700213"/>
            <a:ext cx="1944688" cy="1728787"/>
          </a:xfrm>
          <a:prstGeom prst="ellipse">
            <a:avLst/>
          </a:prstGeom>
          <a:solidFill>
            <a:srgbClr val="189C8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O" sz="1400" dirty="0"/>
              <a:t>Establecimiento de los objetivos globales de la empresa </a:t>
            </a:r>
          </a:p>
        </p:txBody>
      </p:sp>
      <p:sp>
        <p:nvSpPr>
          <p:cNvPr id="7" name="6 Elipse"/>
          <p:cNvSpPr/>
          <p:nvPr/>
        </p:nvSpPr>
        <p:spPr>
          <a:xfrm>
            <a:off x="395064" y="3860800"/>
            <a:ext cx="1944688" cy="1728788"/>
          </a:xfrm>
          <a:prstGeom prst="ellipse">
            <a:avLst/>
          </a:prstGeom>
          <a:solidFill>
            <a:srgbClr val="189C8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O" sz="1400" dirty="0"/>
              <a:t>Elaboración de la planeación estratégica</a:t>
            </a:r>
          </a:p>
        </p:txBody>
      </p:sp>
      <p:sp>
        <p:nvSpPr>
          <p:cNvPr id="8" name="7 Flecha abajo"/>
          <p:cNvSpPr/>
          <p:nvPr/>
        </p:nvSpPr>
        <p:spPr>
          <a:xfrm>
            <a:off x="1187450" y="3573463"/>
            <a:ext cx="144463" cy="2159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2267744" y="214313"/>
            <a:ext cx="5699125" cy="1143000"/>
          </a:xfrm>
          <a:prstGeom prst="rect">
            <a:avLst/>
          </a:prstGeom>
          <a:solidFill>
            <a:schemeClr val="accent1"/>
          </a:solidFill>
        </p:spPr>
        <p:txBody>
          <a:bodyPr anchor="ctr">
            <a:normAutofit/>
          </a:bodyPr>
          <a:lstStyle/>
          <a:p>
            <a:pPr algn="ctr">
              <a:defRPr/>
            </a:pPr>
            <a:r>
              <a:rPr lang="es-CO" sz="4400" dirty="0" smtClean="0">
                <a:solidFill>
                  <a:schemeClr val="bg1"/>
                </a:solidFill>
                <a:latin typeface="+mj-lt"/>
                <a:ea typeface="+mj-ea"/>
                <a:cs typeface="+mj-cs"/>
              </a:rPr>
              <a:t>Aportes</a:t>
            </a:r>
            <a:endParaRPr lang="es-CO" sz="4400" dirty="0">
              <a:solidFill>
                <a:schemeClr val="bg1"/>
              </a:solidFill>
              <a:latin typeface="+mj-lt"/>
              <a:ea typeface="+mj-ea"/>
              <a:cs typeface="+mj-cs"/>
            </a:endParaRPr>
          </a:p>
        </p:txBody>
      </p:sp>
      <p:sp>
        <p:nvSpPr>
          <p:cNvPr id="5" name="3 Marcador de contenido"/>
          <p:cNvSpPr txBox="1">
            <a:spLocks/>
          </p:cNvSpPr>
          <p:nvPr/>
        </p:nvSpPr>
        <p:spPr>
          <a:xfrm>
            <a:off x="251520" y="1772816"/>
            <a:ext cx="4176464" cy="4525963"/>
          </a:xfrm>
          <a:prstGeom prst="rect">
            <a:avLst/>
          </a:prstGeom>
        </p:spPr>
        <p:txBody>
          <a:bodyPr>
            <a:normAutofit/>
          </a:bodyPr>
          <a:lstStyle/>
          <a:p>
            <a:pPr marL="342900" indent="-342900" algn="just">
              <a:spcBef>
                <a:spcPct val="20000"/>
              </a:spcBef>
              <a:buFont typeface="Wingdings" pitchFamily="2" charset="2"/>
              <a:buChar char="ü"/>
              <a:defRPr/>
            </a:pPr>
            <a:r>
              <a:rPr lang="es-CO" sz="2000" dirty="0">
                <a:latin typeface="+mn-lt"/>
              </a:rPr>
              <a:t>Traza el curso de la </a:t>
            </a:r>
            <a:r>
              <a:rPr lang="es-CO" sz="2000" dirty="0" smtClean="0">
                <a:latin typeface="+mn-lt"/>
              </a:rPr>
              <a:t>organización.</a:t>
            </a:r>
            <a:endParaRPr lang="es-CO" sz="2000" dirty="0">
              <a:latin typeface="+mn-lt"/>
            </a:endParaRPr>
          </a:p>
          <a:p>
            <a:pPr marL="342900" indent="-342900" algn="just">
              <a:spcBef>
                <a:spcPct val="20000"/>
              </a:spcBef>
              <a:buFont typeface="Wingdings" pitchFamily="2" charset="2"/>
              <a:buChar char="ü"/>
              <a:defRPr/>
            </a:pPr>
            <a:r>
              <a:rPr lang="es-CO" sz="2000" dirty="0">
                <a:latin typeface="+mn-lt"/>
              </a:rPr>
              <a:t>Promueve coordinación de las </a:t>
            </a:r>
            <a:r>
              <a:rPr lang="es-CO" sz="2000" dirty="0" smtClean="0">
                <a:latin typeface="+mn-lt"/>
              </a:rPr>
              <a:t>actividades.</a:t>
            </a:r>
            <a:endParaRPr lang="es-CO" sz="2000" dirty="0">
              <a:latin typeface="+mn-lt"/>
            </a:endParaRPr>
          </a:p>
          <a:p>
            <a:pPr marL="342900" indent="-342900" algn="just">
              <a:spcBef>
                <a:spcPct val="20000"/>
              </a:spcBef>
              <a:buFont typeface="Wingdings" pitchFamily="2" charset="2"/>
              <a:buChar char="ü"/>
              <a:defRPr/>
            </a:pPr>
            <a:r>
              <a:rPr lang="es-CO" sz="2000" dirty="0">
                <a:latin typeface="+mn-lt"/>
              </a:rPr>
              <a:t>Da significado a lo que hace la </a:t>
            </a:r>
            <a:r>
              <a:rPr lang="es-CO" sz="2000" dirty="0" smtClean="0">
                <a:latin typeface="+mn-lt"/>
              </a:rPr>
              <a:t>organización.</a:t>
            </a:r>
            <a:endParaRPr lang="es-CO" sz="2000" dirty="0">
              <a:latin typeface="+mn-lt"/>
            </a:endParaRPr>
          </a:p>
          <a:p>
            <a:pPr marL="342900" indent="-342900" algn="just">
              <a:spcBef>
                <a:spcPct val="20000"/>
              </a:spcBef>
              <a:buFont typeface="Wingdings" pitchFamily="2" charset="2"/>
              <a:buChar char="ü"/>
              <a:defRPr/>
            </a:pPr>
            <a:r>
              <a:rPr lang="es-CO" sz="2000" dirty="0">
                <a:latin typeface="+mn-lt"/>
              </a:rPr>
              <a:t>Reduce ambigüedad y eso da orden y </a:t>
            </a:r>
            <a:r>
              <a:rPr lang="es-CO" sz="2000" dirty="0" smtClean="0">
                <a:latin typeface="+mn-lt"/>
              </a:rPr>
              <a:t>consistencia.</a:t>
            </a:r>
            <a:endParaRPr lang="es-CO" sz="2000" dirty="0">
              <a:latin typeface="+mn-lt"/>
            </a:endParaRPr>
          </a:p>
          <a:p>
            <a:pPr marL="342900" indent="-342900" algn="just">
              <a:spcBef>
                <a:spcPct val="20000"/>
              </a:spcBef>
              <a:buFont typeface="Wingdings" pitchFamily="2" charset="2"/>
              <a:buChar char="ü"/>
              <a:defRPr/>
            </a:pPr>
            <a:r>
              <a:rPr lang="es-CO" sz="2000" dirty="0">
                <a:latin typeface="+mn-lt"/>
              </a:rPr>
              <a:t>Potencia la responsabilidad, la delegación, el trabajo en equipo, la participación y la </a:t>
            </a:r>
            <a:r>
              <a:rPr lang="es-CO" sz="2000" dirty="0" smtClean="0">
                <a:latin typeface="+mn-lt"/>
              </a:rPr>
              <a:t>innovación.</a:t>
            </a:r>
            <a:endParaRPr lang="es-CO" sz="2000" dirty="0">
              <a:latin typeface="+mn-lt"/>
            </a:endParaRPr>
          </a:p>
        </p:txBody>
      </p:sp>
      <p:sp>
        <p:nvSpPr>
          <p:cNvPr id="6" name="4 Marcador de contenido"/>
          <p:cNvSpPr txBox="1">
            <a:spLocks/>
          </p:cNvSpPr>
          <p:nvPr/>
        </p:nvSpPr>
        <p:spPr>
          <a:xfrm>
            <a:off x="4644008" y="1772816"/>
            <a:ext cx="4176464" cy="4525963"/>
          </a:xfrm>
          <a:prstGeom prst="rect">
            <a:avLst/>
          </a:prstGeom>
        </p:spPr>
        <p:txBody>
          <a:bodyPr>
            <a:normAutofit/>
          </a:bodyPr>
          <a:lstStyle/>
          <a:p>
            <a:pPr marL="342900" indent="-342900" algn="just">
              <a:spcBef>
                <a:spcPct val="20000"/>
              </a:spcBef>
              <a:buFont typeface="Wingdings" pitchFamily="2" charset="2"/>
              <a:buChar char="ü"/>
              <a:defRPr/>
            </a:pPr>
            <a:r>
              <a:rPr lang="es-CO" sz="2000" dirty="0">
                <a:latin typeface="+mn-lt"/>
              </a:rPr>
              <a:t>Cambia el énfasis del cómo al  para </a:t>
            </a:r>
            <a:r>
              <a:rPr lang="es-CO" sz="2000" dirty="0" smtClean="0">
                <a:latin typeface="+mn-lt"/>
              </a:rPr>
              <a:t>qué. </a:t>
            </a:r>
            <a:endParaRPr lang="es-CO" sz="2000" dirty="0">
              <a:latin typeface="+mn-lt"/>
            </a:endParaRPr>
          </a:p>
          <a:p>
            <a:pPr marL="342900" indent="-342900" algn="just">
              <a:spcBef>
                <a:spcPct val="20000"/>
              </a:spcBef>
              <a:buFont typeface="Wingdings" pitchFamily="2" charset="2"/>
              <a:buChar char="ü"/>
              <a:defRPr/>
            </a:pPr>
            <a:r>
              <a:rPr lang="es-CO" sz="2000" dirty="0">
                <a:latin typeface="+mn-lt"/>
              </a:rPr>
              <a:t>Su adecuada implementación influye en la motivación del personal. </a:t>
            </a:r>
            <a:endParaRPr lang="es-CO" sz="2000" dirty="0" smtClean="0">
              <a:latin typeface="+mn-lt"/>
            </a:endParaRPr>
          </a:p>
          <a:p>
            <a:pPr marL="342900" indent="-342900" algn="just">
              <a:spcBef>
                <a:spcPct val="20000"/>
              </a:spcBef>
              <a:buFont typeface="Wingdings" pitchFamily="2" charset="2"/>
              <a:buChar char="ü"/>
              <a:defRPr/>
            </a:pPr>
            <a:r>
              <a:rPr lang="es-CO" sz="2000" dirty="0" smtClean="0">
                <a:latin typeface="+mn-lt"/>
              </a:rPr>
              <a:t>Clarifica </a:t>
            </a:r>
            <a:r>
              <a:rPr lang="es-CO" sz="2000" dirty="0">
                <a:latin typeface="+mn-lt"/>
              </a:rPr>
              <a:t>y hace alcanzables sus objetivos laborales y personales.</a:t>
            </a:r>
          </a:p>
          <a:p>
            <a:pPr marL="342900" indent="-342900" algn="just">
              <a:spcBef>
                <a:spcPct val="20000"/>
              </a:spcBef>
              <a:buFont typeface="Wingdings" pitchFamily="2" charset="2"/>
              <a:buChar char="ü"/>
              <a:defRPr/>
            </a:pPr>
            <a:r>
              <a:rPr lang="es-CO" sz="2000" dirty="0">
                <a:latin typeface="+mn-lt"/>
              </a:rPr>
              <a:t>Enfatiza en las personas, la mentalidad y el </a:t>
            </a:r>
            <a:r>
              <a:rPr lang="es-CO" sz="2000" dirty="0" smtClean="0">
                <a:latin typeface="+mn-lt"/>
              </a:rPr>
              <a:t>tiempo.</a:t>
            </a:r>
            <a:endParaRPr lang="es-CO" sz="2000" dirty="0">
              <a:latin typeface="+mn-lt"/>
            </a:endParaRPr>
          </a:p>
          <a:p>
            <a:pPr marL="342900" indent="-342900" algn="just">
              <a:spcBef>
                <a:spcPct val="20000"/>
              </a:spcBef>
              <a:buFont typeface="Wingdings" pitchFamily="2" charset="2"/>
              <a:buChar char="ü"/>
              <a:defRPr/>
            </a:pPr>
            <a:r>
              <a:rPr lang="es-CO" sz="2000" dirty="0">
                <a:latin typeface="+mn-lt"/>
              </a:rPr>
              <a:t>Visualiza hacia afuera, flexibiliza la </a:t>
            </a:r>
            <a:r>
              <a:rPr lang="es-CO" sz="2000" dirty="0" smtClean="0">
                <a:latin typeface="+mn-lt"/>
              </a:rPr>
              <a:t>organización.</a:t>
            </a:r>
            <a:endParaRPr lang="es-CO" sz="2000" dirty="0">
              <a:latin typeface="+mn-lt"/>
            </a:endParaRPr>
          </a:p>
          <a:p>
            <a:pPr marL="342900" indent="-342900" algn="just">
              <a:spcBef>
                <a:spcPct val="20000"/>
              </a:spcBef>
              <a:buFont typeface="Wingdings" pitchFamily="2" charset="2"/>
              <a:buChar char="ü"/>
              <a:defRPr/>
            </a:pPr>
            <a:endParaRPr lang="es-CO" sz="2000" dirty="0">
              <a:latin typeface="+mn-lt"/>
            </a:endParaRPr>
          </a:p>
          <a:p>
            <a:pPr marL="342900" indent="-342900" algn="just">
              <a:spcBef>
                <a:spcPct val="20000"/>
              </a:spcBef>
              <a:buFont typeface="Wingdings" pitchFamily="2" charset="2"/>
              <a:buChar char="ü"/>
              <a:defRPr/>
            </a:pPr>
            <a:endParaRPr lang="es-CO" sz="2000" dirty="0">
              <a:latin typeface="+mn-lt"/>
            </a:endParaRPr>
          </a:p>
          <a:p>
            <a:pPr marL="342900" indent="-342900">
              <a:spcBef>
                <a:spcPct val="20000"/>
              </a:spcBef>
              <a:buFont typeface="Wingdings" pitchFamily="2" charset="2"/>
              <a:buChar char="ü"/>
              <a:defRPr/>
            </a:pPr>
            <a:endParaRPr lang="es-CO" sz="2000" dirty="0">
              <a:latin typeface="+mn-lt"/>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Marcador de contenido 7"/>
          <p:cNvSpPr txBox="1">
            <a:spLocks/>
          </p:cNvSpPr>
          <p:nvPr/>
        </p:nvSpPr>
        <p:spPr bwMode="auto">
          <a:xfrm>
            <a:off x="457200" y="3482975"/>
            <a:ext cx="8229600" cy="1371600"/>
          </a:xfrm>
          <a:prstGeom prst="rect">
            <a:avLst/>
          </a:prstGeom>
          <a:noFill/>
          <a:ln w="9525">
            <a:noFill/>
            <a:miter lim="800000"/>
            <a:headEnd/>
            <a:tailEnd/>
          </a:ln>
        </p:spPr>
        <p:txBody>
          <a:bodyPr/>
          <a:lstStyle/>
          <a:p>
            <a:pPr algn="ctr" eaLnBrk="1" hangingPunct="1">
              <a:lnSpc>
                <a:spcPct val="50000"/>
              </a:lnSpc>
              <a:spcBef>
                <a:spcPct val="20000"/>
              </a:spcBef>
              <a:buFont typeface="Arial" pitchFamily="34" charset="0"/>
              <a:buNone/>
            </a:pPr>
            <a:endParaRPr lang="es-PE" sz="3600">
              <a:solidFill>
                <a:srgbClr val="FCC102"/>
              </a:solidFill>
              <a:latin typeface="Avenir Black"/>
              <a:ea typeface="Avenir Black"/>
              <a:cs typeface="Avenir Black"/>
            </a:endParaRPr>
          </a:p>
        </p:txBody>
      </p:sp>
      <p:sp>
        <p:nvSpPr>
          <p:cNvPr id="11" name="Rectangle 4"/>
          <p:cNvSpPr>
            <a:spLocks noChangeArrowheads="1"/>
          </p:cNvSpPr>
          <p:nvPr/>
        </p:nvSpPr>
        <p:spPr bwMode="auto">
          <a:xfrm>
            <a:off x="247650" y="6291263"/>
            <a:ext cx="7434263" cy="400050"/>
          </a:xfrm>
          <a:prstGeom prst="rect">
            <a:avLst/>
          </a:prstGeom>
          <a:noFill/>
          <a:ln w="12700">
            <a:noFill/>
            <a:miter lim="800000"/>
            <a:headEnd type="none" w="sm" len="sm"/>
            <a:tailEnd type="none" w="sm" len="sm"/>
          </a:ln>
          <a:effectLst/>
        </p:spPr>
        <p:txBody>
          <a:bodyPr>
            <a:spAutoFit/>
          </a:bodyPr>
          <a:lstStyle/>
          <a:p>
            <a:pPr algn="ctr" fontAlgn="auto">
              <a:spcBef>
                <a:spcPts val="0"/>
              </a:spcBef>
              <a:spcAft>
                <a:spcPts val="0"/>
              </a:spcAft>
              <a:defRPr/>
            </a:pPr>
            <a:endParaRPr lang="es-ES_tradnl" sz="2000" b="1" dirty="0">
              <a:solidFill>
                <a:srgbClr val="FFC000"/>
              </a:solidFill>
              <a:effectLst>
                <a:outerShdw blurRad="38100" dist="38100" dir="2700000" algn="tl">
                  <a:srgbClr val="000000"/>
                </a:outerShdw>
              </a:effectLst>
              <a:latin typeface="Arial Black" pitchFamily="34" charset="0"/>
            </a:endParaRPr>
          </a:p>
        </p:txBody>
      </p:sp>
      <p:sp>
        <p:nvSpPr>
          <p:cNvPr id="10" name="1 Título"/>
          <p:cNvSpPr txBox="1">
            <a:spLocks/>
          </p:cNvSpPr>
          <p:nvPr/>
        </p:nvSpPr>
        <p:spPr bwMode="auto">
          <a:xfrm>
            <a:off x="728663" y="604838"/>
            <a:ext cx="8172450" cy="5756275"/>
          </a:xfrm>
          <a:prstGeom prst="rect">
            <a:avLst/>
          </a:prstGeom>
          <a:noFill/>
          <a:ln>
            <a:noFill/>
          </a:ln>
          <a:extLst/>
        </p:spPr>
        <p:txBody>
          <a:bodyPr anchor="ctr"/>
          <a:lst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Calibri" panose="020F0502020204030204" pitchFamily="34" charset="0"/>
              </a:defRPr>
            </a:lvl2pPr>
            <a:lvl3pPr algn="ctr" defTabSz="457200" rtl="0" fontAlgn="base">
              <a:spcBef>
                <a:spcPct val="0"/>
              </a:spcBef>
              <a:spcAft>
                <a:spcPct val="0"/>
              </a:spcAft>
              <a:defRPr sz="4400">
                <a:solidFill>
                  <a:schemeClr val="tx1"/>
                </a:solidFill>
                <a:latin typeface="Calibri" panose="020F0502020204030204" pitchFamily="34" charset="0"/>
              </a:defRPr>
            </a:lvl3pPr>
            <a:lvl4pPr algn="ctr" defTabSz="457200" rtl="0" fontAlgn="base">
              <a:spcBef>
                <a:spcPct val="0"/>
              </a:spcBef>
              <a:spcAft>
                <a:spcPct val="0"/>
              </a:spcAft>
              <a:defRPr sz="4400">
                <a:solidFill>
                  <a:schemeClr val="tx1"/>
                </a:solidFill>
                <a:latin typeface="Calibri" panose="020F0502020204030204" pitchFamily="34" charset="0"/>
              </a:defRPr>
            </a:lvl4pPr>
            <a:lvl5pPr algn="ctr" defTabSz="457200" rtl="0" fontAlgn="base">
              <a:spcBef>
                <a:spcPct val="0"/>
              </a:spcBef>
              <a:spcAft>
                <a:spcPct val="0"/>
              </a:spcAft>
              <a:defRPr sz="4400">
                <a:solidFill>
                  <a:schemeClr val="tx1"/>
                </a:solidFill>
                <a:latin typeface="Calibri" panose="020F0502020204030204" pitchFamily="34" charset="0"/>
              </a:defRPr>
            </a:lvl5pPr>
            <a:lvl6pPr marL="457200" algn="ctr" defTabSz="457200" rtl="0" fontAlgn="base">
              <a:spcBef>
                <a:spcPct val="0"/>
              </a:spcBef>
              <a:spcAft>
                <a:spcPct val="0"/>
              </a:spcAft>
              <a:defRPr sz="4400">
                <a:solidFill>
                  <a:schemeClr val="tx1"/>
                </a:solidFill>
                <a:latin typeface="Calibri" panose="020F0502020204030204" pitchFamily="34" charset="0"/>
              </a:defRPr>
            </a:lvl6pPr>
            <a:lvl7pPr marL="914400" algn="ctr" defTabSz="457200" rtl="0" fontAlgn="base">
              <a:spcBef>
                <a:spcPct val="0"/>
              </a:spcBef>
              <a:spcAft>
                <a:spcPct val="0"/>
              </a:spcAft>
              <a:defRPr sz="4400">
                <a:solidFill>
                  <a:schemeClr val="tx1"/>
                </a:solidFill>
                <a:latin typeface="Calibri" panose="020F0502020204030204" pitchFamily="34" charset="0"/>
              </a:defRPr>
            </a:lvl7pPr>
            <a:lvl8pPr marL="1371600" algn="ctr" defTabSz="457200" rtl="0" fontAlgn="base">
              <a:spcBef>
                <a:spcPct val="0"/>
              </a:spcBef>
              <a:spcAft>
                <a:spcPct val="0"/>
              </a:spcAft>
              <a:defRPr sz="4400">
                <a:solidFill>
                  <a:schemeClr val="tx1"/>
                </a:solidFill>
                <a:latin typeface="Calibri" panose="020F0502020204030204" pitchFamily="34" charset="0"/>
              </a:defRPr>
            </a:lvl8pPr>
            <a:lvl9pPr marL="1828800" algn="ctr" defTabSz="457200" rtl="0" fontAlgn="base">
              <a:spcBef>
                <a:spcPct val="0"/>
              </a:spcBef>
              <a:spcAft>
                <a:spcPct val="0"/>
              </a:spcAft>
              <a:defRPr sz="4400">
                <a:solidFill>
                  <a:schemeClr val="tx1"/>
                </a:solidFill>
                <a:latin typeface="Calibri" panose="020F0502020204030204" pitchFamily="34" charset="0"/>
              </a:defRPr>
            </a:lvl9pPr>
          </a:lstStyle>
          <a:p>
            <a:pPr algn="l" eaLnBrk="1" hangingPunct="1">
              <a:defRPr/>
            </a:pPr>
            <a:endParaRPr lang="es-PE" sz="2800" b="1" dirty="0" smtClean="0">
              <a:solidFill>
                <a:srgbClr val="FFCC00"/>
              </a:solidFill>
              <a:latin typeface="+mn-lt"/>
            </a:endParaRPr>
          </a:p>
        </p:txBody>
      </p:sp>
      <p:sp>
        <p:nvSpPr>
          <p:cNvPr id="12" name="Shape 10202113"/>
          <p:cNvSpPr txBox="1">
            <a:spLocks noChangeArrowheads="1"/>
          </p:cNvSpPr>
          <p:nvPr/>
        </p:nvSpPr>
        <p:spPr bwMode="auto">
          <a:xfrm>
            <a:off x="609600" y="1752600"/>
            <a:ext cx="7772400" cy="3044825"/>
          </a:xfrm>
          <a:prstGeom prst="rect">
            <a:avLst/>
          </a:prstGeom>
          <a:noFill/>
          <a:ln w="9525">
            <a:noFill/>
            <a:miter lim="800000"/>
            <a:headEnd/>
            <a:tailEnd/>
          </a:ln>
        </p:spPr>
        <p:txBody>
          <a:bodyPr anchor="ctr"/>
          <a:lstStyle/>
          <a:p>
            <a:pPr algn="ctr">
              <a:defRPr/>
            </a:pPr>
            <a:r>
              <a:rPr lang="es-ES" sz="3200" b="1" dirty="0">
                <a:solidFill>
                  <a:schemeClr val="bg2">
                    <a:lumMod val="10000"/>
                  </a:schemeClr>
                </a:solidFill>
                <a:latin typeface="+mn-lt"/>
                <a:ea typeface="+mj-ea"/>
                <a:cs typeface="+mj-cs"/>
              </a:rPr>
              <a:t>Gestión Por Resultados y Presupuesto Por Resultados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100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dissolve">
                                      <p:cBhvr>
                                        <p:cTn id="7"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autoUpdateAnimBg="0" advAuto="100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2089150" y="95250"/>
            <a:ext cx="6472238" cy="1430338"/>
          </a:xfrm>
          <a:prstGeom prst="roundRect">
            <a:avLst/>
          </a:prstGeom>
          <a:ln>
            <a:noFill/>
          </a:ln>
        </p:spPr>
        <p:style>
          <a:lnRef idx="1">
            <a:schemeClr val="accent3"/>
          </a:lnRef>
          <a:fillRef idx="2">
            <a:schemeClr val="accent3"/>
          </a:fillRef>
          <a:effectRef idx="1">
            <a:schemeClr val="accent3"/>
          </a:effectRef>
          <a:fontRef idx="minor">
            <a:schemeClr val="dk1"/>
          </a:fontRef>
        </p:style>
        <p:txBody>
          <a:bodyPr>
            <a:spAutoFit/>
          </a:bodyPr>
          <a:lstStyle/>
          <a:p>
            <a:pPr algn="ctr">
              <a:defRPr/>
            </a:pPr>
            <a:r>
              <a:rPr lang="es-MX" sz="3900" b="1" dirty="0">
                <a:solidFill>
                  <a:schemeClr val="bg2">
                    <a:lumMod val="25000"/>
                  </a:schemeClr>
                </a:solidFill>
              </a:rPr>
              <a:t>¿Qué es la Gestión por Resultados (</a:t>
            </a:r>
            <a:r>
              <a:rPr lang="es-MX" sz="3900" b="1" dirty="0" err="1">
                <a:solidFill>
                  <a:schemeClr val="bg2">
                    <a:lumMod val="25000"/>
                  </a:schemeClr>
                </a:solidFill>
              </a:rPr>
              <a:t>GpR</a:t>
            </a:r>
            <a:r>
              <a:rPr lang="es-MX" sz="3900" b="1" dirty="0">
                <a:solidFill>
                  <a:schemeClr val="bg2">
                    <a:lumMod val="25000"/>
                  </a:schemeClr>
                </a:solidFill>
              </a:rPr>
              <a:t>)?</a:t>
            </a:r>
            <a:endParaRPr lang="es-MX" sz="800" b="1" dirty="0">
              <a:solidFill>
                <a:schemeClr val="bg2">
                  <a:lumMod val="25000"/>
                </a:schemeClr>
              </a:solidFill>
            </a:endParaRPr>
          </a:p>
        </p:txBody>
      </p:sp>
      <p:sp>
        <p:nvSpPr>
          <p:cNvPr id="9" name="8 CuadroTexto"/>
          <p:cNvSpPr txBox="1"/>
          <p:nvPr/>
        </p:nvSpPr>
        <p:spPr>
          <a:xfrm>
            <a:off x="179388" y="1827213"/>
            <a:ext cx="5434012" cy="4713287"/>
          </a:xfrm>
          <a:prstGeom prst="rect">
            <a:avLst/>
          </a:prstGeom>
          <a:ln>
            <a:noFill/>
          </a:ln>
        </p:spPr>
        <p:style>
          <a:lnRef idx="1">
            <a:schemeClr val="accent3"/>
          </a:lnRef>
          <a:fillRef idx="2">
            <a:schemeClr val="accent3"/>
          </a:fillRef>
          <a:effectRef idx="1">
            <a:schemeClr val="accent3"/>
          </a:effectRef>
          <a:fontRef idx="minor">
            <a:schemeClr val="dk1"/>
          </a:fontRef>
        </p:style>
        <p:txBody>
          <a:bodyPr>
            <a:spAutoFit/>
          </a:bodyPr>
          <a:lstStyle/>
          <a:p>
            <a:pPr algn="just">
              <a:defRPr/>
            </a:pPr>
            <a:r>
              <a:rPr lang="es-MX" sz="2000" dirty="0">
                <a:solidFill>
                  <a:schemeClr val="bg2">
                    <a:lumMod val="25000"/>
                  </a:schemeClr>
                </a:solidFill>
              </a:rPr>
              <a:t>Es un modelo de cultura organizacional, directiva y de gestión que pone </a:t>
            </a:r>
            <a:r>
              <a:rPr lang="es-MX" sz="2000" b="1" dirty="0">
                <a:solidFill>
                  <a:schemeClr val="bg2">
                    <a:lumMod val="25000"/>
                  </a:schemeClr>
                </a:solidFill>
              </a:rPr>
              <a:t>énfasis en los resultados </a:t>
            </a:r>
            <a:r>
              <a:rPr lang="es-MX" sz="2000" dirty="0">
                <a:solidFill>
                  <a:schemeClr val="bg2">
                    <a:lumMod val="25000"/>
                  </a:schemeClr>
                </a:solidFill>
              </a:rPr>
              <a:t>y no en los procedimientos, destacando el </a:t>
            </a:r>
            <a:r>
              <a:rPr lang="es-MX" sz="2000" b="1" dirty="0">
                <a:solidFill>
                  <a:schemeClr val="bg2">
                    <a:lumMod val="25000"/>
                  </a:schemeClr>
                </a:solidFill>
              </a:rPr>
              <a:t>cómo</a:t>
            </a:r>
            <a:r>
              <a:rPr lang="es-MX" sz="2000" dirty="0">
                <a:solidFill>
                  <a:schemeClr val="bg2">
                    <a:lumMod val="25000"/>
                  </a:schemeClr>
                </a:solidFill>
              </a:rPr>
              <a:t> se hacen las cosas.</a:t>
            </a:r>
          </a:p>
          <a:p>
            <a:pPr algn="just">
              <a:defRPr/>
            </a:pPr>
            <a:endParaRPr lang="es-MX" sz="2000" dirty="0">
              <a:solidFill>
                <a:schemeClr val="bg2">
                  <a:lumMod val="25000"/>
                </a:schemeClr>
              </a:solidFill>
            </a:endParaRPr>
          </a:p>
          <a:p>
            <a:pPr algn="just">
              <a:defRPr/>
            </a:pPr>
            <a:r>
              <a:rPr lang="es-MX" sz="2000" dirty="0">
                <a:solidFill>
                  <a:schemeClr val="bg2">
                    <a:lumMod val="25000"/>
                  </a:schemeClr>
                </a:solidFill>
              </a:rPr>
              <a:t>Cobra mayor relevancia qué se hace, qué se logra y cuál es su impacto en el bienestar de la población; es decir, la creación de </a:t>
            </a:r>
            <a:r>
              <a:rPr lang="es-MX" sz="2000" b="1" dirty="0">
                <a:solidFill>
                  <a:schemeClr val="bg2">
                    <a:lumMod val="25000"/>
                  </a:schemeClr>
                </a:solidFill>
              </a:rPr>
              <a:t>valor público.</a:t>
            </a:r>
          </a:p>
          <a:p>
            <a:pPr algn="just">
              <a:defRPr/>
            </a:pPr>
            <a:endParaRPr lang="es-MX" sz="2000" dirty="0">
              <a:solidFill>
                <a:schemeClr val="bg2">
                  <a:lumMod val="25000"/>
                </a:schemeClr>
              </a:solidFill>
            </a:endParaRPr>
          </a:p>
          <a:p>
            <a:pPr algn="just">
              <a:defRPr/>
            </a:pPr>
            <a:r>
              <a:rPr lang="es-MX" sz="2000" dirty="0">
                <a:solidFill>
                  <a:schemeClr val="bg2">
                    <a:lumMod val="25000"/>
                  </a:schemeClr>
                </a:solidFill>
              </a:rPr>
              <a:t>La creación de valor público se refleja en los resultados e impactos, cuantificables que permitan </a:t>
            </a:r>
            <a:r>
              <a:rPr lang="es-MX" sz="2000" b="1" dirty="0">
                <a:solidFill>
                  <a:schemeClr val="bg2">
                    <a:lumMod val="25000"/>
                  </a:schemeClr>
                </a:solidFill>
              </a:rPr>
              <a:t>evaluar el rendimiento </a:t>
            </a:r>
            <a:r>
              <a:rPr lang="es-MX" sz="2000" dirty="0">
                <a:solidFill>
                  <a:schemeClr val="bg2">
                    <a:lumMod val="25000"/>
                  </a:schemeClr>
                </a:solidFill>
              </a:rPr>
              <a:t>en todas sus dimensiones, implementando sistemas de monitoreo, medición y control, que permitan un adecuado control y la toma de decisiones.</a:t>
            </a:r>
          </a:p>
        </p:txBody>
      </p:sp>
      <p:pic>
        <p:nvPicPr>
          <p:cNvPr id="20486" name="9 Imagen"/>
          <p:cNvPicPr>
            <a:picLocks noChangeAspect="1"/>
          </p:cNvPicPr>
          <p:nvPr/>
        </p:nvPicPr>
        <p:blipFill>
          <a:blip r:embed="rId2" cstate="print"/>
          <a:srcRect/>
          <a:stretch>
            <a:fillRect/>
          </a:stretch>
        </p:blipFill>
        <p:spPr bwMode="auto">
          <a:xfrm>
            <a:off x="5902325" y="2578100"/>
            <a:ext cx="2952750" cy="31702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Marcador de contenido 7"/>
          <p:cNvSpPr txBox="1">
            <a:spLocks/>
          </p:cNvSpPr>
          <p:nvPr/>
        </p:nvSpPr>
        <p:spPr bwMode="auto">
          <a:xfrm>
            <a:off x="457200" y="3482975"/>
            <a:ext cx="8229600" cy="1371600"/>
          </a:xfrm>
          <a:prstGeom prst="rect">
            <a:avLst/>
          </a:prstGeom>
          <a:noFill/>
          <a:ln w="9525">
            <a:noFill/>
            <a:miter lim="800000"/>
            <a:headEnd/>
            <a:tailEnd/>
          </a:ln>
        </p:spPr>
        <p:txBody>
          <a:bodyPr/>
          <a:lstStyle/>
          <a:p>
            <a:pPr algn="ctr" eaLnBrk="1" hangingPunct="1">
              <a:lnSpc>
                <a:spcPct val="50000"/>
              </a:lnSpc>
              <a:spcBef>
                <a:spcPct val="20000"/>
              </a:spcBef>
              <a:buFont typeface="Arial" pitchFamily="34" charset="0"/>
              <a:buNone/>
            </a:pPr>
            <a:endParaRPr lang="es-PE" sz="3600">
              <a:solidFill>
                <a:srgbClr val="FCC102"/>
              </a:solidFill>
              <a:latin typeface="Avenir Black"/>
              <a:ea typeface="Avenir Black"/>
              <a:cs typeface="Avenir Black"/>
            </a:endParaRPr>
          </a:p>
        </p:txBody>
      </p:sp>
      <p:sp>
        <p:nvSpPr>
          <p:cNvPr id="11" name="Rectangle 4"/>
          <p:cNvSpPr>
            <a:spLocks noChangeArrowheads="1"/>
          </p:cNvSpPr>
          <p:nvPr/>
        </p:nvSpPr>
        <p:spPr bwMode="auto">
          <a:xfrm>
            <a:off x="247650" y="6291263"/>
            <a:ext cx="7434263" cy="400050"/>
          </a:xfrm>
          <a:prstGeom prst="rect">
            <a:avLst/>
          </a:prstGeom>
          <a:noFill/>
          <a:ln w="12700">
            <a:noFill/>
            <a:miter lim="800000"/>
            <a:headEnd type="none" w="sm" len="sm"/>
            <a:tailEnd type="none" w="sm" len="sm"/>
          </a:ln>
          <a:effectLst/>
        </p:spPr>
        <p:txBody>
          <a:bodyPr>
            <a:spAutoFit/>
          </a:bodyPr>
          <a:lstStyle/>
          <a:p>
            <a:pPr algn="ctr" fontAlgn="auto">
              <a:spcBef>
                <a:spcPts val="0"/>
              </a:spcBef>
              <a:spcAft>
                <a:spcPts val="0"/>
              </a:spcAft>
              <a:defRPr/>
            </a:pPr>
            <a:endParaRPr lang="es-ES_tradnl" sz="2000" b="1" dirty="0">
              <a:solidFill>
                <a:srgbClr val="FFC000"/>
              </a:solidFill>
              <a:effectLst>
                <a:outerShdw blurRad="38100" dist="38100" dir="2700000" algn="tl">
                  <a:srgbClr val="000000"/>
                </a:outerShdw>
              </a:effectLst>
              <a:latin typeface="Arial Black" pitchFamily="34" charset="0"/>
            </a:endParaRPr>
          </a:p>
        </p:txBody>
      </p:sp>
      <p:sp>
        <p:nvSpPr>
          <p:cNvPr id="10" name="1 Título"/>
          <p:cNvSpPr txBox="1">
            <a:spLocks/>
          </p:cNvSpPr>
          <p:nvPr/>
        </p:nvSpPr>
        <p:spPr bwMode="auto">
          <a:xfrm>
            <a:off x="728663" y="604838"/>
            <a:ext cx="8172450" cy="5756275"/>
          </a:xfrm>
          <a:prstGeom prst="rect">
            <a:avLst/>
          </a:prstGeom>
          <a:noFill/>
          <a:ln>
            <a:noFill/>
          </a:ln>
          <a:extLst/>
        </p:spPr>
        <p:txBody>
          <a:bodyPr anchor="ctr"/>
          <a:lst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Calibri" panose="020F0502020204030204" pitchFamily="34" charset="0"/>
              </a:defRPr>
            </a:lvl2pPr>
            <a:lvl3pPr algn="ctr" defTabSz="457200" rtl="0" fontAlgn="base">
              <a:spcBef>
                <a:spcPct val="0"/>
              </a:spcBef>
              <a:spcAft>
                <a:spcPct val="0"/>
              </a:spcAft>
              <a:defRPr sz="4400">
                <a:solidFill>
                  <a:schemeClr val="tx1"/>
                </a:solidFill>
                <a:latin typeface="Calibri" panose="020F0502020204030204" pitchFamily="34" charset="0"/>
              </a:defRPr>
            </a:lvl3pPr>
            <a:lvl4pPr algn="ctr" defTabSz="457200" rtl="0" fontAlgn="base">
              <a:spcBef>
                <a:spcPct val="0"/>
              </a:spcBef>
              <a:spcAft>
                <a:spcPct val="0"/>
              </a:spcAft>
              <a:defRPr sz="4400">
                <a:solidFill>
                  <a:schemeClr val="tx1"/>
                </a:solidFill>
                <a:latin typeface="Calibri" panose="020F0502020204030204" pitchFamily="34" charset="0"/>
              </a:defRPr>
            </a:lvl4pPr>
            <a:lvl5pPr algn="ctr" defTabSz="457200" rtl="0" fontAlgn="base">
              <a:spcBef>
                <a:spcPct val="0"/>
              </a:spcBef>
              <a:spcAft>
                <a:spcPct val="0"/>
              </a:spcAft>
              <a:defRPr sz="4400">
                <a:solidFill>
                  <a:schemeClr val="tx1"/>
                </a:solidFill>
                <a:latin typeface="Calibri" panose="020F0502020204030204" pitchFamily="34" charset="0"/>
              </a:defRPr>
            </a:lvl5pPr>
            <a:lvl6pPr marL="457200" algn="ctr" defTabSz="457200" rtl="0" fontAlgn="base">
              <a:spcBef>
                <a:spcPct val="0"/>
              </a:spcBef>
              <a:spcAft>
                <a:spcPct val="0"/>
              </a:spcAft>
              <a:defRPr sz="4400">
                <a:solidFill>
                  <a:schemeClr val="tx1"/>
                </a:solidFill>
                <a:latin typeface="Calibri" panose="020F0502020204030204" pitchFamily="34" charset="0"/>
              </a:defRPr>
            </a:lvl6pPr>
            <a:lvl7pPr marL="914400" algn="ctr" defTabSz="457200" rtl="0" fontAlgn="base">
              <a:spcBef>
                <a:spcPct val="0"/>
              </a:spcBef>
              <a:spcAft>
                <a:spcPct val="0"/>
              </a:spcAft>
              <a:defRPr sz="4400">
                <a:solidFill>
                  <a:schemeClr val="tx1"/>
                </a:solidFill>
                <a:latin typeface="Calibri" panose="020F0502020204030204" pitchFamily="34" charset="0"/>
              </a:defRPr>
            </a:lvl7pPr>
            <a:lvl8pPr marL="1371600" algn="ctr" defTabSz="457200" rtl="0" fontAlgn="base">
              <a:spcBef>
                <a:spcPct val="0"/>
              </a:spcBef>
              <a:spcAft>
                <a:spcPct val="0"/>
              </a:spcAft>
              <a:defRPr sz="4400">
                <a:solidFill>
                  <a:schemeClr val="tx1"/>
                </a:solidFill>
                <a:latin typeface="Calibri" panose="020F0502020204030204" pitchFamily="34" charset="0"/>
              </a:defRPr>
            </a:lvl8pPr>
            <a:lvl9pPr marL="1828800" algn="ctr" defTabSz="457200" rtl="0" fontAlgn="base">
              <a:spcBef>
                <a:spcPct val="0"/>
              </a:spcBef>
              <a:spcAft>
                <a:spcPct val="0"/>
              </a:spcAft>
              <a:defRPr sz="4400">
                <a:solidFill>
                  <a:schemeClr val="tx1"/>
                </a:solidFill>
                <a:latin typeface="Calibri" panose="020F0502020204030204" pitchFamily="34" charset="0"/>
              </a:defRPr>
            </a:lvl9pPr>
          </a:lstStyle>
          <a:p>
            <a:pPr algn="l" eaLnBrk="1" hangingPunct="1">
              <a:defRPr/>
            </a:pPr>
            <a:endParaRPr lang="es-PE" sz="2800" b="1" dirty="0" smtClean="0">
              <a:solidFill>
                <a:srgbClr val="FFCC00"/>
              </a:solidFill>
              <a:latin typeface="+mn-lt"/>
            </a:endParaRPr>
          </a:p>
        </p:txBody>
      </p:sp>
      <p:sp>
        <p:nvSpPr>
          <p:cNvPr id="12" name="Shape 10202113"/>
          <p:cNvSpPr txBox="1">
            <a:spLocks noChangeArrowheads="1"/>
          </p:cNvSpPr>
          <p:nvPr/>
        </p:nvSpPr>
        <p:spPr bwMode="auto">
          <a:xfrm>
            <a:off x="609600" y="1752600"/>
            <a:ext cx="7772400" cy="3044825"/>
          </a:xfrm>
          <a:prstGeom prst="rect">
            <a:avLst/>
          </a:prstGeom>
          <a:noFill/>
          <a:ln w="9525">
            <a:noFill/>
            <a:miter lim="800000"/>
            <a:headEnd/>
            <a:tailEnd/>
          </a:ln>
        </p:spPr>
        <p:txBody>
          <a:bodyPr anchor="ctr"/>
          <a:lstStyle/>
          <a:p>
            <a:pPr algn="ctr" eaLnBrk="1" hangingPunct="1"/>
            <a:r>
              <a:rPr lang="es-PE" sz="3200" b="1" dirty="0">
                <a:solidFill>
                  <a:schemeClr val="bg2">
                    <a:lumMod val="10000"/>
                  </a:schemeClr>
                </a:solidFill>
              </a:rPr>
              <a:t>Jerarquía de Objetivos:</a:t>
            </a:r>
            <a:endParaRPr lang="es-ES_tradnl" sz="3200" b="1" dirty="0">
              <a:solidFill>
                <a:schemeClr val="bg2">
                  <a:lumMod val="1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100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dissolve">
                                      <p:cBhvr>
                                        <p:cTn id="7"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autoUpdateAnimBg="0" advAuto="100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492125" y="2325688"/>
            <a:ext cx="8332788" cy="765175"/>
          </a:xfrm>
          <a:prstGeom prst="roundRect">
            <a:avLst/>
          </a:prstGeom>
          <a:ln>
            <a:noFill/>
          </a:ln>
        </p:spPr>
        <p:style>
          <a:lnRef idx="1">
            <a:schemeClr val="accent3"/>
          </a:lnRef>
          <a:fillRef idx="2">
            <a:schemeClr val="accent3"/>
          </a:fillRef>
          <a:effectRef idx="1">
            <a:schemeClr val="accent3"/>
          </a:effectRef>
          <a:fontRef idx="minor">
            <a:schemeClr val="dk1"/>
          </a:fontRef>
        </p:style>
        <p:txBody>
          <a:bodyPr>
            <a:spAutoFit/>
          </a:bodyPr>
          <a:lstStyle/>
          <a:p>
            <a:pPr>
              <a:defRPr/>
            </a:pPr>
            <a:r>
              <a:rPr lang="es-MX" sz="3900" dirty="0">
                <a:solidFill>
                  <a:schemeClr val="bg2">
                    <a:lumMod val="25000"/>
                  </a:schemeClr>
                </a:solidFill>
              </a:rPr>
              <a:t>Qué es la Gestión por Resultados (</a:t>
            </a:r>
            <a:r>
              <a:rPr lang="es-MX" sz="3900" dirty="0" err="1">
                <a:solidFill>
                  <a:schemeClr val="bg2">
                    <a:lumMod val="25000"/>
                  </a:schemeClr>
                </a:solidFill>
              </a:rPr>
              <a:t>GpR</a:t>
            </a:r>
            <a:r>
              <a:rPr lang="es-MX" sz="3900" dirty="0">
                <a:solidFill>
                  <a:schemeClr val="bg2">
                    <a:lumMod val="25000"/>
                  </a:schemeClr>
                </a:solidFill>
              </a:rPr>
              <a:t>)</a:t>
            </a:r>
            <a:endParaRPr lang="es-MX" sz="800" dirty="0">
              <a:solidFill>
                <a:schemeClr val="bg2">
                  <a:lumMod val="25000"/>
                </a:schemeClr>
              </a:solidFill>
            </a:endParaRPr>
          </a:p>
        </p:txBody>
      </p:sp>
      <p:sp>
        <p:nvSpPr>
          <p:cNvPr id="21509" name="6 CuadroTexto"/>
          <p:cNvSpPr txBox="1">
            <a:spLocks noChangeArrowheads="1"/>
          </p:cNvSpPr>
          <p:nvPr/>
        </p:nvSpPr>
        <p:spPr bwMode="auto">
          <a:xfrm>
            <a:off x="357188" y="3090863"/>
            <a:ext cx="8578850" cy="2124075"/>
          </a:xfrm>
          <a:prstGeom prst="rect">
            <a:avLst/>
          </a:prstGeom>
          <a:solidFill>
            <a:schemeClr val="bg1"/>
          </a:solidFill>
          <a:ln w="9525">
            <a:noFill/>
            <a:miter lim="800000"/>
            <a:headEnd/>
            <a:tailEnd/>
          </a:ln>
        </p:spPr>
        <p:txBody>
          <a:bodyPr wrap="none">
            <a:spAutoFit/>
          </a:bodyPr>
          <a:lstStyle/>
          <a:p>
            <a:endParaRPr lang="en-US" sz="4400" b="1"/>
          </a:p>
          <a:p>
            <a:r>
              <a:rPr lang="en-US" sz="4400" b="1"/>
              <a:t>Costo Beneficio    Vs.    Valor Público</a:t>
            </a:r>
          </a:p>
          <a:p>
            <a:endParaRPr lang="en-US" sz="4400" b="1"/>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1952625" y="231775"/>
            <a:ext cx="6475413" cy="1260475"/>
          </a:xfrm>
          <a:prstGeom prst="roundRect">
            <a:avLst/>
          </a:prstGeom>
          <a:ln>
            <a:noFill/>
          </a:ln>
        </p:spPr>
        <p:style>
          <a:lnRef idx="1">
            <a:schemeClr val="accent3"/>
          </a:lnRef>
          <a:fillRef idx="2">
            <a:schemeClr val="accent3"/>
          </a:fillRef>
          <a:effectRef idx="1">
            <a:schemeClr val="accent3"/>
          </a:effectRef>
          <a:fontRef idx="minor">
            <a:schemeClr val="dk1"/>
          </a:fontRef>
        </p:style>
        <p:txBody>
          <a:bodyPr>
            <a:spAutoFit/>
          </a:bodyPr>
          <a:lstStyle/>
          <a:p>
            <a:pPr algn="ctr">
              <a:defRPr/>
            </a:pPr>
            <a:r>
              <a:rPr lang="es-MX" sz="3200" dirty="0">
                <a:solidFill>
                  <a:schemeClr val="bg2">
                    <a:lumMod val="25000"/>
                  </a:schemeClr>
                </a:solidFill>
              </a:rPr>
              <a:t>¿Qué es Presupuesto Basado en Resultados (</a:t>
            </a:r>
            <a:r>
              <a:rPr lang="es-MX" sz="3200" dirty="0" err="1">
                <a:solidFill>
                  <a:schemeClr val="bg2">
                    <a:lumMod val="25000"/>
                  </a:schemeClr>
                </a:solidFill>
              </a:rPr>
              <a:t>PbR</a:t>
            </a:r>
            <a:r>
              <a:rPr lang="es-MX" sz="3600" dirty="0">
                <a:solidFill>
                  <a:schemeClr val="bg2">
                    <a:lumMod val="25000"/>
                  </a:schemeClr>
                </a:solidFill>
              </a:rPr>
              <a:t>)?</a:t>
            </a:r>
            <a:endParaRPr lang="es-MX" sz="700" dirty="0">
              <a:solidFill>
                <a:schemeClr val="bg2">
                  <a:lumMod val="25000"/>
                </a:schemeClr>
              </a:solidFill>
            </a:endParaRPr>
          </a:p>
        </p:txBody>
      </p:sp>
      <p:sp>
        <p:nvSpPr>
          <p:cNvPr id="9" name="8 CuadroTexto"/>
          <p:cNvSpPr txBox="1"/>
          <p:nvPr/>
        </p:nvSpPr>
        <p:spPr>
          <a:xfrm>
            <a:off x="4067175" y="2235200"/>
            <a:ext cx="4652963" cy="4325938"/>
          </a:xfrm>
          <a:prstGeom prst="round2DiagRect">
            <a:avLst/>
          </a:prstGeom>
          <a:ln>
            <a:noFill/>
          </a:ln>
        </p:spPr>
        <p:style>
          <a:lnRef idx="1">
            <a:schemeClr val="accent3"/>
          </a:lnRef>
          <a:fillRef idx="2">
            <a:schemeClr val="accent3"/>
          </a:fillRef>
          <a:effectRef idx="1">
            <a:schemeClr val="accent3"/>
          </a:effectRef>
          <a:fontRef idx="minor">
            <a:schemeClr val="dk1"/>
          </a:fontRef>
        </p:style>
        <p:txBody>
          <a:bodyPr>
            <a:spAutoFit/>
          </a:bodyPr>
          <a:lstStyle/>
          <a:p>
            <a:pPr algn="just">
              <a:defRPr/>
            </a:pPr>
            <a:r>
              <a:rPr lang="es-MX" sz="2000" dirty="0">
                <a:solidFill>
                  <a:schemeClr val="bg2">
                    <a:lumMod val="25000"/>
                  </a:schemeClr>
                </a:solidFill>
              </a:rPr>
              <a:t>Componente de la GpR que consiste en un conjunto de actividades y herramientas que permite </a:t>
            </a:r>
            <a:r>
              <a:rPr lang="es-MX" sz="2000" b="1" dirty="0">
                <a:solidFill>
                  <a:schemeClr val="bg2">
                    <a:lumMod val="25000"/>
                  </a:schemeClr>
                </a:solidFill>
              </a:rPr>
              <a:t>apoyar las decisiones presupuestarias</a:t>
            </a:r>
            <a:r>
              <a:rPr lang="es-MX" sz="2000" dirty="0">
                <a:solidFill>
                  <a:schemeClr val="bg2">
                    <a:lumMod val="25000"/>
                  </a:schemeClr>
                </a:solidFill>
              </a:rPr>
              <a:t> con información que sistemáticamente incorpora consideraciones sobre los resultado del ejercicio de los recursos públicos, y que motiva a las instituciones públicas a lograrlos, con el objeto de </a:t>
            </a:r>
            <a:r>
              <a:rPr lang="es-MX" sz="2000" b="1" dirty="0">
                <a:solidFill>
                  <a:schemeClr val="bg2">
                    <a:lumMod val="25000"/>
                  </a:schemeClr>
                </a:solidFill>
              </a:rPr>
              <a:t>mejorar la calidad del gasto</a:t>
            </a:r>
            <a:r>
              <a:rPr lang="es-MX" sz="2000" dirty="0">
                <a:solidFill>
                  <a:schemeClr val="bg2">
                    <a:lumMod val="25000"/>
                  </a:schemeClr>
                </a:solidFill>
              </a:rPr>
              <a:t>, así como la mejora de los bienes y servicios públicos.</a:t>
            </a:r>
          </a:p>
          <a:p>
            <a:pPr algn="just">
              <a:defRPr/>
            </a:pPr>
            <a:endParaRPr lang="es-MX" sz="800" dirty="0">
              <a:solidFill>
                <a:schemeClr val="bg2">
                  <a:lumMod val="25000"/>
                </a:schemeClr>
              </a:solidFill>
            </a:endParaRPr>
          </a:p>
        </p:txBody>
      </p:sp>
      <p:pic>
        <p:nvPicPr>
          <p:cNvPr id="22534" name="9 Imagen"/>
          <p:cNvPicPr>
            <a:picLocks noChangeAspect="1"/>
          </p:cNvPicPr>
          <p:nvPr/>
        </p:nvPicPr>
        <p:blipFill>
          <a:blip r:embed="rId2" cstate="print"/>
          <a:srcRect/>
          <a:stretch>
            <a:fillRect/>
          </a:stretch>
        </p:blipFill>
        <p:spPr bwMode="auto">
          <a:xfrm>
            <a:off x="68263" y="2714625"/>
            <a:ext cx="4289425" cy="31797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1"/>
          <p:cNvSpPr>
            <a:spLocks noChangeArrowheads="1"/>
          </p:cNvSpPr>
          <p:nvPr/>
        </p:nvSpPr>
        <p:spPr bwMode="auto">
          <a:xfrm>
            <a:off x="179388" y="1585308"/>
            <a:ext cx="8569325" cy="4031873"/>
          </a:xfrm>
          <a:prstGeom prst="rect">
            <a:avLst/>
          </a:prstGeom>
          <a:noFill/>
          <a:ln w="9525">
            <a:noFill/>
            <a:miter lim="800000"/>
            <a:headEnd/>
            <a:tailEnd/>
          </a:ln>
        </p:spPr>
        <p:txBody>
          <a:bodyPr anchor="ctr">
            <a:spAutoFit/>
          </a:bodyPr>
          <a:lstStyle/>
          <a:p>
            <a:pPr marL="457200" indent="-457200" algn="just" defTabSz="914400">
              <a:buAutoNum type="arabicPeriod"/>
            </a:pPr>
            <a:r>
              <a:rPr lang="es-MX" sz="2400" b="1" dirty="0" smtClean="0">
                <a:solidFill>
                  <a:schemeClr val="accent2"/>
                </a:solidFill>
                <a:latin typeface="Arial" pitchFamily="34" charset="0"/>
                <a:ea typeface="Times New Roman" pitchFamily="18" charset="0"/>
                <a:cs typeface="Arial" pitchFamily="34" charset="0"/>
              </a:rPr>
              <a:t>Conduce:</a:t>
            </a:r>
          </a:p>
          <a:p>
            <a:pPr marL="457200" indent="-457200" algn="just" defTabSz="914400">
              <a:buAutoNum type="arabicPeriod"/>
            </a:pPr>
            <a:endParaRPr lang="es-ES" sz="2400" b="1" dirty="0">
              <a:solidFill>
                <a:schemeClr val="accent2"/>
              </a:solidFill>
              <a:latin typeface="Arial" pitchFamily="34" charset="0"/>
              <a:ea typeface="Times New Roman" pitchFamily="18" charset="0"/>
              <a:cs typeface="Arial" pitchFamily="34" charset="0"/>
            </a:endParaRPr>
          </a:p>
          <a:p>
            <a:pPr algn="just" defTabSz="914400"/>
            <a:r>
              <a:rPr lang="es-MX" sz="2000" dirty="0">
                <a:latin typeface="Arial" pitchFamily="34" charset="0"/>
                <a:ea typeface="Times New Roman" pitchFamily="18" charset="0"/>
                <a:cs typeface="Arial" pitchFamily="34" charset="0"/>
              </a:rPr>
              <a:t>El proceso presupuestario hacia el logro de objetivos y resultados. </a:t>
            </a:r>
            <a:endParaRPr lang="es-MX" sz="2000" dirty="0" smtClean="0">
              <a:latin typeface="Arial" pitchFamily="34" charset="0"/>
              <a:ea typeface="Times New Roman" pitchFamily="18" charset="0"/>
              <a:cs typeface="Arial" pitchFamily="34" charset="0"/>
            </a:endParaRPr>
          </a:p>
          <a:p>
            <a:pPr algn="just" defTabSz="914400"/>
            <a:r>
              <a:rPr lang="es-MX" sz="2000" dirty="0" smtClean="0">
                <a:latin typeface="Arial" pitchFamily="34" charset="0"/>
                <a:ea typeface="Times New Roman" pitchFamily="18" charset="0"/>
                <a:cs typeface="Arial" pitchFamily="34" charset="0"/>
              </a:rPr>
              <a:t>Define </a:t>
            </a:r>
            <a:r>
              <a:rPr lang="es-MX" sz="2000" dirty="0">
                <a:latin typeface="Arial" pitchFamily="34" charset="0"/>
                <a:ea typeface="Times New Roman" pitchFamily="18" charset="0"/>
                <a:cs typeface="Arial" pitchFamily="34" charset="0"/>
              </a:rPr>
              <a:t>y alinea los programas presupuestarios y sus asignaciones a través del </a:t>
            </a:r>
            <a:r>
              <a:rPr lang="es-MX" sz="2000" dirty="0" smtClean="0">
                <a:latin typeface="Arial" pitchFamily="34" charset="0"/>
                <a:ea typeface="Times New Roman" pitchFamily="18" charset="0"/>
                <a:cs typeface="Arial" pitchFamily="34" charset="0"/>
              </a:rPr>
              <a:t>ciclo.</a:t>
            </a:r>
            <a:endParaRPr lang="es-MX" sz="2000" dirty="0">
              <a:latin typeface="Arial" pitchFamily="34" charset="0"/>
              <a:ea typeface="Times New Roman" pitchFamily="18" charset="0"/>
              <a:cs typeface="Arial" pitchFamily="34" charset="0"/>
            </a:endParaRPr>
          </a:p>
          <a:p>
            <a:pPr algn="just" defTabSz="914400"/>
            <a:endParaRPr lang="es-MX" sz="2000" dirty="0">
              <a:latin typeface="Arial" pitchFamily="34" charset="0"/>
              <a:ea typeface="Times New Roman" pitchFamily="18" charset="0"/>
              <a:cs typeface="Arial" pitchFamily="34" charset="0"/>
            </a:endParaRPr>
          </a:p>
          <a:p>
            <a:pPr algn="just" defTabSz="914400"/>
            <a:r>
              <a:rPr lang="es-MX" sz="2400" b="1" dirty="0">
                <a:solidFill>
                  <a:schemeClr val="accent2"/>
                </a:solidFill>
                <a:latin typeface="Arial" pitchFamily="34" charset="0"/>
                <a:ea typeface="Times New Roman" pitchFamily="18" charset="0"/>
                <a:cs typeface="Arial" pitchFamily="34" charset="0"/>
              </a:rPr>
              <a:t>2. </a:t>
            </a:r>
            <a:r>
              <a:rPr lang="es-MX" sz="2400" b="1" dirty="0" smtClean="0">
                <a:solidFill>
                  <a:schemeClr val="accent2"/>
                </a:solidFill>
                <a:latin typeface="Arial" pitchFamily="34" charset="0"/>
                <a:ea typeface="Times New Roman" pitchFamily="18" charset="0"/>
                <a:cs typeface="Arial" pitchFamily="34" charset="0"/>
              </a:rPr>
              <a:t>Considera:</a:t>
            </a:r>
          </a:p>
          <a:p>
            <a:pPr algn="just" defTabSz="914400"/>
            <a:endParaRPr lang="es-ES" sz="2400" b="1" dirty="0">
              <a:solidFill>
                <a:schemeClr val="accent2"/>
              </a:solidFill>
              <a:latin typeface="Arial" pitchFamily="34" charset="0"/>
              <a:ea typeface="Times New Roman" pitchFamily="18" charset="0"/>
              <a:cs typeface="Arial" pitchFamily="34" charset="0"/>
            </a:endParaRPr>
          </a:p>
          <a:p>
            <a:pPr algn="just" defTabSz="914400"/>
            <a:r>
              <a:rPr lang="es-MX" sz="2000" dirty="0">
                <a:latin typeface="Arial" pitchFamily="34" charset="0"/>
                <a:ea typeface="Times New Roman" pitchFamily="18" charset="0"/>
                <a:cs typeface="Arial" pitchFamily="34" charset="0"/>
              </a:rPr>
              <a:t>Indicadores estratégicos y de gestión y establece una meta o grupo de metas de los programas presupuestarios, a las cuales se le asigna un nivel de recursos compatibles con dicha </a:t>
            </a:r>
            <a:r>
              <a:rPr lang="es-MX" sz="2000" dirty="0" smtClean="0">
                <a:latin typeface="Arial" pitchFamily="34" charset="0"/>
                <a:ea typeface="Times New Roman" pitchFamily="18" charset="0"/>
                <a:cs typeface="Arial" pitchFamily="34" charset="0"/>
              </a:rPr>
              <a:t>meta.</a:t>
            </a:r>
            <a:endParaRPr lang="es-MX" sz="2000" dirty="0">
              <a:latin typeface="Arial" pitchFamily="34" charset="0"/>
              <a:ea typeface="Times New Roman" pitchFamily="18" charset="0"/>
              <a:cs typeface="Arial" pitchFamily="34" charset="0"/>
            </a:endParaRPr>
          </a:p>
          <a:p>
            <a:pPr algn="just" defTabSz="914400"/>
            <a:endParaRPr lang="es-ES" sz="2000" dirty="0">
              <a:latin typeface="Arial" pitchFamily="34" charset="0"/>
              <a:ea typeface="Times New Roman" pitchFamily="18" charset="0"/>
              <a:cs typeface="Arial" pitchFamily="34" charset="0"/>
            </a:endParaRPr>
          </a:p>
        </p:txBody>
      </p:sp>
      <p:sp>
        <p:nvSpPr>
          <p:cNvPr id="5" name="4 CuadroTexto"/>
          <p:cNvSpPr txBox="1"/>
          <p:nvPr/>
        </p:nvSpPr>
        <p:spPr>
          <a:xfrm>
            <a:off x="2339752" y="352425"/>
            <a:ext cx="5500688" cy="647700"/>
          </a:xfrm>
          <a:prstGeom prst="roundRect">
            <a:avLst/>
          </a:prstGeom>
          <a:ln>
            <a:noFill/>
          </a:ln>
        </p:spPr>
        <p:style>
          <a:lnRef idx="1">
            <a:schemeClr val="accent3"/>
          </a:lnRef>
          <a:fillRef idx="2">
            <a:schemeClr val="accent3"/>
          </a:fillRef>
          <a:effectRef idx="1">
            <a:schemeClr val="accent3"/>
          </a:effectRef>
          <a:fontRef idx="minor">
            <a:schemeClr val="dk1"/>
          </a:fontRef>
        </p:style>
        <p:txBody>
          <a:bodyPr>
            <a:spAutoFit/>
          </a:bodyPr>
          <a:lstStyle/>
          <a:p>
            <a:pPr algn="ctr">
              <a:defRPr/>
            </a:pPr>
            <a:r>
              <a:rPr lang="es-MX" sz="3200" dirty="0">
                <a:solidFill>
                  <a:schemeClr val="bg2">
                    <a:lumMod val="25000"/>
                  </a:schemeClr>
                </a:solidFill>
              </a:rPr>
              <a:t>Características del </a:t>
            </a:r>
            <a:r>
              <a:rPr lang="es-MX" sz="3200" dirty="0" err="1">
                <a:solidFill>
                  <a:schemeClr val="bg2">
                    <a:lumMod val="25000"/>
                  </a:schemeClr>
                </a:solidFill>
              </a:rPr>
              <a:t>PbR</a:t>
            </a:r>
            <a:endParaRPr lang="es-MX" sz="700" dirty="0">
              <a:solidFill>
                <a:schemeClr val="bg2">
                  <a:lumMod val="25000"/>
                </a:schemeClr>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5 Rectángulo"/>
          <p:cNvSpPr>
            <a:spLocks noChangeArrowheads="1"/>
          </p:cNvSpPr>
          <p:nvPr/>
        </p:nvSpPr>
        <p:spPr bwMode="auto">
          <a:xfrm>
            <a:off x="354012" y="836712"/>
            <a:ext cx="8538467" cy="6001643"/>
          </a:xfrm>
          <a:prstGeom prst="rect">
            <a:avLst/>
          </a:prstGeom>
          <a:noFill/>
          <a:ln w="9525">
            <a:noFill/>
            <a:miter lim="800000"/>
            <a:headEnd/>
            <a:tailEnd/>
          </a:ln>
        </p:spPr>
        <p:txBody>
          <a:bodyPr wrap="square">
            <a:spAutoFit/>
          </a:bodyPr>
          <a:lstStyle/>
          <a:p>
            <a:pPr algn="just"/>
            <a:r>
              <a:rPr lang="es-MX" sz="2400" b="1" dirty="0">
                <a:solidFill>
                  <a:schemeClr val="accent2"/>
                </a:solidFill>
                <a:latin typeface="Arial" pitchFamily="34" charset="0"/>
                <a:ea typeface="Times New Roman" pitchFamily="18" charset="0"/>
                <a:cs typeface="Arial" pitchFamily="34" charset="0"/>
              </a:rPr>
              <a:t>3. </a:t>
            </a:r>
            <a:r>
              <a:rPr lang="es-MX" sz="2400" b="1" dirty="0" smtClean="0">
                <a:solidFill>
                  <a:schemeClr val="accent2"/>
                </a:solidFill>
                <a:latin typeface="Arial" pitchFamily="34" charset="0"/>
                <a:ea typeface="Times New Roman" pitchFamily="18" charset="0"/>
                <a:cs typeface="Arial" pitchFamily="34" charset="0"/>
              </a:rPr>
              <a:t>Provee:</a:t>
            </a:r>
          </a:p>
          <a:p>
            <a:pPr algn="just"/>
            <a:endParaRPr lang="es-ES" sz="2400" b="1" dirty="0">
              <a:solidFill>
                <a:schemeClr val="accent2"/>
              </a:solidFill>
              <a:latin typeface="Arial" pitchFamily="34" charset="0"/>
              <a:ea typeface="Times New Roman" pitchFamily="18" charset="0"/>
              <a:cs typeface="Arial" pitchFamily="34" charset="0"/>
            </a:endParaRPr>
          </a:p>
          <a:p>
            <a:pPr algn="just"/>
            <a:r>
              <a:rPr lang="es-MX" sz="2000" dirty="0">
                <a:latin typeface="Arial" pitchFamily="34" charset="0"/>
                <a:ea typeface="Times New Roman" pitchFamily="18" charset="0"/>
                <a:cs typeface="Arial" pitchFamily="34" charset="0"/>
              </a:rPr>
              <a:t>Información y datos sobre los resultados del desempeño (utiliza los resultados del desarrollo y permite comparaciones entre lo observado y lo esperado);</a:t>
            </a:r>
          </a:p>
          <a:p>
            <a:pPr algn="just"/>
            <a:endParaRPr lang="es-ES" sz="2000" dirty="0">
              <a:latin typeface="Arial" pitchFamily="34" charset="0"/>
              <a:ea typeface="Times New Roman" pitchFamily="18" charset="0"/>
              <a:cs typeface="Arial" pitchFamily="34" charset="0"/>
            </a:endParaRPr>
          </a:p>
          <a:p>
            <a:pPr algn="just"/>
            <a:r>
              <a:rPr lang="es-MX" sz="2400" b="1" dirty="0">
                <a:solidFill>
                  <a:schemeClr val="accent2"/>
                </a:solidFill>
                <a:latin typeface="Arial" pitchFamily="34" charset="0"/>
                <a:ea typeface="Times New Roman" pitchFamily="18" charset="0"/>
                <a:cs typeface="Arial" pitchFamily="34" charset="0"/>
              </a:rPr>
              <a:t>4. </a:t>
            </a:r>
            <a:r>
              <a:rPr lang="es-MX" sz="2400" b="1" dirty="0" smtClean="0">
                <a:solidFill>
                  <a:schemeClr val="accent2"/>
                </a:solidFill>
                <a:latin typeface="Arial" pitchFamily="34" charset="0"/>
                <a:ea typeface="Times New Roman" pitchFamily="18" charset="0"/>
                <a:cs typeface="Arial" pitchFamily="34" charset="0"/>
              </a:rPr>
              <a:t>Propicia:</a:t>
            </a:r>
          </a:p>
          <a:p>
            <a:pPr algn="just"/>
            <a:endParaRPr lang="es-ES" sz="2400" b="1" dirty="0">
              <a:solidFill>
                <a:schemeClr val="accent2"/>
              </a:solidFill>
              <a:latin typeface="Arial" pitchFamily="34" charset="0"/>
              <a:ea typeface="Times New Roman" pitchFamily="18" charset="0"/>
              <a:cs typeface="Arial" pitchFamily="34" charset="0"/>
            </a:endParaRPr>
          </a:p>
          <a:p>
            <a:pPr algn="just"/>
            <a:r>
              <a:rPr lang="es-MX" sz="2000" dirty="0">
                <a:latin typeface="Arial" pitchFamily="34" charset="0"/>
                <a:ea typeface="Times New Roman" pitchFamily="18" charset="0"/>
                <a:cs typeface="Arial" pitchFamily="34" charset="0"/>
              </a:rPr>
              <a:t>Un nuevo modelo para la asignación de recursos, que incorpora en las decisiones presupuestarias la evaluación de los resultados alcanzados por los programas presupuestarios; y, </a:t>
            </a:r>
          </a:p>
          <a:p>
            <a:pPr algn="just"/>
            <a:endParaRPr lang="es-ES" sz="2000" dirty="0">
              <a:latin typeface="Arial" pitchFamily="34" charset="0"/>
              <a:ea typeface="Times New Roman" pitchFamily="18" charset="0"/>
              <a:cs typeface="Arial" pitchFamily="34" charset="0"/>
            </a:endParaRPr>
          </a:p>
          <a:p>
            <a:pPr algn="just"/>
            <a:r>
              <a:rPr lang="es-MX" sz="2400" b="1" dirty="0">
                <a:solidFill>
                  <a:schemeClr val="accent2"/>
                </a:solidFill>
                <a:latin typeface="Arial" pitchFamily="34" charset="0"/>
                <a:ea typeface="Times New Roman" pitchFamily="18" charset="0"/>
                <a:cs typeface="Arial" pitchFamily="34" charset="0"/>
              </a:rPr>
              <a:t>5. </a:t>
            </a:r>
            <a:r>
              <a:rPr lang="es-MX" sz="2400" b="1" dirty="0" smtClean="0">
                <a:solidFill>
                  <a:schemeClr val="accent2"/>
                </a:solidFill>
                <a:latin typeface="Arial" pitchFamily="34" charset="0"/>
                <a:ea typeface="Times New Roman" pitchFamily="18" charset="0"/>
                <a:cs typeface="Arial" pitchFamily="34" charset="0"/>
              </a:rPr>
              <a:t>Apoya:</a:t>
            </a:r>
          </a:p>
          <a:p>
            <a:pPr algn="just"/>
            <a:endParaRPr lang="es-ES" sz="2400" b="1" dirty="0">
              <a:solidFill>
                <a:schemeClr val="accent2"/>
              </a:solidFill>
              <a:latin typeface="Arial" pitchFamily="34" charset="0"/>
              <a:ea typeface="Times New Roman" pitchFamily="18" charset="0"/>
              <a:cs typeface="Arial" pitchFamily="34" charset="0"/>
            </a:endParaRPr>
          </a:p>
          <a:p>
            <a:pPr algn="just"/>
            <a:r>
              <a:rPr lang="es-MX" sz="2000" dirty="0">
                <a:latin typeface="Arial" pitchFamily="34" charset="0"/>
                <a:ea typeface="Times New Roman" pitchFamily="18" charset="0"/>
                <a:cs typeface="Arial" pitchFamily="34" charset="0"/>
              </a:rPr>
              <a:t>El mejoramiento continuo de las políticas, de los programas y del desempeño de las instituciones, así como de las decisiones presupuestarias, considerando el seguimiento y las evaluaciones realizadas.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4" name="3 Imagen"/>
          <p:cNvPicPr>
            <a:picLocks noChangeAspect="1" noChangeArrowheads="1"/>
          </p:cNvPicPr>
          <p:nvPr/>
        </p:nvPicPr>
        <p:blipFill>
          <a:blip r:embed="rId2" cstate="print"/>
          <a:srcRect l="36311" t="59177" r="23428" b="13206"/>
          <a:stretch>
            <a:fillRect/>
          </a:stretch>
        </p:blipFill>
        <p:spPr bwMode="auto">
          <a:xfrm>
            <a:off x="251520" y="2204864"/>
            <a:ext cx="8785225" cy="3857625"/>
          </a:xfrm>
          <a:prstGeom prst="rect">
            <a:avLst/>
          </a:prstGeom>
          <a:noFill/>
          <a:ln w="9525">
            <a:noFill/>
            <a:miter lim="800000"/>
            <a:headEnd/>
            <a:tailEnd/>
          </a:ln>
        </p:spPr>
      </p:pic>
      <p:sp>
        <p:nvSpPr>
          <p:cNvPr id="25605" name="Rectangle 1"/>
          <p:cNvSpPr>
            <a:spLocks noChangeArrowheads="1"/>
          </p:cNvSpPr>
          <p:nvPr/>
        </p:nvSpPr>
        <p:spPr bwMode="auto">
          <a:xfrm>
            <a:off x="323850" y="620688"/>
            <a:ext cx="8208963" cy="1446213"/>
          </a:xfrm>
          <a:prstGeom prst="rect">
            <a:avLst/>
          </a:prstGeom>
          <a:noFill/>
          <a:ln w="9525">
            <a:noFill/>
            <a:miter lim="800000"/>
            <a:headEnd/>
            <a:tailEnd/>
          </a:ln>
        </p:spPr>
        <p:txBody>
          <a:bodyPr anchor="ctr">
            <a:spAutoFit/>
          </a:bodyPr>
          <a:lstStyle/>
          <a:p>
            <a:pPr algn="just" defTabSz="914400" eaLnBrk="1" hangingPunct="1"/>
            <a:r>
              <a:rPr lang="es-MX" sz="2200" b="1" dirty="0" smtClean="0">
                <a:latin typeface="Arial" pitchFamily="34" charset="0"/>
                <a:ea typeface="Times New Roman" pitchFamily="18" charset="0"/>
                <a:cs typeface="Arial" pitchFamily="34" charset="0"/>
              </a:rPr>
              <a:t>                    Nuevo </a:t>
            </a:r>
            <a:r>
              <a:rPr lang="es-MX" sz="2200" b="1" dirty="0">
                <a:latin typeface="Arial" pitchFamily="34" charset="0"/>
                <a:ea typeface="Times New Roman" pitchFamily="18" charset="0"/>
                <a:cs typeface="Arial" pitchFamily="34" charset="0"/>
              </a:rPr>
              <a:t>Modelo</a:t>
            </a:r>
          </a:p>
          <a:p>
            <a:pPr algn="just" defTabSz="914400"/>
            <a:r>
              <a:rPr lang="es-MX" sz="2200" dirty="0">
                <a:latin typeface="Arial" pitchFamily="34" charset="0"/>
                <a:ea typeface="Times New Roman" pitchFamily="18" charset="0"/>
                <a:cs typeface="Arial" pitchFamily="34" charset="0"/>
              </a:rPr>
              <a:t>El proceso presupuestario se transforma en un </a:t>
            </a:r>
            <a:r>
              <a:rPr lang="es-MX" sz="2200" b="1" dirty="0">
                <a:latin typeface="Arial" pitchFamily="34" charset="0"/>
                <a:ea typeface="Times New Roman" pitchFamily="18" charset="0"/>
                <a:cs typeface="Arial" pitchFamily="34" charset="0"/>
              </a:rPr>
              <a:t>nuevo modelo orientado al logro sistemático de objetivos y resultados específicos, medibles y tangibles para la población: </a:t>
            </a:r>
            <a:r>
              <a:rPr lang="es-MX" sz="2200" b="1" dirty="0" err="1">
                <a:latin typeface="Arial" pitchFamily="34" charset="0"/>
                <a:ea typeface="Times New Roman" pitchFamily="18" charset="0"/>
                <a:cs typeface="Arial" pitchFamily="34" charset="0"/>
              </a:rPr>
              <a:t>PbR</a:t>
            </a:r>
            <a:endParaRPr lang="es-MX" sz="2200" dirty="0">
              <a:latin typeface="Arial" pitchFamily="34" charset="0"/>
              <a:ea typeface="Times New Roman" pitchFamily="18" charset="0"/>
              <a:cs typeface="Arial"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8" name="3 Imagen"/>
          <p:cNvPicPr>
            <a:picLocks noChangeAspect="1" noChangeArrowheads="1"/>
          </p:cNvPicPr>
          <p:nvPr/>
        </p:nvPicPr>
        <p:blipFill>
          <a:blip r:embed="rId2" cstate="print"/>
          <a:srcRect l="33614" t="31516" r="16312" b="19698"/>
          <a:stretch>
            <a:fillRect/>
          </a:stretch>
        </p:blipFill>
        <p:spPr bwMode="auto">
          <a:xfrm>
            <a:off x="972889" y="908720"/>
            <a:ext cx="7775575" cy="53006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2" name="Picture 2"/>
          <p:cNvPicPr>
            <a:picLocks noChangeAspect="1" noChangeArrowheads="1"/>
          </p:cNvPicPr>
          <p:nvPr/>
        </p:nvPicPr>
        <p:blipFill>
          <a:blip r:embed="rId2" cstate="print"/>
          <a:srcRect l="36319" t="19485" r="18204" b="33266"/>
          <a:stretch>
            <a:fillRect/>
          </a:stretch>
        </p:blipFill>
        <p:spPr bwMode="auto">
          <a:xfrm>
            <a:off x="971624" y="980728"/>
            <a:ext cx="7416800" cy="4816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2483768" y="408781"/>
            <a:ext cx="5711825" cy="715963"/>
          </a:xfrm>
          <a:prstGeom prst="roundRect">
            <a:avLst/>
          </a:prstGeom>
          <a:ln>
            <a:noFill/>
          </a:ln>
        </p:spPr>
        <p:style>
          <a:lnRef idx="1">
            <a:schemeClr val="accent3"/>
          </a:lnRef>
          <a:fillRef idx="2">
            <a:schemeClr val="accent3"/>
          </a:fillRef>
          <a:effectRef idx="1">
            <a:schemeClr val="accent3"/>
          </a:effectRef>
          <a:fontRef idx="minor">
            <a:schemeClr val="dk1"/>
          </a:fontRef>
        </p:style>
        <p:txBody>
          <a:bodyPr>
            <a:spAutoFit/>
          </a:bodyPr>
          <a:lstStyle/>
          <a:p>
            <a:pPr algn="ctr">
              <a:defRPr/>
            </a:pPr>
            <a:r>
              <a:rPr lang="es-MX" sz="3600" dirty="0">
                <a:solidFill>
                  <a:schemeClr val="bg2">
                    <a:lumMod val="25000"/>
                  </a:schemeClr>
                </a:solidFill>
              </a:rPr>
              <a:t>¿Para qué sirve la </a:t>
            </a:r>
            <a:r>
              <a:rPr lang="es-MX" sz="3600" dirty="0" err="1">
                <a:solidFill>
                  <a:schemeClr val="bg2">
                    <a:lumMod val="25000"/>
                  </a:schemeClr>
                </a:solidFill>
              </a:rPr>
              <a:t>GpR</a:t>
            </a:r>
            <a:r>
              <a:rPr lang="es-MX" sz="3600" dirty="0">
                <a:solidFill>
                  <a:schemeClr val="bg2">
                    <a:lumMod val="25000"/>
                  </a:schemeClr>
                </a:solidFill>
              </a:rPr>
              <a:t>?</a:t>
            </a:r>
            <a:endParaRPr lang="es-MX" sz="3700" dirty="0">
              <a:solidFill>
                <a:schemeClr val="bg2">
                  <a:lumMod val="25000"/>
                </a:schemeClr>
              </a:solidFill>
            </a:endParaRPr>
          </a:p>
        </p:txBody>
      </p:sp>
      <p:graphicFrame>
        <p:nvGraphicFramePr>
          <p:cNvPr id="7" name="6 Diagrama"/>
          <p:cNvGraphicFramePr/>
          <p:nvPr>
            <p:extLst>
              <p:ext uri="{D42A27DB-BD31-4B8C-83A1-F6EECF244321}">
                <p14:modId xmlns:p14="http://schemas.microsoft.com/office/powerpoint/2010/main" val="2264685897"/>
              </p:ext>
            </p:extLst>
          </p:nvPr>
        </p:nvGraphicFramePr>
        <p:xfrm>
          <a:off x="827584" y="1844824"/>
          <a:ext cx="7776864" cy="34361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2092325" y="441325"/>
            <a:ext cx="6756400" cy="714375"/>
          </a:xfrm>
          <a:prstGeom prst="roundRect">
            <a:avLst/>
          </a:prstGeom>
          <a:ln>
            <a:noFill/>
          </a:ln>
        </p:spPr>
        <p:style>
          <a:lnRef idx="1">
            <a:schemeClr val="accent3"/>
          </a:lnRef>
          <a:fillRef idx="2">
            <a:schemeClr val="accent3"/>
          </a:fillRef>
          <a:effectRef idx="1">
            <a:schemeClr val="accent3"/>
          </a:effectRef>
          <a:fontRef idx="minor">
            <a:schemeClr val="dk1"/>
          </a:fontRef>
        </p:style>
        <p:txBody>
          <a:bodyPr>
            <a:spAutoFit/>
          </a:bodyPr>
          <a:lstStyle/>
          <a:p>
            <a:pPr algn="ctr">
              <a:defRPr/>
            </a:pPr>
            <a:r>
              <a:rPr lang="es-MX" sz="3600" dirty="0">
                <a:solidFill>
                  <a:schemeClr val="bg2">
                    <a:lumMod val="25000"/>
                  </a:schemeClr>
                </a:solidFill>
              </a:rPr>
              <a:t>¿Cómo se instrumenta la </a:t>
            </a:r>
            <a:r>
              <a:rPr lang="es-MX" sz="3600" dirty="0" err="1">
                <a:solidFill>
                  <a:schemeClr val="bg2">
                    <a:lumMod val="25000"/>
                  </a:schemeClr>
                </a:solidFill>
              </a:rPr>
              <a:t>GpR</a:t>
            </a:r>
            <a:r>
              <a:rPr lang="es-MX" sz="3600" dirty="0">
                <a:solidFill>
                  <a:schemeClr val="bg2">
                    <a:lumMod val="25000"/>
                  </a:schemeClr>
                </a:solidFill>
              </a:rPr>
              <a:t> ?</a:t>
            </a:r>
            <a:endParaRPr lang="es-MX" sz="800" dirty="0">
              <a:solidFill>
                <a:schemeClr val="bg2">
                  <a:lumMod val="25000"/>
                </a:schemeClr>
              </a:solidFill>
            </a:endParaRPr>
          </a:p>
        </p:txBody>
      </p:sp>
      <p:sp>
        <p:nvSpPr>
          <p:cNvPr id="5" name="4 CuadroTexto"/>
          <p:cNvSpPr txBox="1"/>
          <p:nvPr/>
        </p:nvSpPr>
        <p:spPr>
          <a:xfrm>
            <a:off x="3306763" y="1340768"/>
            <a:ext cx="5435600" cy="4862513"/>
          </a:xfrm>
          <a:prstGeom prst="rect">
            <a:avLst/>
          </a:prstGeom>
          <a:ln>
            <a:noFill/>
          </a:ln>
        </p:spPr>
        <p:style>
          <a:lnRef idx="1">
            <a:schemeClr val="accent3"/>
          </a:lnRef>
          <a:fillRef idx="2">
            <a:schemeClr val="accent3"/>
          </a:fillRef>
          <a:effectRef idx="1">
            <a:schemeClr val="accent3"/>
          </a:effectRef>
          <a:fontRef idx="minor">
            <a:schemeClr val="dk1"/>
          </a:fontRef>
        </p:style>
        <p:txBody>
          <a:bodyPr>
            <a:spAutoFit/>
          </a:bodyPr>
          <a:lstStyle>
            <a:defPPr>
              <a:defRPr lang="es-MX"/>
            </a:defPPr>
            <a:lvl1pPr algn="just">
              <a:defRPr sz="2200">
                <a:solidFill>
                  <a:schemeClr val="bg2">
                    <a:lumMod val="25000"/>
                  </a:schemeClr>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defRPr/>
            </a:pPr>
            <a:r>
              <a:rPr lang="es-MX" sz="2400" dirty="0"/>
              <a:t>Para avanzar en la </a:t>
            </a:r>
            <a:r>
              <a:rPr lang="es-MX" sz="2400" dirty="0" smtClean="0"/>
              <a:t>institucionalización (instrumentación) </a:t>
            </a:r>
            <a:r>
              <a:rPr lang="es-MX" sz="2400" dirty="0"/>
              <a:t>de la GpR, es </a:t>
            </a:r>
            <a:r>
              <a:rPr lang="es-MX" sz="2400" dirty="0" smtClean="0"/>
              <a:t>necesario:</a:t>
            </a:r>
          </a:p>
          <a:p>
            <a:pPr>
              <a:defRPr/>
            </a:pPr>
            <a:endParaRPr lang="es-MX" sz="600" dirty="0" smtClean="0"/>
          </a:p>
          <a:p>
            <a:pPr marL="800100" lvl="1" indent="-342900">
              <a:buFont typeface="Wingdings" pitchFamily="2" charset="2"/>
              <a:buChar char="q"/>
              <a:defRPr/>
            </a:pPr>
            <a:r>
              <a:rPr lang="es-MX" sz="2000" dirty="0" smtClean="0">
                <a:solidFill>
                  <a:schemeClr val="bg2">
                    <a:lumMod val="25000"/>
                  </a:schemeClr>
                </a:solidFill>
              </a:rPr>
              <a:t>Contar </a:t>
            </a:r>
            <a:r>
              <a:rPr lang="es-MX" sz="2000" dirty="0">
                <a:solidFill>
                  <a:schemeClr val="bg2">
                    <a:lumMod val="25000"/>
                  </a:schemeClr>
                </a:solidFill>
              </a:rPr>
              <a:t>con un </a:t>
            </a:r>
            <a:r>
              <a:rPr lang="es-MX" sz="2000" dirty="0" smtClean="0">
                <a:solidFill>
                  <a:schemeClr val="bg2">
                    <a:lumMod val="25000"/>
                  </a:schemeClr>
                </a:solidFill>
              </a:rPr>
              <a:t>Presupuesto </a:t>
            </a:r>
            <a:r>
              <a:rPr lang="es-MX" sz="2000" dirty="0">
                <a:solidFill>
                  <a:schemeClr val="bg2">
                    <a:lumMod val="25000"/>
                  </a:schemeClr>
                </a:solidFill>
              </a:rPr>
              <a:t>basado en R</a:t>
            </a:r>
            <a:r>
              <a:rPr lang="es-MX" sz="2000" dirty="0" smtClean="0">
                <a:solidFill>
                  <a:schemeClr val="bg2">
                    <a:lumMod val="25000"/>
                  </a:schemeClr>
                </a:solidFill>
              </a:rPr>
              <a:t>esultados (</a:t>
            </a:r>
            <a:r>
              <a:rPr lang="es-MX" sz="2000" dirty="0" err="1" smtClean="0">
                <a:solidFill>
                  <a:schemeClr val="bg2">
                    <a:lumMod val="25000"/>
                  </a:schemeClr>
                </a:solidFill>
              </a:rPr>
              <a:t>PbR</a:t>
            </a:r>
            <a:r>
              <a:rPr lang="es-MX" sz="2000" dirty="0" smtClean="0">
                <a:solidFill>
                  <a:schemeClr val="bg2">
                    <a:lumMod val="25000"/>
                  </a:schemeClr>
                </a:solidFill>
              </a:rPr>
              <a:t>); y</a:t>
            </a:r>
          </a:p>
          <a:p>
            <a:pPr marL="800100" lvl="1" indent="-342900">
              <a:buFont typeface="Wingdings" pitchFamily="2" charset="2"/>
              <a:buChar char="q"/>
              <a:defRPr/>
            </a:pPr>
            <a:r>
              <a:rPr lang="es-MX" sz="2000" dirty="0" smtClean="0">
                <a:solidFill>
                  <a:schemeClr val="bg2">
                    <a:lumMod val="25000"/>
                  </a:schemeClr>
                </a:solidFill>
              </a:rPr>
              <a:t>Considerar  a  la GpR  como un modelo de </a:t>
            </a:r>
            <a:r>
              <a:rPr lang="es-MX" sz="2000" b="1" dirty="0" smtClean="0">
                <a:solidFill>
                  <a:schemeClr val="bg2">
                    <a:lumMod val="25000"/>
                  </a:schemeClr>
                </a:solidFill>
                <a:effectLst>
                  <a:outerShdw blurRad="38100" dist="38100" dir="2700000" algn="tl">
                    <a:srgbClr val="000000">
                      <a:alpha val="43137"/>
                    </a:srgbClr>
                  </a:outerShdw>
                </a:effectLst>
              </a:rPr>
              <a:t>cultura organizacional</a:t>
            </a:r>
          </a:p>
          <a:p>
            <a:pPr>
              <a:defRPr/>
            </a:pPr>
            <a:endParaRPr lang="es-MX" sz="800" dirty="0"/>
          </a:p>
          <a:p>
            <a:pPr>
              <a:defRPr/>
            </a:pPr>
            <a:r>
              <a:rPr lang="es-MX" sz="2400" dirty="0" smtClean="0"/>
              <a:t>Entonces, se puede ubicar al PbR, como una dimensión sustantiva y prioritaria del proceso de resultados enfocado al </a:t>
            </a:r>
            <a:r>
              <a:rPr lang="es-MX" sz="2400" b="1" dirty="0" smtClean="0"/>
              <a:t>cumplimiento de objetivos y metas del ejercicio del gasto</a:t>
            </a:r>
            <a:r>
              <a:rPr lang="es-MX" sz="2400" dirty="0" smtClean="0"/>
              <a:t>, ya que no es posible consolidar una GpR sin un PbR, y viceversa.</a:t>
            </a:r>
            <a:endParaRPr lang="es-MX" sz="2400" dirty="0"/>
          </a:p>
        </p:txBody>
      </p:sp>
      <p:pic>
        <p:nvPicPr>
          <p:cNvPr id="6" name="5 Imagen"/>
          <p:cNvPicPr>
            <a:picLocks noChangeAspect="1"/>
          </p:cNvPicPr>
          <p:nvPr/>
        </p:nvPicPr>
        <p:blipFill>
          <a:blip r:embed="rId2" cstate="print">
            <a:clrChange>
              <a:clrFrom>
                <a:srgbClr val="002165"/>
              </a:clrFrom>
              <a:clrTo>
                <a:srgbClr val="002165">
                  <a:alpha val="0"/>
                </a:srgbClr>
              </a:clrTo>
            </a:clrChange>
            <a:duotone>
              <a:schemeClr val="accent3">
                <a:shade val="45000"/>
                <a:satMod val="135000"/>
              </a:schemeClr>
              <a:prstClr val="white"/>
            </a:duotone>
            <a:extLst/>
          </a:blip>
          <a:stretch>
            <a:fillRect/>
          </a:stretch>
        </p:blipFill>
        <p:spPr>
          <a:xfrm>
            <a:off x="384096" y="2204864"/>
            <a:ext cx="2448272" cy="326857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Marcador de contenido 7"/>
          <p:cNvSpPr txBox="1">
            <a:spLocks/>
          </p:cNvSpPr>
          <p:nvPr/>
        </p:nvSpPr>
        <p:spPr bwMode="auto">
          <a:xfrm>
            <a:off x="457200" y="3482975"/>
            <a:ext cx="8229600" cy="1371600"/>
          </a:xfrm>
          <a:prstGeom prst="rect">
            <a:avLst/>
          </a:prstGeom>
          <a:noFill/>
          <a:ln w="9525">
            <a:noFill/>
            <a:miter lim="800000"/>
            <a:headEnd/>
            <a:tailEnd/>
          </a:ln>
        </p:spPr>
        <p:txBody>
          <a:bodyPr/>
          <a:lstStyle/>
          <a:p>
            <a:pPr algn="ctr" eaLnBrk="1" hangingPunct="1">
              <a:lnSpc>
                <a:spcPct val="50000"/>
              </a:lnSpc>
              <a:spcBef>
                <a:spcPct val="20000"/>
              </a:spcBef>
              <a:buFont typeface="Arial" pitchFamily="34" charset="0"/>
              <a:buNone/>
            </a:pPr>
            <a:endParaRPr lang="es-PE" sz="3600">
              <a:solidFill>
                <a:srgbClr val="FCC102"/>
              </a:solidFill>
              <a:latin typeface="Avenir Black"/>
              <a:ea typeface="Avenir Black"/>
              <a:cs typeface="Avenir Black"/>
            </a:endParaRPr>
          </a:p>
        </p:txBody>
      </p:sp>
      <p:sp>
        <p:nvSpPr>
          <p:cNvPr id="30725" name="6 Marcador de contenido"/>
          <p:cNvSpPr>
            <a:spLocks noGrp="1"/>
          </p:cNvSpPr>
          <p:nvPr>
            <p:ph idx="1"/>
          </p:nvPr>
        </p:nvSpPr>
        <p:spPr>
          <a:xfrm>
            <a:off x="457200" y="1874838"/>
            <a:ext cx="8229600" cy="2560637"/>
          </a:xfrm>
        </p:spPr>
        <p:txBody>
          <a:bodyPr/>
          <a:lstStyle/>
          <a:p>
            <a:pPr algn="ctr" eaLnBrk="1" hangingPunct="1">
              <a:buFont typeface="Arial" pitchFamily="34" charset="0"/>
              <a:buNone/>
            </a:pPr>
            <a:endParaRPr lang="es-ES_tradnl" sz="2800" b="1" u="sng" dirty="0" smtClean="0">
              <a:solidFill>
                <a:schemeClr val="bg2"/>
              </a:solidFill>
              <a:latin typeface="Arial Black" pitchFamily="34" charset="0"/>
            </a:endParaRPr>
          </a:p>
          <a:p>
            <a:pPr algn="ctr" eaLnBrk="1" hangingPunct="1">
              <a:buFont typeface="Arial" pitchFamily="34" charset="0"/>
              <a:buNone/>
            </a:pPr>
            <a:r>
              <a:rPr lang="es-ES_tradnl" sz="2800" b="1" dirty="0" smtClean="0">
                <a:solidFill>
                  <a:schemeClr val="bg2">
                    <a:lumMod val="10000"/>
                  </a:schemeClr>
                </a:solidFill>
                <a:latin typeface="Arial Black" pitchFamily="34" charset="0"/>
              </a:rPr>
              <a:t>Habilidades de los Administradores de GPR</a:t>
            </a:r>
            <a:endParaRPr lang="es-PE" dirty="0" smtClean="0">
              <a:solidFill>
                <a:schemeClr val="bg2">
                  <a:lumMod val="10000"/>
                </a:schemeClr>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914400" y="930275"/>
            <a:ext cx="8229600" cy="1139825"/>
          </a:xfrm>
          <a:prstGeom prst="rect">
            <a:avLst/>
          </a:prstGeom>
          <a:noFill/>
          <a:ln w="9525">
            <a:noFill/>
            <a:miter lim="800000"/>
            <a:headEnd/>
            <a:tailEnd/>
          </a:ln>
        </p:spPr>
        <p:txBody>
          <a:bodyPr anchor="ctr"/>
          <a:lstStyle/>
          <a:p>
            <a:pPr algn="ctr">
              <a:defRPr/>
            </a:pPr>
            <a:endParaRPr lang="es-ES_tradnl" sz="3200" b="1" dirty="0">
              <a:solidFill>
                <a:srgbClr val="FF0000"/>
              </a:solidFill>
              <a:latin typeface="+mn-lt"/>
              <a:ea typeface="+mj-ea"/>
              <a:cs typeface="+mj-cs"/>
            </a:endParaRPr>
          </a:p>
        </p:txBody>
      </p:sp>
      <p:sp>
        <p:nvSpPr>
          <p:cNvPr id="4101" name="1 Título"/>
          <p:cNvSpPr>
            <a:spLocks noGrp="1"/>
          </p:cNvSpPr>
          <p:nvPr>
            <p:ph type="title"/>
          </p:nvPr>
        </p:nvSpPr>
        <p:spPr>
          <a:xfrm>
            <a:off x="1835696" y="1722438"/>
            <a:ext cx="5770563" cy="1143000"/>
          </a:xfrm>
          <a:solidFill>
            <a:schemeClr val="accent1"/>
          </a:solidFill>
        </p:spPr>
        <p:txBody>
          <a:bodyPr/>
          <a:lstStyle/>
          <a:p>
            <a:r>
              <a:rPr lang="es-CO" smtClean="0">
                <a:solidFill>
                  <a:schemeClr val="bg1"/>
                </a:solidFill>
              </a:rPr>
              <a:t>Jerarquía de Objetivos</a:t>
            </a:r>
          </a:p>
        </p:txBody>
      </p:sp>
      <p:sp>
        <p:nvSpPr>
          <p:cNvPr id="7" name="6 Rectángulo"/>
          <p:cNvSpPr>
            <a:spLocks noChangeArrowheads="1"/>
          </p:cNvSpPr>
          <p:nvPr/>
        </p:nvSpPr>
        <p:spPr bwMode="auto">
          <a:xfrm>
            <a:off x="2915196" y="3724275"/>
            <a:ext cx="3671888" cy="477838"/>
          </a:xfrm>
          <a:prstGeom prst="rect">
            <a:avLst/>
          </a:prstGeom>
          <a:solidFill>
            <a:srgbClr val="189C8C"/>
          </a:solidFill>
          <a:ln w="9525">
            <a:noFill/>
            <a:miter lim="800000"/>
            <a:headEnd/>
            <a:tailEnd/>
          </a:ln>
        </p:spPr>
        <p:txBody>
          <a:bodyPr>
            <a:spAutoFit/>
          </a:bodyPr>
          <a:lstStyle/>
          <a:p>
            <a:pPr algn="ctr"/>
            <a:r>
              <a:rPr lang="es-CO" sz="2500" b="1" i="1">
                <a:solidFill>
                  <a:schemeClr val="bg1"/>
                </a:solidFill>
              </a:rPr>
              <a:t>Objetivos estratégicos</a:t>
            </a:r>
          </a:p>
        </p:txBody>
      </p:sp>
      <p:sp>
        <p:nvSpPr>
          <p:cNvPr id="8" name="7 Rectángulo"/>
          <p:cNvSpPr>
            <a:spLocks noChangeArrowheads="1"/>
          </p:cNvSpPr>
          <p:nvPr/>
        </p:nvSpPr>
        <p:spPr bwMode="auto">
          <a:xfrm>
            <a:off x="2194471" y="4371975"/>
            <a:ext cx="5113338" cy="477838"/>
          </a:xfrm>
          <a:prstGeom prst="rect">
            <a:avLst/>
          </a:prstGeom>
          <a:solidFill>
            <a:srgbClr val="FFC000"/>
          </a:solidFill>
          <a:ln w="9525">
            <a:noFill/>
            <a:miter lim="800000"/>
            <a:headEnd/>
            <a:tailEnd/>
          </a:ln>
        </p:spPr>
        <p:txBody>
          <a:bodyPr>
            <a:spAutoFit/>
          </a:bodyPr>
          <a:lstStyle/>
          <a:p>
            <a:pPr algn="ctr"/>
            <a:r>
              <a:rPr lang="es-CO" sz="2500" b="1" i="1">
                <a:solidFill>
                  <a:schemeClr val="bg1"/>
                </a:solidFill>
              </a:rPr>
              <a:t>Objetivos tácticos</a:t>
            </a:r>
          </a:p>
        </p:txBody>
      </p:sp>
      <p:sp>
        <p:nvSpPr>
          <p:cNvPr id="10" name="9 Rectángulo"/>
          <p:cNvSpPr>
            <a:spLocks noChangeArrowheads="1"/>
          </p:cNvSpPr>
          <p:nvPr/>
        </p:nvSpPr>
        <p:spPr bwMode="auto">
          <a:xfrm>
            <a:off x="1835696" y="5092700"/>
            <a:ext cx="5903913" cy="477838"/>
          </a:xfrm>
          <a:prstGeom prst="rect">
            <a:avLst/>
          </a:prstGeom>
          <a:solidFill>
            <a:srgbClr val="00B050"/>
          </a:solidFill>
          <a:ln w="9525">
            <a:noFill/>
            <a:miter lim="800000"/>
            <a:headEnd/>
            <a:tailEnd/>
          </a:ln>
        </p:spPr>
        <p:txBody>
          <a:bodyPr>
            <a:spAutoFit/>
          </a:bodyPr>
          <a:lstStyle/>
          <a:p>
            <a:pPr algn="ctr"/>
            <a:r>
              <a:rPr lang="es-CO" sz="2500" b="1" i="1">
                <a:solidFill>
                  <a:schemeClr val="bg1"/>
                </a:solidFill>
              </a:rPr>
              <a:t>Objetivos operacionales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nodePh="1">
                                  <p:stCondLst>
                                    <p:cond delay="0"/>
                                  </p:stCondLst>
                                  <p:endCondLst>
                                    <p:cond evt="begin" delay="0">
                                      <p:tn val="5"/>
                                    </p:cond>
                                  </p:end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20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8" dur="2000" fill="hold"/>
                                        <p:tgtEl>
                                          <p:spTgt spid="6">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LATIGO.WAV"/>
                                        </p:tgtEl>
                                      </p:cMediaNode>
                                    </p:audio>
                                  </p:subTnLst>
                                </p:cTn>
                              </p:par>
                            </p:childTnLst>
                          </p:cTn>
                        </p:par>
                        <p:par>
                          <p:cTn id="9" fill="hold" nodeType="afterGroup">
                            <p:stCondLst>
                              <p:cond delay="2000"/>
                            </p:stCondLst>
                            <p:childTnLst>
                              <p:par>
                                <p:cTn id="10" presetID="10"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3000"/>
                                        <p:tgtEl>
                                          <p:spTgt spid="7"/>
                                        </p:tgtEl>
                                      </p:cBhvr>
                                    </p:animEffect>
                                  </p:childTnLst>
                                </p:cTn>
                              </p:par>
                            </p:childTnLst>
                          </p:cTn>
                        </p:par>
                        <p:par>
                          <p:cTn id="13" fill="hold" nodeType="afterGroup">
                            <p:stCondLst>
                              <p:cond delay="5000"/>
                            </p:stCondLst>
                            <p:childTnLst>
                              <p:par>
                                <p:cTn id="14" presetID="10"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3000"/>
                                        <p:tgtEl>
                                          <p:spTgt spid="8"/>
                                        </p:tgtEl>
                                      </p:cBhvr>
                                    </p:animEffect>
                                  </p:childTnLst>
                                </p:cTn>
                              </p:par>
                            </p:childTnLst>
                          </p:cTn>
                        </p:par>
                        <p:par>
                          <p:cTn id="17" fill="hold" nodeType="afterGroup">
                            <p:stCondLst>
                              <p:cond delay="8000"/>
                            </p:stCondLst>
                            <p:childTnLst>
                              <p:par>
                                <p:cTn id="18" presetID="10"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3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utoUpdateAnimBg="0"/>
      <p:bldP spid="7" grpId="0" animBg="1"/>
      <p:bldP spid="8" grpId="0" animBg="1"/>
      <p:bldP spid="1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2092325" y="201613"/>
            <a:ext cx="6756400" cy="1327150"/>
          </a:xfrm>
          <a:prstGeom prst="roundRect">
            <a:avLst/>
          </a:prstGeom>
          <a:ln>
            <a:noFill/>
          </a:ln>
        </p:spPr>
        <p:style>
          <a:lnRef idx="1">
            <a:schemeClr val="accent3"/>
          </a:lnRef>
          <a:fillRef idx="2">
            <a:schemeClr val="accent3"/>
          </a:fillRef>
          <a:effectRef idx="1">
            <a:schemeClr val="accent3"/>
          </a:effectRef>
          <a:fontRef idx="minor">
            <a:schemeClr val="dk1"/>
          </a:fontRef>
        </p:style>
        <p:txBody>
          <a:bodyPr>
            <a:spAutoFit/>
          </a:bodyPr>
          <a:lstStyle/>
          <a:p>
            <a:pPr algn="ctr">
              <a:defRPr/>
            </a:pPr>
            <a:r>
              <a:rPr lang="es-MX" sz="3600" dirty="0">
                <a:solidFill>
                  <a:schemeClr val="bg2">
                    <a:lumMod val="25000"/>
                  </a:schemeClr>
                </a:solidFill>
              </a:rPr>
              <a:t>Habilidades de los Administradores</a:t>
            </a:r>
            <a:endParaRPr lang="es-MX" sz="800" dirty="0">
              <a:solidFill>
                <a:schemeClr val="bg2">
                  <a:lumMod val="25000"/>
                </a:schemeClr>
              </a:solidFill>
            </a:endParaRPr>
          </a:p>
        </p:txBody>
      </p:sp>
      <p:pic>
        <p:nvPicPr>
          <p:cNvPr id="46082" name="Picture 2"/>
          <p:cNvPicPr>
            <a:picLocks noChangeAspect="1" noChangeArrowheads="1"/>
          </p:cNvPicPr>
          <p:nvPr/>
        </p:nvPicPr>
        <p:blipFill>
          <a:blip r:embed="rId2" cstate="print"/>
          <a:srcRect/>
          <a:stretch>
            <a:fillRect/>
          </a:stretch>
        </p:blipFill>
        <p:spPr bwMode="auto">
          <a:xfrm>
            <a:off x="200025" y="2041525"/>
            <a:ext cx="8743950" cy="4391025"/>
          </a:xfrm>
          <a:prstGeom prst="rect">
            <a:avLst/>
          </a:prstGeom>
          <a:noFill/>
          <a:ln w="9525">
            <a:noFill/>
            <a:miter lim="800000"/>
            <a:headEnd/>
            <a:tailEnd/>
          </a:ln>
          <a:effectLst>
            <a:prstShdw prst="shdw17" dist="17961" dir="2700000">
              <a:schemeClr val="accent1">
                <a:gamma/>
                <a:shade val="60000"/>
                <a:invGamma/>
              </a:schemeClr>
            </a:prstShdw>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2092325" y="201613"/>
            <a:ext cx="6756400" cy="1327150"/>
          </a:xfrm>
          <a:prstGeom prst="roundRect">
            <a:avLst/>
          </a:prstGeom>
          <a:ln>
            <a:noFill/>
          </a:ln>
        </p:spPr>
        <p:style>
          <a:lnRef idx="1">
            <a:schemeClr val="accent3"/>
          </a:lnRef>
          <a:fillRef idx="2">
            <a:schemeClr val="accent3"/>
          </a:fillRef>
          <a:effectRef idx="1">
            <a:schemeClr val="accent3"/>
          </a:effectRef>
          <a:fontRef idx="minor">
            <a:schemeClr val="dk1"/>
          </a:fontRef>
        </p:style>
        <p:txBody>
          <a:bodyPr>
            <a:spAutoFit/>
          </a:bodyPr>
          <a:lstStyle/>
          <a:p>
            <a:pPr algn="ctr">
              <a:defRPr/>
            </a:pPr>
            <a:r>
              <a:rPr lang="es-MX" sz="3600" dirty="0">
                <a:solidFill>
                  <a:schemeClr val="bg2">
                    <a:lumMod val="25000"/>
                  </a:schemeClr>
                </a:solidFill>
              </a:rPr>
              <a:t>Habilidades de los Administradores</a:t>
            </a:r>
            <a:endParaRPr lang="es-MX" sz="800" dirty="0">
              <a:solidFill>
                <a:schemeClr val="bg2">
                  <a:lumMod val="25000"/>
                </a:schemeClr>
              </a:solidFill>
            </a:endParaRPr>
          </a:p>
        </p:txBody>
      </p:sp>
      <p:pic>
        <p:nvPicPr>
          <p:cNvPr id="47106" name="Picture 2"/>
          <p:cNvPicPr>
            <a:picLocks noChangeAspect="1" noChangeArrowheads="1"/>
          </p:cNvPicPr>
          <p:nvPr/>
        </p:nvPicPr>
        <p:blipFill>
          <a:blip r:embed="rId2" cstate="print"/>
          <a:srcRect/>
          <a:stretch>
            <a:fillRect/>
          </a:stretch>
        </p:blipFill>
        <p:spPr bwMode="auto">
          <a:xfrm>
            <a:off x="117475" y="2073275"/>
            <a:ext cx="8867775" cy="3533775"/>
          </a:xfrm>
          <a:prstGeom prst="rect">
            <a:avLst/>
          </a:prstGeom>
          <a:noFill/>
          <a:ln w="9525">
            <a:noFill/>
            <a:miter lim="800000"/>
            <a:headEnd/>
            <a:tailEnd/>
          </a:ln>
          <a:effectLst>
            <a:prstShdw prst="shdw17" dist="17961" dir="2700000">
              <a:schemeClr val="accent1">
                <a:gamma/>
                <a:shade val="60000"/>
                <a:invGamma/>
              </a:schemeClr>
            </a:prstShdw>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2092325" y="201613"/>
            <a:ext cx="6756400" cy="1327150"/>
          </a:xfrm>
          <a:prstGeom prst="roundRect">
            <a:avLst/>
          </a:prstGeom>
          <a:ln>
            <a:noFill/>
          </a:ln>
        </p:spPr>
        <p:style>
          <a:lnRef idx="1">
            <a:schemeClr val="accent3"/>
          </a:lnRef>
          <a:fillRef idx="2">
            <a:schemeClr val="accent3"/>
          </a:fillRef>
          <a:effectRef idx="1">
            <a:schemeClr val="accent3"/>
          </a:effectRef>
          <a:fontRef idx="minor">
            <a:schemeClr val="dk1"/>
          </a:fontRef>
        </p:style>
        <p:txBody>
          <a:bodyPr>
            <a:spAutoFit/>
          </a:bodyPr>
          <a:lstStyle/>
          <a:p>
            <a:pPr algn="ctr">
              <a:defRPr/>
            </a:pPr>
            <a:r>
              <a:rPr lang="es-MX" sz="3600" dirty="0">
                <a:solidFill>
                  <a:schemeClr val="bg2">
                    <a:lumMod val="25000"/>
                  </a:schemeClr>
                </a:solidFill>
              </a:rPr>
              <a:t>Habilidades de los Administradores</a:t>
            </a:r>
            <a:endParaRPr lang="es-MX" sz="800" dirty="0">
              <a:solidFill>
                <a:schemeClr val="bg2">
                  <a:lumMod val="25000"/>
                </a:schemeClr>
              </a:solidFill>
            </a:endParaRPr>
          </a:p>
        </p:txBody>
      </p:sp>
      <p:pic>
        <p:nvPicPr>
          <p:cNvPr id="48130" name="Picture 2"/>
          <p:cNvPicPr>
            <a:picLocks noChangeAspect="1" noChangeArrowheads="1"/>
          </p:cNvPicPr>
          <p:nvPr/>
        </p:nvPicPr>
        <p:blipFill>
          <a:blip r:embed="rId2" cstate="print"/>
          <a:srcRect/>
          <a:stretch>
            <a:fillRect/>
          </a:stretch>
        </p:blipFill>
        <p:spPr bwMode="auto">
          <a:xfrm>
            <a:off x="87313" y="1852613"/>
            <a:ext cx="8905875" cy="3152775"/>
          </a:xfrm>
          <a:prstGeom prst="rect">
            <a:avLst/>
          </a:prstGeom>
          <a:noFill/>
          <a:ln w="9525">
            <a:noFill/>
            <a:miter lim="800000"/>
            <a:headEnd/>
            <a:tailEnd/>
          </a:ln>
          <a:effectLst>
            <a:prstShdw prst="shdw17" dist="17961" dir="2700000">
              <a:schemeClr val="accent1">
                <a:gamma/>
                <a:shade val="60000"/>
                <a:invGamma/>
              </a:schemeClr>
            </a:prstShdw>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Marcador de contenido 7"/>
          <p:cNvSpPr txBox="1">
            <a:spLocks/>
          </p:cNvSpPr>
          <p:nvPr/>
        </p:nvSpPr>
        <p:spPr bwMode="auto">
          <a:xfrm>
            <a:off x="457200" y="3482975"/>
            <a:ext cx="8229600" cy="1371600"/>
          </a:xfrm>
          <a:prstGeom prst="rect">
            <a:avLst/>
          </a:prstGeom>
          <a:noFill/>
          <a:ln w="9525">
            <a:noFill/>
            <a:miter lim="800000"/>
            <a:headEnd/>
            <a:tailEnd/>
          </a:ln>
        </p:spPr>
        <p:txBody>
          <a:bodyPr/>
          <a:lstStyle/>
          <a:p>
            <a:pPr algn="ctr" eaLnBrk="1" hangingPunct="1">
              <a:lnSpc>
                <a:spcPct val="50000"/>
              </a:lnSpc>
              <a:spcBef>
                <a:spcPct val="20000"/>
              </a:spcBef>
              <a:buFont typeface="Arial" pitchFamily="34" charset="0"/>
              <a:buNone/>
            </a:pPr>
            <a:endParaRPr lang="es-PE" sz="3600">
              <a:solidFill>
                <a:srgbClr val="FCC102"/>
              </a:solidFill>
              <a:latin typeface="Avenir Black"/>
              <a:ea typeface="Avenir Black"/>
              <a:cs typeface="Avenir Black"/>
            </a:endParaRPr>
          </a:p>
        </p:txBody>
      </p:sp>
      <p:sp>
        <p:nvSpPr>
          <p:cNvPr id="34821" name="6 Marcador de contenido"/>
          <p:cNvSpPr>
            <a:spLocks noGrp="1"/>
          </p:cNvSpPr>
          <p:nvPr>
            <p:ph idx="1"/>
          </p:nvPr>
        </p:nvSpPr>
        <p:spPr>
          <a:xfrm>
            <a:off x="467544" y="764704"/>
            <a:ext cx="8229600" cy="5226050"/>
          </a:xfrm>
        </p:spPr>
        <p:txBody>
          <a:bodyPr/>
          <a:lstStyle/>
          <a:p>
            <a:pPr algn="ctr" eaLnBrk="1" hangingPunct="1">
              <a:buFont typeface="Arial" pitchFamily="34" charset="0"/>
              <a:buNone/>
            </a:pPr>
            <a:endParaRPr lang="es-ES_tradnl" sz="2800" b="1" u="sng" dirty="0" smtClean="0">
              <a:solidFill>
                <a:schemeClr val="bg2"/>
              </a:solidFill>
              <a:latin typeface="Arial Black" pitchFamily="34" charset="0"/>
            </a:endParaRPr>
          </a:p>
          <a:p>
            <a:pPr algn="ctr" eaLnBrk="1" hangingPunct="1">
              <a:buFont typeface="Arial" pitchFamily="34" charset="0"/>
              <a:buNone/>
            </a:pPr>
            <a:r>
              <a:rPr lang="es-ES_tradnl" sz="2800" b="1" dirty="0" smtClean="0">
                <a:solidFill>
                  <a:srgbClr val="FFCC00"/>
                </a:solidFill>
                <a:latin typeface="Arial Black" pitchFamily="34" charset="0"/>
              </a:rPr>
              <a:t>MUCHAS GRACIAS  POR SU ATENCION</a:t>
            </a:r>
            <a:endParaRPr lang="es-PE" dirty="0" smtClean="0">
              <a:solidFill>
                <a:srgbClr val="FFCC00"/>
              </a:solidFill>
            </a:endParaRPr>
          </a:p>
        </p:txBody>
      </p:sp>
      <p:pic>
        <p:nvPicPr>
          <p:cNvPr id="34822" name="Picture 2" descr="C:\Users\mpaz\Desktop\SUNAFIL-2014\x___EXPOSICION UTILIDADES\busco-trabajo-es-urgente-muchas-gracias_4e8bdc7_3.jpg"/>
          <p:cNvPicPr>
            <a:picLocks noChangeAspect="1" noChangeArrowheads="1"/>
          </p:cNvPicPr>
          <p:nvPr/>
        </p:nvPicPr>
        <p:blipFill>
          <a:blip r:embed="rId2" cstate="print"/>
          <a:srcRect/>
          <a:stretch>
            <a:fillRect/>
          </a:stretch>
        </p:blipFill>
        <p:spPr bwMode="auto">
          <a:xfrm>
            <a:off x="3275856" y="2115854"/>
            <a:ext cx="3553569" cy="301335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2266281" y="208533"/>
            <a:ext cx="4834929" cy="576064"/>
          </a:xfrm>
          <a:prstGeom prst="rect">
            <a:avLst/>
          </a:prstGeom>
          <a:solidFill>
            <a:schemeClr val="accent1"/>
          </a:solidFill>
        </p:spPr>
        <p:txBody>
          <a:bodyPr anchor="ctr">
            <a:normAutofit fontScale="82500" lnSpcReduction="20000"/>
          </a:bodyPr>
          <a:lstStyle/>
          <a:p>
            <a:pPr algn="ctr">
              <a:defRPr/>
            </a:pPr>
            <a:r>
              <a:rPr lang="es-CO" sz="4400" dirty="0">
                <a:solidFill>
                  <a:schemeClr val="bg1"/>
                </a:solidFill>
                <a:latin typeface="+mj-lt"/>
                <a:ea typeface="+mj-ea"/>
                <a:cs typeface="+mj-cs"/>
              </a:rPr>
              <a:t>Jerarquía de Objetivos</a:t>
            </a:r>
          </a:p>
        </p:txBody>
      </p:sp>
      <p:sp>
        <p:nvSpPr>
          <p:cNvPr id="5" name="3 Marcador de pie de página"/>
          <p:cNvSpPr>
            <a:spLocks noGrp="1"/>
          </p:cNvSpPr>
          <p:nvPr>
            <p:ph type="ftr" sz="quarter" idx="11"/>
          </p:nvPr>
        </p:nvSpPr>
        <p:spPr>
          <a:xfrm>
            <a:off x="3338761" y="6301631"/>
            <a:ext cx="2635250" cy="439737"/>
          </a:xfrm>
        </p:spPr>
        <p:txBody>
          <a:bodyPr/>
          <a:lstStyle/>
          <a:p>
            <a:pPr>
              <a:defRPr/>
            </a:pPr>
            <a:r>
              <a:rPr lang="es-ES"/>
              <a:t>www.auladeeconomia.com</a:t>
            </a:r>
          </a:p>
        </p:txBody>
      </p:sp>
      <p:sp>
        <p:nvSpPr>
          <p:cNvPr id="6" name="AutoShape 33"/>
          <p:cNvSpPr>
            <a:spLocks noChangeArrowheads="1"/>
          </p:cNvSpPr>
          <p:nvPr/>
        </p:nvSpPr>
        <p:spPr bwMode="auto">
          <a:xfrm>
            <a:off x="3922961" y="939056"/>
            <a:ext cx="1571625" cy="996950"/>
          </a:xfrm>
          <a:prstGeom prst="triangle">
            <a:avLst>
              <a:gd name="adj" fmla="val 50000"/>
            </a:avLst>
          </a:prstGeom>
          <a:solidFill>
            <a:schemeClr val="accent1"/>
          </a:solidFill>
          <a:ln w="38100">
            <a:noFill/>
            <a:miter lim="800000"/>
            <a:headEnd/>
            <a:tailEnd/>
          </a:ln>
          <a:effectLst>
            <a:prstShdw prst="shdw17" dist="17961" dir="2700000">
              <a:schemeClr val="accent1">
                <a:gamma/>
                <a:shade val="60000"/>
                <a:invGamma/>
              </a:schemeClr>
            </a:prstShdw>
          </a:effectLst>
        </p:spPr>
        <p:txBody>
          <a:bodyPr wrap="none" anchor="ctr"/>
          <a:lstStyle/>
          <a:p>
            <a:pPr algn="ctr">
              <a:defRPr/>
            </a:pPr>
            <a:endParaRPr lang="es-CR"/>
          </a:p>
        </p:txBody>
      </p:sp>
      <p:sp>
        <p:nvSpPr>
          <p:cNvPr id="7" name="AutoShape 34"/>
          <p:cNvSpPr>
            <a:spLocks noChangeArrowheads="1"/>
          </p:cNvSpPr>
          <p:nvPr/>
        </p:nvSpPr>
        <p:spPr bwMode="auto">
          <a:xfrm flipV="1">
            <a:off x="3346699" y="2064593"/>
            <a:ext cx="2620962" cy="665163"/>
          </a:xfrm>
          <a:custGeom>
            <a:avLst/>
            <a:gdLst>
              <a:gd name="G0" fmla="+- 4169 0 0"/>
              <a:gd name="G1" fmla="+- 21600 0 4169"/>
              <a:gd name="G2" fmla="*/ 4169 1 2"/>
              <a:gd name="G3" fmla="+- 21600 0 G2"/>
              <a:gd name="G4" fmla="+/ 4169 21600 2"/>
              <a:gd name="G5" fmla="+/ G1 0 2"/>
              <a:gd name="G6" fmla="*/ 21600 21600 4169"/>
              <a:gd name="G7" fmla="*/ G6 1 2"/>
              <a:gd name="G8" fmla="+- 21600 0 G7"/>
              <a:gd name="G9" fmla="*/ 21600 1 2"/>
              <a:gd name="G10" fmla="+- 4169 0 G9"/>
              <a:gd name="G11" fmla="?: G10 G8 0"/>
              <a:gd name="G12" fmla="?: G10 G7 21600"/>
              <a:gd name="T0" fmla="*/ 19515 w 21600"/>
              <a:gd name="T1" fmla="*/ 10800 h 21600"/>
              <a:gd name="T2" fmla="*/ 10800 w 21600"/>
              <a:gd name="T3" fmla="*/ 21600 h 21600"/>
              <a:gd name="T4" fmla="*/ 2085 w 21600"/>
              <a:gd name="T5" fmla="*/ 10800 h 21600"/>
              <a:gd name="T6" fmla="*/ 10800 w 21600"/>
              <a:gd name="T7" fmla="*/ 0 h 21600"/>
              <a:gd name="T8" fmla="*/ 3885 w 21600"/>
              <a:gd name="T9" fmla="*/ 3885 h 21600"/>
              <a:gd name="T10" fmla="*/ 17715 w 21600"/>
              <a:gd name="T11" fmla="*/ 17715 h 21600"/>
            </a:gdLst>
            <a:ahLst/>
            <a:cxnLst>
              <a:cxn ang="0">
                <a:pos x="T0" y="T1"/>
              </a:cxn>
              <a:cxn ang="0">
                <a:pos x="T2" y="T3"/>
              </a:cxn>
              <a:cxn ang="0">
                <a:pos x="T4" y="T5"/>
              </a:cxn>
              <a:cxn ang="0">
                <a:pos x="T6" y="T7"/>
              </a:cxn>
            </a:cxnLst>
            <a:rect l="T8" t="T9" r="T10" b="T11"/>
            <a:pathLst>
              <a:path w="21600" h="21600">
                <a:moveTo>
                  <a:pt x="0" y="0"/>
                </a:moveTo>
                <a:lnTo>
                  <a:pt x="4169" y="21600"/>
                </a:lnTo>
                <a:lnTo>
                  <a:pt x="17431" y="21600"/>
                </a:lnTo>
                <a:lnTo>
                  <a:pt x="21600" y="0"/>
                </a:lnTo>
                <a:close/>
              </a:path>
            </a:pathLst>
          </a:custGeom>
          <a:solidFill>
            <a:schemeClr val="accent1"/>
          </a:solidFill>
          <a:ln w="9525">
            <a:noFill/>
            <a:miter lim="800000"/>
            <a:headEnd/>
            <a:tailEnd/>
          </a:ln>
          <a:effectLst>
            <a:prstShdw prst="shdw17" dist="17961" dir="2700000">
              <a:schemeClr val="accent1">
                <a:gamma/>
                <a:shade val="60000"/>
                <a:invGamma/>
              </a:schemeClr>
            </a:prstShdw>
          </a:effectLst>
        </p:spPr>
        <p:txBody>
          <a:bodyPr wrap="none" anchor="ctr"/>
          <a:lstStyle/>
          <a:p>
            <a:pPr algn="ctr">
              <a:defRPr/>
            </a:pPr>
            <a:endParaRPr lang="es-CR"/>
          </a:p>
        </p:txBody>
      </p:sp>
      <p:sp>
        <p:nvSpPr>
          <p:cNvPr id="8" name="AutoShape 35"/>
          <p:cNvSpPr>
            <a:spLocks noChangeArrowheads="1"/>
          </p:cNvSpPr>
          <p:nvPr/>
        </p:nvSpPr>
        <p:spPr bwMode="auto">
          <a:xfrm flipV="1">
            <a:off x="2770436" y="2856756"/>
            <a:ext cx="3670300" cy="665162"/>
          </a:xfrm>
          <a:custGeom>
            <a:avLst/>
            <a:gdLst>
              <a:gd name="G0" fmla="+- 2857 0 0"/>
              <a:gd name="G1" fmla="+- 21600 0 2857"/>
              <a:gd name="G2" fmla="*/ 2857 1 2"/>
              <a:gd name="G3" fmla="+- 21600 0 G2"/>
              <a:gd name="G4" fmla="+/ 2857 21600 2"/>
              <a:gd name="G5" fmla="+/ G1 0 2"/>
              <a:gd name="G6" fmla="*/ 21600 21600 2857"/>
              <a:gd name="G7" fmla="*/ G6 1 2"/>
              <a:gd name="G8" fmla="+- 21600 0 G7"/>
              <a:gd name="G9" fmla="*/ 21600 1 2"/>
              <a:gd name="G10" fmla="+- 2857 0 G9"/>
              <a:gd name="G11" fmla="?: G10 G8 0"/>
              <a:gd name="G12" fmla="?: G10 G7 21600"/>
              <a:gd name="T0" fmla="*/ 20171 w 21600"/>
              <a:gd name="T1" fmla="*/ 10800 h 21600"/>
              <a:gd name="T2" fmla="*/ 10800 w 21600"/>
              <a:gd name="T3" fmla="*/ 21600 h 21600"/>
              <a:gd name="T4" fmla="*/ 1429 w 21600"/>
              <a:gd name="T5" fmla="*/ 10800 h 21600"/>
              <a:gd name="T6" fmla="*/ 10800 w 21600"/>
              <a:gd name="T7" fmla="*/ 0 h 21600"/>
              <a:gd name="T8" fmla="*/ 3229 w 21600"/>
              <a:gd name="T9" fmla="*/ 3229 h 21600"/>
              <a:gd name="T10" fmla="*/ 18371 w 21600"/>
              <a:gd name="T11" fmla="*/ 18371 h 21600"/>
            </a:gdLst>
            <a:ahLst/>
            <a:cxnLst>
              <a:cxn ang="0">
                <a:pos x="T0" y="T1"/>
              </a:cxn>
              <a:cxn ang="0">
                <a:pos x="T2" y="T3"/>
              </a:cxn>
              <a:cxn ang="0">
                <a:pos x="T4" y="T5"/>
              </a:cxn>
              <a:cxn ang="0">
                <a:pos x="T6" y="T7"/>
              </a:cxn>
            </a:cxnLst>
            <a:rect l="T8" t="T9" r="T10" b="T11"/>
            <a:pathLst>
              <a:path w="21600" h="21600">
                <a:moveTo>
                  <a:pt x="0" y="0"/>
                </a:moveTo>
                <a:lnTo>
                  <a:pt x="2857" y="21600"/>
                </a:lnTo>
                <a:lnTo>
                  <a:pt x="18743" y="21600"/>
                </a:lnTo>
                <a:lnTo>
                  <a:pt x="21600" y="0"/>
                </a:lnTo>
                <a:close/>
              </a:path>
            </a:pathLst>
          </a:custGeom>
          <a:solidFill>
            <a:schemeClr val="accent1"/>
          </a:solidFill>
          <a:ln w="9525">
            <a:noFill/>
            <a:miter lim="800000"/>
            <a:headEnd/>
            <a:tailEnd/>
          </a:ln>
          <a:effectLst>
            <a:prstShdw prst="shdw17" dist="17961" dir="2700000">
              <a:schemeClr val="accent1">
                <a:gamma/>
                <a:shade val="60000"/>
                <a:invGamma/>
              </a:schemeClr>
            </a:prstShdw>
          </a:effectLst>
        </p:spPr>
        <p:txBody>
          <a:bodyPr wrap="none" anchor="ctr"/>
          <a:lstStyle/>
          <a:p>
            <a:pPr algn="ctr">
              <a:defRPr/>
            </a:pPr>
            <a:endParaRPr lang="es-CR"/>
          </a:p>
        </p:txBody>
      </p:sp>
      <p:sp>
        <p:nvSpPr>
          <p:cNvPr id="9" name="AutoShape 36"/>
          <p:cNvSpPr>
            <a:spLocks noChangeArrowheads="1"/>
          </p:cNvSpPr>
          <p:nvPr/>
        </p:nvSpPr>
        <p:spPr bwMode="auto">
          <a:xfrm flipV="1">
            <a:off x="2122736" y="3648918"/>
            <a:ext cx="4848225" cy="665163"/>
          </a:xfrm>
          <a:custGeom>
            <a:avLst/>
            <a:gdLst>
              <a:gd name="G0" fmla="+- 2260 0 0"/>
              <a:gd name="G1" fmla="+- 21600 0 2260"/>
              <a:gd name="G2" fmla="*/ 2260 1 2"/>
              <a:gd name="G3" fmla="+- 21600 0 G2"/>
              <a:gd name="G4" fmla="+/ 2260 21600 2"/>
              <a:gd name="G5" fmla="+/ G1 0 2"/>
              <a:gd name="G6" fmla="*/ 21600 21600 2260"/>
              <a:gd name="G7" fmla="*/ G6 1 2"/>
              <a:gd name="G8" fmla="+- 21600 0 G7"/>
              <a:gd name="G9" fmla="*/ 21600 1 2"/>
              <a:gd name="G10" fmla="+- 2260 0 G9"/>
              <a:gd name="G11" fmla="?: G10 G8 0"/>
              <a:gd name="G12" fmla="?: G10 G7 21600"/>
              <a:gd name="T0" fmla="*/ 20470 w 21600"/>
              <a:gd name="T1" fmla="*/ 10800 h 21600"/>
              <a:gd name="T2" fmla="*/ 10800 w 21600"/>
              <a:gd name="T3" fmla="*/ 21600 h 21600"/>
              <a:gd name="T4" fmla="*/ 1130 w 21600"/>
              <a:gd name="T5" fmla="*/ 10800 h 21600"/>
              <a:gd name="T6" fmla="*/ 10800 w 21600"/>
              <a:gd name="T7" fmla="*/ 0 h 21600"/>
              <a:gd name="T8" fmla="*/ 2930 w 21600"/>
              <a:gd name="T9" fmla="*/ 2930 h 21600"/>
              <a:gd name="T10" fmla="*/ 18670 w 21600"/>
              <a:gd name="T11" fmla="*/ 18670 h 21600"/>
            </a:gdLst>
            <a:ahLst/>
            <a:cxnLst>
              <a:cxn ang="0">
                <a:pos x="T0" y="T1"/>
              </a:cxn>
              <a:cxn ang="0">
                <a:pos x="T2" y="T3"/>
              </a:cxn>
              <a:cxn ang="0">
                <a:pos x="T4" y="T5"/>
              </a:cxn>
              <a:cxn ang="0">
                <a:pos x="T6" y="T7"/>
              </a:cxn>
            </a:cxnLst>
            <a:rect l="T8" t="T9" r="T10" b="T11"/>
            <a:pathLst>
              <a:path w="21600" h="21600">
                <a:moveTo>
                  <a:pt x="0" y="0"/>
                </a:moveTo>
                <a:lnTo>
                  <a:pt x="2260" y="21600"/>
                </a:lnTo>
                <a:lnTo>
                  <a:pt x="19340" y="21600"/>
                </a:lnTo>
                <a:lnTo>
                  <a:pt x="21600" y="0"/>
                </a:lnTo>
                <a:close/>
              </a:path>
            </a:pathLst>
          </a:custGeom>
          <a:solidFill>
            <a:schemeClr val="accent1"/>
          </a:solidFill>
          <a:ln w="9525">
            <a:noFill/>
            <a:miter lim="800000"/>
            <a:headEnd/>
            <a:tailEnd/>
          </a:ln>
          <a:effectLst>
            <a:prstShdw prst="shdw17" dist="17961" dir="2700000">
              <a:schemeClr val="accent1">
                <a:gamma/>
                <a:shade val="60000"/>
                <a:invGamma/>
              </a:schemeClr>
            </a:prstShdw>
          </a:effectLst>
        </p:spPr>
        <p:txBody>
          <a:bodyPr wrap="none" anchor="ctr"/>
          <a:lstStyle/>
          <a:p>
            <a:pPr algn="ctr">
              <a:defRPr/>
            </a:pPr>
            <a:endParaRPr lang="es-CR"/>
          </a:p>
        </p:txBody>
      </p:sp>
      <p:sp>
        <p:nvSpPr>
          <p:cNvPr id="10" name="AutoShape 37"/>
          <p:cNvSpPr>
            <a:spLocks noChangeArrowheads="1"/>
          </p:cNvSpPr>
          <p:nvPr/>
        </p:nvSpPr>
        <p:spPr bwMode="auto">
          <a:xfrm flipV="1">
            <a:off x="1546474" y="4441081"/>
            <a:ext cx="5897562" cy="665162"/>
          </a:xfrm>
          <a:custGeom>
            <a:avLst/>
            <a:gdLst>
              <a:gd name="G0" fmla="+- 1809 0 0"/>
              <a:gd name="G1" fmla="+- 21600 0 1809"/>
              <a:gd name="G2" fmla="*/ 1809 1 2"/>
              <a:gd name="G3" fmla="+- 21600 0 G2"/>
              <a:gd name="G4" fmla="+/ 1809 21600 2"/>
              <a:gd name="G5" fmla="+/ G1 0 2"/>
              <a:gd name="G6" fmla="*/ 21600 21600 1809"/>
              <a:gd name="G7" fmla="*/ G6 1 2"/>
              <a:gd name="G8" fmla="+- 21600 0 G7"/>
              <a:gd name="G9" fmla="*/ 21600 1 2"/>
              <a:gd name="G10" fmla="+- 1809 0 G9"/>
              <a:gd name="G11" fmla="?: G10 G8 0"/>
              <a:gd name="G12" fmla="?: G10 G7 21600"/>
              <a:gd name="T0" fmla="*/ 20695 w 21600"/>
              <a:gd name="T1" fmla="*/ 10800 h 21600"/>
              <a:gd name="T2" fmla="*/ 10800 w 21600"/>
              <a:gd name="T3" fmla="*/ 21600 h 21600"/>
              <a:gd name="T4" fmla="*/ 905 w 21600"/>
              <a:gd name="T5" fmla="*/ 10800 h 21600"/>
              <a:gd name="T6" fmla="*/ 10800 w 21600"/>
              <a:gd name="T7" fmla="*/ 0 h 21600"/>
              <a:gd name="T8" fmla="*/ 2705 w 21600"/>
              <a:gd name="T9" fmla="*/ 2705 h 21600"/>
              <a:gd name="T10" fmla="*/ 18895 w 21600"/>
              <a:gd name="T11" fmla="*/ 18895 h 21600"/>
            </a:gdLst>
            <a:ahLst/>
            <a:cxnLst>
              <a:cxn ang="0">
                <a:pos x="T0" y="T1"/>
              </a:cxn>
              <a:cxn ang="0">
                <a:pos x="T2" y="T3"/>
              </a:cxn>
              <a:cxn ang="0">
                <a:pos x="T4" y="T5"/>
              </a:cxn>
              <a:cxn ang="0">
                <a:pos x="T6" y="T7"/>
              </a:cxn>
            </a:cxnLst>
            <a:rect l="T8" t="T9" r="T10" b="T11"/>
            <a:pathLst>
              <a:path w="21600" h="21600">
                <a:moveTo>
                  <a:pt x="0" y="0"/>
                </a:moveTo>
                <a:lnTo>
                  <a:pt x="1809" y="21600"/>
                </a:lnTo>
                <a:lnTo>
                  <a:pt x="19791" y="21600"/>
                </a:lnTo>
                <a:lnTo>
                  <a:pt x="21600" y="0"/>
                </a:lnTo>
                <a:close/>
              </a:path>
            </a:pathLst>
          </a:custGeom>
          <a:solidFill>
            <a:schemeClr val="accent1"/>
          </a:solidFill>
          <a:ln w="9525">
            <a:noFill/>
            <a:miter lim="800000"/>
            <a:headEnd/>
            <a:tailEnd/>
          </a:ln>
          <a:effectLst>
            <a:prstShdw prst="shdw17" dist="17961" dir="2700000">
              <a:schemeClr val="accent1">
                <a:gamma/>
                <a:shade val="60000"/>
                <a:invGamma/>
              </a:schemeClr>
            </a:prstShdw>
          </a:effectLst>
        </p:spPr>
        <p:txBody>
          <a:bodyPr wrap="none" anchor="ctr"/>
          <a:lstStyle/>
          <a:p>
            <a:pPr algn="ctr">
              <a:defRPr/>
            </a:pPr>
            <a:endParaRPr lang="es-CR"/>
          </a:p>
        </p:txBody>
      </p:sp>
      <p:sp>
        <p:nvSpPr>
          <p:cNvPr id="11" name="AutoShape 38"/>
          <p:cNvSpPr>
            <a:spLocks noChangeArrowheads="1"/>
          </p:cNvSpPr>
          <p:nvPr/>
        </p:nvSpPr>
        <p:spPr bwMode="auto">
          <a:xfrm flipV="1">
            <a:off x="970211" y="5233243"/>
            <a:ext cx="7011988" cy="665163"/>
          </a:xfrm>
          <a:custGeom>
            <a:avLst/>
            <a:gdLst>
              <a:gd name="G0" fmla="+- 1549 0 0"/>
              <a:gd name="G1" fmla="+- 21600 0 1549"/>
              <a:gd name="G2" fmla="*/ 1549 1 2"/>
              <a:gd name="G3" fmla="+- 21600 0 G2"/>
              <a:gd name="G4" fmla="+/ 1549 21600 2"/>
              <a:gd name="G5" fmla="+/ G1 0 2"/>
              <a:gd name="G6" fmla="*/ 21600 21600 1549"/>
              <a:gd name="G7" fmla="*/ G6 1 2"/>
              <a:gd name="G8" fmla="+- 21600 0 G7"/>
              <a:gd name="G9" fmla="*/ 21600 1 2"/>
              <a:gd name="G10" fmla="+- 1549 0 G9"/>
              <a:gd name="G11" fmla="?: G10 G8 0"/>
              <a:gd name="G12" fmla="?: G10 G7 21600"/>
              <a:gd name="T0" fmla="*/ 20825 w 21600"/>
              <a:gd name="T1" fmla="*/ 10800 h 21600"/>
              <a:gd name="T2" fmla="*/ 10800 w 21600"/>
              <a:gd name="T3" fmla="*/ 21600 h 21600"/>
              <a:gd name="T4" fmla="*/ 775 w 21600"/>
              <a:gd name="T5" fmla="*/ 10800 h 21600"/>
              <a:gd name="T6" fmla="*/ 10800 w 21600"/>
              <a:gd name="T7" fmla="*/ 0 h 21600"/>
              <a:gd name="T8" fmla="*/ 2575 w 21600"/>
              <a:gd name="T9" fmla="*/ 2575 h 21600"/>
              <a:gd name="T10" fmla="*/ 19025 w 21600"/>
              <a:gd name="T11" fmla="*/ 19025 h 21600"/>
            </a:gdLst>
            <a:ahLst/>
            <a:cxnLst>
              <a:cxn ang="0">
                <a:pos x="T0" y="T1"/>
              </a:cxn>
              <a:cxn ang="0">
                <a:pos x="T2" y="T3"/>
              </a:cxn>
              <a:cxn ang="0">
                <a:pos x="T4" y="T5"/>
              </a:cxn>
              <a:cxn ang="0">
                <a:pos x="T6" y="T7"/>
              </a:cxn>
            </a:cxnLst>
            <a:rect l="T8" t="T9" r="T10" b="T11"/>
            <a:pathLst>
              <a:path w="21600" h="21600">
                <a:moveTo>
                  <a:pt x="0" y="0"/>
                </a:moveTo>
                <a:lnTo>
                  <a:pt x="1549" y="21600"/>
                </a:lnTo>
                <a:lnTo>
                  <a:pt x="20051" y="21600"/>
                </a:lnTo>
                <a:lnTo>
                  <a:pt x="21600" y="0"/>
                </a:lnTo>
                <a:close/>
              </a:path>
            </a:pathLst>
          </a:custGeom>
          <a:solidFill>
            <a:schemeClr val="accent1"/>
          </a:solidFill>
          <a:ln w="9525">
            <a:noFill/>
            <a:miter lim="800000"/>
            <a:headEnd/>
            <a:tailEnd/>
          </a:ln>
          <a:effectLst>
            <a:prstShdw prst="shdw17" dist="17961" dir="2700000">
              <a:schemeClr val="accent1">
                <a:gamma/>
                <a:shade val="60000"/>
                <a:invGamma/>
              </a:schemeClr>
            </a:prstShdw>
          </a:effectLst>
        </p:spPr>
        <p:txBody>
          <a:bodyPr wrap="none" anchor="ctr"/>
          <a:lstStyle/>
          <a:p>
            <a:pPr algn="ctr">
              <a:defRPr/>
            </a:pPr>
            <a:endParaRPr lang="es-CR"/>
          </a:p>
        </p:txBody>
      </p:sp>
      <p:sp>
        <p:nvSpPr>
          <p:cNvPr id="12" name="AutoShape 39"/>
          <p:cNvSpPr>
            <a:spLocks noChangeArrowheads="1"/>
          </p:cNvSpPr>
          <p:nvPr/>
        </p:nvSpPr>
        <p:spPr bwMode="auto">
          <a:xfrm flipV="1">
            <a:off x="395536" y="6023818"/>
            <a:ext cx="8039100" cy="665163"/>
          </a:xfrm>
          <a:custGeom>
            <a:avLst/>
            <a:gdLst>
              <a:gd name="G0" fmla="+- 1281 0 0"/>
              <a:gd name="G1" fmla="+- 21600 0 1281"/>
              <a:gd name="G2" fmla="*/ 1281 1 2"/>
              <a:gd name="G3" fmla="+- 21600 0 G2"/>
              <a:gd name="G4" fmla="+/ 1281 21600 2"/>
              <a:gd name="G5" fmla="+/ G1 0 2"/>
              <a:gd name="G6" fmla="*/ 21600 21600 1281"/>
              <a:gd name="G7" fmla="*/ G6 1 2"/>
              <a:gd name="G8" fmla="+- 21600 0 G7"/>
              <a:gd name="G9" fmla="*/ 21600 1 2"/>
              <a:gd name="G10" fmla="+- 1281 0 G9"/>
              <a:gd name="G11" fmla="?: G10 G8 0"/>
              <a:gd name="G12" fmla="?: G10 G7 21600"/>
              <a:gd name="T0" fmla="*/ 20959 w 21600"/>
              <a:gd name="T1" fmla="*/ 10800 h 21600"/>
              <a:gd name="T2" fmla="*/ 10800 w 21600"/>
              <a:gd name="T3" fmla="*/ 21600 h 21600"/>
              <a:gd name="T4" fmla="*/ 641 w 21600"/>
              <a:gd name="T5" fmla="*/ 10800 h 21600"/>
              <a:gd name="T6" fmla="*/ 10800 w 21600"/>
              <a:gd name="T7" fmla="*/ 0 h 21600"/>
              <a:gd name="T8" fmla="*/ 2441 w 21600"/>
              <a:gd name="T9" fmla="*/ 2441 h 21600"/>
              <a:gd name="T10" fmla="*/ 19159 w 21600"/>
              <a:gd name="T11" fmla="*/ 19159 h 21600"/>
            </a:gdLst>
            <a:ahLst/>
            <a:cxnLst>
              <a:cxn ang="0">
                <a:pos x="T0" y="T1"/>
              </a:cxn>
              <a:cxn ang="0">
                <a:pos x="T2" y="T3"/>
              </a:cxn>
              <a:cxn ang="0">
                <a:pos x="T4" y="T5"/>
              </a:cxn>
              <a:cxn ang="0">
                <a:pos x="T6" y="T7"/>
              </a:cxn>
            </a:cxnLst>
            <a:rect l="T8" t="T9" r="T10" b="T11"/>
            <a:pathLst>
              <a:path w="21600" h="21600">
                <a:moveTo>
                  <a:pt x="0" y="0"/>
                </a:moveTo>
                <a:lnTo>
                  <a:pt x="1281" y="21600"/>
                </a:lnTo>
                <a:lnTo>
                  <a:pt x="20319" y="21600"/>
                </a:lnTo>
                <a:lnTo>
                  <a:pt x="21600" y="0"/>
                </a:lnTo>
                <a:close/>
              </a:path>
            </a:pathLst>
          </a:custGeom>
          <a:solidFill>
            <a:schemeClr val="accent1"/>
          </a:solidFill>
          <a:ln w="9525">
            <a:noFill/>
            <a:miter lim="800000"/>
            <a:headEnd/>
            <a:tailEnd/>
          </a:ln>
          <a:effectLst>
            <a:prstShdw prst="shdw17" dist="17961" dir="2700000">
              <a:schemeClr val="accent1">
                <a:gamma/>
                <a:shade val="60000"/>
                <a:invGamma/>
              </a:schemeClr>
            </a:prstShdw>
          </a:effectLst>
        </p:spPr>
        <p:txBody>
          <a:bodyPr wrap="none" anchor="ctr"/>
          <a:lstStyle/>
          <a:p>
            <a:pPr algn="ctr">
              <a:defRPr/>
            </a:pPr>
            <a:endParaRPr lang="es-CR"/>
          </a:p>
        </p:txBody>
      </p:sp>
      <p:sp>
        <p:nvSpPr>
          <p:cNvPr id="5133" name="Text Box 41"/>
          <p:cNvSpPr txBox="1">
            <a:spLocks noChangeArrowheads="1"/>
          </p:cNvSpPr>
          <p:nvPr/>
        </p:nvSpPr>
        <p:spPr bwMode="auto">
          <a:xfrm>
            <a:off x="825749" y="6206381"/>
            <a:ext cx="7148512" cy="368300"/>
          </a:xfrm>
          <a:prstGeom prst="rect">
            <a:avLst/>
          </a:prstGeom>
          <a:noFill/>
          <a:ln w="9525">
            <a:noFill/>
            <a:miter lim="800000"/>
            <a:headEnd/>
            <a:tailEnd/>
          </a:ln>
        </p:spPr>
        <p:txBody>
          <a:bodyPr>
            <a:spAutoFit/>
          </a:bodyPr>
          <a:lstStyle/>
          <a:p>
            <a:r>
              <a:rPr lang="es-ES_tradnl" b="1" i="1"/>
              <a:t>Objetivos Individuales: Desempeño y Objetivos de desarrollo personal</a:t>
            </a:r>
            <a:endParaRPr lang="es-CR"/>
          </a:p>
        </p:txBody>
      </p:sp>
      <p:sp>
        <p:nvSpPr>
          <p:cNvPr id="5134" name="Text Box 43"/>
          <p:cNvSpPr txBox="1">
            <a:spLocks noChangeArrowheads="1"/>
          </p:cNvSpPr>
          <p:nvPr/>
        </p:nvSpPr>
        <p:spPr bwMode="auto">
          <a:xfrm>
            <a:off x="2410074" y="5349131"/>
            <a:ext cx="4294187" cy="368300"/>
          </a:xfrm>
          <a:prstGeom prst="rect">
            <a:avLst/>
          </a:prstGeom>
          <a:noFill/>
          <a:ln w="9525">
            <a:noFill/>
            <a:miter lim="800000"/>
            <a:headEnd/>
            <a:tailEnd/>
          </a:ln>
        </p:spPr>
        <p:txBody>
          <a:bodyPr>
            <a:spAutoFit/>
          </a:bodyPr>
          <a:lstStyle/>
          <a:p>
            <a:r>
              <a:rPr lang="es-ES_tradnl" b="1" i="1"/>
              <a:t>Objetivos Departamentales y de unidades</a:t>
            </a:r>
            <a:endParaRPr lang="es-CR" b="1" i="1"/>
          </a:p>
        </p:txBody>
      </p:sp>
      <p:sp>
        <p:nvSpPr>
          <p:cNvPr id="5135" name="Text Box 45"/>
          <p:cNvSpPr txBox="1">
            <a:spLocks noChangeArrowheads="1"/>
          </p:cNvSpPr>
          <p:nvPr/>
        </p:nvSpPr>
        <p:spPr bwMode="auto">
          <a:xfrm>
            <a:off x="3491161" y="4550618"/>
            <a:ext cx="2386013" cy="368300"/>
          </a:xfrm>
          <a:prstGeom prst="rect">
            <a:avLst/>
          </a:prstGeom>
          <a:noFill/>
          <a:ln w="9525">
            <a:noFill/>
            <a:miter lim="800000"/>
            <a:headEnd/>
            <a:tailEnd/>
          </a:ln>
        </p:spPr>
        <p:txBody>
          <a:bodyPr>
            <a:spAutoFit/>
          </a:bodyPr>
          <a:lstStyle/>
          <a:p>
            <a:r>
              <a:rPr lang="es-ES_tradnl" b="1" i="1"/>
              <a:t>Objetivos Divisionales</a:t>
            </a:r>
            <a:endParaRPr lang="es-CR" b="1" i="1"/>
          </a:p>
        </p:txBody>
      </p:sp>
      <p:sp>
        <p:nvSpPr>
          <p:cNvPr id="5136" name="Text Box 48"/>
          <p:cNvSpPr txBox="1">
            <a:spLocks noChangeArrowheads="1"/>
          </p:cNvSpPr>
          <p:nvPr/>
        </p:nvSpPr>
        <p:spPr bwMode="auto">
          <a:xfrm>
            <a:off x="2483099" y="3642568"/>
            <a:ext cx="4235450" cy="646113"/>
          </a:xfrm>
          <a:prstGeom prst="rect">
            <a:avLst/>
          </a:prstGeom>
          <a:noFill/>
          <a:ln w="9525">
            <a:noFill/>
            <a:miter lim="800000"/>
            <a:headEnd/>
            <a:tailEnd/>
          </a:ln>
        </p:spPr>
        <p:txBody>
          <a:bodyPr>
            <a:spAutoFit/>
          </a:bodyPr>
          <a:lstStyle/>
          <a:p>
            <a:pPr algn="ctr"/>
            <a:r>
              <a:rPr lang="es-ES_tradnl" b="1" i="1"/>
              <a:t>Objetivos generales más específicos</a:t>
            </a:r>
          </a:p>
          <a:p>
            <a:pPr algn="ctr"/>
            <a:r>
              <a:rPr lang="es-ES_tradnl" b="1" i="1"/>
              <a:t>Áreas claves (Costos-inversión - calidad)</a:t>
            </a:r>
            <a:endParaRPr lang="es-CR"/>
          </a:p>
        </p:txBody>
      </p:sp>
      <p:sp>
        <p:nvSpPr>
          <p:cNvPr id="5137" name="Text Box 50"/>
          <p:cNvSpPr txBox="1">
            <a:spLocks noChangeArrowheads="1"/>
          </p:cNvSpPr>
          <p:nvPr/>
        </p:nvSpPr>
        <p:spPr bwMode="auto">
          <a:xfrm>
            <a:off x="2872036" y="2928193"/>
            <a:ext cx="3438525" cy="646113"/>
          </a:xfrm>
          <a:prstGeom prst="rect">
            <a:avLst/>
          </a:prstGeom>
          <a:noFill/>
          <a:ln w="9525">
            <a:noFill/>
            <a:miter lim="800000"/>
            <a:headEnd/>
            <a:tailEnd/>
          </a:ln>
        </p:spPr>
        <p:txBody>
          <a:bodyPr>
            <a:spAutoFit/>
          </a:bodyPr>
          <a:lstStyle/>
          <a:p>
            <a:pPr algn="ctr"/>
            <a:r>
              <a:rPr lang="es-ES_tradnl" b="1" i="1"/>
              <a:t>Objetivos generales de la</a:t>
            </a:r>
          </a:p>
          <a:p>
            <a:pPr algn="ctr"/>
            <a:r>
              <a:rPr lang="es-ES_tradnl" b="1" i="1"/>
              <a:t>organización (largo plazo-estrat.)</a:t>
            </a:r>
            <a:endParaRPr lang="es-CR"/>
          </a:p>
        </p:txBody>
      </p:sp>
      <p:sp>
        <p:nvSpPr>
          <p:cNvPr id="5138" name="Text Box 53"/>
          <p:cNvSpPr txBox="1">
            <a:spLocks noChangeArrowheads="1"/>
          </p:cNvSpPr>
          <p:nvPr/>
        </p:nvSpPr>
        <p:spPr bwMode="auto">
          <a:xfrm>
            <a:off x="4310311" y="2182068"/>
            <a:ext cx="827088" cy="368300"/>
          </a:xfrm>
          <a:prstGeom prst="rect">
            <a:avLst/>
          </a:prstGeom>
          <a:noFill/>
          <a:ln w="9525">
            <a:noFill/>
            <a:miter lim="800000"/>
            <a:headEnd/>
            <a:tailEnd/>
          </a:ln>
        </p:spPr>
        <p:txBody>
          <a:bodyPr>
            <a:spAutoFit/>
          </a:bodyPr>
          <a:lstStyle/>
          <a:p>
            <a:pPr>
              <a:spcBef>
                <a:spcPct val="50000"/>
              </a:spcBef>
            </a:pPr>
            <a:r>
              <a:rPr lang="es-ES_tradnl" b="1" i="1"/>
              <a:t>Misión</a:t>
            </a:r>
            <a:endParaRPr lang="es-CR"/>
          </a:p>
        </p:txBody>
      </p:sp>
      <p:sp>
        <p:nvSpPr>
          <p:cNvPr id="5139" name="Text Box 55"/>
          <p:cNvSpPr txBox="1">
            <a:spLocks noChangeArrowheads="1"/>
          </p:cNvSpPr>
          <p:nvPr/>
        </p:nvSpPr>
        <p:spPr bwMode="auto">
          <a:xfrm>
            <a:off x="4065836" y="1413505"/>
            <a:ext cx="1309688" cy="523220"/>
          </a:xfrm>
          <a:prstGeom prst="rect">
            <a:avLst/>
          </a:prstGeom>
          <a:noFill/>
          <a:ln w="9525">
            <a:noFill/>
            <a:miter lim="800000"/>
            <a:headEnd/>
            <a:tailEnd/>
          </a:ln>
        </p:spPr>
        <p:txBody>
          <a:bodyPr>
            <a:spAutoFit/>
          </a:bodyPr>
          <a:lstStyle/>
          <a:p>
            <a:pPr algn="ctr">
              <a:spcBef>
                <a:spcPct val="50000"/>
              </a:spcBef>
            </a:pPr>
            <a:r>
              <a:rPr lang="es-ES_tradnl" sz="1400" b="1" i="1" dirty="0" err="1"/>
              <a:t>Prop</a:t>
            </a:r>
            <a:r>
              <a:rPr lang="es-ES_tradnl" sz="1400" b="1" i="1" dirty="0"/>
              <a:t>. socio-económico</a:t>
            </a:r>
            <a:endParaRPr lang="es-CR" sz="1400" dirty="0"/>
          </a:p>
        </p:txBody>
      </p:sp>
      <p:sp>
        <p:nvSpPr>
          <p:cNvPr id="5140" name="Line 56"/>
          <p:cNvSpPr>
            <a:spLocks noChangeShapeType="1"/>
          </p:cNvSpPr>
          <p:nvPr/>
        </p:nvSpPr>
        <p:spPr bwMode="auto">
          <a:xfrm flipH="1">
            <a:off x="538411" y="1447056"/>
            <a:ext cx="3406775" cy="4522787"/>
          </a:xfrm>
          <a:prstGeom prst="line">
            <a:avLst/>
          </a:prstGeom>
          <a:noFill/>
          <a:ln w="76200">
            <a:solidFill>
              <a:srgbClr val="000099"/>
            </a:solidFill>
            <a:round/>
            <a:headEnd/>
            <a:tailEnd type="triangle" w="med" len="med"/>
          </a:ln>
        </p:spPr>
        <p:txBody>
          <a:bodyPr/>
          <a:lstStyle/>
          <a:p>
            <a:endParaRPr lang="es-PE"/>
          </a:p>
        </p:txBody>
      </p:sp>
      <p:sp>
        <p:nvSpPr>
          <p:cNvPr id="5141" name="Text Box 57"/>
          <p:cNvSpPr txBox="1">
            <a:spLocks noChangeArrowheads="1"/>
          </p:cNvSpPr>
          <p:nvPr/>
        </p:nvSpPr>
        <p:spPr bwMode="auto">
          <a:xfrm>
            <a:off x="776536" y="2782143"/>
            <a:ext cx="1582738" cy="708025"/>
          </a:xfrm>
          <a:prstGeom prst="rect">
            <a:avLst/>
          </a:prstGeom>
          <a:noFill/>
          <a:ln w="9525">
            <a:noFill/>
            <a:miter lim="800000"/>
            <a:headEnd/>
            <a:tailEnd/>
          </a:ln>
        </p:spPr>
        <p:txBody>
          <a:bodyPr>
            <a:spAutoFit/>
          </a:bodyPr>
          <a:lstStyle/>
          <a:p>
            <a:pPr algn="r"/>
            <a:r>
              <a:rPr lang="es-CR" sz="2000" b="1"/>
              <a:t>Método</a:t>
            </a:r>
          </a:p>
          <a:p>
            <a:pPr algn="r"/>
            <a:r>
              <a:rPr lang="es-CR" sz="2000" b="1"/>
              <a:t>descendente</a:t>
            </a:r>
          </a:p>
        </p:txBody>
      </p:sp>
      <p:sp>
        <p:nvSpPr>
          <p:cNvPr id="5142" name="Line 58"/>
          <p:cNvSpPr>
            <a:spLocks noChangeShapeType="1"/>
          </p:cNvSpPr>
          <p:nvPr/>
        </p:nvSpPr>
        <p:spPr bwMode="auto">
          <a:xfrm flipH="1" flipV="1">
            <a:off x="5291386" y="1451818"/>
            <a:ext cx="3440113" cy="4589463"/>
          </a:xfrm>
          <a:prstGeom prst="line">
            <a:avLst/>
          </a:prstGeom>
          <a:noFill/>
          <a:ln w="76200">
            <a:solidFill>
              <a:srgbClr val="000099"/>
            </a:solidFill>
            <a:round/>
            <a:headEnd/>
            <a:tailEnd type="triangle" w="med" len="med"/>
          </a:ln>
        </p:spPr>
        <p:txBody>
          <a:bodyPr/>
          <a:lstStyle/>
          <a:p>
            <a:endParaRPr lang="es-PE"/>
          </a:p>
        </p:txBody>
      </p:sp>
      <p:sp>
        <p:nvSpPr>
          <p:cNvPr id="5143" name="Text Box 59"/>
          <p:cNvSpPr txBox="1">
            <a:spLocks noChangeArrowheads="1"/>
          </p:cNvSpPr>
          <p:nvPr/>
        </p:nvSpPr>
        <p:spPr bwMode="auto">
          <a:xfrm>
            <a:off x="7018586" y="2801193"/>
            <a:ext cx="1439863" cy="708025"/>
          </a:xfrm>
          <a:prstGeom prst="rect">
            <a:avLst/>
          </a:prstGeom>
          <a:noFill/>
          <a:ln w="9525">
            <a:noFill/>
            <a:miter lim="800000"/>
            <a:headEnd/>
            <a:tailEnd/>
          </a:ln>
        </p:spPr>
        <p:txBody>
          <a:bodyPr>
            <a:spAutoFit/>
          </a:bodyPr>
          <a:lstStyle/>
          <a:p>
            <a:r>
              <a:rPr lang="es-CR" sz="2000" b="1"/>
              <a:t>Método</a:t>
            </a:r>
          </a:p>
          <a:p>
            <a:r>
              <a:rPr lang="es-CR" sz="2000" b="1"/>
              <a:t>ascendente</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683568" y="2781300"/>
            <a:ext cx="7848600" cy="1384300"/>
          </a:xfrm>
          <a:prstGeom prst="rect">
            <a:avLst/>
          </a:prstGeom>
          <a:solidFill>
            <a:srgbClr val="00B050"/>
          </a:solidFill>
        </p:spPr>
        <p:txBody>
          <a:bodyPr>
            <a:spAutoFit/>
          </a:bodyPr>
          <a:lstStyle/>
          <a:p>
            <a:pPr algn="ctr">
              <a:defRPr/>
            </a:pPr>
            <a:r>
              <a:rPr lang="es-CO" sz="2800" dirty="0">
                <a:solidFill>
                  <a:schemeClr val="bg1"/>
                </a:solidFill>
                <a:latin typeface="+mj-lt"/>
                <a:ea typeface="Times New Roman" pitchFamily="18" charset="0"/>
                <a:cs typeface="Times New Roman" pitchFamily="18" charset="0"/>
              </a:rPr>
              <a:t>Declaración de resultados esperados expresada e términos numéricos. Programa expresado en números o plan de utilidades. </a:t>
            </a:r>
            <a:endParaRPr lang="es-CO" sz="2800" b="1" dirty="0">
              <a:solidFill>
                <a:schemeClr val="bg1"/>
              </a:solidFill>
              <a:latin typeface="+mj-lt"/>
            </a:endParaRPr>
          </a:p>
        </p:txBody>
      </p:sp>
      <p:sp>
        <p:nvSpPr>
          <p:cNvPr id="5" name="4 Rectángulo"/>
          <p:cNvSpPr/>
          <p:nvPr/>
        </p:nvSpPr>
        <p:spPr>
          <a:xfrm>
            <a:off x="683568" y="1916113"/>
            <a:ext cx="2735262" cy="523875"/>
          </a:xfrm>
          <a:prstGeom prst="rect">
            <a:avLst/>
          </a:prstGeom>
          <a:solidFill>
            <a:schemeClr val="accent3">
              <a:lumMod val="75000"/>
            </a:schemeClr>
          </a:solidFill>
        </p:spPr>
        <p:txBody>
          <a:bodyPr>
            <a:spAutoFit/>
          </a:bodyPr>
          <a:lstStyle/>
          <a:p>
            <a:pPr algn="ctr">
              <a:defRPr/>
            </a:pPr>
            <a:r>
              <a:rPr lang="es-CO" sz="2800" b="1" i="1" dirty="0">
                <a:solidFill>
                  <a:schemeClr val="bg1"/>
                </a:solidFill>
              </a:rPr>
              <a:t>Presupuestos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par>
                          <p:cTn id="8" fill="hold" nodeType="afterGroup">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a:spLocks noChangeArrowheads="1"/>
          </p:cNvSpPr>
          <p:nvPr/>
        </p:nvSpPr>
        <p:spPr bwMode="auto">
          <a:xfrm>
            <a:off x="684610" y="1900485"/>
            <a:ext cx="2735262" cy="523875"/>
          </a:xfrm>
          <a:prstGeom prst="rect">
            <a:avLst/>
          </a:prstGeom>
          <a:solidFill>
            <a:srgbClr val="CCCC00"/>
          </a:solidFill>
          <a:ln w="9525">
            <a:noFill/>
            <a:miter lim="800000"/>
            <a:headEnd/>
            <a:tailEnd/>
          </a:ln>
        </p:spPr>
        <p:txBody>
          <a:bodyPr>
            <a:spAutoFit/>
          </a:bodyPr>
          <a:lstStyle/>
          <a:p>
            <a:pPr algn="ctr"/>
            <a:r>
              <a:rPr lang="es-CO" sz="2800" b="1" i="1">
                <a:solidFill>
                  <a:schemeClr val="bg1"/>
                </a:solidFill>
              </a:rPr>
              <a:t>Misión</a:t>
            </a:r>
          </a:p>
        </p:txBody>
      </p:sp>
      <p:sp>
        <p:nvSpPr>
          <p:cNvPr id="5" name="4 Rectángulo"/>
          <p:cNvSpPr/>
          <p:nvPr/>
        </p:nvSpPr>
        <p:spPr>
          <a:xfrm>
            <a:off x="683394" y="2764085"/>
            <a:ext cx="7993062" cy="1384995"/>
          </a:xfrm>
          <a:prstGeom prst="rect">
            <a:avLst/>
          </a:prstGeom>
          <a:solidFill>
            <a:schemeClr val="tx2">
              <a:lumMod val="60000"/>
              <a:lumOff val="40000"/>
            </a:schemeClr>
          </a:solidFill>
        </p:spPr>
        <p:txBody>
          <a:bodyPr>
            <a:spAutoFit/>
          </a:bodyPr>
          <a:lstStyle/>
          <a:p>
            <a:pPr algn="just">
              <a:defRPr/>
            </a:pPr>
            <a:r>
              <a:rPr lang="es-CO" sz="2800" dirty="0">
                <a:solidFill>
                  <a:schemeClr val="bg1"/>
                </a:solidFill>
                <a:latin typeface="+mj-lt"/>
                <a:ea typeface="Times New Roman" pitchFamily="18" charset="0"/>
                <a:cs typeface="Times New Roman" pitchFamily="18" charset="0"/>
              </a:rPr>
              <a:t>Identifican la función o tarea básica de la organización o dependencia. </a:t>
            </a:r>
            <a:endParaRPr lang="es-CO" sz="2800" dirty="0" smtClean="0">
              <a:solidFill>
                <a:schemeClr val="bg1"/>
              </a:solidFill>
              <a:latin typeface="+mj-lt"/>
              <a:ea typeface="Times New Roman" pitchFamily="18" charset="0"/>
              <a:cs typeface="Times New Roman" pitchFamily="18" charset="0"/>
            </a:endParaRPr>
          </a:p>
          <a:p>
            <a:pPr algn="just">
              <a:defRPr/>
            </a:pPr>
            <a:r>
              <a:rPr lang="es-CO" sz="2800" dirty="0" smtClean="0">
                <a:solidFill>
                  <a:schemeClr val="bg1"/>
                </a:solidFill>
                <a:latin typeface="+mj-lt"/>
                <a:ea typeface="Times New Roman" pitchFamily="18" charset="0"/>
                <a:cs typeface="Times New Roman" pitchFamily="18" charset="0"/>
              </a:rPr>
              <a:t>El </a:t>
            </a:r>
            <a:r>
              <a:rPr lang="es-CO" sz="2800" dirty="0">
                <a:solidFill>
                  <a:schemeClr val="bg1"/>
                </a:solidFill>
                <a:latin typeface="+mj-lt"/>
                <a:ea typeface="Times New Roman" pitchFamily="18" charset="0"/>
                <a:cs typeface="Times New Roman" pitchFamily="18" charset="0"/>
              </a:rPr>
              <a:t>propósito de su existencia. </a:t>
            </a:r>
            <a:endParaRPr lang="es-CO" sz="2800" b="1" dirty="0">
              <a:solidFill>
                <a:schemeClr val="bg1"/>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par>
                          <p:cTn id="8" fill="hold" nodeType="afterGroup">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611956" y="2565400"/>
            <a:ext cx="8064500" cy="2676525"/>
          </a:xfrm>
          <a:prstGeom prst="rect">
            <a:avLst/>
          </a:prstGeom>
          <a:solidFill>
            <a:srgbClr val="FF0066"/>
          </a:solidFill>
        </p:spPr>
        <p:txBody>
          <a:bodyPr>
            <a:spAutoFit/>
          </a:bodyPr>
          <a:lstStyle/>
          <a:p>
            <a:pPr algn="just">
              <a:defRPr/>
            </a:pPr>
            <a:r>
              <a:rPr lang="es-CO" sz="2800" dirty="0">
                <a:solidFill>
                  <a:schemeClr val="bg1"/>
                </a:solidFill>
                <a:latin typeface="+mj-lt"/>
                <a:ea typeface="Times New Roman" pitchFamily="18" charset="0"/>
                <a:cs typeface="Times New Roman" pitchFamily="18" charset="0"/>
              </a:rPr>
              <a:t>Declaraciones o ideas generales que guían o encausan los razonamientos al tomar decisiones. Muchas veces son inferencias de las acciones de los administradores. Son las que definen el ámbito en que se toman las decisiones, aseguran que sean congruentes y que contribuyan a un objetivo.</a:t>
            </a:r>
            <a:endParaRPr lang="es-CO" sz="1600" dirty="0">
              <a:solidFill>
                <a:schemeClr val="bg1"/>
              </a:solidFill>
              <a:latin typeface="+mj-lt"/>
              <a:cs typeface="Arial" pitchFamily="34" charset="0"/>
            </a:endParaRPr>
          </a:p>
        </p:txBody>
      </p:sp>
      <p:sp>
        <p:nvSpPr>
          <p:cNvPr id="5" name="4 Rectángulo"/>
          <p:cNvSpPr>
            <a:spLocks noChangeArrowheads="1"/>
          </p:cNvSpPr>
          <p:nvPr/>
        </p:nvSpPr>
        <p:spPr bwMode="auto">
          <a:xfrm>
            <a:off x="611956" y="1773238"/>
            <a:ext cx="2447925" cy="522287"/>
          </a:xfrm>
          <a:prstGeom prst="rect">
            <a:avLst/>
          </a:prstGeom>
          <a:solidFill>
            <a:srgbClr val="FF33CC"/>
          </a:solidFill>
          <a:ln w="9525">
            <a:noFill/>
            <a:miter lim="800000"/>
            <a:headEnd/>
            <a:tailEnd/>
          </a:ln>
        </p:spPr>
        <p:txBody>
          <a:bodyPr>
            <a:spAutoFit/>
          </a:bodyPr>
          <a:lstStyle/>
          <a:p>
            <a:pPr algn="ctr"/>
            <a:r>
              <a:rPr lang="es-CO" sz="2800" b="1" i="1">
                <a:solidFill>
                  <a:schemeClr val="bg1"/>
                </a:solidFill>
              </a:rPr>
              <a:t>Políticas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par>
                          <p:cTn id="8" fill="hold" nodeType="afterGroup">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900881" y="1268760"/>
            <a:ext cx="2808287" cy="523875"/>
          </a:xfrm>
          <a:prstGeom prst="rect">
            <a:avLst/>
          </a:prstGeom>
          <a:solidFill>
            <a:schemeClr val="accent6">
              <a:lumMod val="75000"/>
            </a:schemeClr>
          </a:solidFill>
        </p:spPr>
        <p:txBody>
          <a:bodyPr>
            <a:spAutoFit/>
          </a:bodyPr>
          <a:lstStyle/>
          <a:p>
            <a:pPr algn="ctr">
              <a:defRPr/>
            </a:pPr>
            <a:r>
              <a:rPr lang="es-CO" sz="2800" b="1" i="1" dirty="0">
                <a:solidFill>
                  <a:schemeClr val="bg1"/>
                </a:solidFill>
              </a:rPr>
              <a:t>Procedimientos</a:t>
            </a:r>
          </a:p>
        </p:txBody>
      </p:sp>
      <p:sp>
        <p:nvSpPr>
          <p:cNvPr id="5" name="4 Rectángulo"/>
          <p:cNvSpPr/>
          <p:nvPr/>
        </p:nvSpPr>
        <p:spPr>
          <a:xfrm>
            <a:off x="900881" y="2132360"/>
            <a:ext cx="7775575" cy="1385888"/>
          </a:xfrm>
          <a:prstGeom prst="rect">
            <a:avLst/>
          </a:prstGeom>
          <a:solidFill>
            <a:schemeClr val="tx2">
              <a:lumMod val="60000"/>
              <a:lumOff val="40000"/>
            </a:schemeClr>
          </a:solidFill>
        </p:spPr>
        <p:txBody>
          <a:bodyPr>
            <a:spAutoFit/>
          </a:bodyPr>
          <a:lstStyle/>
          <a:p>
            <a:pPr algn="ctr">
              <a:defRPr/>
            </a:pPr>
            <a:r>
              <a:rPr lang="es-CO" sz="2800" dirty="0">
                <a:solidFill>
                  <a:schemeClr val="bg1"/>
                </a:solidFill>
                <a:latin typeface="+mj-lt"/>
                <a:ea typeface="Times New Roman" pitchFamily="18" charset="0"/>
                <a:cs typeface="Times New Roman" pitchFamily="18" charset="0"/>
              </a:rPr>
              <a:t>Planes que establecen un método obligatorio para le manejo de actividades. Secuencias cronológicas de acciones requeridas.</a:t>
            </a:r>
            <a:endParaRPr lang="es-CO" sz="2800" b="1" dirty="0">
              <a:solidFill>
                <a:schemeClr val="bg1"/>
              </a:solidFill>
              <a:latin typeface="+mj-lt"/>
            </a:endParaRPr>
          </a:p>
        </p:txBody>
      </p:sp>
      <p:sp>
        <p:nvSpPr>
          <p:cNvPr id="6" name="5 Rectángulo">
            <a:hlinkClick r:id="rId2" action="ppaction://hlinksldjump"/>
          </p:cNvPr>
          <p:cNvSpPr/>
          <p:nvPr/>
        </p:nvSpPr>
        <p:spPr>
          <a:xfrm>
            <a:off x="900881" y="4564410"/>
            <a:ext cx="7775575" cy="1384300"/>
          </a:xfrm>
          <a:prstGeom prst="rect">
            <a:avLst/>
          </a:prstGeom>
          <a:solidFill>
            <a:srgbClr val="189C8C"/>
          </a:solidFill>
        </p:spPr>
        <p:txBody>
          <a:bodyPr>
            <a:spAutoFit/>
          </a:bodyPr>
          <a:lstStyle/>
          <a:p>
            <a:pPr algn="ctr">
              <a:defRPr/>
            </a:pPr>
            <a:r>
              <a:rPr lang="es-CO" sz="2800" dirty="0">
                <a:solidFill>
                  <a:schemeClr val="bg1"/>
                </a:solidFill>
                <a:latin typeface="+mj-lt"/>
                <a:ea typeface="Times New Roman" pitchFamily="18" charset="0"/>
                <a:cs typeface="Times New Roman" pitchFamily="18" charset="0"/>
              </a:rPr>
              <a:t>Establecen un hacer o un no hacer de unas actividades requeridas sin lugar a discreción, a elección.</a:t>
            </a:r>
            <a:endParaRPr lang="es-CO" sz="2800" b="1" dirty="0">
              <a:solidFill>
                <a:schemeClr val="bg1"/>
              </a:solidFill>
              <a:latin typeface="+mj-lt"/>
            </a:endParaRPr>
          </a:p>
        </p:txBody>
      </p:sp>
      <p:sp>
        <p:nvSpPr>
          <p:cNvPr id="7" name="6 Rectángulo"/>
          <p:cNvSpPr/>
          <p:nvPr/>
        </p:nvSpPr>
        <p:spPr>
          <a:xfrm>
            <a:off x="900881" y="3700810"/>
            <a:ext cx="2519362" cy="522288"/>
          </a:xfrm>
          <a:prstGeom prst="rect">
            <a:avLst/>
          </a:prstGeom>
          <a:solidFill>
            <a:schemeClr val="accent6"/>
          </a:solidFill>
        </p:spPr>
        <p:txBody>
          <a:bodyPr>
            <a:spAutoFit/>
          </a:bodyPr>
          <a:lstStyle/>
          <a:p>
            <a:pPr algn="ctr">
              <a:defRPr/>
            </a:pPr>
            <a:r>
              <a:rPr lang="es-CO" sz="2800" b="1" i="1" dirty="0">
                <a:solidFill>
                  <a:schemeClr val="bg1"/>
                </a:solidFill>
              </a:rPr>
              <a:t>Reglas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par>
                          <p:cTn id="8" fill="hold" nodeType="afterGroup">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childTnLst>
                                </p:cTn>
                              </p:par>
                            </p:childTnLst>
                          </p:cTn>
                        </p:par>
                        <p:par>
                          <p:cTn id="12" fill="hold" nodeType="afterGroup">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2000"/>
                                        <p:tgtEl>
                                          <p:spTgt spid="6"/>
                                        </p:tgtEl>
                                      </p:cBhvr>
                                    </p:animEffect>
                                  </p:childTnLst>
                                </p:cTn>
                              </p:par>
                            </p:childTnLst>
                          </p:cTn>
                        </p:par>
                        <p:par>
                          <p:cTn id="16" fill="hold" nodeType="afterGroup">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684410" y="2708275"/>
            <a:ext cx="7920038" cy="1385888"/>
          </a:xfrm>
          <a:prstGeom prst="rect">
            <a:avLst/>
          </a:prstGeom>
          <a:solidFill>
            <a:schemeClr val="accent6">
              <a:lumMod val="75000"/>
            </a:schemeClr>
          </a:solidFill>
        </p:spPr>
        <p:txBody>
          <a:bodyPr>
            <a:spAutoFit/>
          </a:bodyPr>
          <a:lstStyle/>
          <a:p>
            <a:pPr algn="just">
              <a:defRPr/>
            </a:pPr>
            <a:r>
              <a:rPr lang="es-CO" sz="2800" dirty="0">
                <a:solidFill>
                  <a:schemeClr val="bg1"/>
                </a:solidFill>
                <a:latin typeface="+mj-lt"/>
                <a:ea typeface="Times New Roman" pitchFamily="18" charset="0"/>
                <a:cs typeface="Times New Roman" pitchFamily="18" charset="0"/>
              </a:rPr>
              <a:t>Conjunto de metas, políticas, procedimientos, reglas, encargos de trabajo, pasos, recursos y elementos necesarios para llevar a cabo una actividad.</a:t>
            </a:r>
            <a:endParaRPr lang="es-CO" sz="4400" dirty="0">
              <a:solidFill>
                <a:schemeClr val="bg1"/>
              </a:solidFill>
              <a:latin typeface="+mj-lt"/>
              <a:cs typeface="Arial" pitchFamily="34" charset="0"/>
            </a:endParaRPr>
          </a:p>
        </p:txBody>
      </p:sp>
      <p:sp>
        <p:nvSpPr>
          <p:cNvPr id="5" name="4 Rectángulo"/>
          <p:cNvSpPr/>
          <p:nvPr/>
        </p:nvSpPr>
        <p:spPr>
          <a:xfrm>
            <a:off x="684410" y="1916113"/>
            <a:ext cx="2736850" cy="523875"/>
          </a:xfrm>
          <a:prstGeom prst="rect">
            <a:avLst/>
          </a:prstGeom>
          <a:solidFill>
            <a:schemeClr val="tx2">
              <a:lumMod val="60000"/>
              <a:lumOff val="40000"/>
            </a:schemeClr>
          </a:solidFill>
        </p:spPr>
        <p:txBody>
          <a:bodyPr>
            <a:spAutoFit/>
          </a:bodyPr>
          <a:lstStyle/>
          <a:p>
            <a:pPr algn="ctr">
              <a:defRPr/>
            </a:pPr>
            <a:r>
              <a:rPr lang="es-CO" sz="2800" b="1" i="1" dirty="0">
                <a:solidFill>
                  <a:schemeClr val="bg1"/>
                </a:solidFill>
              </a:rPr>
              <a:t>Programas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par>
                          <p:cTn id="8" fill="hold" nodeType="afterGroup">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theme/theme1.xml><?xml version="1.0" encoding="utf-8"?>
<a:theme xmlns:a="http://schemas.openxmlformats.org/drawingml/2006/main" name="Tema UCV">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Tema UCV</Template>
  <TotalTime>203</TotalTime>
  <Words>1311</Words>
  <Application>Microsoft Office PowerPoint</Application>
  <PresentationFormat>Presentación en pantalla (4:3)</PresentationFormat>
  <Paragraphs>172</Paragraphs>
  <Slides>33</Slides>
  <Notes>0</Notes>
  <HiddenSlides>0</HiddenSlides>
  <MMClips>0</MMClips>
  <ScaleCrop>false</ScaleCrop>
  <HeadingPairs>
    <vt:vector size="4" baseType="variant">
      <vt:variant>
        <vt:lpstr>Tema</vt:lpstr>
      </vt:variant>
      <vt:variant>
        <vt:i4>1</vt:i4>
      </vt:variant>
      <vt:variant>
        <vt:lpstr>Títulos de diapositiva</vt:lpstr>
      </vt:variant>
      <vt:variant>
        <vt:i4>33</vt:i4>
      </vt:variant>
    </vt:vector>
  </HeadingPairs>
  <TitlesOfParts>
    <vt:vector size="34" baseType="lpstr">
      <vt:lpstr>Tema UCV</vt:lpstr>
      <vt:lpstr>FACULTAD DE CIENCIAS EMPRESARIALES ESCUELA ACADÉMICO PROFESIONAL DE ADMINISTRACIÓN</vt:lpstr>
      <vt:lpstr>Presentación de PowerPoint</vt:lpstr>
      <vt:lpstr>Jerarquía de Objetivos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PLANTILLA_ UCV 2015</dc:title>
  <dc:creator>ISOTOH</dc:creator>
  <cp:lastModifiedBy>Docente</cp:lastModifiedBy>
  <cp:revision>35</cp:revision>
  <dcterms:created xsi:type="dcterms:W3CDTF">2015-02-13T05:41:54Z</dcterms:created>
  <dcterms:modified xsi:type="dcterms:W3CDTF">2015-04-23T23:35:08Z</dcterms:modified>
</cp:coreProperties>
</file>