
<file path=[Content_Types].xml><?xml version="1.0" encoding="utf-8"?>
<Types xmlns="http://schemas.openxmlformats.org/package/2006/content-types">
  <Default Extension="png" ContentType="image/png"/>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7"/>
  </p:notesMasterIdLst>
  <p:handoutMasterIdLst>
    <p:handoutMasterId r:id="rId48"/>
  </p:handoutMasterIdLst>
  <p:sldIdLst>
    <p:sldId id="257" r:id="rId2"/>
    <p:sldId id="258" r:id="rId3"/>
    <p:sldId id="342" r:id="rId4"/>
    <p:sldId id="293" r:id="rId5"/>
    <p:sldId id="296" r:id="rId6"/>
    <p:sldId id="297" r:id="rId7"/>
    <p:sldId id="298" r:id="rId8"/>
    <p:sldId id="299" r:id="rId9"/>
    <p:sldId id="300" r:id="rId10"/>
    <p:sldId id="343" r:id="rId11"/>
    <p:sldId id="301" r:id="rId12"/>
    <p:sldId id="302" r:id="rId13"/>
    <p:sldId id="334" r:id="rId14"/>
    <p:sldId id="335" r:id="rId15"/>
    <p:sldId id="327" r:id="rId16"/>
    <p:sldId id="303" r:id="rId17"/>
    <p:sldId id="321" r:id="rId18"/>
    <p:sldId id="323" r:id="rId19"/>
    <p:sldId id="333" r:id="rId20"/>
    <p:sldId id="304" r:id="rId21"/>
    <p:sldId id="322" r:id="rId22"/>
    <p:sldId id="305" r:id="rId23"/>
    <p:sldId id="324" r:id="rId24"/>
    <p:sldId id="325" r:id="rId25"/>
    <p:sldId id="326" r:id="rId26"/>
    <p:sldId id="306" r:id="rId27"/>
    <p:sldId id="307" r:id="rId28"/>
    <p:sldId id="308" r:id="rId29"/>
    <p:sldId id="309" r:id="rId30"/>
    <p:sldId id="316" r:id="rId31"/>
    <p:sldId id="317" r:id="rId32"/>
    <p:sldId id="318" r:id="rId33"/>
    <p:sldId id="311" r:id="rId34"/>
    <p:sldId id="319" r:id="rId35"/>
    <p:sldId id="336" r:id="rId36"/>
    <p:sldId id="337" r:id="rId37"/>
    <p:sldId id="338" r:id="rId38"/>
    <p:sldId id="339" r:id="rId39"/>
    <p:sldId id="340" r:id="rId40"/>
    <p:sldId id="341" r:id="rId41"/>
    <p:sldId id="320" r:id="rId42"/>
    <p:sldId id="312" r:id="rId43"/>
    <p:sldId id="310" r:id="rId44"/>
    <p:sldId id="313" r:id="rId45"/>
    <p:sldId id="294" r:id="rId46"/>
  </p:sldIdLst>
  <p:sldSz cx="9144000" cy="6858000" type="screen4x3"/>
  <p:notesSz cx="6669088" cy="97536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74" d="100"/>
          <a:sy n="74" d="100"/>
        </p:scale>
        <p:origin x="-126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889250" cy="487363"/>
          </a:xfrm>
          <a:prstGeom prst="rect">
            <a:avLst/>
          </a:prstGeom>
        </p:spPr>
        <p:txBody>
          <a:bodyPr vert="horz" lIns="91440" tIns="45720" rIns="91440" bIns="45720" rtlCol="0"/>
          <a:lstStyle>
            <a:lvl1pPr algn="l">
              <a:defRPr sz="1200"/>
            </a:lvl1pPr>
          </a:lstStyle>
          <a:p>
            <a:endParaRPr lang="es-PE"/>
          </a:p>
        </p:txBody>
      </p:sp>
      <p:sp>
        <p:nvSpPr>
          <p:cNvPr id="3" name="2 Marcador de fecha"/>
          <p:cNvSpPr>
            <a:spLocks noGrp="1"/>
          </p:cNvSpPr>
          <p:nvPr>
            <p:ph type="dt" sz="quarter" idx="1"/>
          </p:nvPr>
        </p:nvSpPr>
        <p:spPr>
          <a:xfrm>
            <a:off x="3778250" y="0"/>
            <a:ext cx="2889250" cy="487363"/>
          </a:xfrm>
          <a:prstGeom prst="rect">
            <a:avLst/>
          </a:prstGeom>
        </p:spPr>
        <p:txBody>
          <a:bodyPr vert="horz" lIns="91440" tIns="45720" rIns="91440" bIns="45720" rtlCol="0"/>
          <a:lstStyle>
            <a:lvl1pPr algn="r">
              <a:defRPr sz="1200"/>
            </a:lvl1pPr>
          </a:lstStyle>
          <a:p>
            <a:fld id="{6ABC6B91-3E3E-4EED-B6A4-FCB5845569EC}" type="datetimeFigureOut">
              <a:rPr lang="es-PE" smtClean="0"/>
              <a:pPr/>
              <a:t>21/04/2015</a:t>
            </a:fld>
            <a:endParaRPr lang="es-PE"/>
          </a:p>
        </p:txBody>
      </p:sp>
      <p:sp>
        <p:nvSpPr>
          <p:cNvPr id="4" name="3 Marcador de pie de página"/>
          <p:cNvSpPr>
            <a:spLocks noGrp="1"/>
          </p:cNvSpPr>
          <p:nvPr>
            <p:ph type="ftr" sz="quarter" idx="2"/>
          </p:nvPr>
        </p:nvSpPr>
        <p:spPr>
          <a:xfrm>
            <a:off x="0" y="9264650"/>
            <a:ext cx="2889250" cy="487363"/>
          </a:xfrm>
          <a:prstGeom prst="rect">
            <a:avLst/>
          </a:prstGeom>
        </p:spPr>
        <p:txBody>
          <a:bodyPr vert="horz" lIns="91440" tIns="45720" rIns="91440" bIns="45720" rtlCol="0" anchor="b"/>
          <a:lstStyle>
            <a:lvl1pPr algn="l">
              <a:defRPr sz="1200"/>
            </a:lvl1pPr>
          </a:lstStyle>
          <a:p>
            <a:endParaRPr lang="es-PE"/>
          </a:p>
        </p:txBody>
      </p:sp>
      <p:sp>
        <p:nvSpPr>
          <p:cNvPr id="5" name="4 Marcador de número de diapositiva"/>
          <p:cNvSpPr>
            <a:spLocks noGrp="1"/>
          </p:cNvSpPr>
          <p:nvPr>
            <p:ph type="sldNum" sz="quarter" idx="3"/>
          </p:nvPr>
        </p:nvSpPr>
        <p:spPr>
          <a:xfrm>
            <a:off x="3778250" y="9264650"/>
            <a:ext cx="2889250" cy="487363"/>
          </a:xfrm>
          <a:prstGeom prst="rect">
            <a:avLst/>
          </a:prstGeom>
        </p:spPr>
        <p:txBody>
          <a:bodyPr vert="horz" lIns="91440" tIns="45720" rIns="91440" bIns="45720" rtlCol="0" anchor="b"/>
          <a:lstStyle>
            <a:lvl1pPr algn="r">
              <a:defRPr sz="1200"/>
            </a:lvl1pPr>
          </a:lstStyle>
          <a:p>
            <a:fld id="{D81CCB92-69B7-4F69-A9BC-0B5D5F923E3D}" type="slidenum">
              <a:rPr lang="es-PE" smtClean="0"/>
              <a:pPr/>
              <a:t>‹Nº›</a:t>
            </a:fld>
            <a:endParaRPr lang="es-PE"/>
          </a:p>
        </p:txBody>
      </p:sp>
    </p:spTree>
    <p:extLst>
      <p:ext uri="{BB962C8B-B14F-4D97-AF65-F5344CB8AC3E}">
        <p14:creationId xmlns:p14="http://schemas.microsoft.com/office/powerpoint/2010/main" val="15763822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889250" cy="487363"/>
          </a:xfrm>
          <a:prstGeom prst="rect">
            <a:avLst/>
          </a:prstGeom>
        </p:spPr>
        <p:txBody>
          <a:bodyPr vert="horz" lIns="91440" tIns="45720" rIns="91440" bIns="45720" rtlCol="0"/>
          <a:lstStyle>
            <a:lvl1pPr algn="l">
              <a:defRPr sz="1200"/>
            </a:lvl1pPr>
          </a:lstStyle>
          <a:p>
            <a:endParaRPr lang="es-PE"/>
          </a:p>
        </p:txBody>
      </p:sp>
      <p:sp>
        <p:nvSpPr>
          <p:cNvPr id="3" name="2 Marcador de fecha"/>
          <p:cNvSpPr>
            <a:spLocks noGrp="1"/>
          </p:cNvSpPr>
          <p:nvPr>
            <p:ph type="dt" idx="1"/>
          </p:nvPr>
        </p:nvSpPr>
        <p:spPr>
          <a:xfrm>
            <a:off x="3778250" y="0"/>
            <a:ext cx="2889250" cy="487363"/>
          </a:xfrm>
          <a:prstGeom prst="rect">
            <a:avLst/>
          </a:prstGeom>
        </p:spPr>
        <p:txBody>
          <a:bodyPr vert="horz" lIns="91440" tIns="45720" rIns="91440" bIns="45720" rtlCol="0"/>
          <a:lstStyle>
            <a:lvl1pPr algn="r">
              <a:defRPr sz="1200"/>
            </a:lvl1pPr>
          </a:lstStyle>
          <a:p>
            <a:fld id="{203B6B3E-26B8-4DB3-AAB0-C9022055B1B0}" type="datetimeFigureOut">
              <a:rPr lang="es-PE" smtClean="0"/>
              <a:pPr/>
              <a:t>21/04/2015</a:t>
            </a:fld>
            <a:endParaRPr lang="es-PE"/>
          </a:p>
        </p:txBody>
      </p:sp>
      <p:sp>
        <p:nvSpPr>
          <p:cNvPr id="4" name="3 Marcador de imagen de diapositiva"/>
          <p:cNvSpPr>
            <a:spLocks noGrp="1" noRot="1" noChangeAspect="1"/>
          </p:cNvSpPr>
          <p:nvPr>
            <p:ph type="sldImg" idx="2"/>
          </p:nvPr>
        </p:nvSpPr>
        <p:spPr>
          <a:xfrm>
            <a:off x="896938" y="731838"/>
            <a:ext cx="4875212" cy="3657600"/>
          </a:xfrm>
          <a:prstGeom prst="rect">
            <a:avLst/>
          </a:prstGeom>
          <a:noFill/>
          <a:ln w="12700">
            <a:solidFill>
              <a:prstClr val="black"/>
            </a:solidFill>
          </a:ln>
        </p:spPr>
        <p:txBody>
          <a:bodyPr vert="horz" lIns="91440" tIns="45720" rIns="91440" bIns="45720" rtlCol="0" anchor="ctr"/>
          <a:lstStyle/>
          <a:p>
            <a:endParaRPr lang="es-PE"/>
          </a:p>
        </p:txBody>
      </p:sp>
      <p:sp>
        <p:nvSpPr>
          <p:cNvPr id="5" name="4 Marcador de notas"/>
          <p:cNvSpPr>
            <a:spLocks noGrp="1"/>
          </p:cNvSpPr>
          <p:nvPr>
            <p:ph type="body" sz="quarter" idx="3"/>
          </p:nvPr>
        </p:nvSpPr>
        <p:spPr>
          <a:xfrm>
            <a:off x="666750" y="4632325"/>
            <a:ext cx="5335588" cy="43894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6" name="5 Marcador de pie de página"/>
          <p:cNvSpPr>
            <a:spLocks noGrp="1"/>
          </p:cNvSpPr>
          <p:nvPr>
            <p:ph type="ftr" sz="quarter" idx="4"/>
          </p:nvPr>
        </p:nvSpPr>
        <p:spPr>
          <a:xfrm>
            <a:off x="0" y="9264650"/>
            <a:ext cx="2889250" cy="487363"/>
          </a:xfrm>
          <a:prstGeom prst="rect">
            <a:avLst/>
          </a:prstGeom>
        </p:spPr>
        <p:txBody>
          <a:bodyPr vert="horz" lIns="91440" tIns="45720" rIns="91440" bIns="45720" rtlCol="0" anchor="b"/>
          <a:lstStyle>
            <a:lvl1pPr algn="l">
              <a:defRPr sz="1200"/>
            </a:lvl1pPr>
          </a:lstStyle>
          <a:p>
            <a:endParaRPr lang="es-PE"/>
          </a:p>
        </p:txBody>
      </p:sp>
      <p:sp>
        <p:nvSpPr>
          <p:cNvPr id="7" name="6 Marcador de número de diapositiva"/>
          <p:cNvSpPr>
            <a:spLocks noGrp="1"/>
          </p:cNvSpPr>
          <p:nvPr>
            <p:ph type="sldNum" sz="quarter" idx="5"/>
          </p:nvPr>
        </p:nvSpPr>
        <p:spPr>
          <a:xfrm>
            <a:off x="3778250" y="9264650"/>
            <a:ext cx="2889250" cy="487363"/>
          </a:xfrm>
          <a:prstGeom prst="rect">
            <a:avLst/>
          </a:prstGeom>
        </p:spPr>
        <p:txBody>
          <a:bodyPr vert="horz" lIns="91440" tIns="45720" rIns="91440" bIns="45720" rtlCol="0" anchor="b"/>
          <a:lstStyle>
            <a:lvl1pPr algn="r">
              <a:defRPr sz="1200"/>
            </a:lvl1pPr>
          </a:lstStyle>
          <a:p>
            <a:fld id="{8114D5DF-6374-4F9E-BEEF-509AE78689BF}" type="slidenum">
              <a:rPr lang="es-PE" smtClean="0"/>
              <a:pPr/>
              <a:t>‹Nº›</a:t>
            </a:fld>
            <a:endParaRPr lang="es-PE"/>
          </a:p>
        </p:txBody>
      </p:sp>
    </p:spTree>
    <p:extLst>
      <p:ext uri="{BB962C8B-B14F-4D97-AF65-F5344CB8AC3E}">
        <p14:creationId xmlns:p14="http://schemas.microsoft.com/office/powerpoint/2010/main" val="28412220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0CE59A3-0088-4C31-8A12-EEDCA6CE80AA}" type="slidenum">
              <a:rPr lang="es-ES"/>
              <a:pPr/>
              <a:t>15</a:t>
            </a:fld>
            <a:endParaRPr lang="es-ES"/>
          </a:p>
        </p:txBody>
      </p:sp>
      <p:sp>
        <p:nvSpPr>
          <p:cNvPr id="397314" name="Rectangle 2"/>
          <p:cNvSpPr>
            <a:spLocks noGrp="1" noRot="1" noChangeAspect="1" noChangeArrowheads="1" noTextEdit="1"/>
          </p:cNvSpPr>
          <p:nvPr>
            <p:ph type="sldImg"/>
          </p:nvPr>
        </p:nvSpPr>
        <p:spPr>
          <a:xfrm>
            <a:off x="901700" y="733425"/>
            <a:ext cx="4870450" cy="3654425"/>
          </a:xfrm>
          <a:ln/>
        </p:spPr>
      </p:sp>
      <p:sp>
        <p:nvSpPr>
          <p:cNvPr id="397315" name="Rectangle 3"/>
          <p:cNvSpPr>
            <a:spLocks noGrp="1" noChangeArrowheads="1"/>
          </p:cNvSpPr>
          <p:nvPr>
            <p:ph type="body" idx="1"/>
          </p:nvPr>
        </p:nvSpPr>
        <p:spPr/>
        <p:txBody>
          <a:bodyPr/>
          <a:lstStyle/>
          <a:p>
            <a:endParaRPr lang="es-P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0CE59A3-0088-4C31-8A12-EEDCA6CE80AA}" type="slidenum">
              <a:rPr lang="es-ES"/>
              <a:pPr/>
              <a:t>35</a:t>
            </a:fld>
            <a:endParaRPr lang="es-ES"/>
          </a:p>
        </p:txBody>
      </p:sp>
      <p:sp>
        <p:nvSpPr>
          <p:cNvPr id="397314" name="Rectangle 2"/>
          <p:cNvSpPr>
            <a:spLocks noGrp="1" noRot="1" noChangeAspect="1" noChangeArrowheads="1" noTextEdit="1"/>
          </p:cNvSpPr>
          <p:nvPr>
            <p:ph type="sldImg"/>
          </p:nvPr>
        </p:nvSpPr>
        <p:spPr>
          <a:xfrm>
            <a:off x="1116147" y="733215"/>
            <a:ext cx="4441427" cy="3654213"/>
          </a:xfrm>
          <a:ln/>
        </p:spPr>
      </p:sp>
      <p:sp>
        <p:nvSpPr>
          <p:cNvPr id="397315" name="Rectangle 3"/>
          <p:cNvSpPr>
            <a:spLocks noGrp="1" noChangeArrowheads="1"/>
          </p:cNvSpPr>
          <p:nvPr>
            <p:ph type="body" idx="1"/>
          </p:nvPr>
        </p:nvSpPr>
        <p:spPr/>
        <p:txBody>
          <a:bodyPr/>
          <a:lstStyle/>
          <a:p>
            <a:endParaRPr lang="es-P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85678B4-9A26-4CDD-8155-4F453F5DCB76}" type="slidenum">
              <a:rPr lang="es-ES"/>
              <a:pPr/>
              <a:t>36</a:t>
            </a:fld>
            <a:endParaRPr lang="es-ES"/>
          </a:p>
        </p:txBody>
      </p:sp>
      <p:sp>
        <p:nvSpPr>
          <p:cNvPr id="399362" name="Rectangle 2"/>
          <p:cNvSpPr>
            <a:spLocks noGrp="1" noRot="1" noChangeAspect="1" noChangeArrowheads="1" noTextEdit="1"/>
          </p:cNvSpPr>
          <p:nvPr>
            <p:ph type="sldImg"/>
          </p:nvPr>
        </p:nvSpPr>
        <p:spPr>
          <a:xfrm>
            <a:off x="901700" y="733425"/>
            <a:ext cx="4870450" cy="3654425"/>
          </a:xfrm>
          <a:ln/>
        </p:spPr>
      </p:sp>
      <p:sp>
        <p:nvSpPr>
          <p:cNvPr id="399363" name="Rectangle 3"/>
          <p:cNvSpPr>
            <a:spLocks noGrp="1" noChangeArrowheads="1"/>
          </p:cNvSpPr>
          <p:nvPr>
            <p:ph type="body" idx="1"/>
          </p:nvPr>
        </p:nvSpPr>
        <p:spPr/>
        <p:txBody>
          <a:bodyPr/>
          <a:lstStyle/>
          <a:p>
            <a:endParaRPr lang="es-P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151310B-4ADF-4A4E-BB19-F141D0BE35AE}" type="slidenum">
              <a:rPr lang="es-ES"/>
              <a:pPr/>
              <a:t>37</a:t>
            </a:fld>
            <a:endParaRPr lang="es-ES"/>
          </a:p>
        </p:txBody>
      </p:sp>
      <p:sp>
        <p:nvSpPr>
          <p:cNvPr id="401410" name="Rectangle 2"/>
          <p:cNvSpPr>
            <a:spLocks noGrp="1" noRot="1" noChangeAspect="1" noChangeArrowheads="1" noTextEdit="1"/>
          </p:cNvSpPr>
          <p:nvPr>
            <p:ph type="sldImg"/>
          </p:nvPr>
        </p:nvSpPr>
        <p:spPr>
          <a:xfrm>
            <a:off x="1116147" y="733215"/>
            <a:ext cx="4441427" cy="3654213"/>
          </a:xfrm>
          <a:ln/>
        </p:spPr>
      </p:sp>
      <p:sp>
        <p:nvSpPr>
          <p:cNvPr id="401411" name="Rectangle 3"/>
          <p:cNvSpPr>
            <a:spLocks noGrp="1" noChangeArrowheads="1"/>
          </p:cNvSpPr>
          <p:nvPr>
            <p:ph type="body" idx="1"/>
          </p:nvPr>
        </p:nvSpPr>
        <p:spPr/>
        <p:txBody>
          <a:bodyPr/>
          <a:lstStyle/>
          <a:p>
            <a:endParaRPr lang="es-P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5F8F427-457F-41B7-A083-E3BF2DA50515}" type="slidenum">
              <a:rPr lang="es-ES"/>
              <a:pPr/>
              <a:t>38</a:t>
            </a:fld>
            <a:endParaRPr lang="es-ES"/>
          </a:p>
        </p:txBody>
      </p:sp>
      <p:sp>
        <p:nvSpPr>
          <p:cNvPr id="403458" name="Rectangle 2"/>
          <p:cNvSpPr>
            <a:spLocks noGrp="1" noRot="1" noChangeAspect="1" noChangeArrowheads="1" noTextEdit="1"/>
          </p:cNvSpPr>
          <p:nvPr>
            <p:ph type="sldImg"/>
          </p:nvPr>
        </p:nvSpPr>
        <p:spPr>
          <a:xfrm>
            <a:off x="901700" y="733425"/>
            <a:ext cx="4870450" cy="3654425"/>
          </a:xfrm>
          <a:ln/>
        </p:spPr>
      </p:sp>
      <p:sp>
        <p:nvSpPr>
          <p:cNvPr id="403459" name="Rectangle 3"/>
          <p:cNvSpPr>
            <a:spLocks noGrp="1" noChangeArrowheads="1"/>
          </p:cNvSpPr>
          <p:nvPr>
            <p:ph type="body" idx="1"/>
          </p:nvPr>
        </p:nvSpPr>
        <p:spPr/>
        <p:txBody>
          <a:bodyPr/>
          <a:lstStyle/>
          <a:p>
            <a:endParaRPr lang="es-P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8644E91-3B1F-44D7-ADB1-983D077EF5B7}" type="slidenum">
              <a:rPr lang="es-ES"/>
              <a:pPr/>
              <a:t>39</a:t>
            </a:fld>
            <a:endParaRPr lang="es-ES"/>
          </a:p>
        </p:txBody>
      </p:sp>
      <p:sp>
        <p:nvSpPr>
          <p:cNvPr id="405506" name="Rectangle 2"/>
          <p:cNvSpPr>
            <a:spLocks noGrp="1" noRot="1" noChangeAspect="1" noChangeArrowheads="1" noTextEdit="1"/>
          </p:cNvSpPr>
          <p:nvPr>
            <p:ph type="sldImg"/>
          </p:nvPr>
        </p:nvSpPr>
        <p:spPr>
          <a:xfrm>
            <a:off x="901700" y="733425"/>
            <a:ext cx="4870450" cy="3654425"/>
          </a:xfrm>
          <a:ln/>
        </p:spPr>
      </p:sp>
      <p:sp>
        <p:nvSpPr>
          <p:cNvPr id="405507" name="Rectangle 3"/>
          <p:cNvSpPr>
            <a:spLocks noGrp="1" noChangeArrowheads="1"/>
          </p:cNvSpPr>
          <p:nvPr>
            <p:ph type="body" idx="1"/>
          </p:nvPr>
        </p:nvSpPr>
        <p:spPr/>
        <p:txBody>
          <a:bodyPr/>
          <a:lstStyle/>
          <a:p>
            <a:endParaRPr lang="es-P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E9FB29-A10B-47E7-88E7-B0FC5C714C90}" type="slidenum">
              <a:rPr lang="es-ES"/>
              <a:pPr/>
              <a:t>40</a:t>
            </a:fld>
            <a:endParaRPr lang="es-ES"/>
          </a:p>
        </p:txBody>
      </p:sp>
      <p:sp>
        <p:nvSpPr>
          <p:cNvPr id="407554" name="Rectangle 2"/>
          <p:cNvSpPr>
            <a:spLocks noGrp="1" noRot="1" noChangeAspect="1" noChangeArrowheads="1" noTextEdit="1"/>
          </p:cNvSpPr>
          <p:nvPr>
            <p:ph type="sldImg"/>
          </p:nvPr>
        </p:nvSpPr>
        <p:spPr>
          <a:xfrm>
            <a:off x="901700" y="733425"/>
            <a:ext cx="4870450" cy="3654425"/>
          </a:xfrm>
          <a:ln/>
        </p:spPr>
      </p:sp>
      <p:sp>
        <p:nvSpPr>
          <p:cNvPr id="407555" name="Rectangle 3"/>
          <p:cNvSpPr>
            <a:spLocks noGrp="1" noChangeArrowheads="1"/>
          </p:cNvSpPr>
          <p:nvPr>
            <p:ph type="body" idx="1"/>
          </p:nvPr>
        </p:nvSpPr>
        <p:spPr/>
        <p:txBody>
          <a:bodyPr/>
          <a:lstStyle/>
          <a:p>
            <a:endParaRPr lang="es-P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722313" y="1726764"/>
            <a:ext cx="7772400" cy="1362075"/>
          </a:xfrm>
        </p:spPr>
        <p:txBody>
          <a:bodyPr anchor="t"/>
          <a:lstStyle>
            <a:lvl1pPr algn="ctr">
              <a:defRPr sz="4000" b="1" cap="none"/>
            </a:lvl1pPr>
          </a:lstStyle>
          <a:p>
            <a:r>
              <a:rPr lang="es-ES_tradnl" dirty="0" smtClean="0"/>
              <a:t>Clic para editar título</a:t>
            </a:r>
            <a:endParaRPr lang="es-ES" dirty="0"/>
          </a:p>
        </p:txBody>
      </p:sp>
      <p:sp>
        <p:nvSpPr>
          <p:cNvPr id="3" name="Marcador de texto 2"/>
          <p:cNvSpPr>
            <a:spLocks noGrp="1"/>
          </p:cNvSpPr>
          <p:nvPr>
            <p:ph type="body" idx="1" hasCustomPrompt="1"/>
          </p:nvPr>
        </p:nvSpPr>
        <p:spPr>
          <a:xfrm>
            <a:off x="722313" y="3285087"/>
            <a:ext cx="7772400" cy="1500187"/>
          </a:xfrm>
        </p:spPr>
        <p:txBody>
          <a:bodyPr anchor="b"/>
          <a:lstStyle>
            <a:lvl1pPr marL="0" indent="0" algn="ctr">
              <a:buNone/>
              <a:defRPr sz="2000" b="1">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dirty="0" smtClean="0"/>
              <a:t>Clic para editar subtítulo</a:t>
            </a:r>
          </a:p>
        </p:txBody>
      </p:sp>
      <p:sp>
        <p:nvSpPr>
          <p:cNvPr id="4" name="Marcador de fecha 3"/>
          <p:cNvSpPr>
            <a:spLocks noGrp="1"/>
          </p:cNvSpPr>
          <p:nvPr>
            <p:ph type="dt" sz="half" idx="10"/>
          </p:nvPr>
        </p:nvSpPr>
        <p:spPr/>
        <p:txBody>
          <a:bodyPr/>
          <a:lstStyle/>
          <a:p>
            <a:fld id="{4513374F-7192-4441-81BE-9EEE1504CFC7}" type="datetimeFigureOut">
              <a:rPr lang="es-PE" smtClean="0"/>
              <a:pPr/>
              <a:t>21/04/2015</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3B9ACB9A-587A-4B43-B074-1C5BB588E3BF}" type="slidenum">
              <a:rPr lang="es-PE" smtClean="0"/>
              <a:pPr/>
              <a:t>‹Nº›</a:t>
            </a:fld>
            <a:endParaRPr lang="es-PE"/>
          </a:p>
        </p:txBody>
      </p:sp>
    </p:spTree>
    <p:extLst>
      <p:ext uri="{BB962C8B-B14F-4D97-AF65-F5344CB8AC3E}">
        <p14:creationId xmlns:p14="http://schemas.microsoft.com/office/powerpoint/2010/main" val="291375282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7" y="4233862"/>
            <a:ext cx="6219998" cy="566738"/>
          </a:xfrm>
        </p:spPr>
        <p:txBody>
          <a:bodyPr anchor="b"/>
          <a:lstStyle>
            <a:lvl1pPr algn="l">
              <a:defRPr sz="2000" b="1"/>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1792288" y="976979"/>
            <a:ext cx="6219998" cy="3103702"/>
          </a:xfrm>
        </p:spPr>
        <p:txBody>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s-ES" dirty="0"/>
          </a:p>
        </p:txBody>
      </p:sp>
      <p:sp>
        <p:nvSpPr>
          <p:cNvPr id="4" name="Marcador de texto 3"/>
          <p:cNvSpPr>
            <a:spLocks noGrp="1"/>
          </p:cNvSpPr>
          <p:nvPr>
            <p:ph type="body" sz="half" idx="2"/>
          </p:nvPr>
        </p:nvSpPr>
        <p:spPr>
          <a:xfrm>
            <a:off x="1792287" y="4964907"/>
            <a:ext cx="6219998"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Marcador de fecha 4"/>
          <p:cNvSpPr>
            <a:spLocks noGrp="1"/>
          </p:cNvSpPr>
          <p:nvPr>
            <p:ph type="dt" sz="half" idx="10"/>
          </p:nvPr>
        </p:nvSpPr>
        <p:spPr>
          <a:xfrm>
            <a:off x="457200" y="6356352"/>
            <a:ext cx="1545871" cy="365125"/>
          </a:xfrm>
        </p:spPr>
        <p:txBody>
          <a:bodyPr/>
          <a:lstStyle/>
          <a:p>
            <a:fld id="{4513374F-7192-4441-81BE-9EEE1504CFC7}" type="datetimeFigureOut">
              <a:rPr lang="es-PE" smtClean="0"/>
              <a:pPr/>
              <a:t>21/04/2015</a:t>
            </a:fld>
            <a:endParaRPr lang="es-PE"/>
          </a:p>
        </p:txBody>
      </p:sp>
      <p:sp>
        <p:nvSpPr>
          <p:cNvPr id="6" name="Marcador de pie de página 5"/>
          <p:cNvSpPr>
            <a:spLocks noGrp="1"/>
          </p:cNvSpPr>
          <p:nvPr>
            <p:ph type="ftr" sz="quarter" idx="11"/>
          </p:nvPr>
        </p:nvSpPr>
        <p:spPr>
          <a:xfrm>
            <a:off x="2367454" y="6360749"/>
            <a:ext cx="2067018" cy="365125"/>
          </a:xfrm>
        </p:spPr>
        <p:txBody>
          <a:bodyPr/>
          <a:lstStyle/>
          <a:p>
            <a:endParaRPr lang="es-PE"/>
          </a:p>
        </p:txBody>
      </p:sp>
      <p:sp>
        <p:nvSpPr>
          <p:cNvPr id="7" name="Marcador de número de diapositiva 6"/>
          <p:cNvSpPr>
            <a:spLocks noGrp="1"/>
          </p:cNvSpPr>
          <p:nvPr>
            <p:ph type="sldNum" sz="quarter" idx="12"/>
          </p:nvPr>
        </p:nvSpPr>
        <p:spPr>
          <a:xfrm>
            <a:off x="4715699" y="6390731"/>
            <a:ext cx="1691218" cy="335143"/>
          </a:xfrm>
        </p:spPr>
        <p:txBody>
          <a:bodyPr/>
          <a:lstStyle/>
          <a:p>
            <a:fld id="{3B9ACB9A-587A-4B43-B074-1C5BB588E3BF}" type="slidenum">
              <a:rPr lang="es-PE" smtClean="0"/>
              <a:pPr/>
              <a:t>‹Nº›</a:t>
            </a:fld>
            <a:endParaRPr lang="es-PE"/>
          </a:p>
        </p:txBody>
      </p:sp>
      <p:cxnSp>
        <p:nvCxnSpPr>
          <p:cNvPr id="8" name="7 Conector recto"/>
          <p:cNvCxnSpPr/>
          <p:nvPr/>
        </p:nvCxnSpPr>
        <p:spPr>
          <a:xfrm flipH="1">
            <a:off x="251959" y="6346115"/>
            <a:ext cx="8654780" cy="0"/>
          </a:xfrm>
          <a:prstGeom prst="line">
            <a:avLst/>
          </a:prstGeom>
          <a:ln w="12700">
            <a:solidFill>
              <a:srgbClr val="FF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9555066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7483173" y="1150883"/>
            <a:ext cx="1070825" cy="4975281"/>
          </a:xfrm>
        </p:spPr>
        <p:txBody>
          <a:bodyPr vert="eaVert"/>
          <a:lstStyle/>
          <a:p>
            <a:r>
              <a:rPr lang="es-ES" smtClean="0"/>
              <a:t>Haga clic para modificar el estilo de título del patrón</a:t>
            </a:r>
            <a:endParaRPr lang="es-ES" dirty="0"/>
          </a:p>
        </p:txBody>
      </p:sp>
      <p:sp>
        <p:nvSpPr>
          <p:cNvPr id="3" name="Marcador de texto vertical 2"/>
          <p:cNvSpPr>
            <a:spLocks noGrp="1"/>
          </p:cNvSpPr>
          <p:nvPr>
            <p:ph type="body" orient="vert" idx="1"/>
          </p:nvPr>
        </p:nvSpPr>
        <p:spPr>
          <a:xfrm>
            <a:off x="970041" y="1150883"/>
            <a:ext cx="6336760" cy="4975281"/>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4513374F-7192-4441-81BE-9EEE1504CFC7}" type="datetimeFigureOut">
              <a:rPr lang="es-PE" smtClean="0"/>
              <a:pPr/>
              <a:t>21/04/2015</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3B9ACB9A-587A-4B43-B074-1C5BB588E3BF}" type="slidenum">
              <a:rPr lang="es-PE" smtClean="0"/>
              <a:pPr/>
              <a:t>‹Nº›</a:t>
            </a:fld>
            <a:endParaRPr lang="es-PE"/>
          </a:p>
        </p:txBody>
      </p:sp>
      <p:cxnSp>
        <p:nvCxnSpPr>
          <p:cNvPr id="12" name="11 Conector recto"/>
          <p:cNvCxnSpPr/>
          <p:nvPr/>
        </p:nvCxnSpPr>
        <p:spPr>
          <a:xfrm flipH="1">
            <a:off x="251959" y="6346115"/>
            <a:ext cx="8654780" cy="0"/>
          </a:xfrm>
          <a:prstGeom prst="line">
            <a:avLst/>
          </a:prstGeom>
          <a:ln w="12700">
            <a:solidFill>
              <a:srgbClr val="FF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4437553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076906" y="43841"/>
            <a:ext cx="7640213" cy="902090"/>
          </a:xfrm>
        </p:spPr>
        <p:txBody>
          <a:bodyPr/>
          <a:lstStyle/>
          <a:p>
            <a:r>
              <a:rPr lang="es-ES" smtClean="0"/>
              <a:t>Haga clic para modificar el estilo de título del patrón</a:t>
            </a:r>
            <a:endParaRPr lang="es-ES" dirty="0"/>
          </a:p>
        </p:txBody>
      </p:sp>
      <p:sp>
        <p:nvSpPr>
          <p:cNvPr id="4" name="Marcador de fecha 3"/>
          <p:cNvSpPr>
            <a:spLocks noGrp="1"/>
          </p:cNvSpPr>
          <p:nvPr>
            <p:ph type="dt" sz="half" idx="10"/>
          </p:nvPr>
        </p:nvSpPr>
        <p:spPr/>
        <p:txBody>
          <a:bodyPr/>
          <a:lstStyle/>
          <a:p>
            <a:fld id="{4513374F-7192-4441-81BE-9EEE1504CFC7}" type="datetimeFigureOut">
              <a:rPr lang="es-PE" smtClean="0"/>
              <a:pPr/>
              <a:t>21/04/2015</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3B9ACB9A-587A-4B43-B074-1C5BB588E3BF}" type="slidenum">
              <a:rPr lang="es-PE" smtClean="0"/>
              <a:pPr/>
              <a:t>‹Nº›</a:t>
            </a:fld>
            <a:endParaRPr lang="es-PE"/>
          </a:p>
        </p:txBody>
      </p:sp>
      <p:cxnSp>
        <p:nvCxnSpPr>
          <p:cNvPr id="9" name="8 Conector recto"/>
          <p:cNvCxnSpPr/>
          <p:nvPr/>
        </p:nvCxnSpPr>
        <p:spPr>
          <a:xfrm>
            <a:off x="1045006" y="926298"/>
            <a:ext cx="7641795" cy="0"/>
          </a:xfrm>
          <a:prstGeom prst="line">
            <a:avLst/>
          </a:prstGeom>
          <a:ln w="12700">
            <a:solidFill>
              <a:srgbClr val="FF0000"/>
            </a:solidFill>
          </a:ln>
        </p:spPr>
        <p:style>
          <a:lnRef idx="2">
            <a:schemeClr val="accent1"/>
          </a:lnRef>
          <a:fillRef idx="0">
            <a:schemeClr val="accent1"/>
          </a:fillRef>
          <a:effectRef idx="1">
            <a:schemeClr val="accent1"/>
          </a:effectRef>
          <a:fontRef idx="minor">
            <a:schemeClr val="tx1"/>
          </a:fontRef>
        </p:style>
      </p:cxnSp>
      <p:sp>
        <p:nvSpPr>
          <p:cNvPr id="8" name="Marcador de texto 3"/>
          <p:cNvSpPr>
            <a:spLocks noGrp="1"/>
          </p:cNvSpPr>
          <p:nvPr>
            <p:ph type="body" sz="half" idx="2"/>
          </p:nvPr>
        </p:nvSpPr>
        <p:spPr>
          <a:xfrm>
            <a:off x="1076906" y="1166648"/>
            <a:ext cx="7609894" cy="4959516"/>
          </a:xfrm>
        </p:spPr>
        <p:txBody>
          <a:bodyPr>
            <a:normAutofit/>
          </a:bodyPr>
          <a:lstStyle>
            <a:lvl1pPr marL="0" indent="0">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extLst>
      <p:ext uri="{BB962C8B-B14F-4D97-AF65-F5344CB8AC3E}">
        <p14:creationId xmlns:p14="http://schemas.microsoft.com/office/powerpoint/2010/main" val="222680520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4513374F-7192-4441-81BE-9EEE1504CFC7}" type="datetimeFigureOut">
              <a:rPr lang="es-PE" smtClean="0"/>
              <a:pPr/>
              <a:t>21/04/2015</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lvl1pPr algn="ctr">
              <a:defRPr/>
            </a:lvl1pPr>
          </a:lstStyle>
          <a:p>
            <a:fld id="{3B9ACB9A-587A-4B43-B074-1C5BB588E3BF}" type="slidenum">
              <a:rPr lang="es-PE" smtClean="0"/>
              <a:pPr/>
              <a:t>‹Nº›</a:t>
            </a:fld>
            <a:endParaRPr lang="es-PE"/>
          </a:p>
        </p:txBody>
      </p:sp>
      <p:cxnSp>
        <p:nvCxnSpPr>
          <p:cNvPr id="7" name="6 Conector recto"/>
          <p:cNvCxnSpPr/>
          <p:nvPr/>
        </p:nvCxnSpPr>
        <p:spPr>
          <a:xfrm>
            <a:off x="1045006" y="944203"/>
            <a:ext cx="7641795" cy="0"/>
          </a:xfrm>
          <a:prstGeom prst="line">
            <a:avLst/>
          </a:prstGeom>
          <a:ln w="12700">
            <a:solidFill>
              <a:srgbClr val="FF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4662575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495300" y="1600202"/>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5029201" y="1600202"/>
            <a:ext cx="365759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4513374F-7192-4441-81BE-9EEE1504CFC7}" type="datetimeFigureOut">
              <a:rPr lang="es-PE" smtClean="0"/>
              <a:pPr/>
              <a:t>21/04/2015</a:t>
            </a:fld>
            <a:endParaRPr lang="es-PE"/>
          </a:p>
        </p:txBody>
      </p:sp>
      <p:sp>
        <p:nvSpPr>
          <p:cNvPr id="6" name="Marcador de pie de página 5"/>
          <p:cNvSpPr>
            <a:spLocks noGrp="1"/>
          </p:cNvSpPr>
          <p:nvPr>
            <p:ph type="ftr" sz="quarter" idx="11"/>
          </p:nvPr>
        </p:nvSpPr>
        <p:spPr/>
        <p:txBody>
          <a:bodyPr/>
          <a:lstStyle/>
          <a:p>
            <a:endParaRPr lang="es-PE"/>
          </a:p>
        </p:txBody>
      </p:sp>
      <p:sp>
        <p:nvSpPr>
          <p:cNvPr id="7" name="Marcador de número de diapositiva 6"/>
          <p:cNvSpPr>
            <a:spLocks noGrp="1"/>
          </p:cNvSpPr>
          <p:nvPr>
            <p:ph type="sldNum" sz="quarter" idx="12"/>
          </p:nvPr>
        </p:nvSpPr>
        <p:spPr/>
        <p:txBody>
          <a:bodyPr/>
          <a:lstStyle/>
          <a:p>
            <a:fld id="{3B9ACB9A-587A-4B43-B074-1C5BB588E3BF}" type="slidenum">
              <a:rPr lang="es-PE" smtClean="0"/>
              <a:pPr/>
              <a:t>‹Nº›</a:t>
            </a:fld>
            <a:endParaRPr lang="es-PE"/>
          </a:p>
        </p:txBody>
      </p:sp>
      <p:cxnSp>
        <p:nvCxnSpPr>
          <p:cNvPr id="8" name="7 Conector recto"/>
          <p:cNvCxnSpPr/>
          <p:nvPr/>
        </p:nvCxnSpPr>
        <p:spPr>
          <a:xfrm>
            <a:off x="1045006" y="944203"/>
            <a:ext cx="7641795" cy="0"/>
          </a:xfrm>
          <a:prstGeom prst="line">
            <a:avLst/>
          </a:prstGeom>
          <a:ln w="12700">
            <a:solidFill>
              <a:srgbClr val="FF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13315751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4513374F-7192-4441-81BE-9EEE1504CFC7}" type="datetimeFigureOut">
              <a:rPr lang="es-PE" smtClean="0"/>
              <a:pPr/>
              <a:t>21/04/2015</a:t>
            </a:fld>
            <a:endParaRPr lang="es-PE"/>
          </a:p>
        </p:txBody>
      </p:sp>
      <p:sp>
        <p:nvSpPr>
          <p:cNvPr id="4" name="Marcador de pie de página 3"/>
          <p:cNvSpPr>
            <a:spLocks noGrp="1"/>
          </p:cNvSpPr>
          <p:nvPr>
            <p:ph type="ftr" sz="quarter" idx="11"/>
          </p:nvPr>
        </p:nvSpPr>
        <p:spPr/>
        <p:txBody>
          <a:bodyPr/>
          <a:lstStyle/>
          <a:p>
            <a:endParaRPr lang="es-PE"/>
          </a:p>
        </p:txBody>
      </p:sp>
      <p:sp>
        <p:nvSpPr>
          <p:cNvPr id="5" name="Marcador de número de diapositiva 4"/>
          <p:cNvSpPr>
            <a:spLocks noGrp="1"/>
          </p:cNvSpPr>
          <p:nvPr>
            <p:ph type="sldNum" sz="quarter" idx="12"/>
          </p:nvPr>
        </p:nvSpPr>
        <p:spPr/>
        <p:txBody>
          <a:bodyPr/>
          <a:lstStyle/>
          <a:p>
            <a:fld id="{3B9ACB9A-587A-4B43-B074-1C5BB588E3BF}" type="slidenum">
              <a:rPr lang="es-PE" smtClean="0"/>
              <a:pPr/>
              <a:t>‹Nº›</a:t>
            </a:fld>
            <a:endParaRPr lang="es-PE"/>
          </a:p>
        </p:txBody>
      </p:sp>
      <p:cxnSp>
        <p:nvCxnSpPr>
          <p:cNvPr id="6" name="5 Conector recto"/>
          <p:cNvCxnSpPr/>
          <p:nvPr/>
        </p:nvCxnSpPr>
        <p:spPr>
          <a:xfrm>
            <a:off x="1045006" y="944203"/>
            <a:ext cx="7641795" cy="0"/>
          </a:xfrm>
          <a:prstGeom prst="line">
            <a:avLst/>
          </a:prstGeom>
          <a:ln w="12700">
            <a:solidFill>
              <a:srgbClr val="FF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192975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1120564" y="148515"/>
            <a:ext cx="7566237" cy="750121"/>
          </a:xfrm>
        </p:spPr>
        <p:txBody>
          <a:bodyPr/>
          <a:lstStyle>
            <a:lvl1pPr>
              <a:defRPr/>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457200" y="1337481"/>
            <a:ext cx="4040188" cy="83739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4645026" y="1337481"/>
            <a:ext cx="4041775" cy="83739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4513374F-7192-4441-81BE-9EEE1504CFC7}" type="datetimeFigureOut">
              <a:rPr lang="es-PE" smtClean="0"/>
              <a:pPr/>
              <a:t>21/04/2015</a:t>
            </a:fld>
            <a:endParaRPr lang="es-PE"/>
          </a:p>
        </p:txBody>
      </p:sp>
      <p:sp>
        <p:nvSpPr>
          <p:cNvPr id="8" name="Marcador de pie de página 7"/>
          <p:cNvSpPr>
            <a:spLocks noGrp="1"/>
          </p:cNvSpPr>
          <p:nvPr>
            <p:ph type="ftr" sz="quarter" idx="11"/>
          </p:nvPr>
        </p:nvSpPr>
        <p:spPr/>
        <p:txBody>
          <a:bodyPr/>
          <a:lstStyle/>
          <a:p>
            <a:endParaRPr lang="es-PE"/>
          </a:p>
        </p:txBody>
      </p:sp>
      <p:sp>
        <p:nvSpPr>
          <p:cNvPr id="9" name="Marcador de número de diapositiva 8"/>
          <p:cNvSpPr>
            <a:spLocks noGrp="1"/>
          </p:cNvSpPr>
          <p:nvPr>
            <p:ph type="sldNum" sz="quarter" idx="12"/>
          </p:nvPr>
        </p:nvSpPr>
        <p:spPr/>
        <p:txBody>
          <a:bodyPr/>
          <a:lstStyle/>
          <a:p>
            <a:fld id="{3B9ACB9A-587A-4B43-B074-1C5BB588E3BF}" type="slidenum">
              <a:rPr lang="es-PE" smtClean="0"/>
              <a:pPr/>
              <a:t>‹Nº›</a:t>
            </a:fld>
            <a:endParaRPr lang="es-PE"/>
          </a:p>
        </p:txBody>
      </p:sp>
      <p:cxnSp>
        <p:nvCxnSpPr>
          <p:cNvPr id="10" name="9 Conector recto"/>
          <p:cNvCxnSpPr/>
          <p:nvPr/>
        </p:nvCxnSpPr>
        <p:spPr>
          <a:xfrm>
            <a:off x="1045006" y="944203"/>
            <a:ext cx="7641795" cy="0"/>
          </a:xfrm>
          <a:prstGeom prst="line">
            <a:avLst/>
          </a:prstGeom>
          <a:ln w="12700">
            <a:solidFill>
              <a:srgbClr val="FF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6979152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4513374F-7192-4441-81BE-9EEE1504CFC7}" type="datetimeFigureOut">
              <a:rPr lang="es-PE" smtClean="0"/>
              <a:pPr/>
              <a:t>21/04/2015</a:t>
            </a:fld>
            <a:endParaRPr lang="es-PE"/>
          </a:p>
        </p:txBody>
      </p:sp>
      <p:sp>
        <p:nvSpPr>
          <p:cNvPr id="3" name="Marcador de pie de página 2"/>
          <p:cNvSpPr>
            <a:spLocks noGrp="1"/>
          </p:cNvSpPr>
          <p:nvPr>
            <p:ph type="ftr" sz="quarter" idx="11"/>
          </p:nvPr>
        </p:nvSpPr>
        <p:spPr/>
        <p:txBody>
          <a:bodyPr/>
          <a:lstStyle/>
          <a:p>
            <a:endParaRPr lang="es-PE"/>
          </a:p>
        </p:txBody>
      </p:sp>
      <p:sp>
        <p:nvSpPr>
          <p:cNvPr id="4" name="Marcador de número de diapositiva 3"/>
          <p:cNvSpPr>
            <a:spLocks noGrp="1"/>
          </p:cNvSpPr>
          <p:nvPr>
            <p:ph type="sldNum" sz="quarter" idx="12"/>
          </p:nvPr>
        </p:nvSpPr>
        <p:spPr/>
        <p:txBody>
          <a:bodyPr/>
          <a:lstStyle/>
          <a:p>
            <a:fld id="{3B9ACB9A-587A-4B43-B074-1C5BB588E3BF}" type="slidenum">
              <a:rPr lang="es-PE" smtClean="0"/>
              <a:pPr/>
              <a:t>‹Nº›</a:t>
            </a:fld>
            <a:endParaRPr lang="es-PE"/>
          </a:p>
        </p:txBody>
      </p:sp>
    </p:spTree>
    <p:extLst>
      <p:ext uri="{BB962C8B-B14F-4D97-AF65-F5344CB8AC3E}">
        <p14:creationId xmlns:p14="http://schemas.microsoft.com/office/powerpoint/2010/main" val="428798007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rot="16200000">
            <a:off x="-2022558" y="3304415"/>
            <a:ext cx="4959516" cy="683981"/>
          </a:xfrm>
        </p:spPr>
        <p:txBody>
          <a:bodyPr anchor="b"/>
          <a:lstStyle>
            <a:lvl1pPr algn="l">
              <a:defRPr sz="2000" b="1"/>
            </a:lvl1pPr>
          </a:lstStyle>
          <a:p>
            <a:r>
              <a:rPr lang="es-ES" smtClean="0"/>
              <a:t>Haga clic para modificar el estilo de título del patrón</a:t>
            </a:r>
            <a:endParaRPr lang="es-ES" dirty="0"/>
          </a:p>
        </p:txBody>
      </p:sp>
      <p:sp>
        <p:nvSpPr>
          <p:cNvPr id="3" name="Marcador de contenido 2"/>
          <p:cNvSpPr>
            <a:spLocks noGrp="1"/>
          </p:cNvSpPr>
          <p:nvPr>
            <p:ph idx="1"/>
          </p:nvPr>
        </p:nvSpPr>
        <p:spPr>
          <a:xfrm>
            <a:off x="3575051" y="1166648"/>
            <a:ext cx="5111750" cy="495951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dirty="0"/>
          </a:p>
        </p:txBody>
      </p:sp>
      <p:sp>
        <p:nvSpPr>
          <p:cNvPr id="4" name="Marcador de texto 3"/>
          <p:cNvSpPr>
            <a:spLocks noGrp="1"/>
          </p:cNvSpPr>
          <p:nvPr>
            <p:ph type="body" sz="half" idx="2"/>
          </p:nvPr>
        </p:nvSpPr>
        <p:spPr>
          <a:xfrm>
            <a:off x="1178775" y="1166648"/>
            <a:ext cx="2286738" cy="49595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4513374F-7192-4441-81BE-9EEE1504CFC7}" type="datetimeFigureOut">
              <a:rPr lang="es-PE" smtClean="0"/>
              <a:pPr/>
              <a:t>21/04/2015</a:t>
            </a:fld>
            <a:endParaRPr lang="es-PE"/>
          </a:p>
        </p:txBody>
      </p:sp>
      <p:sp>
        <p:nvSpPr>
          <p:cNvPr id="6" name="Marcador de pie de página 5"/>
          <p:cNvSpPr>
            <a:spLocks noGrp="1"/>
          </p:cNvSpPr>
          <p:nvPr>
            <p:ph type="ftr" sz="quarter" idx="11"/>
          </p:nvPr>
        </p:nvSpPr>
        <p:spPr/>
        <p:txBody>
          <a:bodyPr/>
          <a:lstStyle/>
          <a:p>
            <a:endParaRPr lang="es-PE"/>
          </a:p>
        </p:txBody>
      </p:sp>
      <p:sp>
        <p:nvSpPr>
          <p:cNvPr id="7" name="Marcador de número de diapositiva 6"/>
          <p:cNvSpPr>
            <a:spLocks noGrp="1"/>
          </p:cNvSpPr>
          <p:nvPr>
            <p:ph type="sldNum" sz="quarter" idx="12"/>
          </p:nvPr>
        </p:nvSpPr>
        <p:spPr/>
        <p:txBody>
          <a:bodyPr/>
          <a:lstStyle/>
          <a:p>
            <a:fld id="{3B9ACB9A-587A-4B43-B074-1C5BB588E3BF}" type="slidenum">
              <a:rPr lang="es-PE" smtClean="0"/>
              <a:pPr/>
              <a:t>‹Nº›</a:t>
            </a:fld>
            <a:endParaRPr lang="es-PE"/>
          </a:p>
        </p:txBody>
      </p:sp>
      <p:cxnSp>
        <p:nvCxnSpPr>
          <p:cNvPr id="8" name="7 Conector recto"/>
          <p:cNvCxnSpPr/>
          <p:nvPr/>
        </p:nvCxnSpPr>
        <p:spPr>
          <a:xfrm>
            <a:off x="974701" y="1008992"/>
            <a:ext cx="0" cy="5117171"/>
          </a:xfrm>
          <a:prstGeom prst="line">
            <a:avLst/>
          </a:prstGeom>
          <a:ln w="12700">
            <a:solidFill>
              <a:srgbClr val="FF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2085489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4513374F-7192-4441-81BE-9EEE1504CFC7}" type="datetimeFigureOut">
              <a:rPr lang="es-PE" smtClean="0"/>
              <a:pPr/>
              <a:t>21/04/2015</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3B9ACB9A-587A-4B43-B074-1C5BB588E3BF}" type="slidenum">
              <a:rPr lang="es-PE" smtClean="0"/>
              <a:pPr/>
              <a:t>‹Nº›</a:t>
            </a:fld>
            <a:endParaRPr lang="es-PE"/>
          </a:p>
        </p:txBody>
      </p:sp>
      <p:cxnSp>
        <p:nvCxnSpPr>
          <p:cNvPr id="7" name="6 Conector recto"/>
          <p:cNvCxnSpPr/>
          <p:nvPr/>
        </p:nvCxnSpPr>
        <p:spPr>
          <a:xfrm>
            <a:off x="1045006" y="944203"/>
            <a:ext cx="7641795" cy="0"/>
          </a:xfrm>
          <a:prstGeom prst="line">
            <a:avLst/>
          </a:prstGeom>
          <a:ln w="12700">
            <a:solidFill>
              <a:srgbClr val="FF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59738163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Imagen 4" descr="fondo-de-pantalla-1.jpg"/>
          <p:cNvPicPr>
            <a:picLocks noChangeAspect="1"/>
          </p:cNvPicPr>
          <p:nvPr/>
        </p:nvPicPr>
        <p:blipFill rotWithShape="1">
          <a:blip r:embed="rId13">
            <a:extLst>
              <a:ext uri="{28A0092B-C50C-407E-A947-70E740481C1C}">
                <a14:useLocalDpi xmlns:a14="http://schemas.microsoft.com/office/drawing/2010/main" val="0"/>
              </a:ext>
            </a:extLst>
          </a:blip>
          <a:srcRect b="14428"/>
          <a:stretch/>
        </p:blipFill>
        <p:spPr>
          <a:xfrm>
            <a:off x="0" y="1"/>
            <a:ext cx="9260422" cy="6858000"/>
          </a:xfrm>
          <a:prstGeom prst="rect">
            <a:avLst/>
          </a:prstGeom>
        </p:spPr>
      </p:pic>
      <p:sp>
        <p:nvSpPr>
          <p:cNvPr id="2" name="Marcador de título 1"/>
          <p:cNvSpPr>
            <a:spLocks noGrp="1"/>
          </p:cNvSpPr>
          <p:nvPr>
            <p:ph type="title"/>
          </p:nvPr>
        </p:nvSpPr>
        <p:spPr>
          <a:xfrm>
            <a:off x="1179375" y="43840"/>
            <a:ext cx="7423115" cy="900363"/>
          </a:xfrm>
          <a:prstGeom prst="rect">
            <a:avLst/>
          </a:prstGeom>
        </p:spPr>
        <p:txBody>
          <a:bodyPr vert="horz" lIns="91440" tIns="45720" rIns="91440" bIns="45720" rtlCol="0" anchor="ctr">
            <a:normAutofit/>
          </a:bodyPr>
          <a:lstStyle/>
          <a:p>
            <a:r>
              <a:rPr lang="es-ES_tradnl" dirty="0" smtClean="0"/>
              <a:t>Clic para editar título</a:t>
            </a:r>
            <a:endParaRPr lang="es-ES" dirty="0"/>
          </a:p>
        </p:txBody>
      </p:sp>
      <p:sp>
        <p:nvSpPr>
          <p:cNvPr id="3" name="Marcador de texto 2"/>
          <p:cNvSpPr>
            <a:spLocks noGrp="1"/>
          </p:cNvSpPr>
          <p:nvPr>
            <p:ph type="body" idx="1"/>
          </p:nvPr>
        </p:nvSpPr>
        <p:spPr>
          <a:xfrm>
            <a:off x="457200" y="1292772"/>
            <a:ext cx="8229600" cy="4351284"/>
          </a:xfrm>
          <a:prstGeom prst="rect">
            <a:avLst/>
          </a:prstGeom>
        </p:spPr>
        <p:txBody>
          <a:bodyPr vert="horz" lIns="91440" tIns="45720" rIns="91440" bIns="45720" rtlCol="0">
            <a:normAutofit/>
          </a:bodyPr>
          <a:lstStyle/>
          <a:p>
            <a:pPr lvl="0"/>
            <a:r>
              <a:rPr lang="es-ES_tradnl" dirty="0" smtClean="0"/>
              <a:t>Haga clic para modificar el estilo de texto del patrón</a:t>
            </a:r>
          </a:p>
          <a:p>
            <a:pPr lvl="1"/>
            <a:r>
              <a:rPr lang="es-ES_tradnl" dirty="0" smtClean="0"/>
              <a:t>Segundo nivel</a:t>
            </a:r>
          </a:p>
          <a:p>
            <a:pPr lvl="2"/>
            <a:r>
              <a:rPr lang="es-ES_tradnl" dirty="0" smtClean="0"/>
              <a:t>Tercer nivel</a:t>
            </a:r>
          </a:p>
          <a:p>
            <a:pPr lvl="3"/>
            <a:r>
              <a:rPr lang="es-ES_tradnl" dirty="0" smtClean="0"/>
              <a:t>Cuarto nivel</a:t>
            </a:r>
          </a:p>
          <a:p>
            <a:pPr lvl="4"/>
            <a:r>
              <a:rPr lang="es-ES_tradnl" dirty="0" smtClean="0"/>
              <a:t>Quinto nivel</a:t>
            </a:r>
            <a:endParaRPr lang="es-ES" dirty="0"/>
          </a:p>
        </p:txBody>
      </p:sp>
      <p:sp>
        <p:nvSpPr>
          <p:cNvPr id="4" name="Marcador de fecha 3"/>
          <p:cNvSpPr>
            <a:spLocks noGrp="1"/>
          </p:cNvSpPr>
          <p:nvPr>
            <p:ph type="dt" sz="half" idx="2"/>
          </p:nvPr>
        </p:nvSpPr>
        <p:spPr>
          <a:xfrm>
            <a:off x="457200" y="6356352"/>
            <a:ext cx="1391004"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13374F-7192-4441-81BE-9EEE1504CFC7}" type="datetimeFigureOut">
              <a:rPr lang="es-PE" smtClean="0"/>
              <a:pPr/>
              <a:t>21/04/2015</a:t>
            </a:fld>
            <a:endParaRPr lang="es-PE"/>
          </a:p>
        </p:txBody>
      </p:sp>
      <p:sp>
        <p:nvSpPr>
          <p:cNvPr id="5" name="Marcador de pie de página 4"/>
          <p:cNvSpPr>
            <a:spLocks noGrp="1"/>
          </p:cNvSpPr>
          <p:nvPr>
            <p:ph type="ftr" sz="quarter" idx="3"/>
          </p:nvPr>
        </p:nvSpPr>
        <p:spPr>
          <a:xfrm>
            <a:off x="2367455" y="6360749"/>
            <a:ext cx="1750983"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E"/>
          </a:p>
        </p:txBody>
      </p:sp>
      <p:sp>
        <p:nvSpPr>
          <p:cNvPr id="6" name="Marcador de número de diapositiva 5"/>
          <p:cNvSpPr>
            <a:spLocks noGrp="1"/>
          </p:cNvSpPr>
          <p:nvPr>
            <p:ph type="sldNum" sz="quarter" idx="4"/>
          </p:nvPr>
        </p:nvSpPr>
        <p:spPr>
          <a:xfrm>
            <a:off x="4551925" y="6386334"/>
            <a:ext cx="1691218" cy="335143"/>
          </a:xfrm>
          <a:prstGeom prst="rect">
            <a:avLst/>
          </a:prstGeom>
        </p:spPr>
        <p:txBody>
          <a:bodyPr vert="horz" lIns="91440" tIns="45720" rIns="91440" bIns="45720" rtlCol="0" anchor="ctr"/>
          <a:lstStyle>
            <a:lvl1pPr algn="ctr">
              <a:defRPr sz="1200">
                <a:solidFill>
                  <a:schemeClr val="tx1">
                    <a:tint val="75000"/>
                  </a:schemeClr>
                </a:solidFill>
              </a:defRPr>
            </a:lvl1pPr>
          </a:lstStyle>
          <a:p>
            <a:fld id="{3B9ACB9A-587A-4B43-B074-1C5BB588E3BF}" type="slidenum">
              <a:rPr lang="es-PE" smtClean="0"/>
              <a:pPr/>
              <a:t>‹Nº›</a:t>
            </a:fld>
            <a:endParaRPr lang="es-PE"/>
          </a:p>
        </p:txBody>
      </p:sp>
      <p:pic>
        <p:nvPicPr>
          <p:cNvPr id="9" name="Imagen 4" descr="fondo-de-pantalla-1.jpg"/>
          <p:cNvPicPr>
            <a:picLocks noChangeAspect="1"/>
          </p:cNvPicPr>
          <p:nvPr/>
        </p:nvPicPr>
        <p:blipFill rotWithShape="1">
          <a:blip r:embed="rId13">
            <a:extLst>
              <a:ext uri="{28A0092B-C50C-407E-A947-70E740481C1C}">
                <a14:useLocalDpi xmlns:a14="http://schemas.microsoft.com/office/drawing/2010/main" val="0"/>
              </a:ext>
            </a:extLst>
          </a:blip>
          <a:srcRect l="63005" t="85372" r="5725" b="6134"/>
          <a:stretch/>
        </p:blipFill>
        <p:spPr>
          <a:xfrm>
            <a:off x="6899437" y="6386334"/>
            <a:ext cx="1966930" cy="339540"/>
          </a:xfrm>
          <a:prstGeom prst="rect">
            <a:avLst/>
          </a:prstGeom>
        </p:spPr>
      </p:pic>
      <p:pic>
        <p:nvPicPr>
          <p:cNvPr id="7" name="Imagen 4" descr="fondo-de-pantalla-2.jpg"/>
          <p:cNvPicPr>
            <a:picLocks noChangeAspect="1"/>
          </p:cNvPicPr>
          <p:nvPr/>
        </p:nvPicPr>
        <p:blipFill rotWithShape="1">
          <a:blip r:embed="rId14">
            <a:extLst>
              <a:ext uri="{28A0092B-C50C-407E-A947-70E740481C1C}">
                <a14:useLocalDpi xmlns:a14="http://schemas.microsoft.com/office/drawing/2010/main" val="0"/>
              </a:ext>
            </a:extLst>
          </a:blip>
          <a:srcRect l="9123" t="3416" r="83716" b="85176"/>
          <a:stretch/>
        </p:blipFill>
        <p:spPr>
          <a:xfrm>
            <a:off x="239360" y="-1"/>
            <a:ext cx="748032" cy="944204"/>
          </a:xfrm>
          <a:prstGeom prst="rect">
            <a:avLst/>
          </a:prstGeom>
        </p:spPr>
      </p:pic>
    </p:spTree>
    <p:extLst>
      <p:ext uri="{BB962C8B-B14F-4D97-AF65-F5344CB8AC3E}">
        <p14:creationId xmlns:p14="http://schemas.microsoft.com/office/powerpoint/2010/main" val="2481760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Documento_de_Microsoft_Word_97-20031.doc"/><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4.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oleObject" Target="../embeddings/Documento_de_Microsoft_Word_97-20032.doc"/><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5.emf"/></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image" Target="../media/image6.emf"/><Relationship Id="rId4" Type="http://schemas.openxmlformats.org/officeDocument/2006/relationships/oleObject" Target="../embeddings/Hoja_de_c_lculo_de_Microsoft_Excel_97-20033.xls"/></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mlDrawing" Target="../drawings/vmlDrawing4.vml"/><Relationship Id="rId5" Type="http://schemas.openxmlformats.org/officeDocument/2006/relationships/image" Target="../media/image7.emf"/><Relationship Id="rId4" Type="http://schemas.openxmlformats.org/officeDocument/2006/relationships/oleObject" Target="../embeddings/Hoja_de_c_lculo_de_Microsoft_Excel_97-20034.xls"/></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vmlDrawing" Target="../drawings/vmlDrawing5.vml"/><Relationship Id="rId5" Type="http://schemas.openxmlformats.org/officeDocument/2006/relationships/image" Target="../media/image8.emf"/><Relationship Id="rId4" Type="http://schemas.openxmlformats.org/officeDocument/2006/relationships/oleObject" Target="../embeddings/Hoja_de_c_lculo_de_Microsoft_Excel_97-20035.xls"/></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vmlDrawing" Target="../drawings/vmlDrawing6.vml"/><Relationship Id="rId5" Type="http://schemas.openxmlformats.org/officeDocument/2006/relationships/image" Target="../media/image9.emf"/><Relationship Id="rId4" Type="http://schemas.openxmlformats.org/officeDocument/2006/relationships/oleObject" Target="../embeddings/Hoja_de_c_lculo_de_Microsoft_Excel_97-20036.xls"/></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vmlDrawing" Target="../drawings/vmlDrawing7.vml"/><Relationship Id="rId5" Type="http://schemas.openxmlformats.org/officeDocument/2006/relationships/image" Target="../media/image10.emf"/><Relationship Id="rId4" Type="http://schemas.openxmlformats.org/officeDocument/2006/relationships/oleObject" Target="../embeddings/Hoja_de_c_lculo_de_Microsoft_Excel_97-20037.xls"/></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vmlDrawing" Target="../drawings/vmlDrawing8.vml"/><Relationship Id="rId5" Type="http://schemas.openxmlformats.org/officeDocument/2006/relationships/image" Target="../media/image11.emf"/><Relationship Id="rId4" Type="http://schemas.openxmlformats.org/officeDocument/2006/relationships/oleObject" Target="../embeddings/Hoja_de_c_lculo_de_Microsoft_Excel_97-20038.xls"/></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214414" y="0"/>
            <a:ext cx="7772400" cy="1362075"/>
          </a:xfrm>
        </p:spPr>
        <p:txBody>
          <a:bodyPr>
            <a:noAutofit/>
          </a:bodyPr>
          <a:lstStyle/>
          <a:p>
            <a:r>
              <a:rPr lang="es-PE" sz="2400" dirty="0" smtClean="0"/>
              <a:t>FACULTAD DE CIENCIAS EMPRESARIALES</a:t>
            </a:r>
            <a:br>
              <a:rPr lang="es-PE" sz="2400" dirty="0" smtClean="0"/>
            </a:br>
            <a:r>
              <a:rPr lang="es-PE" sz="2400" dirty="0" smtClean="0"/>
              <a:t>ESCUELA ACADÉMICO PROFESIONAL DE ADMINISTRACION</a:t>
            </a:r>
          </a:p>
        </p:txBody>
      </p:sp>
      <p:sp>
        <p:nvSpPr>
          <p:cNvPr id="3" name="2 Marcador de texto"/>
          <p:cNvSpPr>
            <a:spLocks noGrp="1"/>
          </p:cNvSpPr>
          <p:nvPr>
            <p:ph type="body" idx="1"/>
          </p:nvPr>
        </p:nvSpPr>
        <p:spPr>
          <a:xfrm>
            <a:off x="785786" y="1857364"/>
            <a:ext cx="7772400" cy="2571768"/>
          </a:xfrm>
        </p:spPr>
        <p:txBody>
          <a:bodyPr>
            <a:noAutofit/>
          </a:bodyPr>
          <a:lstStyle/>
          <a:p>
            <a:r>
              <a:rPr lang="es-PE" sz="4800" dirty="0" smtClean="0">
                <a:solidFill>
                  <a:schemeClr val="accent5">
                    <a:lumMod val="75000"/>
                  </a:schemeClr>
                </a:solidFill>
                <a:effectLst>
                  <a:outerShdw blurRad="38100" dist="38100" dir="2700000" algn="tl">
                    <a:srgbClr val="000000">
                      <a:alpha val="43137"/>
                    </a:srgbClr>
                  </a:outerShdw>
                </a:effectLst>
              </a:rPr>
              <a:t>Proyecto</a:t>
            </a:r>
          </a:p>
          <a:p>
            <a:r>
              <a:rPr lang="es-PE" sz="4800" dirty="0" smtClean="0">
                <a:solidFill>
                  <a:schemeClr val="accent5">
                    <a:lumMod val="75000"/>
                  </a:schemeClr>
                </a:solidFill>
                <a:effectLst>
                  <a:outerShdw blurRad="38100" dist="38100" dir="2700000" algn="tl">
                    <a:srgbClr val="000000">
                      <a:alpha val="43137"/>
                    </a:srgbClr>
                  </a:outerShdw>
                </a:effectLst>
              </a:rPr>
              <a:t>de </a:t>
            </a:r>
          </a:p>
          <a:p>
            <a:r>
              <a:rPr lang="es-PE" sz="4800" dirty="0" smtClean="0">
                <a:solidFill>
                  <a:schemeClr val="accent5">
                    <a:lumMod val="75000"/>
                  </a:schemeClr>
                </a:solidFill>
                <a:effectLst>
                  <a:outerShdw blurRad="38100" dist="38100" dir="2700000" algn="tl">
                    <a:srgbClr val="000000">
                      <a:alpha val="43137"/>
                    </a:srgbClr>
                  </a:outerShdw>
                </a:effectLst>
              </a:rPr>
              <a:t>Inversión</a:t>
            </a:r>
            <a:endParaRPr lang="es-PE" sz="4800" dirty="0">
              <a:solidFill>
                <a:schemeClr val="accent5">
                  <a:lumMod val="75000"/>
                </a:schemeClr>
              </a:solidFill>
              <a:effectLst>
                <a:outerShdw blurRad="38100" dist="38100" dir="2700000" algn="tl">
                  <a:srgbClr val="000000">
                    <a:alpha val="43137"/>
                  </a:srgbClr>
                </a:outerShdw>
              </a:effectLst>
            </a:endParaRPr>
          </a:p>
        </p:txBody>
      </p:sp>
      <p:sp>
        <p:nvSpPr>
          <p:cNvPr id="4" name="1 Título"/>
          <p:cNvSpPr txBox="1">
            <a:spLocks/>
          </p:cNvSpPr>
          <p:nvPr/>
        </p:nvSpPr>
        <p:spPr>
          <a:xfrm>
            <a:off x="571472" y="4857760"/>
            <a:ext cx="7772400" cy="1362075"/>
          </a:xfrm>
          <a:prstGeom prst="rect">
            <a:avLst/>
          </a:prstGeom>
        </p:spPr>
        <p:txBody>
          <a:bodyPr vert="horz" lIns="91440" tIns="45720" rIns="91440" bIns="45720" rtlCol="0" anchor="t">
            <a:no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endParaRPr kumimoji="0" lang="es-PE" sz="2400" b="1" i="0" u="none" strike="noStrike" kern="1200" cap="none" spc="0" normalizeH="0" baseline="0" noProof="0" dirty="0" smtClean="0">
              <a:ln>
                <a:noFill/>
              </a:ln>
              <a:solidFill>
                <a:schemeClr val="tx1"/>
              </a:solidFill>
              <a:effectLst/>
              <a:uLnTx/>
              <a:uFillTx/>
              <a:latin typeface="+mj-lt"/>
              <a:ea typeface="+mj-ea"/>
              <a:cs typeface="+mj-cs"/>
            </a:endParaRPr>
          </a:p>
          <a:p>
            <a:pPr marL="0" marR="0" lvl="0" indent="0" algn="ctr" defTabSz="457200" rtl="0" eaLnBrk="1" fontAlgn="auto" latinLnBrk="0" hangingPunct="1">
              <a:lnSpc>
                <a:spcPct val="100000"/>
              </a:lnSpc>
              <a:spcBef>
                <a:spcPct val="0"/>
              </a:spcBef>
              <a:spcAft>
                <a:spcPts val="0"/>
              </a:spcAft>
              <a:buClrTx/>
              <a:buSzTx/>
              <a:buFontTx/>
              <a:buNone/>
              <a:tabLst/>
              <a:defRPr/>
            </a:pPr>
            <a:r>
              <a:rPr kumimoji="0" lang="es-PE" sz="2400" b="1" i="0" u="none" strike="noStrike" kern="1200" cap="none" spc="0" normalizeH="0" baseline="0" noProof="0" dirty="0" smtClean="0">
                <a:ln>
                  <a:noFill/>
                </a:ln>
                <a:solidFill>
                  <a:schemeClr val="tx1"/>
                </a:solidFill>
                <a:effectLst/>
                <a:uLnTx/>
                <a:uFillTx/>
                <a:latin typeface="+mj-lt"/>
                <a:ea typeface="+mj-ea"/>
                <a:cs typeface="+mj-cs"/>
              </a:rPr>
              <a:t>Cuarta Semana</a:t>
            </a:r>
          </a:p>
          <a:p>
            <a:pPr marL="0" marR="0" lvl="0" indent="0" algn="ctr" defTabSz="457200" rtl="0" eaLnBrk="1" fontAlgn="auto" latinLnBrk="0" hangingPunct="1">
              <a:lnSpc>
                <a:spcPct val="100000"/>
              </a:lnSpc>
              <a:spcBef>
                <a:spcPct val="0"/>
              </a:spcBef>
              <a:spcAft>
                <a:spcPts val="0"/>
              </a:spcAft>
              <a:buClrTx/>
              <a:buSzTx/>
              <a:buFontTx/>
              <a:buNone/>
              <a:tabLst/>
              <a:defRPr/>
            </a:pPr>
            <a:r>
              <a:rPr lang="es-PE" sz="2400" b="1" dirty="0" smtClean="0">
                <a:latin typeface="+mj-lt"/>
                <a:ea typeface="+mj-ea"/>
                <a:cs typeface="+mj-cs"/>
              </a:rPr>
              <a:t>21/04/2015</a:t>
            </a:r>
            <a:endParaRPr kumimoji="0" lang="es-PE" sz="24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5" name="4 Rectángulo"/>
          <p:cNvSpPr/>
          <p:nvPr/>
        </p:nvSpPr>
        <p:spPr>
          <a:xfrm>
            <a:off x="0" y="6488668"/>
            <a:ext cx="2452723" cy="307777"/>
          </a:xfrm>
          <a:prstGeom prst="rect">
            <a:avLst/>
          </a:prstGeom>
        </p:spPr>
        <p:txBody>
          <a:bodyPr wrap="none">
            <a:spAutoFit/>
          </a:bodyPr>
          <a:lstStyle/>
          <a:p>
            <a:r>
              <a:rPr lang="es-PE" sz="1400" i="1" dirty="0" smtClean="0">
                <a:solidFill>
                  <a:schemeClr val="tx2"/>
                </a:solidFill>
              </a:rPr>
              <a:t>Ing. Juan Alberto </a:t>
            </a:r>
            <a:r>
              <a:rPr lang="es-PE" sz="1400" i="1" dirty="0" err="1" smtClean="0">
                <a:solidFill>
                  <a:schemeClr val="tx2"/>
                </a:solidFill>
              </a:rPr>
              <a:t>Paucar</a:t>
            </a:r>
            <a:r>
              <a:rPr lang="es-PE" sz="1400" i="1" dirty="0" smtClean="0">
                <a:solidFill>
                  <a:schemeClr val="tx2"/>
                </a:solidFill>
              </a:rPr>
              <a:t> </a:t>
            </a:r>
            <a:r>
              <a:rPr lang="es-PE" sz="1400" i="1" dirty="0" err="1" smtClean="0">
                <a:solidFill>
                  <a:schemeClr val="tx2"/>
                </a:solidFill>
              </a:rPr>
              <a:t>Rupay</a:t>
            </a:r>
            <a:endParaRPr lang="es-PE" sz="1400" i="1" dirty="0"/>
          </a:p>
        </p:txBody>
      </p:sp>
    </p:spTree>
    <p:extLst>
      <p:ext uri="{BB962C8B-B14F-4D97-AF65-F5344CB8AC3E}">
        <p14:creationId xmlns:p14="http://schemas.microsoft.com/office/powerpoint/2010/main" val="797305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2"/>
          <p:cNvGrpSpPr>
            <a:grpSpLocks/>
          </p:cNvGrpSpPr>
          <p:nvPr/>
        </p:nvGrpSpPr>
        <p:grpSpPr bwMode="auto">
          <a:xfrm>
            <a:off x="685800" y="1785938"/>
            <a:ext cx="8458200" cy="4408487"/>
            <a:chOff x="432" y="1088"/>
            <a:chExt cx="5328" cy="2777"/>
          </a:xfrm>
        </p:grpSpPr>
        <p:sp>
          <p:nvSpPr>
            <p:cNvPr id="7" name="Rectangle 3"/>
            <p:cNvSpPr>
              <a:spLocks noChangeArrowheads="1"/>
            </p:cNvSpPr>
            <p:nvPr/>
          </p:nvSpPr>
          <p:spPr bwMode="auto">
            <a:xfrm>
              <a:off x="3216" y="2960"/>
              <a:ext cx="2544" cy="233"/>
            </a:xfrm>
            <a:prstGeom prst="rect">
              <a:avLst/>
            </a:prstGeom>
            <a:noFill/>
            <a:ln w="9525">
              <a:noFill/>
              <a:miter lim="800000"/>
              <a:headEnd/>
              <a:tailEnd/>
            </a:ln>
          </p:spPr>
          <p:txBody>
            <a:bodyPr lIns="0" tIns="0" rIns="0" bIns="0">
              <a:spAutoFit/>
            </a:bodyPr>
            <a:lstStyle/>
            <a:p>
              <a:pPr eaLnBrk="0" hangingPunct="0">
                <a:defRPr/>
              </a:pPr>
              <a:r>
                <a:rPr lang="es-ES_tradnl" sz="2400" b="1">
                  <a:latin typeface="+mn-lt"/>
                </a:rPr>
                <a:t> ASPECTOS FINANCIEROS</a:t>
              </a:r>
              <a:endParaRPr lang="es-ES_tradnl" sz="2100" b="1">
                <a:latin typeface="+mn-lt"/>
              </a:endParaRPr>
            </a:p>
          </p:txBody>
        </p:sp>
        <p:sp>
          <p:nvSpPr>
            <p:cNvPr id="8" name="Rectangle 4"/>
            <p:cNvSpPr>
              <a:spLocks noChangeArrowheads="1"/>
            </p:cNvSpPr>
            <p:nvPr/>
          </p:nvSpPr>
          <p:spPr bwMode="auto">
            <a:xfrm>
              <a:off x="3216" y="3248"/>
              <a:ext cx="2544" cy="233"/>
            </a:xfrm>
            <a:prstGeom prst="rect">
              <a:avLst/>
            </a:prstGeom>
            <a:noFill/>
            <a:ln w="9525">
              <a:noFill/>
              <a:miter lim="800000"/>
              <a:headEnd/>
              <a:tailEnd/>
            </a:ln>
          </p:spPr>
          <p:txBody>
            <a:bodyPr lIns="0" tIns="0" rIns="0" bIns="0">
              <a:spAutoFit/>
            </a:bodyPr>
            <a:lstStyle/>
            <a:p>
              <a:pPr eaLnBrk="0" hangingPunct="0">
                <a:defRPr/>
              </a:pPr>
              <a:r>
                <a:rPr lang="es-ES_tradnl" sz="2400" b="1">
                  <a:latin typeface="+mn-lt"/>
                </a:rPr>
                <a:t> CAPACIDAD GERENCIAL</a:t>
              </a:r>
              <a:endParaRPr lang="es-ES_tradnl" sz="2500" b="1">
                <a:latin typeface="+mn-lt"/>
              </a:endParaRPr>
            </a:p>
          </p:txBody>
        </p:sp>
        <p:sp>
          <p:nvSpPr>
            <p:cNvPr id="9" name="Rectangle 5"/>
            <p:cNvSpPr>
              <a:spLocks noChangeArrowheads="1"/>
            </p:cNvSpPr>
            <p:nvPr/>
          </p:nvSpPr>
          <p:spPr bwMode="auto">
            <a:xfrm>
              <a:off x="3216" y="3632"/>
              <a:ext cx="2496" cy="233"/>
            </a:xfrm>
            <a:prstGeom prst="rect">
              <a:avLst/>
            </a:prstGeom>
            <a:noFill/>
            <a:ln w="9525">
              <a:noFill/>
              <a:miter lim="800000"/>
              <a:headEnd/>
              <a:tailEnd/>
            </a:ln>
          </p:spPr>
          <p:txBody>
            <a:bodyPr lIns="0" tIns="0" rIns="0" bIns="0">
              <a:spAutoFit/>
            </a:bodyPr>
            <a:lstStyle/>
            <a:p>
              <a:pPr eaLnBrk="0" hangingPunct="0">
                <a:defRPr/>
              </a:pPr>
              <a:r>
                <a:rPr lang="es-ES_tradnl" sz="2400" b="1">
                  <a:latin typeface="+mn-lt"/>
                </a:rPr>
                <a:t> RECURSOS HUMANOS</a:t>
              </a:r>
            </a:p>
          </p:txBody>
        </p:sp>
        <p:sp>
          <p:nvSpPr>
            <p:cNvPr id="10" name="Rectangle 6"/>
            <p:cNvSpPr>
              <a:spLocks noChangeArrowheads="1"/>
            </p:cNvSpPr>
            <p:nvPr/>
          </p:nvSpPr>
          <p:spPr bwMode="auto">
            <a:xfrm>
              <a:off x="2027" y="1124"/>
              <a:ext cx="1908" cy="405"/>
            </a:xfrm>
            <a:prstGeom prst="rect">
              <a:avLst/>
            </a:prstGeom>
            <a:solidFill>
              <a:srgbClr val="000000"/>
            </a:solidFill>
            <a:ln w="9525">
              <a:noFill/>
              <a:miter lim="800000"/>
              <a:headEnd/>
              <a:tailEnd/>
            </a:ln>
          </p:spPr>
          <p:txBody>
            <a:bodyPr/>
            <a:lstStyle/>
            <a:p>
              <a:pPr>
                <a:defRPr/>
              </a:pPr>
              <a:endParaRPr lang="es-PE">
                <a:latin typeface="+mn-lt"/>
              </a:endParaRPr>
            </a:p>
          </p:txBody>
        </p:sp>
        <p:sp>
          <p:nvSpPr>
            <p:cNvPr id="11" name="Line 7"/>
            <p:cNvSpPr>
              <a:spLocks noChangeShapeType="1"/>
            </p:cNvSpPr>
            <p:nvPr/>
          </p:nvSpPr>
          <p:spPr bwMode="auto">
            <a:xfrm>
              <a:off x="2949" y="1493"/>
              <a:ext cx="1" cy="192"/>
            </a:xfrm>
            <a:prstGeom prst="line">
              <a:avLst/>
            </a:prstGeom>
            <a:noFill/>
            <a:ln w="20638">
              <a:solidFill>
                <a:srgbClr val="FFFFFF"/>
              </a:solidFill>
              <a:round/>
              <a:headEnd/>
              <a:tailEnd/>
            </a:ln>
          </p:spPr>
          <p:txBody>
            <a:bodyPr/>
            <a:lstStyle/>
            <a:p>
              <a:pPr>
                <a:defRPr/>
              </a:pPr>
              <a:endParaRPr lang="es-PE">
                <a:latin typeface="+mn-lt"/>
              </a:endParaRPr>
            </a:p>
          </p:txBody>
        </p:sp>
        <p:sp>
          <p:nvSpPr>
            <p:cNvPr id="12" name="Line 8"/>
            <p:cNvSpPr>
              <a:spLocks noChangeShapeType="1"/>
            </p:cNvSpPr>
            <p:nvPr/>
          </p:nvSpPr>
          <p:spPr bwMode="auto">
            <a:xfrm>
              <a:off x="624" y="2288"/>
              <a:ext cx="0" cy="1008"/>
            </a:xfrm>
            <a:prstGeom prst="line">
              <a:avLst/>
            </a:prstGeom>
            <a:noFill/>
            <a:ln w="20701">
              <a:solidFill>
                <a:schemeClr val="tx1"/>
              </a:solidFill>
              <a:round/>
              <a:headEnd/>
              <a:tailEnd/>
            </a:ln>
          </p:spPr>
          <p:txBody>
            <a:bodyPr/>
            <a:lstStyle/>
            <a:p>
              <a:pPr>
                <a:defRPr/>
              </a:pPr>
              <a:endParaRPr lang="es-PE">
                <a:latin typeface="+mn-lt"/>
              </a:endParaRPr>
            </a:p>
          </p:txBody>
        </p:sp>
        <p:sp>
          <p:nvSpPr>
            <p:cNvPr id="13" name="Line 9"/>
            <p:cNvSpPr>
              <a:spLocks noChangeShapeType="1"/>
            </p:cNvSpPr>
            <p:nvPr/>
          </p:nvSpPr>
          <p:spPr bwMode="auto">
            <a:xfrm>
              <a:off x="623" y="2743"/>
              <a:ext cx="145" cy="1"/>
            </a:xfrm>
            <a:prstGeom prst="line">
              <a:avLst/>
            </a:prstGeom>
            <a:noFill/>
            <a:ln w="20701">
              <a:solidFill>
                <a:schemeClr val="tx1"/>
              </a:solidFill>
              <a:round/>
              <a:headEnd/>
              <a:tailEnd/>
            </a:ln>
          </p:spPr>
          <p:txBody>
            <a:bodyPr/>
            <a:lstStyle/>
            <a:p>
              <a:pPr>
                <a:defRPr/>
              </a:pPr>
              <a:endParaRPr lang="es-PE">
                <a:latin typeface="+mn-lt"/>
              </a:endParaRPr>
            </a:p>
          </p:txBody>
        </p:sp>
        <p:sp>
          <p:nvSpPr>
            <p:cNvPr id="14" name="Line 10"/>
            <p:cNvSpPr>
              <a:spLocks noChangeShapeType="1"/>
            </p:cNvSpPr>
            <p:nvPr/>
          </p:nvSpPr>
          <p:spPr bwMode="auto">
            <a:xfrm>
              <a:off x="624" y="3023"/>
              <a:ext cx="145" cy="1"/>
            </a:xfrm>
            <a:prstGeom prst="line">
              <a:avLst/>
            </a:prstGeom>
            <a:noFill/>
            <a:ln w="20701">
              <a:solidFill>
                <a:schemeClr val="tx1"/>
              </a:solidFill>
              <a:round/>
              <a:headEnd/>
              <a:tailEnd/>
            </a:ln>
          </p:spPr>
          <p:txBody>
            <a:bodyPr/>
            <a:lstStyle/>
            <a:p>
              <a:pPr>
                <a:defRPr/>
              </a:pPr>
              <a:endParaRPr lang="es-PE">
                <a:latin typeface="+mn-lt"/>
              </a:endParaRPr>
            </a:p>
          </p:txBody>
        </p:sp>
        <p:sp>
          <p:nvSpPr>
            <p:cNvPr id="15" name="Line 11"/>
            <p:cNvSpPr>
              <a:spLocks noChangeShapeType="1"/>
            </p:cNvSpPr>
            <p:nvPr/>
          </p:nvSpPr>
          <p:spPr bwMode="auto">
            <a:xfrm>
              <a:off x="623" y="3297"/>
              <a:ext cx="145" cy="1"/>
            </a:xfrm>
            <a:prstGeom prst="line">
              <a:avLst/>
            </a:prstGeom>
            <a:noFill/>
            <a:ln w="20701">
              <a:solidFill>
                <a:schemeClr val="tx1"/>
              </a:solidFill>
              <a:round/>
              <a:headEnd/>
              <a:tailEnd/>
            </a:ln>
          </p:spPr>
          <p:txBody>
            <a:bodyPr/>
            <a:lstStyle/>
            <a:p>
              <a:pPr>
                <a:defRPr/>
              </a:pPr>
              <a:endParaRPr lang="es-PE">
                <a:latin typeface="+mn-lt"/>
              </a:endParaRPr>
            </a:p>
          </p:txBody>
        </p:sp>
        <p:sp>
          <p:nvSpPr>
            <p:cNvPr id="16" name="Rectangle 12"/>
            <p:cNvSpPr>
              <a:spLocks noChangeArrowheads="1"/>
            </p:cNvSpPr>
            <p:nvPr/>
          </p:nvSpPr>
          <p:spPr bwMode="auto">
            <a:xfrm>
              <a:off x="808" y="2601"/>
              <a:ext cx="866" cy="233"/>
            </a:xfrm>
            <a:prstGeom prst="rect">
              <a:avLst/>
            </a:prstGeom>
            <a:noFill/>
            <a:ln w="9525">
              <a:noFill/>
              <a:miter lim="800000"/>
              <a:headEnd/>
              <a:tailEnd/>
            </a:ln>
          </p:spPr>
          <p:txBody>
            <a:bodyPr wrap="none" lIns="0" tIns="0" rIns="0" bIns="0">
              <a:spAutoFit/>
            </a:bodyPr>
            <a:lstStyle/>
            <a:p>
              <a:pPr eaLnBrk="0" hangingPunct="0">
                <a:defRPr/>
              </a:pPr>
              <a:r>
                <a:rPr lang="es-ES_tradnl" sz="2400" b="1" dirty="0">
                  <a:latin typeface="+mn-lt"/>
                </a:rPr>
                <a:t>DEMANDA</a:t>
              </a:r>
            </a:p>
          </p:txBody>
        </p:sp>
        <p:sp>
          <p:nvSpPr>
            <p:cNvPr id="17" name="Rectangle 13"/>
            <p:cNvSpPr>
              <a:spLocks noChangeArrowheads="1"/>
            </p:cNvSpPr>
            <p:nvPr/>
          </p:nvSpPr>
          <p:spPr bwMode="auto">
            <a:xfrm>
              <a:off x="808" y="2878"/>
              <a:ext cx="790" cy="233"/>
            </a:xfrm>
            <a:prstGeom prst="rect">
              <a:avLst/>
            </a:prstGeom>
            <a:noFill/>
            <a:ln w="9525">
              <a:noFill/>
              <a:miter lim="800000"/>
              <a:headEnd/>
              <a:tailEnd/>
            </a:ln>
          </p:spPr>
          <p:txBody>
            <a:bodyPr wrap="none" lIns="0" tIns="0" rIns="0" bIns="0">
              <a:spAutoFit/>
            </a:bodyPr>
            <a:lstStyle/>
            <a:p>
              <a:pPr eaLnBrk="0" hangingPunct="0">
                <a:defRPr/>
              </a:pPr>
              <a:r>
                <a:rPr lang="es-ES_tradnl" sz="2400" b="1">
                  <a:latin typeface="+mn-lt"/>
                </a:rPr>
                <a:t>INSUMOS</a:t>
              </a:r>
            </a:p>
          </p:txBody>
        </p:sp>
        <p:sp>
          <p:nvSpPr>
            <p:cNvPr id="18" name="Rectangle 14"/>
            <p:cNvSpPr>
              <a:spLocks noChangeArrowheads="1"/>
            </p:cNvSpPr>
            <p:nvPr/>
          </p:nvSpPr>
          <p:spPr bwMode="auto">
            <a:xfrm>
              <a:off x="808" y="3155"/>
              <a:ext cx="1399" cy="233"/>
            </a:xfrm>
            <a:prstGeom prst="rect">
              <a:avLst/>
            </a:prstGeom>
            <a:noFill/>
            <a:ln w="9525">
              <a:noFill/>
              <a:miter lim="800000"/>
              <a:headEnd/>
              <a:tailEnd/>
            </a:ln>
          </p:spPr>
          <p:txBody>
            <a:bodyPr wrap="none" lIns="0" tIns="0" rIns="0" bIns="0">
              <a:spAutoFit/>
            </a:bodyPr>
            <a:lstStyle/>
            <a:p>
              <a:pPr eaLnBrk="0" hangingPunct="0">
                <a:defRPr/>
              </a:pPr>
              <a:r>
                <a:rPr lang="es-ES_tradnl" sz="2400" b="1">
                  <a:latin typeface="+mn-lt"/>
                </a:rPr>
                <a:t>ESTACIONALIDAD</a:t>
              </a:r>
            </a:p>
          </p:txBody>
        </p:sp>
        <p:sp>
          <p:nvSpPr>
            <p:cNvPr id="19" name="Rectangle 15"/>
            <p:cNvSpPr>
              <a:spLocks noChangeArrowheads="1"/>
            </p:cNvSpPr>
            <p:nvPr/>
          </p:nvSpPr>
          <p:spPr bwMode="auto">
            <a:xfrm>
              <a:off x="528" y="1968"/>
              <a:ext cx="1750" cy="233"/>
            </a:xfrm>
            <a:prstGeom prst="rect">
              <a:avLst/>
            </a:prstGeom>
            <a:solidFill>
              <a:schemeClr val="accent1"/>
            </a:solidFill>
            <a:ln w="9525">
              <a:solidFill>
                <a:srgbClr val="FFC000"/>
              </a:solidFill>
              <a:miter lim="800000"/>
              <a:headEnd/>
              <a:tailEnd/>
            </a:ln>
          </p:spPr>
          <p:txBody>
            <a:bodyPr lIns="0" tIns="0" rIns="0" bIns="0">
              <a:spAutoFit/>
            </a:bodyPr>
            <a:lstStyle/>
            <a:p>
              <a:pPr algn="ctr" eaLnBrk="0" hangingPunct="0">
                <a:defRPr/>
              </a:pPr>
              <a:r>
                <a:rPr lang="es-ES_tradnl" sz="2400" b="1" dirty="0">
                  <a:latin typeface="+mn-lt"/>
                </a:rPr>
                <a:t>DETERMINANTES</a:t>
              </a:r>
              <a:endParaRPr lang="es-ES_tradnl" sz="2500" b="1" dirty="0">
                <a:latin typeface="+mn-lt"/>
              </a:endParaRPr>
            </a:p>
          </p:txBody>
        </p:sp>
        <p:sp>
          <p:nvSpPr>
            <p:cNvPr id="20" name="Rectangle 16"/>
            <p:cNvSpPr>
              <a:spLocks noChangeArrowheads="1"/>
            </p:cNvSpPr>
            <p:nvPr/>
          </p:nvSpPr>
          <p:spPr bwMode="auto">
            <a:xfrm>
              <a:off x="432" y="1872"/>
              <a:ext cx="1908" cy="405"/>
            </a:xfrm>
            <a:prstGeom prst="rect">
              <a:avLst/>
            </a:prstGeom>
            <a:noFill/>
            <a:ln w="20701">
              <a:solidFill>
                <a:schemeClr val="accent2"/>
              </a:solidFill>
              <a:miter lim="800000"/>
              <a:headEnd/>
              <a:tailEnd/>
            </a:ln>
          </p:spPr>
          <p:txBody>
            <a:bodyPr/>
            <a:lstStyle/>
            <a:p>
              <a:pPr>
                <a:defRPr/>
              </a:pPr>
              <a:endParaRPr lang="es-PE">
                <a:latin typeface="+mn-lt"/>
              </a:endParaRPr>
            </a:p>
          </p:txBody>
        </p:sp>
        <p:sp>
          <p:nvSpPr>
            <p:cNvPr id="21" name="Rectangle 17"/>
            <p:cNvSpPr>
              <a:spLocks noChangeArrowheads="1"/>
            </p:cNvSpPr>
            <p:nvPr/>
          </p:nvSpPr>
          <p:spPr bwMode="auto">
            <a:xfrm>
              <a:off x="3216" y="2384"/>
              <a:ext cx="1094" cy="233"/>
            </a:xfrm>
            <a:prstGeom prst="rect">
              <a:avLst/>
            </a:prstGeom>
            <a:noFill/>
            <a:ln w="9525">
              <a:noFill/>
              <a:miter lim="800000"/>
              <a:headEnd/>
              <a:tailEnd/>
            </a:ln>
          </p:spPr>
          <p:txBody>
            <a:bodyPr wrap="none" lIns="0" tIns="0" rIns="0" bIns="0">
              <a:spAutoFit/>
            </a:bodyPr>
            <a:lstStyle/>
            <a:p>
              <a:pPr eaLnBrk="0" hangingPunct="0">
                <a:defRPr/>
              </a:pPr>
              <a:r>
                <a:rPr lang="es-ES_tradnl" sz="2400" b="1">
                  <a:latin typeface="+mn-lt"/>
                </a:rPr>
                <a:t> TECNOLOGIA</a:t>
              </a:r>
              <a:endParaRPr lang="es-ES_tradnl" sz="2500" b="1">
                <a:latin typeface="+mn-lt"/>
              </a:endParaRPr>
            </a:p>
          </p:txBody>
        </p:sp>
        <p:sp>
          <p:nvSpPr>
            <p:cNvPr id="22" name="Rectangle 18"/>
            <p:cNvSpPr>
              <a:spLocks noChangeArrowheads="1"/>
            </p:cNvSpPr>
            <p:nvPr/>
          </p:nvSpPr>
          <p:spPr bwMode="auto">
            <a:xfrm>
              <a:off x="3216" y="2672"/>
              <a:ext cx="1226" cy="233"/>
            </a:xfrm>
            <a:prstGeom prst="rect">
              <a:avLst/>
            </a:prstGeom>
            <a:noFill/>
            <a:ln w="9525">
              <a:noFill/>
              <a:miter lim="800000"/>
              <a:headEnd/>
              <a:tailEnd/>
            </a:ln>
          </p:spPr>
          <p:txBody>
            <a:bodyPr wrap="none" lIns="0" tIns="0" rIns="0" bIns="0">
              <a:spAutoFit/>
            </a:bodyPr>
            <a:lstStyle/>
            <a:p>
              <a:pPr eaLnBrk="0" hangingPunct="0">
                <a:defRPr/>
              </a:pPr>
              <a:r>
                <a:rPr lang="es-ES_tradnl" sz="2400" b="1">
                  <a:latin typeface="+mn-lt"/>
                </a:rPr>
                <a:t> LOCALIZACION</a:t>
              </a:r>
              <a:endParaRPr lang="es-ES_tradnl" sz="2500" b="1">
                <a:latin typeface="+mn-lt"/>
              </a:endParaRPr>
            </a:p>
          </p:txBody>
        </p:sp>
        <p:sp>
          <p:nvSpPr>
            <p:cNvPr id="23" name="Rectangle 19"/>
            <p:cNvSpPr>
              <a:spLocks noChangeArrowheads="1"/>
            </p:cNvSpPr>
            <p:nvPr/>
          </p:nvSpPr>
          <p:spPr bwMode="auto">
            <a:xfrm>
              <a:off x="2832" y="1968"/>
              <a:ext cx="2304" cy="236"/>
            </a:xfrm>
            <a:prstGeom prst="rect">
              <a:avLst/>
            </a:prstGeom>
            <a:solidFill>
              <a:schemeClr val="accent1"/>
            </a:solidFill>
            <a:ln w="9525">
              <a:solidFill>
                <a:srgbClr val="FF9900"/>
              </a:solidFill>
              <a:miter lim="800000"/>
              <a:headEnd/>
              <a:tailEnd/>
            </a:ln>
          </p:spPr>
          <p:txBody>
            <a:bodyPr lIns="0" tIns="0" rIns="0" bIns="0">
              <a:spAutoFit/>
            </a:bodyPr>
            <a:lstStyle/>
            <a:p>
              <a:pPr algn="ctr" eaLnBrk="0" hangingPunct="0">
                <a:defRPr/>
              </a:pPr>
              <a:r>
                <a:rPr lang="es-ES_tradnl" sz="2400" b="1">
                  <a:latin typeface="+mn-lt"/>
                </a:rPr>
                <a:t>CONDICIONANTES</a:t>
              </a:r>
              <a:endParaRPr lang="es-ES_tradnl" sz="2500" b="1">
                <a:latin typeface="+mn-lt"/>
              </a:endParaRPr>
            </a:p>
          </p:txBody>
        </p:sp>
        <p:sp>
          <p:nvSpPr>
            <p:cNvPr id="24" name="Rectangle 20"/>
            <p:cNvSpPr>
              <a:spLocks noChangeArrowheads="1"/>
            </p:cNvSpPr>
            <p:nvPr/>
          </p:nvSpPr>
          <p:spPr bwMode="auto">
            <a:xfrm>
              <a:off x="2688" y="1872"/>
              <a:ext cx="2532" cy="405"/>
            </a:xfrm>
            <a:prstGeom prst="rect">
              <a:avLst/>
            </a:prstGeom>
            <a:noFill/>
            <a:ln w="25400">
              <a:solidFill>
                <a:schemeClr val="accent2"/>
              </a:solidFill>
              <a:miter lim="800000"/>
              <a:headEnd/>
              <a:tailEnd/>
            </a:ln>
          </p:spPr>
          <p:txBody>
            <a:bodyPr/>
            <a:lstStyle/>
            <a:p>
              <a:pPr>
                <a:defRPr/>
              </a:pPr>
              <a:endParaRPr lang="es-PE">
                <a:latin typeface="+mn-lt"/>
              </a:endParaRPr>
            </a:p>
          </p:txBody>
        </p:sp>
        <p:sp>
          <p:nvSpPr>
            <p:cNvPr id="25" name="Rectangle 21"/>
            <p:cNvSpPr>
              <a:spLocks noChangeArrowheads="1"/>
            </p:cNvSpPr>
            <p:nvPr/>
          </p:nvSpPr>
          <p:spPr bwMode="auto">
            <a:xfrm>
              <a:off x="1995" y="1088"/>
              <a:ext cx="1908" cy="405"/>
            </a:xfrm>
            <a:prstGeom prst="rect">
              <a:avLst/>
            </a:prstGeom>
            <a:solidFill>
              <a:srgbClr val="CCFFFF"/>
            </a:solidFill>
            <a:ln w="9525">
              <a:noFill/>
              <a:miter lim="800000"/>
              <a:headEnd/>
              <a:tailEnd/>
            </a:ln>
          </p:spPr>
          <p:txBody>
            <a:bodyPr/>
            <a:lstStyle/>
            <a:p>
              <a:pPr>
                <a:defRPr/>
              </a:pPr>
              <a:endParaRPr lang="es-PE">
                <a:latin typeface="+mn-lt"/>
              </a:endParaRPr>
            </a:p>
          </p:txBody>
        </p:sp>
        <p:sp>
          <p:nvSpPr>
            <p:cNvPr id="26" name="Rectangle 22"/>
            <p:cNvSpPr>
              <a:spLocks noChangeArrowheads="1"/>
            </p:cNvSpPr>
            <p:nvPr/>
          </p:nvSpPr>
          <p:spPr bwMode="auto">
            <a:xfrm>
              <a:off x="2472" y="1152"/>
              <a:ext cx="948" cy="271"/>
            </a:xfrm>
            <a:prstGeom prst="rect">
              <a:avLst/>
            </a:prstGeom>
            <a:noFill/>
            <a:ln w="9525">
              <a:noFill/>
              <a:miter lim="800000"/>
              <a:headEnd/>
              <a:tailEnd/>
            </a:ln>
          </p:spPr>
          <p:txBody>
            <a:bodyPr wrap="none" lIns="0" tIns="0" rIns="0" bIns="0">
              <a:spAutoFit/>
            </a:bodyPr>
            <a:lstStyle/>
            <a:p>
              <a:pPr eaLnBrk="0" hangingPunct="0">
                <a:defRPr/>
              </a:pPr>
              <a:r>
                <a:rPr lang="es-ES_tradnl" sz="2800" b="1" dirty="0">
                  <a:latin typeface="+mn-lt"/>
                </a:rPr>
                <a:t>FACTORES</a:t>
              </a:r>
              <a:endParaRPr lang="es-ES_tradnl" sz="2500" b="1" dirty="0">
                <a:latin typeface="+mn-lt"/>
              </a:endParaRPr>
            </a:p>
          </p:txBody>
        </p:sp>
        <p:sp>
          <p:nvSpPr>
            <p:cNvPr id="27" name="Rectangle 23"/>
            <p:cNvSpPr>
              <a:spLocks noChangeArrowheads="1"/>
            </p:cNvSpPr>
            <p:nvPr/>
          </p:nvSpPr>
          <p:spPr bwMode="auto">
            <a:xfrm>
              <a:off x="1995" y="1088"/>
              <a:ext cx="1908" cy="405"/>
            </a:xfrm>
            <a:prstGeom prst="rect">
              <a:avLst/>
            </a:prstGeom>
            <a:noFill/>
            <a:ln w="20638">
              <a:solidFill>
                <a:srgbClr val="FFFFFF"/>
              </a:solidFill>
              <a:miter lim="800000"/>
              <a:headEnd/>
              <a:tailEnd/>
            </a:ln>
          </p:spPr>
          <p:txBody>
            <a:bodyPr/>
            <a:lstStyle/>
            <a:p>
              <a:pPr>
                <a:defRPr/>
              </a:pPr>
              <a:endParaRPr lang="es-PE">
                <a:latin typeface="+mn-lt"/>
              </a:endParaRPr>
            </a:p>
          </p:txBody>
        </p:sp>
        <p:sp>
          <p:nvSpPr>
            <p:cNvPr id="28" name="Line 24"/>
            <p:cNvSpPr>
              <a:spLocks noChangeShapeType="1"/>
            </p:cNvSpPr>
            <p:nvPr/>
          </p:nvSpPr>
          <p:spPr bwMode="auto">
            <a:xfrm>
              <a:off x="2976" y="2304"/>
              <a:ext cx="0" cy="1488"/>
            </a:xfrm>
            <a:prstGeom prst="line">
              <a:avLst/>
            </a:prstGeom>
            <a:noFill/>
            <a:ln w="12700">
              <a:solidFill>
                <a:schemeClr val="tx1"/>
              </a:solidFill>
              <a:round/>
              <a:headEnd/>
              <a:tailEnd/>
            </a:ln>
            <a:effectLst/>
          </p:spPr>
          <p:txBody>
            <a:bodyPr lIns="90488" tIns="44450" rIns="90488" bIns="44450" anchor="ctr">
              <a:spAutoFit/>
            </a:bodyPr>
            <a:lstStyle/>
            <a:p>
              <a:pPr>
                <a:defRPr/>
              </a:pPr>
              <a:endParaRPr lang="es-PE">
                <a:latin typeface="+mn-lt"/>
              </a:endParaRPr>
            </a:p>
          </p:txBody>
        </p:sp>
        <p:sp>
          <p:nvSpPr>
            <p:cNvPr id="29" name="Line 25"/>
            <p:cNvSpPr>
              <a:spLocks noChangeShapeType="1"/>
            </p:cNvSpPr>
            <p:nvPr/>
          </p:nvSpPr>
          <p:spPr bwMode="auto">
            <a:xfrm>
              <a:off x="2976" y="2480"/>
              <a:ext cx="192" cy="0"/>
            </a:xfrm>
            <a:prstGeom prst="line">
              <a:avLst/>
            </a:prstGeom>
            <a:noFill/>
            <a:ln w="12700">
              <a:solidFill>
                <a:schemeClr val="tx1"/>
              </a:solidFill>
              <a:round/>
              <a:headEnd/>
              <a:tailEnd/>
            </a:ln>
            <a:effectLst/>
          </p:spPr>
          <p:txBody>
            <a:bodyPr wrap="none" lIns="90488" tIns="44450" rIns="90488" bIns="44450" anchor="ctr">
              <a:spAutoFit/>
            </a:bodyPr>
            <a:lstStyle/>
            <a:p>
              <a:pPr>
                <a:defRPr/>
              </a:pPr>
              <a:endParaRPr lang="es-PE">
                <a:latin typeface="+mn-lt"/>
              </a:endParaRPr>
            </a:p>
          </p:txBody>
        </p:sp>
        <p:sp>
          <p:nvSpPr>
            <p:cNvPr id="30" name="Line 26"/>
            <p:cNvSpPr>
              <a:spLocks noChangeShapeType="1"/>
            </p:cNvSpPr>
            <p:nvPr/>
          </p:nvSpPr>
          <p:spPr bwMode="auto">
            <a:xfrm>
              <a:off x="2976" y="2816"/>
              <a:ext cx="192" cy="0"/>
            </a:xfrm>
            <a:prstGeom prst="line">
              <a:avLst/>
            </a:prstGeom>
            <a:noFill/>
            <a:ln w="12700">
              <a:solidFill>
                <a:schemeClr val="tx1"/>
              </a:solidFill>
              <a:round/>
              <a:headEnd/>
              <a:tailEnd/>
            </a:ln>
            <a:effectLst/>
          </p:spPr>
          <p:txBody>
            <a:bodyPr wrap="none" lIns="90488" tIns="44450" rIns="90488" bIns="44450" anchor="ctr">
              <a:spAutoFit/>
            </a:bodyPr>
            <a:lstStyle/>
            <a:p>
              <a:pPr>
                <a:defRPr/>
              </a:pPr>
              <a:endParaRPr lang="es-PE">
                <a:latin typeface="+mn-lt"/>
              </a:endParaRPr>
            </a:p>
          </p:txBody>
        </p:sp>
        <p:sp>
          <p:nvSpPr>
            <p:cNvPr id="31" name="Line 27"/>
            <p:cNvSpPr>
              <a:spLocks noChangeShapeType="1"/>
            </p:cNvSpPr>
            <p:nvPr/>
          </p:nvSpPr>
          <p:spPr bwMode="auto">
            <a:xfrm>
              <a:off x="2976" y="3056"/>
              <a:ext cx="192" cy="0"/>
            </a:xfrm>
            <a:prstGeom prst="line">
              <a:avLst/>
            </a:prstGeom>
            <a:noFill/>
            <a:ln w="12700">
              <a:solidFill>
                <a:schemeClr val="tx1"/>
              </a:solidFill>
              <a:round/>
              <a:headEnd/>
              <a:tailEnd/>
            </a:ln>
            <a:effectLst/>
          </p:spPr>
          <p:txBody>
            <a:bodyPr wrap="none" lIns="90488" tIns="44450" rIns="90488" bIns="44450" anchor="ctr">
              <a:spAutoFit/>
            </a:bodyPr>
            <a:lstStyle/>
            <a:p>
              <a:pPr>
                <a:defRPr/>
              </a:pPr>
              <a:endParaRPr lang="es-PE">
                <a:latin typeface="+mn-lt"/>
              </a:endParaRPr>
            </a:p>
          </p:txBody>
        </p:sp>
        <p:sp>
          <p:nvSpPr>
            <p:cNvPr id="32" name="Line 28"/>
            <p:cNvSpPr>
              <a:spLocks noChangeShapeType="1"/>
            </p:cNvSpPr>
            <p:nvPr/>
          </p:nvSpPr>
          <p:spPr bwMode="auto">
            <a:xfrm>
              <a:off x="2976" y="3392"/>
              <a:ext cx="192" cy="0"/>
            </a:xfrm>
            <a:prstGeom prst="line">
              <a:avLst/>
            </a:prstGeom>
            <a:noFill/>
            <a:ln w="12700">
              <a:solidFill>
                <a:schemeClr val="tx1"/>
              </a:solidFill>
              <a:round/>
              <a:headEnd/>
              <a:tailEnd/>
            </a:ln>
            <a:effectLst/>
          </p:spPr>
          <p:txBody>
            <a:bodyPr wrap="none" lIns="90488" tIns="44450" rIns="90488" bIns="44450" anchor="ctr">
              <a:spAutoFit/>
            </a:bodyPr>
            <a:lstStyle/>
            <a:p>
              <a:pPr>
                <a:defRPr/>
              </a:pPr>
              <a:endParaRPr lang="es-PE">
                <a:latin typeface="+mn-lt"/>
              </a:endParaRPr>
            </a:p>
          </p:txBody>
        </p:sp>
        <p:sp>
          <p:nvSpPr>
            <p:cNvPr id="33" name="Line 29"/>
            <p:cNvSpPr>
              <a:spLocks noChangeShapeType="1"/>
            </p:cNvSpPr>
            <p:nvPr/>
          </p:nvSpPr>
          <p:spPr bwMode="auto">
            <a:xfrm>
              <a:off x="2976" y="3776"/>
              <a:ext cx="192" cy="0"/>
            </a:xfrm>
            <a:prstGeom prst="line">
              <a:avLst/>
            </a:prstGeom>
            <a:noFill/>
            <a:ln w="12700">
              <a:solidFill>
                <a:schemeClr val="tx1"/>
              </a:solidFill>
              <a:round/>
              <a:headEnd/>
              <a:tailEnd/>
            </a:ln>
            <a:effectLst/>
          </p:spPr>
          <p:txBody>
            <a:bodyPr wrap="none" lIns="90488" tIns="44450" rIns="90488" bIns="44450" anchor="ctr">
              <a:spAutoFit/>
            </a:bodyPr>
            <a:lstStyle/>
            <a:p>
              <a:pPr>
                <a:defRPr/>
              </a:pPr>
              <a:endParaRPr lang="es-PE">
                <a:latin typeface="+mn-lt"/>
              </a:endParaRPr>
            </a:p>
          </p:txBody>
        </p:sp>
        <p:sp>
          <p:nvSpPr>
            <p:cNvPr id="34" name="Line 30"/>
            <p:cNvSpPr>
              <a:spLocks noChangeShapeType="1"/>
            </p:cNvSpPr>
            <p:nvPr/>
          </p:nvSpPr>
          <p:spPr bwMode="auto">
            <a:xfrm>
              <a:off x="1344" y="1680"/>
              <a:ext cx="2928" cy="0"/>
            </a:xfrm>
            <a:prstGeom prst="line">
              <a:avLst/>
            </a:prstGeom>
            <a:noFill/>
            <a:ln w="12700" cap="sq">
              <a:solidFill>
                <a:schemeClr val="tx1"/>
              </a:solidFill>
              <a:round/>
              <a:headEnd type="none" w="sm" len="sm"/>
              <a:tailEnd type="none" w="sm" len="sm"/>
            </a:ln>
            <a:effectLst/>
          </p:spPr>
          <p:txBody>
            <a:bodyPr wrap="none"/>
            <a:lstStyle/>
            <a:p>
              <a:pPr>
                <a:defRPr/>
              </a:pPr>
              <a:endParaRPr lang="es-PE">
                <a:latin typeface="+mn-lt"/>
              </a:endParaRPr>
            </a:p>
          </p:txBody>
        </p:sp>
        <p:sp>
          <p:nvSpPr>
            <p:cNvPr id="35" name="Line 31"/>
            <p:cNvSpPr>
              <a:spLocks noChangeShapeType="1"/>
            </p:cNvSpPr>
            <p:nvPr/>
          </p:nvSpPr>
          <p:spPr bwMode="auto">
            <a:xfrm>
              <a:off x="1344" y="1680"/>
              <a:ext cx="0" cy="192"/>
            </a:xfrm>
            <a:prstGeom prst="line">
              <a:avLst/>
            </a:prstGeom>
            <a:noFill/>
            <a:ln w="12700" cap="sq">
              <a:solidFill>
                <a:schemeClr val="tx1"/>
              </a:solidFill>
              <a:round/>
              <a:headEnd type="none" w="sm" len="sm"/>
              <a:tailEnd type="none" w="sm" len="sm"/>
            </a:ln>
            <a:effectLst/>
          </p:spPr>
          <p:txBody>
            <a:bodyPr wrap="none"/>
            <a:lstStyle/>
            <a:p>
              <a:pPr>
                <a:defRPr/>
              </a:pPr>
              <a:endParaRPr lang="es-PE">
                <a:latin typeface="+mn-lt"/>
              </a:endParaRPr>
            </a:p>
          </p:txBody>
        </p:sp>
        <p:sp>
          <p:nvSpPr>
            <p:cNvPr id="36" name="Line 32"/>
            <p:cNvSpPr>
              <a:spLocks noChangeShapeType="1"/>
            </p:cNvSpPr>
            <p:nvPr/>
          </p:nvSpPr>
          <p:spPr bwMode="auto">
            <a:xfrm>
              <a:off x="4272" y="1680"/>
              <a:ext cx="0" cy="192"/>
            </a:xfrm>
            <a:prstGeom prst="line">
              <a:avLst/>
            </a:prstGeom>
            <a:noFill/>
            <a:ln w="12700" cap="sq">
              <a:solidFill>
                <a:schemeClr val="tx1"/>
              </a:solidFill>
              <a:round/>
              <a:headEnd type="none" w="sm" len="sm"/>
              <a:tailEnd type="none" w="sm" len="sm"/>
            </a:ln>
            <a:effectLst/>
          </p:spPr>
          <p:txBody>
            <a:bodyPr wrap="none"/>
            <a:lstStyle/>
            <a:p>
              <a:pPr>
                <a:defRPr/>
              </a:pPr>
              <a:endParaRPr lang="es-PE">
                <a:latin typeface="+mn-lt"/>
              </a:endParaRPr>
            </a:p>
          </p:txBody>
        </p:sp>
      </p:grpSp>
      <p:sp>
        <p:nvSpPr>
          <p:cNvPr id="37" name="Rectangle 33"/>
          <p:cNvSpPr txBox="1">
            <a:spLocks noChangeArrowheads="1"/>
          </p:cNvSpPr>
          <p:nvPr/>
        </p:nvSpPr>
        <p:spPr>
          <a:xfrm>
            <a:off x="428625" y="785813"/>
            <a:ext cx="8153400" cy="720725"/>
          </a:xfrm>
          <a:prstGeom prst="rect">
            <a:avLst/>
          </a:prstGeom>
        </p:spPr>
        <p:txBody>
          <a:bodyPr vert="horz" lIns="92075" tIns="46038" rIns="92075" bIns="46038" rtlCol="0" anchor="ctr">
            <a:normAutofit/>
          </a:bodyPr>
          <a:lstStyle/>
          <a:p>
            <a:pPr marL="0" marR="0" lvl="0" indent="0" algn="ctr" defTabSz="457200" rtl="0" eaLnBrk="1" fontAlgn="auto" latinLnBrk="0" hangingPunct="1">
              <a:lnSpc>
                <a:spcPct val="100000"/>
              </a:lnSpc>
              <a:spcBef>
                <a:spcPct val="0"/>
              </a:spcBef>
              <a:spcAft>
                <a:spcPct val="67000"/>
              </a:spcAft>
              <a:buClrTx/>
              <a:buSzTx/>
              <a:buFontTx/>
              <a:buNone/>
              <a:tabLst/>
              <a:defRPr/>
            </a:pPr>
            <a:r>
              <a:rPr kumimoji="0" lang="en-US" sz="3800" b="1" i="0" u="none" strike="noStrike" kern="1200" cap="none" spc="0" normalizeH="0" baseline="0" noProof="0" smtClean="0">
                <a:ln>
                  <a:noFill/>
                </a:ln>
                <a:solidFill>
                  <a:srgbClr val="FF0000"/>
                </a:solidFill>
                <a:effectLst/>
                <a:uLnTx/>
                <a:uFillTx/>
                <a:latin typeface="+mn-lt"/>
                <a:ea typeface="+mj-ea"/>
                <a:cs typeface="+mj-cs"/>
              </a:rPr>
              <a:t>TAMAÑO DEL PROYECTO</a:t>
            </a:r>
            <a:endParaRPr kumimoji="0" lang="en-US" sz="3800" b="1" i="0" u="none" strike="noStrike" kern="1200" cap="none" spc="0" normalizeH="0" baseline="0" noProof="0">
              <a:ln>
                <a:noFill/>
              </a:ln>
              <a:solidFill>
                <a:srgbClr val="FF0000"/>
              </a:solidFill>
              <a:effectLst/>
              <a:uLnTx/>
              <a:uFillTx/>
              <a:latin typeface="+mn-lt"/>
              <a:ea typeface="+mj-ea"/>
              <a:cs typeface="+mj-cs"/>
            </a:endParaRPr>
          </a:p>
        </p:txBody>
      </p:sp>
    </p:spTree>
    <p:extLst>
      <p:ext uri="{BB962C8B-B14F-4D97-AF65-F5344CB8AC3E}">
        <p14:creationId xmlns:p14="http://schemas.microsoft.com/office/powerpoint/2010/main" val="9649892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2928958" y="214290"/>
            <a:ext cx="4572000" cy="954107"/>
          </a:xfrm>
          <a:prstGeom prst="rect">
            <a:avLst/>
          </a:prstGeom>
        </p:spPr>
        <p:txBody>
          <a:bodyPr>
            <a:spAutoFit/>
          </a:bodyPr>
          <a:lstStyle/>
          <a:p>
            <a:r>
              <a:rPr lang="es-PE" sz="2800" b="1" dirty="0" smtClean="0">
                <a:solidFill>
                  <a:srgbClr val="FF0000"/>
                </a:solidFill>
              </a:rPr>
              <a:t>ESTUDIO TECNICO:</a:t>
            </a:r>
            <a:r>
              <a:rPr lang="es-PE" sz="2800" dirty="0" smtClean="0">
                <a:solidFill>
                  <a:srgbClr val="FF0000"/>
                </a:solidFill>
              </a:rPr>
              <a:t/>
            </a:r>
            <a:br>
              <a:rPr lang="es-PE" sz="2800" dirty="0" smtClean="0">
                <a:solidFill>
                  <a:srgbClr val="FF0000"/>
                </a:solidFill>
              </a:rPr>
            </a:br>
            <a:endParaRPr lang="es-PE" sz="2800" dirty="0">
              <a:solidFill>
                <a:srgbClr val="FF0000"/>
              </a:solidFill>
            </a:endParaRPr>
          </a:p>
        </p:txBody>
      </p:sp>
      <p:sp>
        <p:nvSpPr>
          <p:cNvPr id="4" name="Rectangle 2"/>
          <p:cNvSpPr txBox="1">
            <a:spLocks noChangeArrowheads="1"/>
          </p:cNvSpPr>
          <p:nvPr/>
        </p:nvSpPr>
        <p:spPr>
          <a:xfrm>
            <a:off x="827088" y="998538"/>
            <a:ext cx="7772400" cy="990600"/>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s-MX" sz="2400" b="1" i="0" u="none" strike="noStrike" kern="1200" cap="none" spc="0" normalizeH="0" baseline="0" noProof="0" smtClean="0">
                <a:ln>
                  <a:noFill/>
                </a:ln>
                <a:solidFill>
                  <a:srgbClr val="CC3300"/>
                </a:solidFill>
                <a:effectLst/>
                <a:uLnTx/>
                <a:uFillTx/>
                <a:latin typeface="Arial" charset="0"/>
                <a:ea typeface="+mj-ea"/>
                <a:cs typeface="+mj-cs"/>
              </a:rPr>
              <a:t>FACTORES CONDICIONANTES DEL TAMAÑO</a:t>
            </a:r>
            <a:endParaRPr kumimoji="0" lang="es-ES" sz="2400" b="1" i="0" u="none" strike="noStrike" kern="1200" cap="none" spc="0" normalizeH="0" baseline="0" noProof="0">
              <a:ln>
                <a:noFill/>
              </a:ln>
              <a:solidFill>
                <a:srgbClr val="CC3300"/>
              </a:solidFill>
              <a:effectLst/>
              <a:uLnTx/>
              <a:uFillTx/>
              <a:latin typeface="Arial" charset="0"/>
              <a:ea typeface="+mj-ea"/>
              <a:cs typeface="+mj-cs"/>
            </a:endParaRPr>
          </a:p>
        </p:txBody>
      </p:sp>
      <p:sp>
        <p:nvSpPr>
          <p:cNvPr id="5" name="Rectangle 3"/>
          <p:cNvSpPr>
            <a:spLocks noGrp="1" noChangeArrowheads="1"/>
          </p:cNvSpPr>
          <p:nvPr>
            <p:ph type="body" idx="4294967295"/>
          </p:nvPr>
        </p:nvSpPr>
        <p:spPr>
          <a:xfrm>
            <a:off x="900113" y="2205038"/>
            <a:ext cx="7200900" cy="3671887"/>
          </a:xfrm>
          <a:prstGeom prst="rect">
            <a:avLst/>
          </a:prstGeom>
        </p:spPr>
        <p:txBody>
          <a:bodyPr/>
          <a:lstStyle/>
          <a:p>
            <a:pPr>
              <a:lnSpc>
                <a:spcPct val="90000"/>
              </a:lnSpc>
            </a:pPr>
            <a:r>
              <a:rPr lang="es-MX" sz="2600">
                <a:solidFill>
                  <a:schemeClr val="tx1"/>
                </a:solidFill>
                <a:latin typeface="Arial" charset="0"/>
              </a:rPr>
              <a:t>Poblaci</a:t>
            </a:r>
            <a:r>
              <a:rPr lang="es-MX" sz="2600">
                <a:solidFill>
                  <a:schemeClr val="tx1"/>
                </a:solidFill>
                <a:latin typeface="Tahoma"/>
              </a:rPr>
              <a:t>ó</a:t>
            </a:r>
            <a:r>
              <a:rPr lang="es-MX" sz="2600">
                <a:solidFill>
                  <a:schemeClr val="tx1"/>
                </a:solidFill>
                <a:latin typeface="Arial" charset="0"/>
              </a:rPr>
              <a:t>n Objetivo y Demanda</a:t>
            </a:r>
          </a:p>
          <a:p>
            <a:pPr>
              <a:lnSpc>
                <a:spcPct val="90000"/>
              </a:lnSpc>
            </a:pPr>
            <a:endParaRPr lang="es-MX" sz="2600">
              <a:solidFill>
                <a:schemeClr val="tx1"/>
              </a:solidFill>
              <a:latin typeface="Arial" charset="0"/>
            </a:endParaRPr>
          </a:p>
          <a:p>
            <a:pPr>
              <a:lnSpc>
                <a:spcPct val="90000"/>
              </a:lnSpc>
            </a:pPr>
            <a:r>
              <a:rPr lang="es-MX" sz="2600">
                <a:solidFill>
                  <a:schemeClr val="tx1"/>
                </a:solidFill>
                <a:latin typeface="Arial" charset="0"/>
              </a:rPr>
              <a:t>Financiamiento </a:t>
            </a:r>
            <a:r>
              <a:rPr lang="es-MX" sz="2600">
                <a:solidFill>
                  <a:schemeClr val="tx1"/>
                </a:solidFill>
                <a:latin typeface="Tahoma"/>
              </a:rPr>
              <a:t>–</a:t>
            </a:r>
            <a:r>
              <a:rPr lang="es-MX" sz="2600">
                <a:solidFill>
                  <a:schemeClr val="tx1"/>
                </a:solidFill>
                <a:latin typeface="Arial" charset="0"/>
              </a:rPr>
              <a:t> tasa de inter</a:t>
            </a:r>
            <a:r>
              <a:rPr lang="es-MX" sz="2600">
                <a:solidFill>
                  <a:schemeClr val="tx1"/>
                </a:solidFill>
                <a:latin typeface="Tahoma"/>
              </a:rPr>
              <a:t>é</a:t>
            </a:r>
            <a:r>
              <a:rPr lang="es-MX" sz="2600">
                <a:solidFill>
                  <a:schemeClr val="tx1"/>
                </a:solidFill>
                <a:latin typeface="Arial" charset="0"/>
              </a:rPr>
              <a:t>s</a:t>
            </a:r>
          </a:p>
          <a:p>
            <a:pPr>
              <a:lnSpc>
                <a:spcPct val="90000"/>
              </a:lnSpc>
            </a:pPr>
            <a:endParaRPr lang="es-MX" sz="2600">
              <a:solidFill>
                <a:schemeClr val="tx1"/>
              </a:solidFill>
              <a:latin typeface="Arial" charset="0"/>
            </a:endParaRPr>
          </a:p>
          <a:p>
            <a:pPr>
              <a:lnSpc>
                <a:spcPct val="90000"/>
              </a:lnSpc>
            </a:pPr>
            <a:r>
              <a:rPr lang="es-MX" sz="2600">
                <a:solidFill>
                  <a:schemeClr val="tx1"/>
                </a:solidFill>
                <a:latin typeface="Arial" charset="0"/>
              </a:rPr>
              <a:t>Tecnolog</a:t>
            </a:r>
            <a:r>
              <a:rPr lang="es-MX" sz="2600">
                <a:solidFill>
                  <a:schemeClr val="tx1"/>
                </a:solidFill>
                <a:latin typeface="Tahoma"/>
              </a:rPr>
              <a:t>í</a:t>
            </a:r>
            <a:r>
              <a:rPr lang="es-MX" sz="2600">
                <a:solidFill>
                  <a:schemeClr val="tx1"/>
                </a:solidFill>
                <a:latin typeface="Arial" charset="0"/>
              </a:rPr>
              <a:t>a</a:t>
            </a:r>
          </a:p>
          <a:p>
            <a:pPr>
              <a:lnSpc>
                <a:spcPct val="90000"/>
              </a:lnSpc>
            </a:pPr>
            <a:endParaRPr lang="es-MX" sz="2600">
              <a:solidFill>
                <a:schemeClr val="tx1"/>
              </a:solidFill>
              <a:latin typeface="Arial" charset="0"/>
            </a:endParaRPr>
          </a:p>
          <a:p>
            <a:pPr>
              <a:lnSpc>
                <a:spcPct val="90000"/>
              </a:lnSpc>
            </a:pPr>
            <a:r>
              <a:rPr lang="es-MX" sz="2600">
                <a:solidFill>
                  <a:schemeClr val="tx1"/>
                </a:solidFill>
                <a:latin typeface="Arial" charset="0"/>
              </a:rPr>
              <a:t>Localizaci</a:t>
            </a:r>
            <a:r>
              <a:rPr lang="es-MX" sz="2600">
                <a:solidFill>
                  <a:schemeClr val="tx1"/>
                </a:solidFill>
                <a:latin typeface="Tahoma"/>
              </a:rPr>
              <a:t>ó</a:t>
            </a:r>
            <a:r>
              <a:rPr lang="es-MX" sz="2600">
                <a:solidFill>
                  <a:schemeClr val="tx1"/>
                </a:solidFill>
                <a:latin typeface="Arial" charset="0"/>
              </a:rPr>
              <a:t>n</a:t>
            </a:r>
          </a:p>
          <a:p>
            <a:pPr>
              <a:lnSpc>
                <a:spcPct val="90000"/>
              </a:lnSpc>
            </a:pPr>
            <a:endParaRPr lang="es-MX" sz="2600">
              <a:solidFill>
                <a:schemeClr val="tx1"/>
              </a:solidFill>
              <a:latin typeface="Arial" charset="0"/>
            </a:endParaRPr>
          </a:p>
        </p:txBody>
      </p:sp>
    </p:spTree>
    <p:extLst>
      <p:ext uri="{BB962C8B-B14F-4D97-AF65-F5344CB8AC3E}">
        <p14:creationId xmlns:p14="http://schemas.microsoft.com/office/powerpoint/2010/main" val="9649892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2928958" y="214290"/>
            <a:ext cx="4572000" cy="954107"/>
          </a:xfrm>
          <a:prstGeom prst="rect">
            <a:avLst/>
          </a:prstGeom>
        </p:spPr>
        <p:txBody>
          <a:bodyPr>
            <a:spAutoFit/>
          </a:bodyPr>
          <a:lstStyle/>
          <a:p>
            <a:r>
              <a:rPr lang="es-PE" sz="2800" b="1" dirty="0" smtClean="0">
                <a:solidFill>
                  <a:srgbClr val="FF0000"/>
                </a:solidFill>
              </a:rPr>
              <a:t>ESTUDIO TECNICO:</a:t>
            </a:r>
            <a:r>
              <a:rPr lang="es-PE" sz="2800" dirty="0" smtClean="0">
                <a:solidFill>
                  <a:srgbClr val="FF0000"/>
                </a:solidFill>
              </a:rPr>
              <a:t/>
            </a:r>
            <a:br>
              <a:rPr lang="es-PE" sz="2800" dirty="0" smtClean="0">
                <a:solidFill>
                  <a:srgbClr val="FF0000"/>
                </a:solidFill>
              </a:rPr>
            </a:br>
            <a:endParaRPr lang="es-PE" sz="2800" dirty="0">
              <a:solidFill>
                <a:srgbClr val="FF0000"/>
              </a:solidFill>
            </a:endParaRPr>
          </a:p>
        </p:txBody>
      </p:sp>
      <p:sp>
        <p:nvSpPr>
          <p:cNvPr id="4" name="Rectangle 3"/>
          <p:cNvSpPr>
            <a:spLocks noGrp="1" noChangeArrowheads="1"/>
          </p:cNvSpPr>
          <p:nvPr>
            <p:ph type="body" idx="4294967295"/>
          </p:nvPr>
        </p:nvSpPr>
        <p:spPr>
          <a:xfrm>
            <a:off x="900113" y="2349500"/>
            <a:ext cx="7200900" cy="3816350"/>
          </a:xfrm>
          <a:prstGeom prst="rect">
            <a:avLst/>
          </a:prstGeom>
        </p:spPr>
        <p:txBody>
          <a:bodyPr/>
          <a:lstStyle/>
          <a:p>
            <a:r>
              <a:rPr lang="es-MX" sz="2600" dirty="0">
                <a:solidFill>
                  <a:schemeClr val="tx1"/>
                </a:solidFill>
                <a:latin typeface="Arial" charset="0"/>
              </a:rPr>
              <a:t>Disponibilidad de insumos</a:t>
            </a:r>
          </a:p>
          <a:p>
            <a:endParaRPr lang="es-MX" sz="2600" dirty="0">
              <a:solidFill>
                <a:schemeClr val="tx1"/>
              </a:solidFill>
              <a:latin typeface="Arial" charset="0"/>
            </a:endParaRPr>
          </a:p>
          <a:p>
            <a:r>
              <a:rPr lang="es-MX" sz="2600" dirty="0">
                <a:solidFill>
                  <a:schemeClr val="tx1"/>
                </a:solidFill>
                <a:latin typeface="Arial" charset="0"/>
              </a:rPr>
              <a:t>Estacionalidades y Fluctuaciones</a:t>
            </a:r>
          </a:p>
          <a:p>
            <a:endParaRPr lang="es-MX" sz="2600" dirty="0">
              <a:solidFill>
                <a:schemeClr val="tx1"/>
              </a:solidFill>
              <a:latin typeface="Arial" charset="0"/>
            </a:endParaRPr>
          </a:p>
          <a:p>
            <a:r>
              <a:rPr lang="es-MX" sz="2600" dirty="0">
                <a:solidFill>
                  <a:schemeClr val="tx1"/>
                </a:solidFill>
                <a:latin typeface="Arial" charset="0"/>
              </a:rPr>
              <a:t>Valoraci</a:t>
            </a:r>
            <a:r>
              <a:rPr lang="es-MX" sz="2600" dirty="0">
                <a:solidFill>
                  <a:schemeClr val="tx1"/>
                </a:solidFill>
                <a:latin typeface="Tahoma"/>
              </a:rPr>
              <a:t>ó</a:t>
            </a:r>
            <a:r>
              <a:rPr lang="es-MX" sz="2600" dirty="0">
                <a:solidFill>
                  <a:schemeClr val="tx1"/>
                </a:solidFill>
                <a:latin typeface="Arial" charset="0"/>
              </a:rPr>
              <a:t>n del Riesgo</a:t>
            </a:r>
          </a:p>
          <a:p>
            <a:endParaRPr lang="es-ES" sz="2600" dirty="0"/>
          </a:p>
        </p:txBody>
      </p:sp>
    </p:spTree>
    <p:extLst>
      <p:ext uri="{BB962C8B-B14F-4D97-AF65-F5344CB8AC3E}">
        <p14:creationId xmlns:p14="http://schemas.microsoft.com/office/powerpoint/2010/main" val="9649892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2928958" y="214290"/>
            <a:ext cx="4572000" cy="954107"/>
          </a:xfrm>
          <a:prstGeom prst="rect">
            <a:avLst/>
          </a:prstGeom>
        </p:spPr>
        <p:txBody>
          <a:bodyPr>
            <a:spAutoFit/>
          </a:bodyPr>
          <a:lstStyle/>
          <a:p>
            <a:r>
              <a:rPr lang="es-PE" sz="2800" b="1" dirty="0" smtClean="0">
                <a:solidFill>
                  <a:srgbClr val="FF0000"/>
                </a:solidFill>
              </a:rPr>
              <a:t>ESTUDIO TECNICO:</a:t>
            </a:r>
            <a:r>
              <a:rPr lang="es-PE" sz="2800" dirty="0" smtClean="0">
                <a:solidFill>
                  <a:srgbClr val="FF0000"/>
                </a:solidFill>
              </a:rPr>
              <a:t/>
            </a:r>
            <a:br>
              <a:rPr lang="es-PE" sz="2800" dirty="0" smtClean="0">
                <a:solidFill>
                  <a:srgbClr val="FF0000"/>
                </a:solidFill>
              </a:rPr>
            </a:br>
            <a:endParaRPr lang="es-PE" sz="2800" dirty="0">
              <a:solidFill>
                <a:srgbClr val="FF0000"/>
              </a:solidFill>
            </a:endParaRPr>
          </a:p>
        </p:txBody>
      </p:sp>
      <p:sp>
        <p:nvSpPr>
          <p:cNvPr id="5" name="Rectangle 2"/>
          <p:cNvSpPr>
            <a:spLocks noGrp="1" noChangeArrowheads="1"/>
          </p:cNvSpPr>
          <p:nvPr>
            <p:ph type="body" idx="4294967295"/>
          </p:nvPr>
        </p:nvSpPr>
        <p:spPr>
          <a:xfrm>
            <a:off x="838200" y="2492375"/>
            <a:ext cx="7772400" cy="3886200"/>
          </a:xfrm>
          <a:prstGeom prst="rect">
            <a:avLst/>
          </a:prstGeom>
        </p:spPr>
        <p:txBody>
          <a:bodyPr/>
          <a:lstStyle/>
          <a:p>
            <a:pPr marL="609600" indent="-609600">
              <a:buClr>
                <a:schemeClr val="hlink"/>
              </a:buClr>
              <a:buFont typeface="Wingdings" pitchFamily="2" charset="2"/>
              <a:buChar char="ü"/>
            </a:pPr>
            <a:r>
              <a:rPr lang="es-ES_tradnl" altLang="es-PE" sz="2800" b="1" smtClean="0"/>
              <a:t>Cantidad de producto por unidad de tiempo.</a:t>
            </a:r>
          </a:p>
          <a:p>
            <a:pPr marL="609600" indent="-609600">
              <a:buClr>
                <a:schemeClr val="hlink"/>
              </a:buClr>
              <a:buFont typeface="Wingdings" pitchFamily="2" charset="2"/>
              <a:buChar char="ü"/>
            </a:pPr>
            <a:r>
              <a:rPr lang="es-ES_tradnl" altLang="es-PE" sz="2800" b="1" smtClean="0"/>
              <a:t>Capacidad de proceso.</a:t>
            </a:r>
          </a:p>
          <a:p>
            <a:pPr marL="609600" indent="-609600">
              <a:buClr>
                <a:schemeClr val="hlink"/>
              </a:buClr>
              <a:buFont typeface="Wingdings" pitchFamily="2" charset="2"/>
              <a:buChar char="ü"/>
            </a:pPr>
            <a:r>
              <a:rPr lang="es-ES_tradnl" altLang="es-PE" sz="2800" b="1" smtClean="0"/>
              <a:t>Volumen de producción.</a:t>
            </a:r>
          </a:p>
          <a:p>
            <a:pPr marL="609600" indent="-609600">
              <a:buClr>
                <a:schemeClr val="hlink"/>
              </a:buClr>
              <a:buFont typeface="Wingdings" pitchFamily="2" charset="2"/>
              <a:buChar char="ü"/>
            </a:pPr>
            <a:r>
              <a:rPr lang="es-ES_tradnl" altLang="es-PE" sz="2800" b="1" smtClean="0"/>
              <a:t>Potencia instalada.</a:t>
            </a:r>
          </a:p>
          <a:p>
            <a:pPr marL="609600" indent="-609600">
              <a:buClr>
                <a:schemeClr val="hlink"/>
              </a:buClr>
              <a:buFont typeface="Wingdings" pitchFamily="2" charset="2"/>
              <a:buChar char="ü"/>
            </a:pPr>
            <a:r>
              <a:rPr lang="es-ES_tradnl" altLang="es-PE" sz="2800" b="1" smtClean="0"/>
              <a:t>Población servida.</a:t>
            </a:r>
          </a:p>
        </p:txBody>
      </p:sp>
      <p:sp>
        <p:nvSpPr>
          <p:cNvPr id="6" name="Text Box 3"/>
          <p:cNvSpPr txBox="1">
            <a:spLocks noChangeArrowheads="1"/>
          </p:cNvSpPr>
          <p:nvPr/>
        </p:nvSpPr>
        <p:spPr bwMode="auto">
          <a:xfrm>
            <a:off x="685800" y="1773238"/>
            <a:ext cx="6019800" cy="523875"/>
          </a:xfrm>
          <a:prstGeom prst="rect">
            <a:avLst/>
          </a:prstGeom>
          <a:noFill/>
          <a:ln w="12700" cap="sq">
            <a:noFill/>
            <a:miter lim="800000"/>
            <a:headEnd type="none" w="sm" len="sm"/>
            <a:tailEnd type="none" w="sm" len="sm"/>
          </a:ln>
          <a:effectLst/>
        </p:spPr>
        <p:txBody>
          <a:bodyPr>
            <a:spAutoFit/>
          </a:bodyPr>
          <a:lstStyle/>
          <a:p>
            <a:pPr>
              <a:spcBef>
                <a:spcPct val="50000"/>
              </a:spcBef>
              <a:defRPr/>
            </a:pPr>
            <a:r>
              <a:rPr lang="es-GT" sz="2800" b="1" dirty="0">
                <a:latin typeface="+mn-lt"/>
              </a:rPr>
              <a:t>FORMAS PARA MEDIRLO</a:t>
            </a:r>
          </a:p>
        </p:txBody>
      </p:sp>
      <p:sp>
        <p:nvSpPr>
          <p:cNvPr id="7" name="Rectangle 4"/>
          <p:cNvSpPr txBox="1">
            <a:spLocks noChangeArrowheads="1"/>
          </p:cNvSpPr>
          <p:nvPr/>
        </p:nvSpPr>
        <p:spPr>
          <a:xfrm>
            <a:off x="684213" y="895350"/>
            <a:ext cx="8153400" cy="520700"/>
          </a:xfrm>
          <a:prstGeom prst="rect">
            <a:avLst/>
          </a:prstGeom>
        </p:spPr>
        <p:txBody>
          <a:bodyPr vert="horz" lIns="90488" tIns="44450" rIns="90488" bIns="44450" rtlCol="0" anchor="ctr">
            <a:spAutoFit/>
          </a:bodyPr>
          <a:lstStyle/>
          <a:p>
            <a:pPr marL="0" marR="0" lvl="0" indent="0" algn="ctr" defTabSz="457200" rtl="0" eaLnBrk="1" fontAlgn="auto" latinLnBrk="0" hangingPunct="1">
              <a:lnSpc>
                <a:spcPct val="100000"/>
              </a:lnSpc>
              <a:spcBef>
                <a:spcPct val="0"/>
              </a:spcBef>
              <a:spcAft>
                <a:spcPct val="67000"/>
              </a:spcAft>
              <a:buClrTx/>
              <a:buSzTx/>
              <a:buFontTx/>
              <a:buNone/>
              <a:tabLst/>
              <a:defRPr/>
            </a:pPr>
            <a:r>
              <a:rPr kumimoji="0" lang="en-US" sz="2800" b="1" i="0" u="none" strike="noStrike" kern="1200" cap="none" spc="0" normalizeH="0" baseline="0" noProof="0" smtClean="0">
                <a:ln>
                  <a:noFill/>
                </a:ln>
                <a:solidFill>
                  <a:srgbClr val="FF0000"/>
                </a:solidFill>
                <a:effectLst/>
                <a:uLnTx/>
                <a:uFillTx/>
                <a:latin typeface="+mn-lt"/>
                <a:ea typeface="+mj-ea"/>
                <a:cs typeface="+mj-cs"/>
              </a:rPr>
              <a:t>TAMAÑO DEL PROYECTO</a:t>
            </a:r>
            <a:endParaRPr kumimoji="0" lang="en-US" sz="2800" b="1" i="0" u="none" strike="noStrike" kern="1200" cap="none" spc="0" normalizeH="0" baseline="0" noProof="0" dirty="0">
              <a:ln>
                <a:noFill/>
              </a:ln>
              <a:solidFill>
                <a:srgbClr val="FF0000"/>
              </a:solidFill>
              <a:effectLst/>
              <a:uLnTx/>
              <a:uFillTx/>
              <a:latin typeface="+mn-lt"/>
              <a:ea typeface="+mj-ea"/>
              <a:cs typeface="+mj-cs"/>
            </a:endParaRPr>
          </a:p>
        </p:txBody>
      </p:sp>
    </p:spTree>
    <p:extLst>
      <p:ext uri="{BB962C8B-B14F-4D97-AF65-F5344CB8AC3E}">
        <p14:creationId xmlns:p14="http://schemas.microsoft.com/office/powerpoint/2010/main" val="9649892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2928958" y="214290"/>
            <a:ext cx="4572000" cy="954107"/>
          </a:xfrm>
          <a:prstGeom prst="rect">
            <a:avLst/>
          </a:prstGeom>
        </p:spPr>
        <p:txBody>
          <a:bodyPr>
            <a:spAutoFit/>
          </a:bodyPr>
          <a:lstStyle/>
          <a:p>
            <a:r>
              <a:rPr lang="es-PE" sz="2800" b="1" dirty="0" smtClean="0">
                <a:solidFill>
                  <a:srgbClr val="FF0000"/>
                </a:solidFill>
              </a:rPr>
              <a:t>ESTUDIO TECNICO:</a:t>
            </a:r>
            <a:r>
              <a:rPr lang="es-PE" sz="2800" dirty="0" smtClean="0">
                <a:solidFill>
                  <a:srgbClr val="FF0000"/>
                </a:solidFill>
              </a:rPr>
              <a:t/>
            </a:r>
            <a:br>
              <a:rPr lang="es-PE" sz="2800" dirty="0" smtClean="0">
                <a:solidFill>
                  <a:srgbClr val="FF0000"/>
                </a:solidFill>
              </a:rPr>
            </a:br>
            <a:endParaRPr lang="es-PE" sz="2800" dirty="0">
              <a:solidFill>
                <a:srgbClr val="FF0000"/>
              </a:solidFill>
            </a:endParaRPr>
          </a:p>
        </p:txBody>
      </p:sp>
      <p:sp>
        <p:nvSpPr>
          <p:cNvPr id="8" name="Rectangle 2"/>
          <p:cNvSpPr>
            <a:spLocks noChangeArrowheads="1"/>
          </p:cNvSpPr>
          <p:nvPr/>
        </p:nvSpPr>
        <p:spPr bwMode="auto">
          <a:xfrm>
            <a:off x="1000125" y="1071563"/>
            <a:ext cx="7215188" cy="4672012"/>
          </a:xfrm>
          <a:prstGeom prst="rect">
            <a:avLst/>
          </a:prstGeom>
          <a:noFill/>
          <a:ln w="12700">
            <a:noFill/>
            <a:miter lim="800000"/>
            <a:headEnd type="none" w="sm" len="sm"/>
            <a:tailEnd type="none" w="sm" len="sm"/>
          </a:ln>
          <a:effectLst/>
        </p:spPr>
        <p:txBody>
          <a:bodyPr>
            <a:spAutoFit/>
          </a:bodyPr>
          <a:lstStyle/>
          <a:p>
            <a:pPr algn="just" eaLnBrk="0" hangingPunct="0">
              <a:defRPr/>
            </a:pPr>
            <a:r>
              <a:rPr lang="es-MX" sz="2400" b="1" dirty="0">
                <a:solidFill>
                  <a:srgbClr val="FF0000"/>
                </a:solidFill>
                <a:latin typeface="+mn-lt"/>
              </a:rPr>
              <a:t>TAMAÑO ÓPTIMO DEL PROYECTO </a:t>
            </a:r>
          </a:p>
          <a:p>
            <a:pPr algn="just" eaLnBrk="0" hangingPunct="0">
              <a:defRPr/>
            </a:pPr>
            <a:r>
              <a:rPr lang="es-MX" sz="2400" b="1" dirty="0">
                <a:latin typeface="+mn-lt"/>
              </a:rPr>
              <a:t> </a:t>
            </a:r>
          </a:p>
          <a:p>
            <a:pPr algn="just" eaLnBrk="0" hangingPunct="0">
              <a:spcAft>
                <a:spcPct val="30000"/>
              </a:spcAft>
              <a:defRPr/>
            </a:pPr>
            <a:r>
              <a:rPr lang="es-ES" sz="2400" b="1" dirty="0">
                <a:latin typeface="+mn-lt"/>
              </a:rPr>
              <a:t>El tamaño es definido como la capacidad de producción de bienes y servicios medidos en un periodo de tiempo definido y ofrecidos en el mercado.</a:t>
            </a:r>
          </a:p>
          <a:p>
            <a:pPr algn="just" eaLnBrk="0" hangingPunct="0">
              <a:spcAft>
                <a:spcPct val="30000"/>
              </a:spcAft>
              <a:defRPr/>
            </a:pPr>
            <a:endParaRPr lang="es-ES" sz="2400" b="1" dirty="0">
              <a:latin typeface="+mn-lt"/>
            </a:endParaRPr>
          </a:p>
          <a:p>
            <a:pPr algn="just" eaLnBrk="0" hangingPunct="0">
              <a:buFont typeface="Symbol" pitchFamily="18" charset="2"/>
              <a:buNone/>
              <a:defRPr/>
            </a:pPr>
            <a:r>
              <a:rPr lang="es-MX" sz="2400" b="1" dirty="0">
                <a:latin typeface="+mn-lt"/>
              </a:rPr>
              <a:t>Ejemplos:</a:t>
            </a:r>
          </a:p>
          <a:p>
            <a:pPr>
              <a:spcBef>
                <a:spcPct val="20000"/>
              </a:spcBef>
              <a:buFontTx/>
              <a:buChar char="•"/>
              <a:defRPr/>
            </a:pPr>
            <a:r>
              <a:rPr lang="es-MX" sz="2400" b="1" u="sng" dirty="0">
                <a:latin typeface="+mn-lt"/>
                <a:cs typeface="Times New Roman" pitchFamily="18" charset="0"/>
              </a:rPr>
              <a:t>Para u</a:t>
            </a:r>
            <a:r>
              <a:rPr lang="es-CO" sz="2400" b="1" u="sng" dirty="0" err="1">
                <a:latin typeface="+mn-lt"/>
                <a:cs typeface="Times New Roman" pitchFamily="18" charset="0"/>
              </a:rPr>
              <a:t>na</a:t>
            </a:r>
            <a:r>
              <a:rPr lang="es-CO" sz="2400" b="1" u="sng" dirty="0">
                <a:latin typeface="+mn-lt"/>
                <a:cs typeface="Times New Roman" pitchFamily="18" charset="0"/>
              </a:rPr>
              <a:t> fábrica de telas</a:t>
            </a:r>
            <a:r>
              <a:rPr lang="es-MX" sz="2400" b="1" u="sng" dirty="0">
                <a:latin typeface="+mn-lt"/>
                <a:cs typeface="Times New Roman" pitchFamily="18" charset="0"/>
              </a:rPr>
              <a:t>:</a:t>
            </a:r>
          </a:p>
          <a:p>
            <a:pPr lvl="1">
              <a:spcBef>
                <a:spcPct val="20000"/>
              </a:spcBef>
              <a:defRPr/>
            </a:pPr>
            <a:r>
              <a:rPr lang="es-MX" sz="2400" b="1" dirty="0">
                <a:latin typeface="+mn-lt"/>
                <a:cs typeface="Times New Roman" pitchFamily="18" charset="0"/>
              </a:rPr>
              <a:t>Tamaño =</a:t>
            </a:r>
            <a:r>
              <a:rPr lang="es-CO" sz="2400" b="1" dirty="0">
                <a:latin typeface="+mn-lt"/>
                <a:cs typeface="Times New Roman" pitchFamily="18" charset="0"/>
              </a:rPr>
              <a:t>número de metros de tela</a:t>
            </a:r>
            <a:r>
              <a:rPr lang="es-MX" sz="2400" b="1" dirty="0">
                <a:latin typeface="+mn-lt"/>
                <a:cs typeface="Times New Roman" pitchFamily="18" charset="0"/>
              </a:rPr>
              <a:t>/</a:t>
            </a:r>
            <a:r>
              <a:rPr lang="es-CO" sz="2400" b="1" dirty="0">
                <a:latin typeface="+mn-lt"/>
                <a:cs typeface="Times New Roman" pitchFamily="18" charset="0"/>
              </a:rPr>
              <a:t>mes</a:t>
            </a:r>
            <a:r>
              <a:rPr lang="es-MX" sz="2400" b="1" dirty="0">
                <a:latin typeface="+mn-lt"/>
                <a:cs typeface="Times New Roman" pitchFamily="18" charset="0"/>
              </a:rPr>
              <a:t>, </a:t>
            </a:r>
            <a:r>
              <a:rPr lang="es-CO" sz="2400" b="1" dirty="0">
                <a:latin typeface="+mn-lt"/>
                <a:cs typeface="Times New Roman" pitchFamily="18" charset="0"/>
              </a:rPr>
              <a:t>año.</a:t>
            </a:r>
            <a:endParaRPr lang="es-MX" sz="2400" b="1" dirty="0">
              <a:latin typeface="+mn-lt"/>
              <a:cs typeface="Times New Roman" pitchFamily="18" charset="0"/>
            </a:endParaRPr>
          </a:p>
          <a:p>
            <a:pPr>
              <a:spcBef>
                <a:spcPct val="20000"/>
              </a:spcBef>
              <a:buFontTx/>
              <a:buChar char="•"/>
              <a:defRPr/>
            </a:pPr>
            <a:r>
              <a:rPr lang="es-MX" sz="2400" b="1" u="sng" dirty="0">
                <a:latin typeface="+mn-lt"/>
                <a:cs typeface="Times New Roman" pitchFamily="18" charset="0"/>
              </a:rPr>
              <a:t>Para una fábrica de calzado:</a:t>
            </a:r>
          </a:p>
          <a:p>
            <a:pPr lvl="1">
              <a:spcBef>
                <a:spcPct val="20000"/>
              </a:spcBef>
              <a:defRPr/>
            </a:pPr>
            <a:r>
              <a:rPr lang="es-MX" sz="2400" b="1" dirty="0">
                <a:latin typeface="+mn-lt"/>
                <a:cs typeface="Times New Roman" pitchFamily="18" charset="0"/>
              </a:rPr>
              <a:t>Tamaño = número de zapatos/</a:t>
            </a:r>
            <a:r>
              <a:rPr lang="es-CO" sz="2400" b="1" dirty="0">
                <a:latin typeface="+mn-lt"/>
                <a:cs typeface="Times New Roman" pitchFamily="18" charset="0"/>
              </a:rPr>
              <a:t>año.</a:t>
            </a:r>
            <a:endParaRPr lang="es-MX" sz="2400" b="1" dirty="0">
              <a:latin typeface="+mn-lt"/>
              <a:cs typeface="Times New Roman" pitchFamily="18" charset="0"/>
            </a:endParaRPr>
          </a:p>
        </p:txBody>
      </p:sp>
    </p:spTree>
    <p:extLst>
      <p:ext uri="{BB962C8B-B14F-4D97-AF65-F5344CB8AC3E}">
        <p14:creationId xmlns:p14="http://schemas.microsoft.com/office/powerpoint/2010/main" val="9649892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5940425" y="1708150"/>
            <a:ext cx="989013" cy="317500"/>
          </a:xfrm>
          <a:prstGeom prst="rect">
            <a:avLst/>
          </a:prstGeom>
          <a:noFill/>
          <a:ln w="9525">
            <a:noFill/>
            <a:miter lim="800000"/>
            <a:headEnd/>
            <a:tailEnd/>
          </a:ln>
          <a:effectLst/>
        </p:spPr>
        <p:txBody>
          <a:bodyPr wrap="none" lIns="101600" tIns="50800" rIns="101600" bIns="50800">
            <a:spAutoFit/>
          </a:bodyPr>
          <a:lstStyle/>
          <a:p>
            <a:pPr algn="ctr" defTabSz="1106488" eaLnBrk="0" hangingPunct="0">
              <a:defRPr/>
            </a:pPr>
            <a:r>
              <a:rPr lang="es-ES_tradnl" sz="1400" b="1" dirty="0">
                <a:latin typeface="+mn-lt"/>
              </a:rPr>
              <a:t>MERCADO</a:t>
            </a:r>
          </a:p>
        </p:txBody>
      </p:sp>
      <p:sp>
        <p:nvSpPr>
          <p:cNvPr id="5" name="Rectangle 3"/>
          <p:cNvSpPr>
            <a:spLocks noChangeArrowheads="1"/>
          </p:cNvSpPr>
          <p:nvPr/>
        </p:nvSpPr>
        <p:spPr bwMode="auto">
          <a:xfrm>
            <a:off x="4006850" y="3000375"/>
            <a:ext cx="993775" cy="349250"/>
          </a:xfrm>
          <a:prstGeom prst="rect">
            <a:avLst/>
          </a:prstGeom>
          <a:noFill/>
          <a:ln w="9525">
            <a:noFill/>
            <a:miter lim="800000"/>
            <a:headEnd/>
            <a:tailEnd/>
          </a:ln>
          <a:effectLst/>
        </p:spPr>
        <p:txBody>
          <a:bodyPr wrap="none" lIns="101600" tIns="50800" rIns="101600" bIns="50800">
            <a:spAutoFit/>
          </a:bodyPr>
          <a:lstStyle/>
          <a:p>
            <a:pPr algn="ctr" defTabSz="1106488" eaLnBrk="0" hangingPunct="0">
              <a:defRPr/>
            </a:pPr>
            <a:r>
              <a:rPr lang="es-ES_tradnl" sz="1600" b="1" dirty="0">
                <a:latin typeface="+mn-lt"/>
              </a:rPr>
              <a:t>TAMAÑO</a:t>
            </a:r>
          </a:p>
        </p:txBody>
      </p:sp>
      <p:sp>
        <p:nvSpPr>
          <p:cNvPr id="6" name="Oval 4"/>
          <p:cNvSpPr>
            <a:spLocks noChangeArrowheads="1"/>
          </p:cNvSpPr>
          <p:nvPr/>
        </p:nvSpPr>
        <p:spPr bwMode="auto">
          <a:xfrm>
            <a:off x="3557588" y="2336800"/>
            <a:ext cx="1831975" cy="1733550"/>
          </a:xfrm>
          <a:prstGeom prst="ellipse">
            <a:avLst/>
          </a:prstGeom>
          <a:noFill/>
          <a:ln w="12700">
            <a:solidFill>
              <a:schemeClr val="tx1"/>
            </a:solidFill>
            <a:round/>
            <a:headEnd/>
            <a:tailEnd/>
          </a:ln>
          <a:effectLst/>
        </p:spPr>
        <p:txBody>
          <a:bodyPr wrap="none" anchor="ctr"/>
          <a:lstStyle/>
          <a:p>
            <a:pPr algn="ctr">
              <a:defRPr/>
            </a:pPr>
            <a:endParaRPr lang="es-PE">
              <a:latin typeface="+mn-lt"/>
            </a:endParaRPr>
          </a:p>
        </p:txBody>
      </p:sp>
      <p:sp>
        <p:nvSpPr>
          <p:cNvPr id="7" name="Rectangle 6"/>
          <p:cNvSpPr>
            <a:spLocks noChangeArrowheads="1"/>
          </p:cNvSpPr>
          <p:nvPr/>
        </p:nvSpPr>
        <p:spPr bwMode="auto">
          <a:xfrm>
            <a:off x="3949700" y="928688"/>
            <a:ext cx="1122363" cy="533400"/>
          </a:xfrm>
          <a:prstGeom prst="rect">
            <a:avLst/>
          </a:prstGeom>
          <a:noFill/>
          <a:ln w="9525">
            <a:noFill/>
            <a:miter lim="800000"/>
            <a:headEnd/>
            <a:tailEnd/>
          </a:ln>
          <a:effectLst/>
        </p:spPr>
        <p:txBody>
          <a:bodyPr wrap="none" lIns="101600" tIns="50800" rIns="101600" bIns="50800">
            <a:spAutoFit/>
          </a:bodyPr>
          <a:lstStyle/>
          <a:p>
            <a:pPr algn="ctr" defTabSz="1106488" eaLnBrk="0" hangingPunct="0">
              <a:defRPr/>
            </a:pPr>
            <a:r>
              <a:rPr lang="es-ES_tradnl" sz="1400" b="1" dirty="0">
                <a:latin typeface="+mn-lt"/>
              </a:rPr>
              <a:t>CAPACIDAD </a:t>
            </a:r>
          </a:p>
          <a:p>
            <a:pPr algn="ctr" defTabSz="1106488" eaLnBrk="0" hangingPunct="0">
              <a:defRPr/>
            </a:pPr>
            <a:r>
              <a:rPr lang="es-ES_tradnl" sz="1400" b="1" dirty="0">
                <a:latin typeface="+mn-lt"/>
              </a:rPr>
              <a:t>FINANCIERA</a:t>
            </a:r>
          </a:p>
        </p:txBody>
      </p:sp>
      <p:sp>
        <p:nvSpPr>
          <p:cNvPr id="8" name="Rectangle 7"/>
          <p:cNvSpPr>
            <a:spLocks noChangeArrowheads="1"/>
          </p:cNvSpPr>
          <p:nvPr/>
        </p:nvSpPr>
        <p:spPr bwMode="auto">
          <a:xfrm>
            <a:off x="3635375" y="766763"/>
            <a:ext cx="1579563" cy="790575"/>
          </a:xfrm>
          <a:prstGeom prst="rect">
            <a:avLst/>
          </a:prstGeom>
          <a:noFill/>
          <a:ln w="12700">
            <a:solidFill>
              <a:schemeClr val="tx1"/>
            </a:solidFill>
            <a:miter lim="800000"/>
            <a:headEnd/>
            <a:tailEnd/>
          </a:ln>
          <a:effectLst/>
        </p:spPr>
        <p:txBody>
          <a:bodyPr wrap="none" anchor="ctr"/>
          <a:lstStyle/>
          <a:p>
            <a:pPr algn="ctr">
              <a:defRPr/>
            </a:pPr>
            <a:endParaRPr lang="es-PE">
              <a:latin typeface="+mn-lt"/>
            </a:endParaRPr>
          </a:p>
        </p:txBody>
      </p:sp>
      <p:sp>
        <p:nvSpPr>
          <p:cNvPr id="9" name="Rectangle 8"/>
          <p:cNvSpPr>
            <a:spLocks noChangeArrowheads="1"/>
          </p:cNvSpPr>
          <p:nvPr/>
        </p:nvSpPr>
        <p:spPr bwMode="auto">
          <a:xfrm>
            <a:off x="5721350" y="1600200"/>
            <a:ext cx="1362075" cy="523875"/>
          </a:xfrm>
          <a:prstGeom prst="rect">
            <a:avLst/>
          </a:prstGeom>
          <a:noFill/>
          <a:ln w="12700">
            <a:solidFill>
              <a:schemeClr val="tx1"/>
            </a:solidFill>
            <a:miter lim="800000"/>
            <a:headEnd/>
            <a:tailEnd/>
          </a:ln>
          <a:effectLst/>
        </p:spPr>
        <p:txBody>
          <a:bodyPr wrap="none" anchor="ctr"/>
          <a:lstStyle/>
          <a:p>
            <a:pPr algn="ctr">
              <a:defRPr/>
            </a:pPr>
            <a:endParaRPr lang="es-PE">
              <a:latin typeface="+mn-lt"/>
            </a:endParaRPr>
          </a:p>
        </p:txBody>
      </p:sp>
      <p:sp>
        <p:nvSpPr>
          <p:cNvPr id="10" name="Rectangle 10"/>
          <p:cNvSpPr>
            <a:spLocks noChangeArrowheads="1"/>
          </p:cNvSpPr>
          <p:nvPr/>
        </p:nvSpPr>
        <p:spPr bwMode="auto">
          <a:xfrm>
            <a:off x="6264275" y="2971800"/>
            <a:ext cx="1441450" cy="533400"/>
          </a:xfrm>
          <a:prstGeom prst="rect">
            <a:avLst/>
          </a:prstGeom>
          <a:noFill/>
          <a:ln w="9525">
            <a:noFill/>
            <a:miter lim="800000"/>
            <a:headEnd/>
            <a:tailEnd/>
          </a:ln>
          <a:effectLst/>
        </p:spPr>
        <p:txBody>
          <a:bodyPr wrap="none" lIns="101600" tIns="50800" rIns="101600" bIns="50800">
            <a:spAutoFit/>
          </a:bodyPr>
          <a:lstStyle/>
          <a:p>
            <a:pPr algn="ctr" defTabSz="1106488" eaLnBrk="0" hangingPunct="0">
              <a:defRPr/>
            </a:pPr>
            <a:r>
              <a:rPr lang="es-ES_tradnl" sz="1400" b="1">
                <a:latin typeface="+mn-lt"/>
              </a:rPr>
              <a:t>DISPONIBILIDAD</a:t>
            </a:r>
          </a:p>
          <a:p>
            <a:pPr algn="ctr" defTabSz="1106488" eaLnBrk="0" hangingPunct="0">
              <a:defRPr/>
            </a:pPr>
            <a:r>
              <a:rPr lang="es-ES_tradnl" sz="1400" b="1">
                <a:latin typeface="+mn-lt"/>
              </a:rPr>
              <a:t>DE INSUMOS</a:t>
            </a:r>
          </a:p>
        </p:txBody>
      </p:sp>
      <p:sp>
        <p:nvSpPr>
          <p:cNvPr id="11" name="Rectangle 11"/>
          <p:cNvSpPr>
            <a:spLocks noChangeArrowheads="1"/>
          </p:cNvSpPr>
          <p:nvPr/>
        </p:nvSpPr>
        <p:spPr bwMode="auto">
          <a:xfrm>
            <a:off x="6075363" y="2855913"/>
            <a:ext cx="2001837" cy="869950"/>
          </a:xfrm>
          <a:prstGeom prst="rect">
            <a:avLst/>
          </a:prstGeom>
          <a:noFill/>
          <a:ln w="12700">
            <a:solidFill>
              <a:schemeClr val="tx1"/>
            </a:solidFill>
            <a:miter lim="800000"/>
            <a:headEnd/>
            <a:tailEnd/>
          </a:ln>
          <a:effectLst/>
        </p:spPr>
        <p:txBody>
          <a:bodyPr wrap="none" anchor="ctr"/>
          <a:lstStyle/>
          <a:p>
            <a:pPr algn="ctr">
              <a:defRPr/>
            </a:pPr>
            <a:endParaRPr lang="es-PE">
              <a:latin typeface="+mn-lt"/>
            </a:endParaRPr>
          </a:p>
        </p:txBody>
      </p:sp>
      <p:sp>
        <p:nvSpPr>
          <p:cNvPr id="12" name="Rectangle 13"/>
          <p:cNvSpPr>
            <a:spLocks noChangeArrowheads="1"/>
          </p:cNvSpPr>
          <p:nvPr/>
        </p:nvSpPr>
        <p:spPr bwMode="auto">
          <a:xfrm>
            <a:off x="6165850" y="4416425"/>
            <a:ext cx="1727200" cy="533400"/>
          </a:xfrm>
          <a:prstGeom prst="rect">
            <a:avLst/>
          </a:prstGeom>
          <a:noFill/>
          <a:ln w="9525">
            <a:noFill/>
            <a:miter lim="800000"/>
            <a:headEnd/>
            <a:tailEnd/>
          </a:ln>
          <a:effectLst/>
        </p:spPr>
        <p:txBody>
          <a:bodyPr wrap="none" lIns="101600" tIns="50800" rIns="101600" bIns="50800">
            <a:spAutoFit/>
          </a:bodyPr>
          <a:lstStyle/>
          <a:p>
            <a:pPr algn="ctr" defTabSz="1106488" eaLnBrk="0" hangingPunct="0">
              <a:defRPr/>
            </a:pPr>
            <a:r>
              <a:rPr lang="es-ES_tradnl" sz="1400" b="1">
                <a:latin typeface="+mn-lt"/>
              </a:rPr>
              <a:t>OBRAS</a:t>
            </a:r>
          </a:p>
          <a:p>
            <a:pPr algn="ctr" defTabSz="1106488" eaLnBrk="0" hangingPunct="0">
              <a:defRPr/>
            </a:pPr>
            <a:r>
              <a:rPr lang="es-ES_tradnl" sz="1400" b="1">
                <a:latin typeface="+mn-lt"/>
              </a:rPr>
              <a:t>COMPLEMENTARIAS</a:t>
            </a:r>
          </a:p>
        </p:txBody>
      </p:sp>
      <p:sp>
        <p:nvSpPr>
          <p:cNvPr id="13" name="Rectangle 14"/>
          <p:cNvSpPr>
            <a:spLocks noChangeArrowheads="1"/>
          </p:cNvSpPr>
          <p:nvPr/>
        </p:nvSpPr>
        <p:spPr bwMode="auto">
          <a:xfrm>
            <a:off x="5980113" y="4273550"/>
            <a:ext cx="2282825" cy="1060450"/>
          </a:xfrm>
          <a:prstGeom prst="rect">
            <a:avLst/>
          </a:prstGeom>
          <a:noFill/>
          <a:ln w="12700">
            <a:solidFill>
              <a:schemeClr val="tx1"/>
            </a:solidFill>
            <a:miter lim="800000"/>
            <a:headEnd/>
            <a:tailEnd/>
          </a:ln>
          <a:effectLst/>
        </p:spPr>
        <p:txBody>
          <a:bodyPr wrap="none" anchor="ctr"/>
          <a:lstStyle/>
          <a:p>
            <a:pPr algn="ctr">
              <a:defRPr/>
            </a:pPr>
            <a:endParaRPr lang="es-PE">
              <a:latin typeface="+mn-lt"/>
            </a:endParaRPr>
          </a:p>
        </p:txBody>
      </p:sp>
      <p:sp>
        <p:nvSpPr>
          <p:cNvPr id="14" name="Rectangle 16"/>
          <p:cNvSpPr>
            <a:spLocks noChangeArrowheads="1"/>
          </p:cNvSpPr>
          <p:nvPr/>
        </p:nvSpPr>
        <p:spPr bwMode="auto">
          <a:xfrm>
            <a:off x="1500188" y="4357688"/>
            <a:ext cx="1331912" cy="533400"/>
          </a:xfrm>
          <a:prstGeom prst="rect">
            <a:avLst/>
          </a:prstGeom>
          <a:noFill/>
          <a:ln w="9525">
            <a:noFill/>
            <a:miter lim="800000"/>
            <a:headEnd/>
            <a:tailEnd/>
          </a:ln>
          <a:effectLst/>
        </p:spPr>
        <p:txBody>
          <a:bodyPr wrap="none" lIns="101600" tIns="50800" rIns="101600" bIns="50800">
            <a:spAutoFit/>
          </a:bodyPr>
          <a:lstStyle/>
          <a:p>
            <a:pPr algn="ctr" defTabSz="1106488" eaLnBrk="0" hangingPunct="0">
              <a:defRPr/>
            </a:pPr>
            <a:r>
              <a:rPr lang="es-ES_tradnl" sz="1400" b="1" dirty="0">
                <a:latin typeface="+mn-lt"/>
              </a:rPr>
              <a:t>POSIBILIDADES</a:t>
            </a:r>
          </a:p>
          <a:p>
            <a:pPr algn="ctr" defTabSz="1106488" eaLnBrk="0" hangingPunct="0">
              <a:defRPr/>
            </a:pPr>
            <a:r>
              <a:rPr lang="es-ES_tradnl" sz="1400" b="1" dirty="0">
                <a:latin typeface="+mn-lt"/>
              </a:rPr>
              <a:t>DE EXPANSIÓN</a:t>
            </a:r>
          </a:p>
        </p:txBody>
      </p:sp>
      <p:sp>
        <p:nvSpPr>
          <p:cNvPr id="15" name="Rectangle 17"/>
          <p:cNvSpPr>
            <a:spLocks noChangeArrowheads="1"/>
          </p:cNvSpPr>
          <p:nvPr/>
        </p:nvSpPr>
        <p:spPr bwMode="auto">
          <a:xfrm>
            <a:off x="1206500" y="4271963"/>
            <a:ext cx="1944688" cy="696912"/>
          </a:xfrm>
          <a:prstGeom prst="rect">
            <a:avLst/>
          </a:prstGeom>
          <a:noFill/>
          <a:ln w="12700">
            <a:solidFill>
              <a:schemeClr val="tx1"/>
            </a:solidFill>
            <a:miter lim="800000"/>
            <a:headEnd/>
            <a:tailEnd/>
          </a:ln>
          <a:effectLst/>
        </p:spPr>
        <p:txBody>
          <a:bodyPr wrap="none" anchor="ctr"/>
          <a:lstStyle/>
          <a:p>
            <a:pPr algn="ctr">
              <a:defRPr/>
            </a:pPr>
            <a:endParaRPr lang="es-PE">
              <a:latin typeface="+mn-lt"/>
            </a:endParaRPr>
          </a:p>
        </p:txBody>
      </p:sp>
      <p:sp>
        <p:nvSpPr>
          <p:cNvPr id="16" name="Rectangle 19"/>
          <p:cNvSpPr>
            <a:spLocks noChangeArrowheads="1"/>
          </p:cNvSpPr>
          <p:nvPr/>
        </p:nvSpPr>
        <p:spPr bwMode="auto">
          <a:xfrm>
            <a:off x="1346200" y="1608138"/>
            <a:ext cx="1576388" cy="533400"/>
          </a:xfrm>
          <a:prstGeom prst="rect">
            <a:avLst/>
          </a:prstGeom>
          <a:noFill/>
          <a:ln w="9525">
            <a:noFill/>
            <a:miter lim="800000"/>
            <a:headEnd/>
            <a:tailEnd/>
          </a:ln>
          <a:effectLst/>
        </p:spPr>
        <p:txBody>
          <a:bodyPr wrap="none" lIns="101600" tIns="50800" rIns="101600" bIns="50800">
            <a:spAutoFit/>
          </a:bodyPr>
          <a:lstStyle/>
          <a:p>
            <a:pPr algn="ctr" defTabSz="1106488" eaLnBrk="0" hangingPunct="0">
              <a:defRPr/>
            </a:pPr>
            <a:r>
              <a:rPr lang="es-ES_tradnl" sz="1400" b="1" dirty="0">
                <a:latin typeface="+mn-lt"/>
              </a:rPr>
              <a:t>POLÍTICA</a:t>
            </a:r>
          </a:p>
          <a:p>
            <a:pPr algn="ctr" defTabSz="1106488" eaLnBrk="0" hangingPunct="0">
              <a:defRPr/>
            </a:pPr>
            <a:r>
              <a:rPr lang="es-ES_tradnl" sz="1400" b="1" dirty="0">
                <a:latin typeface="+mn-lt"/>
              </a:rPr>
              <a:t>GUBERNAMENTAL</a:t>
            </a:r>
          </a:p>
        </p:txBody>
      </p:sp>
      <p:sp>
        <p:nvSpPr>
          <p:cNvPr id="17" name="Rectangle 20"/>
          <p:cNvSpPr>
            <a:spLocks noChangeArrowheads="1"/>
          </p:cNvSpPr>
          <p:nvPr/>
        </p:nvSpPr>
        <p:spPr bwMode="auto">
          <a:xfrm>
            <a:off x="1187450" y="1557338"/>
            <a:ext cx="2160588" cy="728662"/>
          </a:xfrm>
          <a:prstGeom prst="rect">
            <a:avLst/>
          </a:prstGeom>
          <a:noFill/>
          <a:ln w="12700">
            <a:solidFill>
              <a:schemeClr val="tx1"/>
            </a:solidFill>
            <a:miter lim="800000"/>
            <a:headEnd/>
            <a:tailEnd/>
          </a:ln>
          <a:effectLst/>
        </p:spPr>
        <p:txBody>
          <a:bodyPr wrap="none" anchor="ctr"/>
          <a:lstStyle/>
          <a:p>
            <a:pPr algn="ctr">
              <a:defRPr/>
            </a:pPr>
            <a:endParaRPr lang="es-PE">
              <a:latin typeface="+mn-lt"/>
            </a:endParaRPr>
          </a:p>
        </p:txBody>
      </p:sp>
      <p:grpSp>
        <p:nvGrpSpPr>
          <p:cNvPr id="18" name="Group 38"/>
          <p:cNvGrpSpPr>
            <a:grpSpLocks/>
          </p:cNvGrpSpPr>
          <p:nvPr/>
        </p:nvGrpSpPr>
        <p:grpSpPr bwMode="auto">
          <a:xfrm>
            <a:off x="1149350" y="2852738"/>
            <a:ext cx="1544638" cy="831850"/>
            <a:chOff x="705" y="1797"/>
            <a:chExt cx="973" cy="524"/>
          </a:xfrm>
        </p:grpSpPr>
        <p:sp>
          <p:nvSpPr>
            <p:cNvPr id="19" name="Rectangle 22"/>
            <p:cNvSpPr>
              <a:spLocks noChangeArrowheads="1"/>
            </p:cNvSpPr>
            <p:nvPr/>
          </p:nvSpPr>
          <p:spPr bwMode="auto">
            <a:xfrm>
              <a:off x="795" y="1845"/>
              <a:ext cx="721" cy="336"/>
            </a:xfrm>
            <a:prstGeom prst="rect">
              <a:avLst/>
            </a:prstGeom>
            <a:noFill/>
            <a:ln w="9525">
              <a:noFill/>
              <a:miter lim="800000"/>
              <a:headEnd/>
              <a:tailEnd/>
            </a:ln>
            <a:effectLst/>
          </p:spPr>
          <p:txBody>
            <a:bodyPr wrap="none" lIns="101600" tIns="50800" rIns="101600" bIns="50800">
              <a:spAutoFit/>
            </a:bodyPr>
            <a:lstStyle/>
            <a:p>
              <a:pPr algn="ctr" defTabSz="1106488" eaLnBrk="0" hangingPunct="0">
                <a:defRPr/>
              </a:pPr>
              <a:r>
                <a:rPr lang="es-ES_tradnl" sz="1400" b="1" dirty="0">
                  <a:latin typeface="+mn-lt"/>
                </a:rPr>
                <a:t>ECONOMÍAS</a:t>
              </a:r>
            </a:p>
            <a:p>
              <a:pPr algn="ctr" defTabSz="1106488" eaLnBrk="0" hangingPunct="0">
                <a:defRPr/>
              </a:pPr>
              <a:r>
                <a:rPr lang="es-ES_tradnl" sz="1400" b="1" dirty="0">
                  <a:latin typeface="+mn-lt"/>
                </a:rPr>
                <a:t>DE ESCALA</a:t>
              </a:r>
            </a:p>
          </p:txBody>
        </p:sp>
        <p:sp>
          <p:nvSpPr>
            <p:cNvPr id="20" name="Rectangle 23"/>
            <p:cNvSpPr>
              <a:spLocks noChangeArrowheads="1"/>
            </p:cNvSpPr>
            <p:nvPr/>
          </p:nvSpPr>
          <p:spPr bwMode="auto">
            <a:xfrm>
              <a:off x="705" y="1797"/>
              <a:ext cx="973" cy="524"/>
            </a:xfrm>
            <a:prstGeom prst="rect">
              <a:avLst/>
            </a:prstGeom>
            <a:noFill/>
            <a:ln w="12700">
              <a:solidFill>
                <a:schemeClr val="tx1"/>
              </a:solidFill>
              <a:miter lim="800000"/>
              <a:headEnd/>
              <a:tailEnd/>
            </a:ln>
            <a:effectLst/>
          </p:spPr>
          <p:txBody>
            <a:bodyPr wrap="none" anchor="ctr"/>
            <a:lstStyle/>
            <a:p>
              <a:pPr algn="ctr">
                <a:defRPr/>
              </a:pPr>
              <a:endParaRPr lang="es-PE">
                <a:latin typeface="+mn-lt"/>
              </a:endParaRPr>
            </a:p>
          </p:txBody>
        </p:sp>
      </p:grpSp>
      <p:grpSp>
        <p:nvGrpSpPr>
          <p:cNvPr id="21" name="Group 37"/>
          <p:cNvGrpSpPr>
            <a:grpSpLocks/>
          </p:cNvGrpSpPr>
          <p:nvPr/>
        </p:nvGrpSpPr>
        <p:grpSpPr bwMode="auto">
          <a:xfrm>
            <a:off x="3756025" y="5318125"/>
            <a:ext cx="1495425" cy="614363"/>
            <a:chOff x="2347" y="3350"/>
            <a:chExt cx="942" cy="387"/>
          </a:xfrm>
        </p:grpSpPr>
        <p:sp>
          <p:nvSpPr>
            <p:cNvPr id="22" name="Rectangle 25"/>
            <p:cNvSpPr>
              <a:spLocks noChangeArrowheads="1"/>
            </p:cNvSpPr>
            <p:nvPr/>
          </p:nvSpPr>
          <p:spPr bwMode="auto">
            <a:xfrm>
              <a:off x="2456" y="3445"/>
              <a:ext cx="743" cy="200"/>
            </a:xfrm>
            <a:prstGeom prst="rect">
              <a:avLst/>
            </a:prstGeom>
            <a:noFill/>
            <a:ln w="9525">
              <a:noFill/>
              <a:miter lim="800000"/>
              <a:headEnd/>
              <a:tailEnd/>
            </a:ln>
            <a:effectLst/>
          </p:spPr>
          <p:txBody>
            <a:bodyPr wrap="none" lIns="101600" tIns="50800" rIns="101600" bIns="50800">
              <a:spAutoFit/>
            </a:bodyPr>
            <a:lstStyle/>
            <a:p>
              <a:pPr algn="ctr" defTabSz="1106488" eaLnBrk="0" hangingPunct="0">
                <a:defRPr/>
              </a:pPr>
              <a:r>
                <a:rPr lang="es-ES_tradnl" sz="1400" b="1" dirty="0">
                  <a:latin typeface="+mn-lt"/>
                </a:rPr>
                <a:t>TECNOLOGÍA</a:t>
              </a:r>
            </a:p>
          </p:txBody>
        </p:sp>
        <p:sp>
          <p:nvSpPr>
            <p:cNvPr id="23" name="Rectangle 26"/>
            <p:cNvSpPr>
              <a:spLocks noChangeArrowheads="1"/>
            </p:cNvSpPr>
            <p:nvPr/>
          </p:nvSpPr>
          <p:spPr bwMode="auto">
            <a:xfrm>
              <a:off x="2347" y="3350"/>
              <a:ext cx="942" cy="387"/>
            </a:xfrm>
            <a:prstGeom prst="rect">
              <a:avLst/>
            </a:prstGeom>
            <a:noFill/>
            <a:ln w="12700">
              <a:solidFill>
                <a:schemeClr val="tx1"/>
              </a:solidFill>
              <a:miter lim="800000"/>
              <a:headEnd/>
              <a:tailEnd/>
            </a:ln>
            <a:effectLst/>
          </p:spPr>
          <p:txBody>
            <a:bodyPr wrap="none" anchor="ctr"/>
            <a:lstStyle/>
            <a:p>
              <a:pPr algn="ctr">
                <a:defRPr/>
              </a:pPr>
              <a:endParaRPr lang="es-PE">
                <a:latin typeface="+mn-lt"/>
              </a:endParaRPr>
            </a:p>
          </p:txBody>
        </p:sp>
      </p:grpSp>
      <p:sp>
        <p:nvSpPr>
          <p:cNvPr id="24" name="Line 27"/>
          <p:cNvSpPr>
            <a:spLocks noChangeShapeType="1"/>
          </p:cNvSpPr>
          <p:nvPr/>
        </p:nvSpPr>
        <p:spPr bwMode="auto">
          <a:xfrm flipV="1">
            <a:off x="3155950" y="3792538"/>
            <a:ext cx="644525" cy="815975"/>
          </a:xfrm>
          <a:prstGeom prst="line">
            <a:avLst/>
          </a:prstGeom>
          <a:noFill/>
          <a:ln w="12700">
            <a:solidFill>
              <a:schemeClr val="tx1"/>
            </a:solidFill>
            <a:round/>
            <a:headEnd type="none" w="sm" len="sm"/>
            <a:tailEnd type="stealth" w="med" len="lg"/>
          </a:ln>
          <a:effectLst/>
        </p:spPr>
        <p:txBody>
          <a:bodyPr wrap="none" anchor="ctr"/>
          <a:lstStyle/>
          <a:p>
            <a:pPr algn="ctr">
              <a:defRPr/>
            </a:pPr>
            <a:endParaRPr lang="es-PE">
              <a:latin typeface="+mn-lt"/>
            </a:endParaRPr>
          </a:p>
        </p:txBody>
      </p:sp>
      <p:sp>
        <p:nvSpPr>
          <p:cNvPr id="25" name="Line 28"/>
          <p:cNvSpPr>
            <a:spLocks noChangeShapeType="1"/>
          </p:cNvSpPr>
          <p:nvPr/>
        </p:nvSpPr>
        <p:spPr bwMode="auto">
          <a:xfrm>
            <a:off x="2709863" y="3235325"/>
            <a:ext cx="844550" cy="0"/>
          </a:xfrm>
          <a:prstGeom prst="line">
            <a:avLst/>
          </a:prstGeom>
          <a:noFill/>
          <a:ln w="12700">
            <a:solidFill>
              <a:schemeClr val="tx1"/>
            </a:solidFill>
            <a:round/>
            <a:headEnd type="none" w="sm" len="sm"/>
            <a:tailEnd type="stealth" w="med" len="lg"/>
          </a:ln>
          <a:effectLst/>
        </p:spPr>
        <p:txBody>
          <a:bodyPr wrap="none" anchor="ctr"/>
          <a:lstStyle/>
          <a:p>
            <a:pPr algn="ctr">
              <a:defRPr/>
            </a:pPr>
            <a:endParaRPr lang="es-PE">
              <a:latin typeface="+mn-lt"/>
            </a:endParaRPr>
          </a:p>
        </p:txBody>
      </p:sp>
      <p:sp>
        <p:nvSpPr>
          <p:cNvPr id="26" name="Line 29"/>
          <p:cNvSpPr>
            <a:spLocks noChangeShapeType="1"/>
          </p:cNvSpPr>
          <p:nvPr/>
        </p:nvSpPr>
        <p:spPr bwMode="auto">
          <a:xfrm>
            <a:off x="3357563" y="1927225"/>
            <a:ext cx="463550" cy="639763"/>
          </a:xfrm>
          <a:prstGeom prst="line">
            <a:avLst/>
          </a:prstGeom>
          <a:noFill/>
          <a:ln w="12700">
            <a:solidFill>
              <a:schemeClr val="tx1"/>
            </a:solidFill>
            <a:round/>
            <a:headEnd type="none" w="sm" len="sm"/>
            <a:tailEnd type="stealth" w="med" len="lg"/>
          </a:ln>
          <a:effectLst/>
        </p:spPr>
        <p:txBody>
          <a:bodyPr wrap="none" anchor="ctr"/>
          <a:lstStyle/>
          <a:p>
            <a:pPr algn="ctr">
              <a:defRPr/>
            </a:pPr>
            <a:endParaRPr lang="es-PE">
              <a:latin typeface="+mn-lt"/>
            </a:endParaRPr>
          </a:p>
        </p:txBody>
      </p:sp>
      <p:sp>
        <p:nvSpPr>
          <p:cNvPr id="27" name="Line 30"/>
          <p:cNvSpPr>
            <a:spLocks noChangeShapeType="1"/>
          </p:cNvSpPr>
          <p:nvPr/>
        </p:nvSpPr>
        <p:spPr bwMode="auto">
          <a:xfrm>
            <a:off x="4251325" y="1571625"/>
            <a:ext cx="46038" cy="785813"/>
          </a:xfrm>
          <a:prstGeom prst="line">
            <a:avLst/>
          </a:prstGeom>
          <a:noFill/>
          <a:ln w="12700">
            <a:solidFill>
              <a:schemeClr val="tx1"/>
            </a:solidFill>
            <a:round/>
            <a:headEnd type="none" w="sm" len="sm"/>
            <a:tailEnd type="stealth" w="med" len="lg"/>
          </a:ln>
          <a:effectLst/>
        </p:spPr>
        <p:txBody>
          <a:bodyPr wrap="none" anchor="ctr"/>
          <a:lstStyle/>
          <a:p>
            <a:pPr algn="ctr">
              <a:defRPr/>
            </a:pPr>
            <a:endParaRPr lang="es-PE">
              <a:latin typeface="+mn-lt"/>
            </a:endParaRPr>
          </a:p>
        </p:txBody>
      </p:sp>
      <p:sp>
        <p:nvSpPr>
          <p:cNvPr id="28" name="Line 31"/>
          <p:cNvSpPr>
            <a:spLocks noChangeShapeType="1"/>
          </p:cNvSpPr>
          <p:nvPr/>
        </p:nvSpPr>
        <p:spPr bwMode="auto">
          <a:xfrm flipV="1">
            <a:off x="4699000" y="1571625"/>
            <a:ext cx="46038" cy="760413"/>
          </a:xfrm>
          <a:prstGeom prst="line">
            <a:avLst/>
          </a:prstGeom>
          <a:noFill/>
          <a:ln w="12700">
            <a:solidFill>
              <a:schemeClr val="tx1"/>
            </a:solidFill>
            <a:round/>
            <a:headEnd type="none" w="sm" len="sm"/>
            <a:tailEnd type="stealth" w="med" len="lg"/>
          </a:ln>
          <a:effectLst/>
        </p:spPr>
        <p:txBody>
          <a:bodyPr wrap="none" anchor="ctr"/>
          <a:lstStyle/>
          <a:p>
            <a:pPr algn="ctr">
              <a:defRPr/>
            </a:pPr>
            <a:endParaRPr lang="es-PE">
              <a:latin typeface="+mn-lt"/>
            </a:endParaRPr>
          </a:p>
        </p:txBody>
      </p:sp>
      <p:sp>
        <p:nvSpPr>
          <p:cNvPr id="29" name="Line 32"/>
          <p:cNvSpPr>
            <a:spLocks noChangeShapeType="1"/>
          </p:cNvSpPr>
          <p:nvPr/>
        </p:nvSpPr>
        <p:spPr bwMode="auto">
          <a:xfrm flipH="1">
            <a:off x="5176838" y="2136775"/>
            <a:ext cx="692150" cy="492125"/>
          </a:xfrm>
          <a:prstGeom prst="line">
            <a:avLst/>
          </a:prstGeom>
          <a:noFill/>
          <a:ln w="12700">
            <a:solidFill>
              <a:schemeClr val="tx1"/>
            </a:solidFill>
            <a:round/>
            <a:headEnd type="none" w="sm" len="sm"/>
            <a:tailEnd type="stealth" w="med" len="lg"/>
          </a:ln>
          <a:effectLst/>
        </p:spPr>
        <p:txBody>
          <a:bodyPr wrap="none" anchor="ctr"/>
          <a:lstStyle/>
          <a:p>
            <a:pPr algn="ctr">
              <a:defRPr/>
            </a:pPr>
            <a:endParaRPr lang="es-PE">
              <a:latin typeface="+mn-lt"/>
            </a:endParaRPr>
          </a:p>
        </p:txBody>
      </p:sp>
      <p:sp>
        <p:nvSpPr>
          <p:cNvPr id="30" name="Line 33"/>
          <p:cNvSpPr>
            <a:spLocks noChangeShapeType="1"/>
          </p:cNvSpPr>
          <p:nvPr/>
        </p:nvSpPr>
        <p:spPr bwMode="auto">
          <a:xfrm flipH="1">
            <a:off x="5395913" y="3159125"/>
            <a:ext cx="701675" cy="0"/>
          </a:xfrm>
          <a:prstGeom prst="line">
            <a:avLst/>
          </a:prstGeom>
          <a:noFill/>
          <a:ln w="12700">
            <a:solidFill>
              <a:schemeClr val="tx1"/>
            </a:solidFill>
            <a:round/>
            <a:headEnd type="none" w="sm" len="sm"/>
            <a:tailEnd type="stealth" w="med" len="lg"/>
          </a:ln>
          <a:effectLst/>
        </p:spPr>
        <p:txBody>
          <a:bodyPr wrap="none" anchor="ctr"/>
          <a:lstStyle/>
          <a:p>
            <a:pPr algn="ctr">
              <a:defRPr/>
            </a:pPr>
            <a:endParaRPr lang="es-PE">
              <a:latin typeface="+mn-lt"/>
            </a:endParaRPr>
          </a:p>
        </p:txBody>
      </p:sp>
      <p:sp>
        <p:nvSpPr>
          <p:cNvPr id="31" name="Line 34"/>
          <p:cNvSpPr>
            <a:spLocks noChangeShapeType="1"/>
          </p:cNvSpPr>
          <p:nvPr/>
        </p:nvSpPr>
        <p:spPr bwMode="auto">
          <a:xfrm flipH="1" flipV="1">
            <a:off x="5222875" y="3725863"/>
            <a:ext cx="758825" cy="892175"/>
          </a:xfrm>
          <a:prstGeom prst="line">
            <a:avLst/>
          </a:prstGeom>
          <a:noFill/>
          <a:ln w="12700">
            <a:solidFill>
              <a:schemeClr val="tx1"/>
            </a:solidFill>
            <a:round/>
            <a:headEnd type="none" w="sm" len="sm"/>
            <a:tailEnd type="stealth" w="med" len="lg"/>
          </a:ln>
          <a:effectLst/>
        </p:spPr>
        <p:txBody>
          <a:bodyPr wrap="none" anchor="ctr"/>
          <a:lstStyle/>
          <a:p>
            <a:pPr algn="ctr">
              <a:defRPr/>
            </a:pPr>
            <a:endParaRPr lang="es-PE">
              <a:latin typeface="+mn-lt"/>
            </a:endParaRPr>
          </a:p>
        </p:txBody>
      </p:sp>
      <p:sp>
        <p:nvSpPr>
          <p:cNvPr id="32" name="Line 35"/>
          <p:cNvSpPr>
            <a:spLocks noChangeShapeType="1"/>
          </p:cNvSpPr>
          <p:nvPr/>
        </p:nvSpPr>
        <p:spPr bwMode="auto">
          <a:xfrm>
            <a:off x="4316413" y="4060825"/>
            <a:ext cx="0" cy="1244600"/>
          </a:xfrm>
          <a:prstGeom prst="line">
            <a:avLst/>
          </a:prstGeom>
          <a:noFill/>
          <a:ln w="12700">
            <a:solidFill>
              <a:schemeClr val="tx1"/>
            </a:solidFill>
            <a:round/>
            <a:headEnd type="stealth" w="med" len="lg"/>
            <a:tailEnd type="none" w="sm" len="sm"/>
          </a:ln>
          <a:effectLst/>
        </p:spPr>
        <p:txBody>
          <a:bodyPr wrap="none" anchor="ctr"/>
          <a:lstStyle/>
          <a:p>
            <a:pPr algn="ctr">
              <a:defRPr/>
            </a:pPr>
            <a:endParaRPr lang="es-PE">
              <a:latin typeface="+mn-lt"/>
            </a:endParaRPr>
          </a:p>
        </p:txBody>
      </p:sp>
      <p:sp>
        <p:nvSpPr>
          <p:cNvPr id="33" name="Line 36"/>
          <p:cNvSpPr>
            <a:spLocks noChangeShapeType="1"/>
          </p:cNvSpPr>
          <p:nvPr/>
        </p:nvSpPr>
        <p:spPr bwMode="auto">
          <a:xfrm>
            <a:off x="4773613" y="4041775"/>
            <a:ext cx="0" cy="1273175"/>
          </a:xfrm>
          <a:prstGeom prst="line">
            <a:avLst/>
          </a:prstGeom>
          <a:noFill/>
          <a:ln w="12700">
            <a:solidFill>
              <a:schemeClr val="tx1"/>
            </a:solidFill>
            <a:round/>
            <a:headEnd type="none" w="sm" len="sm"/>
            <a:tailEnd type="stealth" w="med" len="lg"/>
          </a:ln>
          <a:effectLst/>
        </p:spPr>
        <p:txBody>
          <a:bodyPr wrap="none" anchor="ctr"/>
          <a:lstStyle/>
          <a:p>
            <a:pPr algn="ctr">
              <a:defRPr/>
            </a:pPr>
            <a:endParaRPr lang="es-PE">
              <a:latin typeface="+mn-lt"/>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2428860" y="2786058"/>
            <a:ext cx="4572000" cy="523220"/>
          </a:xfrm>
          <a:prstGeom prst="rect">
            <a:avLst/>
          </a:prstGeom>
        </p:spPr>
        <p:txBody>
          <a:bodyPr>
            <a:spAutoFit/>
          </a:bodyPr>
          <a:lstStyle/>
          <a:p>
            <a:r>
              <a:rPr lang="es-PE" sz="2800" b="1" dirty="0" smtClean="0">
                <a:solidFill>
                  <a:srgbClr val="FF0000"/>
                </a:solidFill>
              </a:rPr>
              <a:t>Estudio de Localización:</a:t>
            </a:r>
            <a:endParaRPr lang="es-PE" sz="2800" dirty="0">
              <a:solidFill>
                <a:srgbClr val="FF0000"/>
              </a:solidFill>
            </a:endParaRPr>
          </a:p>
        </p:txBody>
      </p:sp>
    </p:spTree>
    <p:extLst>
      <p:ext uri="{BB962C8B-B14F-4D97-AF65-F5344CB8AC3E}">
        <p14:creationId xmlns:p14="http://schemas.microsoft.com/office/powerpoint/2010/main" val="9649892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1219200" y="1828800"/>
            <a:ext cx="7239000" cy="369332"/>
          </a:xfrm>
          <a:prstGeom prst="rect">
            <a:avLst/>
          </a:prstGeom>
          <a:noFill/>
          <a:ln w="9525">
            <a:noFill/>
            <a:miter lim="800000"/>
            <a:headEnd/>
            <a:tailEnd/>
          </a:ln>
        </p:spPr>
        <p:txBody>
          <a:bodyPr>
            <a:spAutoFit/>
          </a:bodyPr>
          <a:lstStyle/>
          <a:p>
            <a:pPr>
              <a:spcBef>
                <a:spcPct val="50000"/>
              </a:spcBef>
            </a:pPr>
            <a:endParaRPr lang="es-PE"/>
          </a:p>
        </p:txBody>
      </p:sp>
      <p:sp>
        <p:nvSpPr>
          <p:cNvPr id="6" name="Text Box 4"/>
          <p:cNvSpPr txBox="1">
            <a:spLocks noChangeArrowheads="1"/>
          </p:cNvSpPr>
          <p:nvPr/>
        </p:nvSpPr>
        <p:spPr bwMode="auto">
          <a:xfrm>
            <a:off x="1295400" y="1752600"/>
            <a:ext cx="6019800" cy="646331"/>
          </a:xfrm>
          <a:prstGeom prst="rect">
            <a:avLst/>
          </a:prstGeom>
          <a:noFill/>
          <a:ln w="9525">
            <a:noFill/>
            <a:miter lim="800000"/>
            <a:headEnd/>
            <a:tailEnd/>
          </a:ln>
        </p:spPr>
        <p:txBody>
          <a:bodyPr>
            <a:spAutoFit/>
          </a:bodyPr>
          <a:lstStyle/>
          <a:p>
            <a:pPr>
              <a:spcBef>
                <a:spcPct val="50000"/>
              </a:spcBef>
            </a:pPr>
            <a:r>
              <a:rPr lang="es-BO" dirty="0"/>
              <a:t>La localizaci</a:t>
            </a:r>
            <a:r>
              <a:rPr lang="es-BO" dirty="0">
                <a:latin typeface="Times New Roman" pitchFamily="18" charset="0"/>
              </a:rPr>
              <a:t>ó</a:t>
            </a:r>
            <a:r>
              <a:rPr lang="es-BO" dirty="0"/>
              <a:t>n es un factor que puede determinar el </a:t>
            </a:r>
            <a:r>
              <a:rPr lang="es-BO" dirty="0">
                <a:latin typeface="Times New Roman" pitchFamily="18" charset="0"/>
              </a:rPr>
              <a:t>é</a:t>
            </a:r>
            <a:r>
              <a:rPr lang="es-BO" dirty="0"/>
              <a:t>xito o fracaso de un proyecto.</a:t>
            </a:r>
            <a:endParaRPr lang="en-US" dirty="0"/>
          </a:p>
        </p:txBody>
      </p:sp>
      <p:sp>
        <p:nvSpPr>
          <p:cNvPr id="7" name="Text Box 5"/>
          <p:cNvSpPr txBox="1">
            <a:spLocks noChangeArrowheads="1"/>
          </p:cNvSpPr>
          <p:nvPr/>
        </p:nvSpPr>
        <p:spPr bwMode="auto">
          <a:xfrm>
            <a:off x="3276600" y="3124200"/>
            <a:ext cx="5257800" cy="923330"/>
          </a:xfrm>
          <a:prstGeom prst="rect">
            <a:avLst/>
          </a:prstGeom>
          <a:noFill/>
          <a:ln w="9525">
            <a:noFill/>
            <a:miter lim="800000"/>
            <a:headEnd/>
            <a:tailEnd/>
          </a:ln>
        </p:spPr>
        <p:txBody>
          <a:bodyPr>
            <a:spAutoFit/>
          </a:bodyPr>
          <a:lstStyle/>
          <a:p>
            <a:pPr algn="just">
              <a:spcBef>
                <a:spcPct val="50000"/>
              </a:spcBef>
            </a:pPr>
            <a:r>
              <a:rPr lang="es-BO" dirty="0"/>
              <a:t>La elecci</a:t>
            </a:r>
            <a:r>
              <a:rPr lang="es-BO" dirty="0">
                <a:latin typeface="Times New Roman" pitchFamily="18" charset="0"/>
              </a:rPr>
              <a:t>ó</a:t>
            </a:r>
            <a:r>
              <a:rPr lang="es-BO" dirty="0"/>
              <a:t>n de la alternativa no solo considerar</a:t>
            </a:r>
            <a:r>
              <a:rPr lang="es-BO" dirty="0">
                <a:latin typeface="Times New Roman" pitchFamily="18" charset="0"/>
              </a:rPr>
              <a:t>á</a:t>
            </a:r>
            <a:r>
              <a:rPr lang="es-BO" dirty="0"/>
              <a:t> criterios econ</a:t>
            </a:r>
            <a:r>
              <a:rPr lang="es-BO" dirty="0">
                <a:latin typeface="Times New Roman" pitchFamily="18" charset="0"/>
              </a:rPr>
              <a:t>ó</a:t>
            </a:r>
            <a:r>
              <a:rPr lang="es-BO" dirty="0"/>
              <a:t>micos, sino criterios t</a:t>
            </a:r>
            <a:r>
              <a:rPr lang="es-BO" dirty="0">
                <a:latin typeface="Times New Roman" pitchFamily="18" charset="0"/>
              </a:rPr>
              <a:t>é</a:t>
            </a:r>
            <a:r>
              <a:rPr lang="es-BO" dirty="0"/>
              <a:t>cnicos, estrat</a:t>
            </a:r>
            <a:r>
              <a:rPr lang="es-BO" dirty="0">
                <a:latin typeface="Times New Roman" pitchFamily="18" charset="0"/>
              </a:rPr>
              <a:t>é</a:t>
            </a:r>
            <a:r>
              <a:rPr lang="es-BO" dirty="0"/>
              <a:t>gicos e institucionales</a:t>
            </a:r>
            <a:endParaRPr lang="en-US" dirty="0"/>
          </a:p>
        </p:txBody>
      </p:sp>
      <p:sp>
        <p:nvSpPr>
          <p:cNvPr id="8" name="AutoShape 7"/>
          <p:cNvSpPr>
            <a:spLocks noChangeArrowheads="1"/>
          </p:cNvSpPr>
          <p:nvPr/>
        </p:nvSpPr>
        <p:spPr bwMode="auto">
          <a:xfrm rot="5400000">
            <a:off x="2133600" y="3124200"/>
            <a:ext cx="1219200" cy="609600"/>
          </a:xfrm>
          <a:custGeom>
            <a:avLst/>
            <a:gdLst>
              <a:gd name="T0" fmla="*/ 2147483647 w 21600"/>
              <a:gd name="T1" fmla="*/ 0 h 21600"/>
              <a:gd name="T2" fmla="*/ 2147483647 w 21600"/>
              <a:gd name="T3" fmla="*/ 2147483647 h 21600"/>
              <a:gd name="T4" fmla="*/ 0 w 21600"/>
              <a:gd name="T5" fmla="*/ 2147483647 h 21600"/>
              <a:gd name="T6" fmla="*/ 2147483647 w 21600"/>
              <a:gd name="T7" fmla="*/ 2147483647 h 21600"/>
              <a:gd name="T8" fmla="*/ 2147483647 w 21600"/>
              <a:gd name="T9" fmla="*/ 2147483647 h 21600"/>
              <a:gd name="T10" fmla="*/ 2147483647 w 21600"/>
              <a:gd name="T11" fmla="*/ 2147483647 h 21600"/>
              <a:gd name="T12" fmla="*/ 17694720 60000 65536"/>
              <a:gd name="T13" fmla="*/ 11796480 60000 65536"/>
              <a:gd name="T14" fmla="*/ 11796480 60000 65536"/>
              <a:gd name="T15" fmla="*/ 5898240 60000 65536"/>
              <a:gd name="T16" fmla="*/ 0 60000 65536"/>
              <a:gd name="T17" fmla="*/ 0 60000 65536"/>
              <a:gd name="T18" fmla="*/ 0 w 21600"/>
              <a:gd name="T19" fmla="*/ 17972 h 21600"/>
              <a:gd name="T20" fmla="*/ 18514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959" y="0"/>
                </a:moveTo>
                <a:lnTo>
                  <a:pt x="12318" y="7200"/>
                </a:lnTo>
                <a:lnTo>
                  <a:pt x="15404" y="7200"/>
                </a:lnTo>
                <a:lnTo>
                  <a:pt x="15404" y="17972"/>
                </a:lnTo>
                <a:lnTo>
                  <a:pt x="0" y="17972"/>
                </a:lnTo>
                <a:lnTo>
                  <a:pt x="0" y="21600"/>
                </a:lnTo>
                <a:lnTo>
                  <a:pt x="18514" y="21600"/>
                </a:lnTo>
                <a:lnTo>
                  <a:pt x="18514" y="7200"/>
                </a:lnTo>
                <a:lnTo>
                  <a:pt x="21600" y="7200"/>
                </a:lnTo>
                <a:close/>
              </a:path>
            </a:pathLst>
          </a:custGeom>
          <a:solidFill>
            <a:schemeClr val="accent1"/>
          </a:solidFill>
          <a:ln w="9525">
            <a:solidFill>
              <a:schemeClr val="tx1"/>
            </a:solidFill>
            <a:miter lim="800000"/>
            <a:headEnd/>
            <a:tailEnd/>
          </a:ln>
        </p:spPr>
        <p:txBody>
          <a:bodyPr wrap="none" anchor="ctr"/>
          <a:lstStyle/>
          <a:p>
            <a:endParaRPr lang="es-ES_tradnl"/>
          </a:p>
        </p:txBody>
      </p:sp>
      <p:sp>
        <p:nvSpPr>
          <p:cNvPr id="9" name="Text Box 8"/>
          <p:cNvSpPr txBox="1">
            <a:spLocks noChangeArrowheads="1"/>
          </p:cNvSpPr>
          <p:nvPr/>
        </p:nvSpPr>
        <p:spPr bwMode="auto">
          <a:xfrm>
            <a:off x="1066800" y="4572008"/>
            <a:ext cx="7391400" cy="923330"/>
          </a:xfrm>
          <a:prstGeom prst="rect">
            <a:avLst/>
          </a:prstGeom>
          <a:noFill/>
          <a:ln w="9525">
            <a:noFill/>
            <a:miter lim="800000"/>
            <a:headEnd/>
            <a:tailEnd/>
          </a:ln>
        </p:spPr>
        <p:txBody>
          <a:bodyPr>
            <a:spAutoFit/>
          </a:bodyPr>
          <a:lstStyle/>
          <a:p>
            <a:pPr algn="just">
              <a:spcBef>
                <a:spcPct val="50000"/>
              </a:spcBef>
            </a:pPr>
            <a:r>
              <a:rPr lang="es-BO" dirty="0"/>
              <a:t>Es una decisi</a:t>
            </a:r>
            <a:r>
              <a:rPr lang="es-BO" dirty="0">
                <a:latin typeface="Times New Roman" pitchFamily="18" charset="0"/>
              </a:rPr>
              <a:t>ó</a:t>
            </a:r>
            <a:r>
              <a:rPr lang="es-BO" dirty="0"/>
              <a:t>n de largo o mediano plazo. Por tanto tiene que integrar e interrelacionar aspectos de demanda, tecnolog</a:t>
            </a:r>
            <a:r>
              <a:rPr lang="es-BO" dirty="0">
                <a:latin typeface="Times New Roman" pitchFamily="18" charset="0"/>
              </a:rPr>
              <a:t>í</a:t>
            </a:r>
            <a:r>
              <a:rPr lang="es-BO" dirty="0"/>
              <a:t>a, transporte, financiamiento y costos de operaci</a:t>
            </a:r>
            <a:r>
              <a:rPr lang="es-BO" dirty="0">
                <a:latin typeface="Times New Roman" pitchFamily="18" charset="0"/>
              </a:rPr>
              <a:t>ó</a:t>
            </a:r>
            <a:r>
              <a:rPr lang="es-BO" dirty="0"/>
              <a:t>n</a:t>
            </a:r>
            <a:endParaRPr lang="en-US" dirty="0"/>
          </a:p>
        </p:txBody>
      </p:sp>
      <p:sp>
        <p:nvSpPr>
          <p:cNvPr id="10" name="Rectangle 2"/>
          <p:cNvSpPr txBox="1">
            <a:spLocks noChangeArrowheads="1"/>
          </p:cNvSpPr>
          <p:nvPr/>
        </p:nvSpPr>
        <p:spPr>
          <a:xfrm>
            <a:off x="76200" y="-214338"/>
            <a:ext cx="8839200" cy="1143000"/>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s-MX" sz="3200" b="1" i="0" u="none" strike="noStrike" kern="1200" cap="none" spc="0" normalizeH="0" baseline="0" noProof="0" dirty="0" smtClean="0">
                <a:ln>
                  <a:noFill/>
                </a:ln>
                <a:solidFill>
                  <a:srgbClr val="FF0000"/>
                </a:solidFill>
                <a:effectLst/>
                <a:uLnTx/>
                <a:uFillTx/>
                <a:latin typeface="Tahoma" pitchFamily="34" charset="0"/>
                <a:ea typeface="+mj-ea"/>
                <a:cs typeface="+mj-cs"/>
              </a:rPr>
              <a:t>LOCALIZACION</a:t>
            </a:r>
            <a:endParaRPr kumimoji="0" lang="es-ES" sz="3200" b="1" i="0" u="none" strike="noStrike" kern="1200" cap="none" spc="0" normalizeH="0" baseline="0" noProof="0" dirty="0" smtClean="0">
              <a:ln>
                <a:noFill/>
              </a:ln>
              <a:solidFill>
                <a:srgbClr val="FF0000"/>
              </a:solidFill>
              <a:effectLst/>
              <a:uLnTx/>
              <a:uFillTx/>
              <a:latin typeface="Tahoma" pitchFamily="34" charset="0"/>
              <a:ea typeface="+mj-ea"/>
              <a:cs typeface="+mj-cs"/>
            </a:endParaRPr>
          </a:p>
        </p:txBody>
      </p:sp>
    </p:spTree>
    <p:extLst>
      <p:ext uri="{BB962C8B-B14F-4D97-AF65-F5344CB8AC3E}">
        <p14:creationId xmlns:p14="http://schemas.microsoft.com/office/powerpoint/2010/main" val="9649892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76200" y="-214338"/>
            <a:ext cx="8839200" cy="1143000"/>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s-MX" sz="3200" b="1" i="0" u="none" strike="noStrike" kern="1200" cap="none" spc="0" normalizeH="0" baseline="0" noProof="0" dirty="0" smtClean="0">
                <a:ln>
                  <a:noFill/>
                </a:ln>
                <a:solidFill>
                  <a:srgbClr val="FF0000"/>
                </a:solidFill>
                <a:effectLst/>
                <a:uLnTx/>
                <a:uFillTx/>
                <a:latin typeface="Tahoma" pitchFamily="34" charset="0"/>
                <a:ea typeface="+mj-ea"/>
                <a:cs typeface="+mj-cs"/>
              </a:rPr>
              <a:t>LOCALIZACION</a:t>
            </a:r>
            <a:endParaRPr kumimoji="0" lang="es-ES" sz="3200" b="1" i="0" u="none" strike="noStrike" kern="1200" cap="none" spc="0" normalizeH="0" baseline="0" noProof="0" dirty="0" smtClean="0">
              <a:ln>
                <a:noFill/>
              </a:ln>
              <a:solidFill>
                <a:srgbClr val="FF0000"/>
              </a:solidFill>
              <a:effectLst/>
              <a:uLnTx/>
              <a:uFillTx/>
              <a:latin typeface="Tahoma" pitchFamily="34" charset="0"/>
              <a:ea typeface="+mj-ea"/>
              <a:cs typeface="+mj-cs"/>
            </a:endParaRPr>
          </a:p>
        </p:txBody>
      </p:sp>
      <p:sp>
        <p:nvSpPr>
          <p:cNvPr id="5" name="Rectangle 3"/>
          <p:cNvSpPr>
            <a:spLocks noGrp="1" noChangeArrowheads="1"/>
          </p:cNvSpPr>
          <p:nvPr>
            <p:ph type="body" idx="4294967295"/>
          </p:nvPr>
        </p:nvSpPr>
        <p:spPr>
          <a:xfrm>
            <a:off x="500034" y="1357298"/>
            <a:ext cx="8272490" cy="4876800"/>
          </a:xfrm>
          <a:prstGeom prst="rect">
            <a:avLst/>
          </a:prstGeom>
        </p:spPr>
        <p:txBody>
          <a:bodyPr>
            <a:normAutofit lnSpcReduction="10000"/>
          </a:bodyPr>
          <a:lstStyle/>
          <a:p>
            <a:pPr algn="just" eaLnBrk="1" hangingPunct="1">
              <a:buFontTx/>
              <a:buNone/>
            </a:pPr>
            <a:r>
              <a:rPr lang="es-ES" sz="2400" dirty="0" smtClean="0"/>
              <a:t>Según el tipo </a:t>
            </a:r>
            <a:r>
              <a:rPr lang="es-MX" sz="2400" dirty="0" smtClean="0"/>
              <a:t>u objetivo </a:t>
            </a:r>
            <a:r>
              <a:rPr lang="es-ES" sz="2400" dirty="0" smtClean="0"/>
              <a:t>del proyecto</a:t>
            </a:r>
            <a:r>
              <a:rPr lang="es-MX" sz="2400" dirty="0" smtClean="0"/>
              <a:t>:</a:t>
            </a:r>
            <a:endParaRPr lang="es-ES" sz="2400" dirty="0" smtClean="0"/>
          </a:p>
          <a:p>
            <a:pPr algn="just" eaLnBrk="1" hangingPunct="1">
              <a:buFontTx/>
              <a:buNone/>
            </a:pPr>
            <a:r>
              <a:rPr lang="es-ES" sz="2400" dirty="0" smtClean="0"/>
              <a:t>- Producción y</a:t>
            </a:r>
            <a:r>
              <a:rPr lang="es-MX" sz="2400" dirty="0" smtClean="0"/>
              <a:t>/o</a:t>
            </a:r>
            <a:r>
              <a:rPr lang="es-ES" sz="2400" dirty="0" smtClean="0"/>
              <a:t> comercialización</a:t>
            </a:r>
            <a:r>
              <a:rPr lang="es-MX" sz="2400" dirty="0" smtClean="0"/>
              <a:t>.</a:t>
            </a:r>
            <a:endParaRPr lang="es-ES" sz="2400" dirty="0" smtClean="0"/>
          </a:p>
          <a:p>
            <a:pPr algn="just" eaLnBrk="1" hangingPunct="1">
              <a:buFontTx/>
              <a:buNone/>
            </a:pPr>
            <a:r>
              <a:rPr lang="es-ES" sz="2400" dirty="0" smtClean="0"/>
              <a:t>- Prestación de servicios.</a:t>
            </a:r>
          </a:p>
          <a:p>
            <a:pPr algn="just" eaLnBrk="1" hangingPunct="1">
              <a:buFontTx/>
              <a:buNone/>
            </a:pPr>
            <a:endParaRPr lang="es-ES" sz="2400" dirty="0" smtClean="0"/>
          </a:p>
          <a:p>
            <a:pPr algn="just" eaLnBrk="1" hangingPunct="1">
              <a:buFontTx/>
              <a:buNone/>
            </a:pPr>
            <a:r>
              <a:rPr lang="es-ES" sz="2800" b="1" dirty="0" smtClean="0"/>
              <a:t>1.-Macro Localización</a:t>
            </a:r>
          </a:p>
          <a:p>
            <a:pPr algn="just" eaLnBrk="1" hangingPunct="1">
              <a:buFontTx/>
              <a:buNone/>
            </a:pPr>
            <a:r>
              <a:rPr lang="es-ES" sz="2400" dirty="0" smtClean="0"/>
              <a:t>Nivel Continente o País o Región.</a:t>
            </a:r>
          </a:p>
          <a:p>
            <a:pPr algn="just" eaLnBrk="1" hangingPunct="1">
              <a:buFontTx/>
              <a:buNone/>
            </a:pPr>
            <a:endParaRPr lang="es-ES" sz="2400" b="1" dirty="0" smtClean="0"/>
          </a:p>
          <a:p>
            <a:pPr algn="just" eaLnBrk="1" hangingPunct="1">
              <a:buFontTx/>
              <a:buNone/>
            </a:pPr>
            <a:r>
              <a:rPr lang="es-ES" sz="2800" b="1" dirty="0" smtClean="0"/>
              <a:t>2.-Micro Localización</a:t>
            </a:r>
          </a:p>
          <a:p>
            <a:pPr algn="just" eaLnBrk="1" hangingPunct="1">
              <a:buFontTx/>
              <a:buNone/>
            </a:pPr>
            <a:r>
              <a:rPr lang="es-ES" sz="2400" dirty="0" smtClean="0"/>
              <a:t>Distrital</a:t>
            </a:r>
            <a:r>
              <a:rPr lang="es-MX" sz="2400" dirty="0" smtClean="0"/>
              <a:t> o zona industrial.</a:t>
            </a:r>
          </a:p>
          <a:p>
            <a:pPr marL="0" indent="0" algn="just" eaLnBrk="1" hangingPunct="1">
              <a:buFontTx/>
              <a:buNone/>
            </a:pPr>
            <a:r>
              <a:rPr lang="es-MX" sz="2400" dirty="0" smtClean="0"/>
              <a:t>Las opciones de Localización se reducen por las restricciones y exigencias propias del proyecto.</a:t>
            </a:r>
            <a:endParaRPr lang="es-ES" sz="2400" dirty="0" smtClean="0"/>
          </a:p>
        </p:txBody>
      </p:sp>
    </p:spTree>
    <p:extLst>
      <p:ext uri="{BB962C8B-B14F-4D97-AF65-F5344CB8AC3E}">
        <p14:creationId xmlns:p14="http://schemas.microsoft.com/office/powerpoint/2010/main" val="9649892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76200" y="-214338"/>
            <a:ext cx="8839200" cy="1143000"/>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s-MX" sz="3200" b="1" i="0" u="none" strike="noStrike" kern="1200" cap="none" spc="0" normalizeH="0" baseline="0" noProof="0" dirty="0" smtClean="0">
                <a:ln>
                  <a:noFill/>
                </a:ln>
                <a:solidFill>
                  <a:srgbClr val="FF0000"/>
                </a:solidFill>
                <a:effectLst/>
                <a:uLnTx/>
                <a:uFillTx/>
                <a:latin typeface="Tahoma" pitchFamily="34" charset="0"/>
                <a:ea typeface="+mj-ea"/>
                <a:cs typeface="+mj-cs"/>
              </a:rPr>
              <a:t>LOCALIZACION</a:t>
            </a:r>
            <a:endParaRPr kumimoji="0" lang="es-ES" sz="3200" b="1" i="0" u="none" strike="noStrike" kern="1200" cap="none" spc="0" normalizeH="0" baseline="0" noProof="0" dirty="0" smtClean="0">
              <a:ln>
                <a:noFill/>
              </a:ln>
              <a:solidFill>
                <a:srgbClr val="FF0000"/>
              </a:solidFill>
              <a:effectLst/>
              <a:uLnTx/>
              <a:uFillTx/>
              <a:latin typeface="Tahoma" pitchFamily="34" charset="0"/>
              <a:ea typeface="+mj-ea"/>
              <a:cs typeface="+mj-cs"/>
            </a:endParaRPr>
          </a:p>
        </p:txBody>
      </p:sp>
      <p:sp>
        <p:nvSpPr>
          <p:cNvPr id="6" name="Oval 2"/>
          <p:cNvSpPr>
            <a:spLocks noChangeArrowheads="1"/>
          </p:cNvSpPr>
          <p:nvPr/>
        </p:nvSpPr>
        <p:spPr bwMode="auto">
          <a:xfrm>
            <a:off x="5092700" y="2143125"/>
            <a:ext cx="3340100" cy="3340100"/>
          </a:xfrm>
          <a:prstGeom prst="ellipse">
            <a:avLst/>
          </a:prstGeom>
          <a:noFill/>
          <a:ln w="12700">
            <a:solidFill>
              <a:schemeClr val="tx1"/>
            </a:solidFill>
            <a:round/>
            <a:headEnd/>
            <a:tailEnd/>
          </a:ln>
          <a:effectLst/>
        </p:spPr>
        <p:txBody>
          <a:bodyPr wrap="none" anchor="ctr"/>
          <a:lstStyle/>
          <a:p>
            <a:pPr>
              <a:defRPr/>
            </a:pPr>
            <a:endParaRPr lang="es-PE">
              <a:latin typeface="+mn-lt"/>
            </a:endParaRPr>
          </a:p>
        </p:txBody>
      </p:sp>
      <p:sp>
        <p:nvSpPr>
          <p:cNvPr id="7" name="Rectangle 3"/>
          <p:cNvSpPr>
            <a:spLocks noChangeArrowheads="1"/>
          </p:cNvSpPr>
          <p:nvPr/>
        </p:nvSpPr>
        <p:spPr bwMode="auto">
          <a:xfrm>
            <a:off x="2214563" y="1500187"/>
            <a:ext cx="2570162" cy="277813"/>
          </a:xfrm>
          <a:prstGeom prst="rect">
            <a:avLst/>
          </a:prstGeom>
          <a:noFill/>
          <a:ln w="9525">
            <a:noFill/>
            <a:miter lim="800000"/>
            <a:headEnd/>
            <a:tailEnd/>
          </a:ln>
          <a:effectLst/>
        </p:spPr>
        <p:txBody>
          <a:bodyPr wrap="none" lIns="92075" tIns="46038" rIns="92075" bIns="46038">
            <a:spAutoFit/>
          </a:bodyPr>
          <a:lstStyle/>
          <a:p>
            <a:pPr eaLnBrk="0" hangingPunct="0">
              <a:defRPr/>
            </a:pPr>
            <a:r>
              <a:rPr lang="es-ES_tradnl" sz="1200" b="1" dirty="0">
                <a:solidFill>
                  <a:srgbClr val="FF0000"/>
                </a:solidFill>
                <a:latin typeface="+mn-lt"/>
              </a:rPr>
              <a:t>ESQUEMA DE MACRO-LOCALIZACIÓN</a:t>
            </a:r>
          </a:p>
        </p:txBody>
      </p:sp>
      <p:sp>
        <p:nvSpPr>
          <p:cNvPr id="8" name="Rectangle 4"/>
          <p:cNvSpPr>
            <a:spLocks noChangeArrowheads="1"/>
          </p:cNvSpPr>
          <p:nvPr/>
        </p:nvSpPr>
        <p:spPr bwMode="auto">
          <a:xfrm>
            <a:off x="5643563" y="1643062"/>
            <a:ext cx="2520950" cy="277813"/>
          </a:xfrm>
          <a:prstGeom prst="rect">
            <a:avLst/>
          </a:prstGeom>
          <a:noFill/>
          <a:ln w="9525">
            <a:noFill/>
            <a:miter lim="800000"/>
            <a:headEnd/>
            <a:tailEnd/>
          </a:ln>
          <a:effectLst/>
        </p:spPr>
        <p:txBody>
          <a:bodyPr wrap="none" lIns="92075" tIns="46038" rIns="92075" bIns="46038">
            <a:spAutoFit/>
          </a:bodyPr>
          <a:lstStyle/>
          <a:p>
            <a:pPr eaLnBrk="0" hangingPunct="0">
              <a:defRPr/>
            </a:pPr>
            <a:r>
              <a:rPr lang="es-ES_tradnl" sz="1200" b="1">
                <a:solidFill>
                  <a:srgbClr val="FF0000"/>
                </a:solidFill>
                <a:latin typeface="+mn-lt"/>
              </a:rPr>
              <a:t>ESQUEMA DE MICRO-LOCALIZACIÓN</a:t>
            </a:r>
          </a:p>
        </p:txBody>
      </p:sp>
      <p:sp>
        <p:nvSpPr>
          <p:cNvPr id="9" name="Oval 5"/>
          <p:cNvSpPr>
            <a:spLocks noChangeArrowheads="1"/>
          </p:cNvSpPr>
          <p:nvPr/>
        </p:nvSpPr>
        <p:spPr bwMode="auto">
          <a:xfrm>
            <a:off x="1952625" y="3105150"/>
            <a:ext cx="1712913" cy="1712912"/>
          </a:xfrm>
          <a:prstGeom prst="ellipse">
            <a:avLst/>
          </a:prstGeom>
          <a:noFill/>
          <a:ln w="12700">
            <a:solidFill>
              <a:schemeClr val="tx1"/>
            </a:solidFill>
            <a:round/>
            <a:headEnd/>
            <a:tailEnd/>
          </a:ln>
          <a:effectLst/>
        </p:spPr>
        <p:txBody>
          <a:bodyPr wrap="none" anchor="ctr"/>
          <a:lstStyle/>
          <a:p>
            <a:pPr>
              <a:defRPr/>
            </a:pPr>
            <a:endParaRPr lang="es-PE">
              <a:latin typeface="+mn-lt"/>
            </a:endParaRPr>
          </a:p>
        </p:txBody>
      </p:sp>
      <p:sp>
        <p:nvSpPr>
          <p:cNvPr id="10" name="Oval 6"/>
          <p:cNvSpPr>
            <a:spLocks noChangeArrowheads="1"/>
          </p:cNvSpPr>
          <p:nvPr/>
        </p:nvSpPr>
        <p:spPr bwMode="auto">
          <a:xfrm>
            <a:off x="2397125" y="3200400"/>
            <a:ext cx="868363" cy="547687"/>
          </a:xfrm>
          <a:prstGeom prst="ellipse">
            <a:avLst/>
          </a:prstGeom>
          <a:noFill/>
          <a:ln w="12700">
            <a:solidFill>
              <a:schemeClr val="tx1"/>
            </a:solidFill>
            <a:round/>
            <a:headEnd/>
            <a:tailEnd/>
          </a:ln>
          <a:effectLst/>
        </p:spPr>
        <p:txBody>
          <a:bodyPr wrap="none" lIns="73025" tIns="36512" rIns="73025" bIns="36512" anchor="ctr"/>
          <a:lstStyle/>
          <a:p>
            <a:pPr algn="ctr" defTabSz="487363" eaLnBrk="0" hangingPunct="0">
              <a:defRPr/>
            </a:pPr>
            <a:r>
              <a:rPr lang="es-ES_tradnl" sz="1200" b="1">
                <a:solidFill>
                  <a:srgbClr val="003366"/>
                </a:solidFill>
                <a:latin typeface="+mn-lt"/>
              </a:rPr>
              <a:t>ZONA 1</a:t>
            </a:r>
          </a:p>
        </p:txBody>
      </p:sp>
      <p:sp>
        <p:nvSpPr>
          <p:cNvPr id="11" name="Oval 7"/>
          <p:cNvSpPr>
            <a:spLocks noChangeArrowheads="1"/>
          </p:cNvSpPr>
          <p:nvPr/>
        </p:nvSpPr>
        <p:spPr bwMode="auto">
          <a:xfrm rot="18360000">
            <a:off x="2747962" y="3997325"/>
            <a:ext cx="866775" cy="546100"/>
          </a:xfrm>
          <a:prstGeom prst="ellipse">
            <a:avLst/>
          </a:prstGeom>
          <a:noFill/>
          <a:ln w="12700">
            <a:solidFill>
              <a:schemeClr val="tx1"/>
            </a:solidFill>
            <a:round/>
            <a:headEnd/>
            <a:tailEnd/>
          </a:ln>
          <a:effectLst/>
        </p:spPr>
        <p:txBody>
          <a:bodyPr wrap="none" lIns="73025" tIns="36512" rIns="73025" bIns="36512" anchor="ctr"/>
          <a:lstStyle/>
          <a:p>
            <a:pPr algn="ctr" defTabSz="487363" eaLnBrk="0" hangingPunct="0">
              <a:defRPr/>
            </a:pPr>
            <a:r>
              <a:rPr lang="es-ES_tradnl" sz="1200" b="1">
                <a:solidFill>
                  <a:srgbClr val="336600"/>
                </a:solidFill>
                <a:latin typeface="+mn-lt"/>
              </a:rPr>
              <a:t>ZONA 3</a:t>
            </a:r>
          </a:p>
        </p:txBody>
      </p:sp>
      <p:sp>
        <p:nvSpPr>
          <p:cNvPr id="12" name="Oval 8"/>
          <p:cNvSpPr>
            <a:spLocks noChangeArrowheads="1"/>
          </p:cNvSpPr>
          <p:nvPr/>
        </p:nvSpPr>
        <p:spPr bwMode="auto">
          <a:xfrm rot="4020000">
            <a:off x="1945481" y="3937794"/>
            <a:ext cx="866775" cy="547688"/>
          </a:xfrm>
          <a:prstGeom prst="ellipse">
            <a:avLst/>
          </a:prstGeom>
          <a:noFill/>
          <a:ln w="12700">
            <a:solidFill>
              <a:schemeClr val="tx1"/>
            </a:solidFill>
            <a:round/>
            <a:headEnd/>
            <a:tailEnd/>
          </a:ln>
          <a:effectLst/>
        </p:spPr>
        <p:txBody>
          <a:bodyPr wrap="none" lIns="73025" tIns="36512" rIns="73025" bIns="36512" anchor="ctr"/>
          <a:lstStyle/>
          <a:p>
            <a:pPr algn="ctr" defTabSz="487363" eaLnBrk="0" hangingPunct="0">
              <a:defRPr/>
            </a:pPr>
            <a:r>
              <a:rPr lang="es-ES_tradnl" sz="1200" b="1">
                <a:solidFill>
                  <a:srgbClr val="800000"/>
                </a:solidFill>
                <a:latin typeface="+mn-lt"/>
              </a:rPr>
              <a:t>ZONA 2</a:t>
            </a:r>
          </a:p>
        </p:txBody>
      </p:sp>
      <p:sp>
        <p:nvSpPr>
          <p:cNvPr id="13" name="AutoShape 9" descr="25%"/>
          <p:cNvSpPr>
            <a:spLocks noChangeArrowheads="1"/>
          </p:cNvSpPr>
          <p:nvPr/>
        </p:nvSpPr>
        <p:spPr bwMode="auto">
          <a:xfrm>
            <a:off x="2733675" y="4826000"/>
            <a:ext cx="200025" cy="276225"/>
          </a:xfrm>
          <a:prstGeom prst="upArrow">
            <a:avLst>
              <a:gd name="adj1" fmla="val 50000"/>
              <a:gd name="adj2" fmla="val 69016"/>
            </a:avLst>
          </a:prstGeom>
          <a:pattFill prst="pct25">
            <a:fgClr>
              <a:schemeClr val="tx2"/>
            </a:fgClr>
            <a:bgClr>
              <a:schemeClr val="bg1"/>
            </a:bgClr>
          </a:pattFill>
          <a:ln w="12700">
            <a:solidFill>
              <a:schemeClr val="tx1"/>
            </a:solidFill>
            <a:miter lim="800000"/>
            <a:headEnd/>
            <a:tailEnd/>
          </a:ln>
          <a:effectLst/>
        </p:spPr>
        <p:txBody>
          <a:bodyPr wrap="none" anchor="ctr"/>
          <a:lstStyle/>
          <a:p>
            <a:pPr>
              <a:defRPr/>
            </a:pPr>
            <a:endParaRPr lang="es-PE">
              <a:latin typeface="+mn-lt"/>
            </a:endParaRPr>
          </a:p>
        </p:txBody>
      </p:sp>
      <p:sp>
        <p:nvSpPr>
          <p:cNvPr id="14" name="Rectangle 10"/>
          <p:cNvSpPr>
            <a:spLocks noChangeArrowheads="1"/>
          </p:cNvSpPr>
          <p:nvPr/>
        </p:nvSpPr>
        <p:spPr bwMode="auto">
          <a:xfrm rot="5400000">
            <a:off x="2282826" y="5553074"/>
            <a:ext cx="1065212" cy="258763"/>
          </a:xfrm>
          <a:prstGeom prst="rect">
            <a:avLst/>
          </a:prstGeom>
          <a:noFill/>
          <a:ln w="9525">
            <a:noFill/>
            <a:miter lim="800000"/>
            <a:headEnd/>
            <a:tailEnd/>
          </a:ln>
          <a:effectLst/>
        </p:spPr>
        <p:txBody>
          <a:bodyPr wrap="none" lIns="73025" tIns="36512" rIns="73025" bIns="36512">
            <a:spAutoFit/>
          </a:bodyPr>
          <a:lstStyle/>
          <a:p>
            <a:pPr defTabSz="487363" eaLnBrk="0" hangingPunct="0">
              <a:defRPr/>
            </a:pPr>
            <a:r>
              <a:rPr lang="es-ES_tradnl" sz="1200" b="1">
                <a:solidFill>
                  <a:srgbClr val="800000"/>
                </a:solidFill>
                <a:latin typeface="+mn-lt"/>
              </a:rPr>
              <a:t>Materia prima</a:t>
            </a:r>
          </a:p>
        </p:txBody>
      </p:sp>
      <p:grpSp>
        <p:nvGrpSpPr>
          <p:cNvPr id="15" name="Group 11"/>
          <p:cNvGrpSpPr>
            <a:grpSpLocks/>
          </p:cNvGrpSpPr>
          <p:nvPr/>
        </p:nvGrpSpPr>
        <p:grpSpPr bwMode="auto">
          <a:xfrm>
            <a:off x="3686175" y="3551237"/>
            <a:ext cx="1335088" cy="528638"/>
            <a:chOff x="2049" y="2042"/>
            <a:chExt cx="841" cy="333"/>
          </a:xfrm>
        </p:grpSpPr>
        <p:sp>
          <p:nvSpPr>
            <p:cNvPr id="16" name="AutoShape 12" descr="25%"/>
            <p:cNvSpPr>
              <a:spLocks noChangeArrowheads="1"/>
            </p:cNvSpPr>
            <p:nvPr/>
          </p:nvSpPr>
          <p:spPr bwMode="auto">
            <a:xfrm rot="21480000">
              <a:off x="2049" y="2249"/>
              <a:ext cx="175" cy="126"/>
            </a:xfrm>
            <a:prstGeom prst="leftArrow">
              <a:avLst>
                <a:gd name="adj1" fmla="val 50000"/>
                <a:gd name="adj2" fmla="val 69412"/>
              </a:avLst>
            </a:prstGeom>
            <a:pattFill prst="pct25">
              <a:fgClr>
                <a:schemeClr val="tx2"/>
              </a:fgClr>
              <a:bgClr>
                <a:schemeClr val="bg1"/>
              </a:bgClr>
            </a:pattFill>
            <a:ln w="12700">
              <a:solidFill>
                <a:schemeClr val="tx1"/>
              </a:solidFill>
              <a:miter lim="800000"/>
              <a:headEnd/>
              <a:tailEnd/>
            </a:ln>
            <a:effectLst/>
          </p:spPr>
          <p:txBody>
            <a:bodyPr wrap="none" anchor="ctr"/>
            <a:lstStyle/>
            <a:p>
              <a:pPr>
                <a:defRPr/>
              </a:pPr>
              <a:endParaRPr lang="es-PE">
                <a:latin typeface="+mn-lt"/>
              </a:endParaRPr>
            </a:p>
          </p:txBody>
        </p:sp>
        <p:sp>
          <p:nvSpPr>
            <p:cNvPr id="17" name="Rectangle 13"/>
            <p:cNvSpPr>
              <a:spLocks noChangeArrowheads="1"/>
            </p:cNvSpPr>
            <p:nvPr/>
          </p:nvSpPr>
          <p:spPr bwMode="auto">
            <a:xfrm rot="21480000">
              <a:off x="2278" y="2042"/>
              <a:ext cx="612" cy="279"/>
            </a:xfrm>
            <a:prstGeom prst="rect">
              <a:avLst/>
            </a:prstGeom>
            <a:noFill/>
            <a:ln w="9525">
              <a:noFill/>
              <a:miter lim="800000"/>
              <a:headEnd/>
              <a:tailEnd/>
            </a:ln>
            <a:effectLst/>
          </p:spPr>
          <p:txBody>
            <a:bodyPr lIns="73025" tIns="36512" rIns="73025" bIns="36512">
              <a:spAutoFit/>
            </a:bodyPr>
            <a:lstStyle/>
            <a:p>
              <a:pPr defTabSz="487363" eaLnBrk="0" hangingPunct="0">
                <a:defRPr/>
              </a:pPr>
              <a:r>
                <a:rPr lang="es-ES_tradnl" sz="1200" b="1" dirty="0" err="1">
                  <a:solidFill>
                    <a:srgbClr val="800000"/>
                  </a:solidFill>
                  <a:latin typeface="+mn-lt"/>
                </a:rPr>
                <a:t>Politicas</a:t>
              </a:r>
              <a:r>
                <a:rPr lang="es-ES_tradnl" sz="1200" b="1" dirty="0">
                  <a:solidFill>
                    <a:srgbClr val="800000"/>
                  </a:solidFill>
                  <a:latin typeface="+mn-lt"/>
                </a:rPr>
                <a:t> gobierno</a:t>
              </a:r>
            </a:p>
          </p:txBody>
        </p:sp>
      </p:grpSp>
      <p:sp>
        <p:nvSpPr>
          <p:cNvPr id="18" name="AutoShape 14" descr="25%"/>
          <p:cNvSpPr>
            <a:spLocks noChangeArrowheads="1"/>
          </p:cNvSpPr>
          <p:nvPr/>
        </p:nvSpPr>
        <p:spPr bwMode="auto">
          <a:xfrm rot="660000">
            <a:off x="3495675" y="4416425"/>
            <a:ext cx="277813" cy="201612"/>
          </a:xfrm>
          <a:prstGeom prst="leftArrow">
            <a:avLst>
              <a:gd name="adj1" fmla="val 50000"/>
              <a:gd name="adj2" fmla="val 68866"/>
            </a:avLst>
          </a:prstGeom>
          <a:pattFill prst="pct25">
            <a:fgClr>
              <a:schemeClr val="tx2"/>
            </a:fgClr>
            <a:bgClr>
              <a:schemeClr val="bg1"/>
            </a:bgClr>
          </a:pattFill>
          <a:ln w="12700">
            <a:solidFill>
              <a:schemeClr val="tx1"/>
            </a:solidFill>
            <a:miter lim="800000"/>
            <a:headEnd/>
            <a:tailEnd/>
          </a:ln>
          <a:effectLst/>
        </p:spPr>
        <p:txBody>
          <a:bodyPr wrap="none" anchor="ctr"/>
          <a:lstStyle/>
          <a:p>
            <a:pPr>
              <a:defRPr/>
            </a:pPr>
            <a:endParaRPr lang="es-PE">
              <a:latin typeface="+mn-lt"/>
            </a:endParaRPr>
          </a:p>
        </p:txBody>
      </p:sp>
      <p:sp>
        <p:nvSpPr>
          <p:cNvPr id="19" name="Rectangle 15"/>
          <p:cNvSpPr>
            <a:spLocks noChangeArrowheads="1"/>
          </p:cNvSpPr>
          <p:nvPr/>
        </p:nvSpPr>
        <p:spPr bwMode="auto">
          <a:xfrm rot="660000">
            <a:off x="3913188" y="4657725"/>
            <a:ext cx="1049337" cy="258762"/>
          </a:xfrm>
          <a:prstGeom prst="rect">
            <a:avLst/>
          </a:prstGeom>
          <a:noFill/>
          <a:ln w="9525">
            <a:noFill/>
            <a:miter lim="800000"/>
            <a:headEnd/>
            <a:tailEnd/>
          </a:ln>
          <a:effectLst/>
        </p:spPr>
        <p:txBody>
          <a:bodyPr wrap="none" lIns="73025" tIns="36512" rIns="73025" bIns="36512">
            <a:spAutoFit/>
          </a:bodyPr>
          <a:lstStyle/>
          <a:p>
            <a:pPr defTabSz="487363" eaLnBrk="0" hangingPunct="0">
              <a:defRPr/>
            </a:pPr>
            <a:r>
              <a:rPr lang="es-ES_tradnl" sz="1200" b="1">
                <a:solidFill>
                  <a:srgbClr val="003366"/>
                </a:solidFill>
                <a:latin typeface="+mn-lt"/>
              </a:rPr>
              <a:t>Mano de obra</a:t>
            </a:r>
          </a:p>
        </p:txBody>
      </p:sp>
      <p:sp>
        <p:nvSpPr>
          <p:cNvPr id="20" name="AutoShape 16" descr="25%"/>
          <p:cNvSpPr>
            <a:spLocks noChangeArrowheads="1"/>
          </p:cNvSpPr>
          <p:nvPr/>
        </p:nvSpPr>
        <p:spPr bwMode="auto">
          <a:xfrm rot="3000000">
            <a:off x="3125788" y="4776787"/>
            <a:ext cx="276225" cy="200025"/>
          </a:xfrm>
          <a:prstGeom prst="leftArrow">
            <a:avLst>
              <a:gd name="adj1" fmla="val 50000"/>
              <a:gd name="adj2" fmla="val 69016"/>
            </a:avLst>
          </a:prstGeom>
          <a:pattFill prst="pct25">
            <a:fgClr>
              <a:schemeClr val="tx2"/>
            </a:fgClr>
            <a:bgClr>
              <a:schemeClr val="bg1"/>
            </a:bgClr>
          </a:pattFill>
          <a:ln w="12700">
            <a:solidFill>
              <a:schemeClr val="tx1"/>
            </a:solidFill>
            <a:miter lim="800000"/>
            <a:headEnd/>
            <a:tailEnd/>
          </a:ln>
          <a:effectLst/>
        </p:spPr>
        <p:txBody>
          <a:bodyPr wrap="none" anchor="ctr"/>
          <a:lstStyle/>
          <a:p>
            <a:pPr>
              <a:defRPr/>
            </a:pPr>
            <a:endParaRPr lang="es-PE">
              <a:latin typeface="+mn-lt"/>
            </a:endParaRPr>
          </a:p>
        </p:txBody>
      </p:sp>
      <p:sp>
        <p:nvSpPr>
          <p:cNvPr id="21" name="Rectangle 17"/>
          <p:cNvSpPr>
            <a:spLocks noChangeArrowheads="1"/>
          </p:cNvSpPr>
          <p:nvPr/>
        </p:nvSpPr>
        <p:spPr bwMode="auto">
          <a:xfrm rot="3000000">
            <a:off x="3113088" y="5505450"/>
            <a:ext cx="1484312" cy="258762"/>
          </a:xfrm>
          <a:prstGeom prst="rect">
            <a:avLst/>
          </a:prstGeom>
          <a:noFill/>
          <a:ln w="9525">
            <a:noFill/>
            <a:miter lim="800000"/>
            <a:headEnd/>
            <a:tailEnd/>
          </a:ln>
          <a:effectLst/>
        </p:spPr>
        <p:txBody>
          <a:bodyPr wrap="none" lIns="73025" tIns="36512" rIns="73025" bIns="36512">
            <a:spAutoFit/>
          </a:bodyPr>
          <a:lstStyle/>
          <a:p>
            <a:pPr defTabSz="487363" eaLnBrk="0" hangingPunct="0">
              <a:defRPr/>
            </a:pPr>
            <a:r>
              <a:rPr lang="es-ES_tradnl" sz="1200" b="1">
                <a:solidFill>
                  <a:srgbClr val="336600"/>
                </a:solidFill>
                <a:latin typeface="+mn-lt"/>
              </a:rPr>
              <a:t>M. primas especiales</a:t>
            </a:r>
          </a:p>
        </p:txBody>
      </p:sp>
      <p:sp>
        <p:nvSpPr>
          <p:cNvPr id="22" name="AutoShape 18" descr="25%"/>
          <p:cNvSpPr>
            <a:spLocks noChangeArrowheads="1"/>
          </p:cNvSpPr>
          <p:nvPr/>
        </p:nvSpPr>
        <p:spPr bwMode="auto">
          <a:xfrm rot="18060000">
            <a:off x="2982913" y="2898775"/>
            <a:ext cx="276225" cy="200025"/>
          </a:xfrm>
          <a:prstGeom prst="leftArrow">
            <a:avLst>
              <a:gd name="adj1" fmla="val 50000"/>
              <a:gd name="adj2" fmla="val 69016"/>
            </a:avLst>
          </a:prstGeom>
          <a:pattFill prst="pct25">
            <a:fgClr>
              <a:schemeClr val="tx2"/>
            </a:fgClr>
            <a:bgClr>
              <a:schemeClr val="bg1"/>
            </a:bgClr>
          </a:pattFill>
          <a:ln w="12700">
            <a:solidFill>
              <a:schemeClr val="tx1"/>
            </a:solidFill>
            <a:miter lim="800000"/>
            <a:headEnd/>
            <a:tailEnd/>
          </a:ln>
          <a:effectLst/>
        </p:spPr>
        <p:txBody>
          <a:bodyPr wrap="none" anchor="ctr"/>
          <a:lstStyle/>
          <a:p>
            <a:pPr>
              <a:defRPr/>
            </a:pPr>
            <a:endParaRPr lang="es-PE">
              <a:latin typeface="+mn-lt"/>
            </a:endParaRPr>
          </a:p>
        </p:txBody>
      </p:sp>
      <p:sp>
        <p:nvSpPr>
          <p:cNvPr id="23" name="Rectangle 19"/>
          <p:cNvSpPr>
            <a:spLocks noChangeArrowheads="1"/>
          </p:cNvSpPr>
          <p:nvPr/>
        </p:nvSpPr>
        <p:spPr bwMode="auto">
          <a:xfrm rot="18060000">
            <a:off x="3082131" y="2275682"/>
            <a:ext cx="752475" cy="258762"/>
          </a:xfrm>
          <a:prstGeom prst="rect">
            <a:avLst/>
          </a:prstGeom>
          <a:noFill/>
          <a:ln w="9525">
            <a:noFill/>
            <a:miter lim="800000"/>
            <a:headEnd/>
            <a:tailEnd/>
          </a:ln>
          <a:effectLst/>
        </p:spPr>
        <p:txBody>
          <a:bodyPr wrap="none" lIns="73025" tIns="36512" rIns="73025" bIns="36512">
            <a:spAutoFit/>
          </a:bodyPr>
          <a:lstStyle/>
          <a:p>
            <a:pPr defTabSz="487363" eaLnBrk="0" hangingPunct="0">
              <a:defRPr/>
            </a:pPr>
            <a:r>
              <a:rPr lang="es-ES_tradnl" sz="1200" b="1">
                <a:solidFill>
                  <a:srgbClr val="800000"/>
                </a:solidFill>
                <a:latin typeface="+mn-lt"/>
              </a:rPr>
              <a:t>Trasporte</a:t>
            </a:r>
          </a:p>
        </p:txBody>
      </p:sp>
      <p:sp>
        <p:nvSpPr>
          <p:cNvPr id="24" name="AutoShape 20" descr="25%"/>
          <p:cNvSpPr>
            <a:spLocks noChangeArrowheads="1"/>
          </p:cNvSpPr>
          <p:nvPr/>
        </p:nvSpPr>
        <p:spPr bwMode="auto">
          <a:xfrm rot="19620000">
            <a:off x="3532188" y="3330575"/>
            <a:ext cx="277812" cy="200025"/>
          </a:xfrm>
          <a:prstGeom prst="leftArrow">
            <a:avLst>
              <a:gd name="adj1" fmla="val 50000"/>
              <a:gd name="adj2" fmla="val 69412"/>
            </a:avLst>
          </a:prstGeom>
          <a:pattFill prst="pct25">
            <a:fgClr>
              <a:schemeClr val="tx2"/>
            </a:fgClr>
            <a:bgClr>
              <a:schemeClr val="bg1"/>
            </a:bgClr>
          </a:pattFill>
          <a:ln w="12700">
            <a:solidFill>
              <a:schemeClr val="tx1"/>
            </a:solidFill>
            <a:miter lim="800000"/>
            <a:headEnd/>
            <a:tailEnd/>
          </a:ln>
          <a:effectLst/>
        </p:spPr>
        <p:txBody>
          <a:bodyPr wrap="none" anchor="ctr"/>
          <a:lstStyle/>
          <a:p>
            <a:pPr>
              <a:defRPr/>
            </a:pPr>
            <a:endParaRPr lang="es-PE">
              <a:latin typeface="+mn-lt"/>
            </a:endParaRPr>
          </a:p>
        </p:txBody>
      </p:sp>
      <p:sp>
        <p:nvSpPr>
          <p:cNvPr id="25" name="Rectangle 21"/>
          <p:cNvSpPr>
            <a:spLocks noChangeArrowheads="1"/>
          </p:cNvSpPr>
          <p:nvPr/>
        </p:nvSpPr>
        <p:spPr bwMode="auto">
          <a:xfrm rot="19620000">
            <a:off x="3859213" y="2644775"/>
            <a:ext cx="1476375" cy="258762"/>
          </a:xfrm>
          <a:prstGeom prst="rect">
            <a:avLst/>
          </a:prstGeom>
          <a:noFill/>
          <a:ln w="9525">
            <a:noFill/>
            <a:miter lim="800000"/>
            <a:headEnd/>
            <a:tailEnd/>
          </a:ln>
          <a:effectLst/>
        </p:spPr>
        <p:txBody>
          <a:bodyPr wrap="none" lIns="73025" tIns="36512" rIns="73025" bIns="36512">
            <a:spAutoFit/>
          </a:bodyPr>
          <a:lstStyle/>
          <a:p>
            <a:pPr defTabSz="487363" eaLnBrk="0" hangingPunct="0">
              <a:defRPr/>
            </a:pPr>
            <a:r>
              <a:rPr lang="es-ES_tradnl" sz="1200" b="1">
                <a:solidFill>
                  <a:srgbClr val="336600"/>
                </a:solidFill>
                <a:latin typeface="+mn-lt"/>
              </a:rPr>
              <a:t>Est. de la comunidad</a:t>
            </a:r>
          </a:p>
        </p:txBody>
      </p:sp>
      <p:sp>
        <p:nvSpPr>
          <p:cNvPr id="26" name="AutoShape 22" descr="25%"/>
          <p:cNvSpPr>
            <a:spLocks noChangeArrowheads="1"/>
          </p:cNvSpPr>
          <p:nvPr/>
        </p:nvSpPr>
        <p:spPr bwMode="auto">
          <a:xfrm rot="14100000">
            <a:off x="2359025" y="2919412"/>
            <a:ext cx="277813" cy="201613"/>
          </a:xfrm>
          <a:prstGeom prst="leftArrow">
            <a:avLst>
              <a:gd name="adj1" fmla="val 50000"/>
              <a:gd name="adj2" fmla="val 68866"/>
            </a:avLst>
          </a:prstGeom>
          <a:pattFill prst="pct25">
            <a:fgClr>
              <a:schemeClr val="tx2"/>
            </a:fgClr>
            <a:bgClr>
              <a:schemeClr val="bg1"/>
            </a:bgClr>
          </a:pattFill>
          <a:ln w="12700">
            <a:solidFill>
              <a:schemeClr val="tx1"/>
            </a:solidFill>
            <a:miter lim="800000"/>
            <a:headEnd/>
            <a:tailEnd/>
          </a:ln>
          <a:effectLst/>
        </p:spPr>
        <p:txBody>
          <a:bodyPr wrap="none" anchor="ctr"/>
          <a:lstStyle/>
          <a:p>
            <a:pPr>
              <a:defRPr/>
            </a:pPr>
            <a:endParaRPr lang="es-PE">
              <a:latin typeface="+mn-lt"/>
            </a:endParaRPr>
          </a:p>
        </p:txBody>
      </p:sp>
      <p:sp>
        <p:nvSpPr>
          <p:cNvPr id="27" name="Rectangle 23"/>
          <p:cNvSpPr>
            <a:spLocks noChangeArrowheads="1"/>
          </p:cNvSpPr>
          <p:nvPr/>
        </p:nvSpPr>
        <p:spPr bwMode="auto">
          <a:xfrm rot="3360000">
            <a:off x="1014413" y="1668462"/>
            <a:ext cx="1519237" cy="258763"/>
          </a:xfrm>
          <a:prstGeom prst="rect">
            <a:avLst/>
          </a:prstGeom>
          <a:noFill/>
          <a:ln w="9525">
            <a:noFill/>
            <a:miter lim="800000"/>
            <a:headEnd/>
            <a:tailEnd/>
          </a:ln>
          <a:effectLst/>
        </p:spPr>
        <p:txBody>
          <a:bodyPr wrap="none" lIns="73025" tIns="36512" rIns="73025" bIns="36512">
            <a:spAutoFit/>
          </a:bodyPr>
          <a:lstStyle/>
          <a:p>
            <a:pPr defTabSz="487363" eaLnBrk="0" hangingPunct="0">
              <a:defRPr/>
            </a:pPr>
            <a:r>
              <a:rPr lang="es-ES_tradnl" sz="1200" b="1">
                <a:solidFill>
                  <a:srgbClr val="003366"/>
                </a:solidFill>
                <a:latin typeface="+mn-lt"/>
              </a:rPr>
              <a:t>Disponibilidad tierras</a:t>
            </a:r>
          </a:p>
        </p:txBody>
      </p:sp>
      <p:sp>
        <p:nvSpPr>
          <p:cNvPr id="28" name="AutoShape 24" descr="25%"/>
          <p:cNvSpPr>
            <a:spLocks noChangeArrowheads="1"/>
          </p:cNvSpPr>
          <p:nvPr/>
        </p:nvSpPr>
        <p:spPr bwMode="auto">
          <a:xfrm rot="18480000">
            <a:off x="2311400" y="4775200"/>
            <a:ext cx="276225" cy="200025"/>
          </a:xfrm>
          <a:prstGeom prst="rightArrow">
            <a:avLst>
              <a:gd name="adj1" fmla="val 50000"/>
              <a:gd name="adj2" fmla="val 69080"/>
            </a:avLst>
          </a:prstGeom>
          <a:pattFill prst="pct25">
            <a:fgClr>
              <a:schemeClr val="tx2"/>
            </a:fgClr>
            <a:bgClr>
              <a:schemeClr val="bg1"/>
            </a:bgClr>
          </a:pattFill>
          <a:ln w="12700">
            <a:solidFill>
              <a:schemeClr val="tx1"/>
            </a:solidFill>
            <a:miter lim="800000"/>
            <a:headEnd/>
            <a:tailEnd/>
          </a:ln>
          <a:effectLst/>
        </p:spPr>
        <p:txBody>
          <a:bodyPr wrap="none" anchor="ctr"/>
          <a:lstStyle/>
          <a:p>
            <a:pPr>
              <a:defRPr/>
            </a:pPr>
            <a:endParaRPr lang="es-PE">
              <a:latin typeface="+mn-lt"/>
            </a:endParaRPr>
          </a:p>
        </p:txBody>
      </p:sp>
      <p:sp>
        <p:nvSpPr>
          <p:cNvPr id="29" name="Rectangle 25"/>
          <p:cNvSpPr>
            <a:spLocks noChangeArrowheads="1"/>
          </p:cNvSpPr>
          <p:nvPr/>
        </p:nvSpPr>
        <p:spPr bwMode="auto">
          <a:xfrm rot="18720000">
            <a:off x="641351" y="5308599"/>
            <a:ext cx="1865312" cy="258763"/>
          </a:xfrm>
          <a:prstGeom prst="rect">
            <a:avLst/>
          </a:prstGeom>
          <a:noFill/>
          <a:ln w="9525">
            <a:noFill/>
            <a:miter lim="800000"/>
            <a:headEnd/>
            <a:tailEnd/>
          </a:ln>
          <a:effectLst/>
        </p:spPr>
        <p:txBody>
          <a:bodyPr wrap="none" lIns="73025" tIns="36512" rIns="73025" bIns="36512">
            <a:spAutoFit/>
          </a:bodyPr>
          <a:lstStyle/>
          <a:p>
            <a:pPr defTabSz="487363" eaLnBrk="0" hangingPunct="0">
              <a:defRPr/>
            </a:pPr>
            <a:r>
              <a:rPr lang="es-ES_tradnl" sz="1200" b="1">
                <a:solidFill>
                  <a:srgbClr val="003366"/>
                </a:solidFill>
                <a:latin typeface="+mn-lt"/>
              </a:rPr>
              <a:t>Energia electric. y telecom.</a:t>
            </a:r>
          </a:p>
        </p:txBody>
      </p:sp>
      <p:sp>
        <p:nvSpPr>
          <p:cNvPr id="30" name="AutoShape 26" descr="25%"/>
          <p:cNvSpPr>
            <a:spLocks noChangeArrowheads="1"/>
          </p:cNvSpPr>
          <p:nvPr/>
        </p:nvSpPr>
        <p:spPr bwMode="auto">
          <a:xfrm rot="20400000">
            <a:off x="1800225" y="4406900"/>
            <a:ext cx="315913" cy="200025"/>
          </a:xfrm>
          <a:prstGeom prst="rightArrow">
            <a:avLst>
              <a:gd name="adj1" fmla="val 50000"/>
              <a:gd name="adj2" fmla="val 79005"/>
            </a:avLst>
          </a:prstGeom>
          <a:pattFill prst="pct25">
            <a:fgClr>
              <a:schemeClr val="tx2"/>
            </a:fgClr>
            <a:bgClr>
              <a:schemeClr val="bg1"/>
            </a:bgClr>
          </a:pattFill>
          <a:ln w="12700">
            <a:solidFill>
              <a:schemeClr val="tx1"/>
            </a:solidFill>
            <a:miter lim="800000"/>
            <a:headEnd/>
            <a:tailEnd/>
          </a:ln>
          <a:effectLst/>
        </p:spPr>
        <p:txBody>
          <a:bodyPr wrap="none" anchor="ctr"/>
          <a:lstStyle/>
          <a:p>
            <a:pPr>
              <a:defRPr/>
            </a:pPr>
            <a:endParaRPr lang="es-PE">
              <a:latin typeface="+mn-lt"/>
            </a:endParaRPr>
          </a:p>
        </p:txBody>
      </p:sp>
      <p:sp>
        <p:nvSpPr>
          <p:cNvPr id="31" name="Rectangle 27"/>
          <p:cNvSpPr>
            <a:spLocks noChangeArrowheads="1"/>
          </p:cNvSpPr>
          <p:nvPr/>
        </p:nvSpPr>
        <p:spPr bwMode="auto">
          <a:xfrm rot="20400000">
            <a:off x="506413" y="4308475"/>
            <a:ext cx="1050925" cy="258762"/>
          </a:xfrm>
          <a:prstGeom prst="rect">
            <a:avLst/>
          </a:prstGeom>
          <a:noFill/>
          <a:ln w="9525">
            <a:noFill/>
            <a:miter lim="800000"/>
            <a:headEnd/>
            <a:tailEnd/>
          </a:ln>
          <a:effectLst/>
        </p:spPr>
        <p:txBody>
          <a:bodyPr wrap="none" lIns="73025" tIns="36512" rIns="73025" bIns="36512">
            <a:spAutoFit/>
          </a:bodyPr>
          <a:lstStyle/>
          <a:p>
            <a:pPr defTabSz="487363" eaLnBrk="0" hangingPunct="0">
              <a:defRPr/>
            </a:pPr>
            <a:r>
              <a:rPr lang="es-ES_tradnl" sz="1200" b="1">
                <a:solidFill>
                  <a:srgbClr val="336600"/>
                </a:solidFill>
                <a:latin typeface="+mn-lt"/>
              </a:rPr>
              <a:t>Combustibles </a:t>
            </a:r>
          </a:p>
        </p:txBody>
      </p:sp>
      <p:sp>
        <p:nvSpPr>
          <p:cNvPr id="32" name="AutoShape 28" descr="25%"/>
          <p:cNvSpPr>
            <a:spLocks noChangeArrowheads="1"/>
          </p:cNvSpPr>
          <p:nvPr/>
        </p:nvSpPr>
        <p:spPr bwMode="auto">
          <a:xfrm>
            <a:off x="1593850" y="3779837"/>
            <a:ext cx="352425" cy="211138"/>
          </a:xfrm>
          <a:prstGeom prst="rightArrow">
            <a:avLst>
              <a:gd name="adj1" fmla="val 50000"/>
              <a:gd name="adj2" fmla="val 83497"/>
            </a:avLst>
          </a:prstGeom>
          <a:pattFill prst="pct25">
            <a:fgClr>
              <a:schemeClr val="tx2"/>
            </a:fgClr>
            <a:bgClr>
              <a:schemeClr val="bg1"/>
            </a:bgClr>
          </a:pattFill>
          <a:ln w="12700">
            <a:solidFill>
              <a:schemeClr val="tx1"/>
            </a:solidFill>
            <a:miter lim="800000"/>
            <a:headEnd/>
            <a:tailEnd/>
          </a:ln>
          <a:effectLst/>
        </p:spPr>
        <p:txBody>
          <a:bodyPr wrap="none" anchor="ctr"/>
          <a:lstStyle/>
          <a:p>
            <a:pPr>
              <a:defRPr/>
            </a:pPr>
            <a:endParaRPr lang="es-PE">
              <a:latin typeface="+mn-lt"/>
            </a:endParaRPr>
          </a:p>
        </p:txBody>
      </p:sp>
      <p:sp>
        <p:nvSpPr>
          <p:cNvPr id="33" name="Rectangle 29"/>
          <p:cNvSpPr>
            <a:spLocks noChangeArrowheads="1"/>
          </p:cNvSpPr>
          <p:nvPr/>
        </p:nvSpPr>
        <p:spPr bwMode="auto">
          <a:xfrm>
            <a:off x="1044575" y="3738562"/>
            <a:ext cx="473075" cy="258763"/>
          </a:xfrm>
          <a:prstGeom prst="rect">
            <a:avLst/>
          </a:prstGeom>
          <a:noFill/>
          <a:ln w="9525">
            <a:noFill/>
            <a:miter lim="800000"/>
            <a:headEnd/>
            <a:tailEnd/>
          </a:ln>
          <a:effectLst/>
        </p:spPr>
        <p:txBody>
          <a:bodyPr wrap="none" lIns="73025" tIns="36512" rIns="73025" bIns="36512">
            <a:spAutoFit/>
          </a:bodyPr>
          <a:lstStyle/>
          <a:p>
            <a:pPr defTabSz="487363" eaLnBrk="0" hangingPunct="0">
              <a:defRPr/>
            </a:pPr>
            <a:r>
              <a:rPr lang="es-ES_tradnl" sz="1200" b="1">
                <a:solidFill>
                  <a:srgbClr val="800000"/>
                </a:solidFill>
                <a:latin typeface="+mn-lt"/>
              </a:rPr>
              <a:t>Agua</a:t>
            </a:r>
          </a:p>
        </p:txBody>
      </p:sp>
      <p:sp>
        <p:nvSpPr>
          <p:cNvPr id="34" name="AutoShape 30" descr="25%"/>
          <p:cNvSpPr>
            <a:spLocks noChangeArrowheads="1"/>
          </p:cNvSpPr>
          <p:nvPr/>
        </p:nvSpPr>
        <p:spPr bwMode="auto">
          <a:xfrm rot="13320000">
            <a:off x="1811338" y="3303587"/>
            <a:ext cx="276225" cy="200025"/>
          </a:xfrm>
          <a:prstGeom prst="leftArrow">
            <a:avLst>
              <a:gd name="adj1" fmla="val 50000"/>
              <a:gd name="adj2" fmla="val 69016"/>
            </a:avLst>
          </a:prstGeom>
          <a:pattFill prst="pct25">
            <a:fgClr>
              <a:schemeClr val="tx2"/>
            </a:fgClr>
            <a:bgClr>
              <a:schemeClr val="bg1"/>
            </a:bgClr>
          </a:pattFill>
          <a:ln w="12700">
            <a:solidFill>
              <a:schemeClr val="tx1"/>
            </a:solidFill>
            <a:miter lim="800000"/>
            <a:headEnd/>
            <a:tailEnd/>
          </a:ln>
          <a:effectLst/>
        </p:spPr>
        <p:txBody>
          <a:bodyPr wrap="none" anchor="ctr"/>
          <a:lstStyle/>
          <a:p>
            <a:pPr>
              <a:defRPr/>
            </a:pPr>
            <a:endParaRPr lang="es-PE">
              <a:latin typeface="+mn-lt"/>
            </a:endParaRPr>
          </a:p>
        </p:txBody>
      </p:sp>
      <p:sp>
        <p:nvSpPr>
          <p:cNvPr id="35" name="Rectangle 31"/>
          <p:cNvSpPr>
            <a:spLocks noChangeArrowheads="1"/>
          </p:cNvSpPr>
          <p:nvPr/>
        </p:nvSpPr>
        <p:spPr bwMode="auto">
          <a:xfrm rot="2580000">
            <a:off x="469900" y="2208212"/>
            <a:ext cx="1600200" cy="258763"/>
          </a:xfrm>
          <a:prstGeom prst="rect">
            <a:avLst/>
          </a:prstGeom>
          <a:noFill/>
          <a:ln w="9525">
            <a:noFill/>
            <a:miter lim="800000"/>
            <a:headEnd/>
            <a:tailEnd/>
          </a:ln>
          <a:effectLst/>
        </p:spPr>
        <p:txBody>
          <a:bodyPr wrap="none" lIns="73025" tIns="36512" rIns="73025" bIns="36512">
            <a:spAutoFit/>
          </a:bodyPr>
          <a:lstStyle/>
          <a:p>
            <a:pPr defTabSz="487363" eaLnBrk="0" hangingPunct="0">
              <a:defRPr/>
            </a:pPr>
            <a:r>
              <a:rPr lang="es-ES_tradnl" sz="1200" b="1">
                <a:solidFill>
                  <a:srgbClr val="336600"/>
                </a:solidFill>
                <a:latin typeface="+mn-lt"/>
              </a:rPr>
              <a:t>Incent. fiscales y finan.</a:t>
            </a:r>
          </a:p>
        </p:txBody>
      </p:sp>
      <p:grpSp>
        <p:nvGrpSpPr>
          <p:cNvPr id="36" name="Group 32"/>
          <p:cNvGrpSpPr>
            <a:grpSpLocks/>
          </p:cNvGrpSpPr>
          <p:nvPr/>
        </p:nvGrpSpPr>
        <p:grpSpPr bwMode="auto">
          <a:xfrm>
            <a:off x="6134100" y="2189162"/>
            <a:ext cx="1544638" cy="868363"/>
            <a:chOff x="3911" y="1264"/>
            <a:chExt cx="973" cy="547"/>
          </a:xfrm>
        </p:grpSpPr>
        <p:sp>
          <p:nvSpPr>
            <p:cNvPr id="37" name="Freeform 33"/>
            <p:cNvSpPr>
              <a:spLocks/>
            </p:cNvSpPr>
            <p:nvPr/>
          </p:nvSpPr>
          <p:spPr bwMode="auto">
            <a:xfrm>
              <a:off x="3911" y="1264"/>
              <a:ext cx="926" cy="509"/>
            </a:xfrm>
            <a:custGeom>
              <a:avLst/>
              <a:gdLst/>
              <a:ahLst/>
              <a:cxnLst>
                <a:cxn ang="0">
                  <a:pos x="0" y="508"/>
                </a:cxn>
                <a:cxn ang="0">
                  <a:pos x="16" y="497"/>
                </a:cxn>
                <a:cxn ang="0">
                  <a:pos x="31" y="476"/>
                </a:cxn>
                <a:cxn ang="0">
                  <a:pos x="41" y="459"/>
                </a:cxn>
                <a:cxn ang="0">
                  <a:pos x="57" y="443"/>
                </a:cxn>
                <a:cxn ang="0">
                  <a:pos x="67" y="427"/>
                </a:cxn>
                <a:cxn ang="0">
                  <a:pos x="83" y="411"/>
                </a:cxn>
                <a:cxn ang="0">
                  <a:pos x="103" y="400"/>
                </a:cxn>
                <a:cxn ang="0">
                  <a:pos x="114" y="384"/>
                </a:cxn>
                <a:cxn ang="0">
                  <a:pos x="124" y="367"/>
                </a:cxn>
                <a:cxn ang="0">
                  <a:pos x="140" y="357"/>
                </a:cxn>
                <a:cxn ang="0">
                  <a:pos x="155" y="346"/>
                </a:cxn>
                <a:cxn ang="0">
                  <a:pos x="171" y="324"/>
                </a:cxn>
                <a:cxn ang="0">
                  <a:pos x="186" y="319"/>
                </a:cxn>
                <a:cxn ang="0">
                  <a:pos x="196" y="303"/>
                </a:cxn>
                <a:cxn ang="0">
                  <a:pos x="212" y="292"/>
                </a:cxn>
                <a:cxn ang="0">
                  <a:pos x="227" y="276"/>
                </a:cxn>
                <a:cxn ang="0">
                  <a:pos x="248" y="259"/>
                </a:cxn>
                <a:cxn ang="0">
                  <a:pos x="264" y="249"/>
                </a:cxn>
                <a:cxn ang="0">
                  <a:pos x="279" y="232"/>
                </a:cxn>
                <a:cxn ang="0">
                  <a:pos x="289" y="216"/>
                </a:cxn>
                <a:cxn ang="0">
                  <a:pos x="310" y="205"/>
                </a:cxn>
                <a:cxn ang="0">
                  <a:pos x="331" y="189"/>
                </a:cxn>
                <a:cxn ang="0">
                  <a:pos x="346" y="184"/>
                </a:cxn>
                <a:cxn ang="0">
                  <a:pos x="362" y="173"/>
                </a:cxn>
                <a:cxn ang="0">
                  <a:pos x="377" y="168"/>
                </a:cxn>
                <a:cxn ang="0">
                  <a:pos x="398" y="168"/>
                </a:cxn>
                <a:cxn ang="0">
                  <a:pos x="413" y="162"/>
                </a:cxn>
                <a:cxn ang="0">
                  <a:pos x="429" y="157"/>
                </a:cxn>
                <a:cxn ang="0">
                  <a:pos x="444" y="151"/>
                </a:cxn>
                <a:cxn ang="0">
                  <a:pos x="465" y="151"/>
                </a:cxn>
                <a:cxn ang="0">
                  <a:pos x="486" y="151"/>
                </a:cxn>
                <a:cxn ang="0">
                  <a:pos x="501" y="151"/>
                </a:cxn>
                <a:cxn ang="0">
                  <a:pos x="517" y="151"/>
                </a:cxn>
                <a:cxn ang="0">
                  <a:pos x="537" y="151"/>
                </a:cxn>
                <a:cxn ang="0">
                  <a:pos x="558" y="151"/>
                </a:cxn>
                <a:cxn ang="0">
                  <a:pos x="579" y="151"/>
                </a:cxn>
                <a:cxn ang="0">
                  <a:pos x="599" y="151"/>
                </a:cxn>
                <a:cxn ang="0">
                  <a:pos x="615" y="151"/>
                </a:cxn>
                <a:cxn ang="0">
                  <a:pos x="630" y="151"/>
                </a:cxn>
                <a:cxn ang="0">
                  <a:pos x="646" y="151"/>
                </a:cxn>
                <a:cxn ang="0">
                  <a:pos x="661" y="151"/>
                </a:cxn>
                <a:cxn ang="0">
                  <a:pos x="682" y="151"/>
                </a:cxn>
                <a:cxn ang="0">
                  <a:pos x="703" y="146"/>
                </a:cxn>
                <a:cxn ang="0">
                  <a:pos x="718" y="141"/>
                </a:cxn>
                <a:cxn ang="0">
                  <a:pos x="744" y="135"/>
                </a:cxn>
                <a:cxn ang="0">
                  <a:pos x="765" y="130"/>
                </a:cxn>
                <a:cxn ang="0">
                  <a:pos x="785" y="119"/>
                </a:cxn>
                <a:cxn ang="0">
                  <a:pos x="806" y="108"/>
                </a:cxn>
                <a:cxn ang="0">
                  <a:pos x="827" y="103"/>
                </a:cxn>
                <a:cxn ang="0">
                  <a:pos x="842" y="86"/>
                </a:cxn>
                <a:cxn ang="0">
                  <a:pos x="858" y="81"/>
                </a:cxn>
                <a:cxn ang="0">
                  <a:pos x="868" y="65"/>
                </a:cxn>
                <a:cxn ang="0">
                  <a:pos x="884" y="54"/>
                </a:cxn>
                <a:cxn ang="0">
                  <a:pos x="894" y="38"/>
                </a:cxn>
                <a:cxn ang="0">
                  <a:pos x="909" y="22"/>
                </a:cxn>
                <a:cxn ang="0">
                  <a:pos x="925" y="0"/>
                </a:cxn>
              </a:cxnLst>
              <a:rect l="0" t="0" r="r" b="b"/>
              <a:pathLst>
                <a:path w="926" h="509">
                  <a:moveTo>
                    <a:pt x="0" y="508"/>
                  </a:moveTo>
                  <a:lnTo>
                    <a:pt x="16" y="497"/>
                  </a:lnTo>
                  <a:lnTo>
                    <a:pt x="31" y="476"/>
                  </a:lnTo>
                  <a:lnTo>
                    <a:pt x="41" y="459"/>
                  </a:lnTo>
                  <a:lnTo>
                    <a:pt x="57" y="443"/>
                  </a:lnTo>
                  <a:lnTo>
                    <a:pt x="67" y="427"/>
                  </a:lnTo>
                  <a:lnTo>
                    <a:pt x="83" y="411"/>
                  </a:lnTo>
                  <a:lnTo>
                    <a:pt x="103" y="400"/>
                  </a:lnTo>
                  <a:lnTo>
                    <a:pt x="114" y="384"/>
                  </a:lnTo>
                  <a:lnTo>
                    <a:pt x="124" y="367"/>
                  </a:lnTo>
                  <a:lnTo>
                    <a:pt x="140" y="357"/>
                  </a:lnTo>
                  <a:lnTo>
                    <a:pt x="155" y="346"/>
                  </a:lnTo>
                  <a:lnTo>
                    <a:pt x="171" y="324"/>
                  </a:lnTo>
                  <a:lnTo>
                    <a:pt x="186" y="319"/>
                  </a:lnTo>
                  <a:lnTo>
                    <a:pt x="196" y="303"/>
                  </a:lnTo>
                  <a:lnTo>
                    <a:pt x="212" y="292"/>
                  </a:lnTo>
                  <a:lnTo>
                    <a:pt x="227" y="276"/>
                  </a:lnTo>
                  <a:lnTo>
                    <a:pt x="248" y="259"/>
                  </a:lnTo>
                  <a:lnTo>
                    <a:pt x="264" y="249"/>
                  </a:lnTo>
                  <a:lnTo>
                    <a:pt x="279" y="232"/>
                  </a:lnTo>
                  <a:lnTo>
                    <a:pt x="289" y="216"/>
                  </a:lnTo>
                  <a:lnTo>
                    <a:pt x="310" y="205"/>
                  </a:lnTo>
                  <a:lnTo>
                    <a:pt x="331" y="189"/>
                  </a:lnTo>
                  <a:lnTo>
                    <a:pt x="346" y="184"/>
                  </a:lnTo>
                  <a:lnTo>
                    <a:pt x="362" y="173"/>
                  </a:lnTo>
                  <a:lnTo>
                    <a:pt x="377" y="168"/>
                  </a:lnTo>
                  <a:lnTo>
                    <a:pt x="398" y="168"/>
                  </a:lnTo>
                  <a:lnTo>
                    <a:pt x="413" y="162"/>
                  </a:lnTo>
                  <a:lnTo>
                    <a:pt x="429" y="157"/>
                  </a:lnTo>
                  <a:lnTo>
                    <a:pt x="444" y="151"/>
                  </a:lnTo>
                  <a:lnTo>
                    <a:pt x="465" y="151"/>
                  </a:lnTo>
                  <a:lnTo>
                    <a:pt x="486" y="151"/>
                  </a:lnTo>
                  <a:lnTo>
                    <a:pt x="501" y="151"/>
                  </a:lnTo>
                  <a:lnTo>
                    <a:pt x="517" y="151"/>
                  </a:lnTo>
                  <a:lnTo>
                    <a:pt x="537" y="151"/>
                  </a:lnTo>
                  <a:lnTo>
                    <a:pt x="558" y="151"/>
                  </a:lnTo>
                  <a:lnTo>
                    <a:pt x="579" y="151"/>
                  </a:lnTo>
                  <a:lnTo>
                    <a:pt x="599" y="151"/>
                  </a:lnTo>
                  <a:lnTo>
                    <a:pt x="615" y="151"/>
                  </a:lnTo>
                  <a:lnTo>
                    <a:pt x="630" y="151"/>
                  </a:lnTo>
                  <a:lnTo>
                    <a:pt x="646" y="151"/>
                  </a:lnTo>
                  <a:lnTo>
                    <a:pt x="661" y="151"/>
                  </a:lnTo>
                  <a:lnTo>
                    <a:pt x="682" y="151"/>
                  </a:lnTo>
                  <a:lnTo>
                    <a:pt x="703" y="146"/>
                  </a:lnTo>
                  <a:lnTo>
                    <a:pt x="718" y="141"/>
                  </a:lnTo>
                  <a:lnTo>
                    <a:pt x="744" y="135"/>
                  </a:lnTo>
                  <a:lnTo>
                    <a:pt x="765" y="130"/>
                  </a:lnTo>
                  <a:lnTo>
                    <a:pt x="785" y="119"/>
                  </a:lnTo>
                  <a:lnTo>
                    <a:pt x="806" y="108"/>
                  </a:lnTo>
                  <a:lnTo>
                    <a:pt x="827" y="103"/>
                  </a:lnTo>
                  <a:lnTo>
                    <a:pt x="842" y="86"/>
                  </a:lnTo>
                  <a:lnTo>
                    <a:pt x="858" y="81"/>
                  </a:lnTo>
                  <a:lnTo>
                    <a:pt x="868" y="65"/>
                  </a:lnTo>
                  <a:lnTo>
                    <a:pt x="884" y="54"/>
                  </a:lnTo>
                  <a:lnTo>
                    <a:pt x="894" y="38"/>
                  </a:lnTo>
                  <a:lnTo>
                    <a:pt x="909" y="22"/>
                  </a:lnTo>
                  <a:lnTo>
                    <a:pt x="925" y="0"/>
                  </a:lnTo>
                </a:path>
              </a:pathLst>
            </a:custGeom>
            <a:noFill/>
            <a:ln w="12700" cap="rnd" cmpd="sng">
              <a:solidFill>
                <a:srgbClr val="00279F"/>
              </a:solidFill>
              <a:prstDash val="solid"/>
              <a:round/>
              <a:headEnd type="none" w="sm" len="sm"/>
              <a:tailEnd type="none" w="sm" len="sm"/>
            </a:ln>
            <a:effectLst/>
          </p:spPr>
          <p:txBody>
            <a:bodyPr/>
            <a:lstStyle/>
            <a:p>
              <a:pPr>
                <a:defRPr/>
              </a:pPr>
              <a:endParaRPr lang="es-PE">
                <a:latin typeface="+mn-lt"/>
              </a:endParaRPr>
            </a:p>
          </p:txBody>
        </p:sp>
        <p:sp>
          <p:nvSpPr>
            <p:cNvPr id="38" name="Freeform 34"/>
            <p:cNvSpPr>
              <a:spLocks/>
            </p:cNvSpPr>
            <p:nvPr/>
          </p:nvSpPr>
          <p:spPr bwMode="auto">
            <a:xfrm>
              <a:off x="3947" y="1307"/>
              <a:ext cx="937" cy="504"/>
            </a:xfrm>
            <a:custGeom>
              <a:avLst/>
              <a:gdLst/>
              <a:ahLst/>
              <a:cxnLst>
                <a:cxn ang="0">
                  <a:pos x="915" y="5"/>
                </a:cxn>
                <a:cxn ang="0">
                  <a:pos x="895" y="32"/>
                </a:cxn>
                <a:cxn ang="0">
                  <a:pos x="874" y="54"/>
                </a:cxn>
                <a:cxn ang="0">
                  <a:pos x="853" y="76"/>
                </a:cxn>
                <a:cxn ang="0">
                  <a:pos x="827" y="92"/>
                </a:cxn>
                <a:cxn ang="0">
                  <a:pos x="796" y="114"/>
                </a:cxn>
                <a:cxn ang="0">
                  <a:pos x="760" y="130"/>
                </a:cxn>
                <a:cxn ang="0">
                  <a:pos x="729" y="135"/>
                </a:cxn>
                <a:cxn ang="0">
                  <a:pos x="693" y="146"/>
                </a:cxn>
                <a:cxn ang="0">
                  <a:pos x="662" y="157"/>
                </a:cxn>
                <a:cxn ang="0">
                  <a:pos x="631" y="157"/>
                </a:cxn>
                <a:cxn ang="0">
                  <a:pos x="600" y="157"/>
                </a:cxn>
                <a:cxn ang="0">
                  <a:pos x="569" y="157"/>
                </a:cxn>
                <a:cxn ang="0">
                  <a:pos x="538" y="157"/>
                </a:cxn>
                <a:cxn ang="0">
                  <a:pos x="507" y="157"/>
                </a:cxn>
                <a:cxn ang="0">
                  <a:pos x="476" y="157"/>
                </a:cxn>
                <a:cxn ang="0">
                  <a:pos x="445" y="157"/>
                </a:cxn>
                <a:cxn ang="0">
                  <a:pos x="414" y="157"/>
                </a:cxn>
                <a:cxn ang="0">
                  <a:pos x="378" y="157"/>
                </a:cxn>
                <a:cxn ang="0">
                  <a:pos x="346" y="173"/>
                </a:cxn>
                <a:cxn ang="0">
                  <a:pos x="315" y="189"/>
                </a:cxn>
                <a:cxn ang="0">
                  <a:pos x="284" y="211"/>
                </a:cxn>
                <a:cxn ang="0">
                  <a:pos x="253" y="233"/>
                </a:cxn>
                <a:cxn ang="0">
                  <a:pos x="228" y="265"/>
                </a:cxn>
                <a:cxn ang="0">
                  <a:pos x="207" y="287"/>
                </a:cxn>
                <a:cxn ang="0">
                  <a:pos x="176" y="319"/>
                </a:cxn>
                <a:cxn ang="0">
                  <a:pos x="145" y="341"/>
                </a:cxn>
                <a:cxn ang="0">
                  <a:pos x="114" y="362"/>
                </a:cxn>
                <a:cxn ang="0">
                  <a:pos x="88" y="389"/>
                </a:cxn>
                <a:cxn ang="0">
                  <a:pos x="67" y="422"/>
                </a:cxn>
                <a:cxn ang="0">
                  <a:pos x="47" y="449"/>
                </a:cxn>
                <a:cxn ang="0">
                  <a:pos x="21" y="481"/>
                </a:cxn>
                <a:cxn ang="0">
                  <a:pos x="0" y="503"/>
                </a:cxn>
              </a:cxnLst>
              <a:rect l="0" t="0" r="r" b="b"/>
              <a:pathLst>
                <a:path w="937" h="504">
                  <a:moveTo>
                    <a:pt x="936" y="0"/>
                  </a:moveTo>
                  <a:lnTo>
                    <a:pt x="915" y="5"/>
                  </a:lnTo>
                  <a:lnTo>
                    <a:pt x="910" y="22"/>
                  </a:lnTo>
                  <a:lnTo>
                    <a:pt x="895" y="32"/>
                  </a:lnTo>
                  <a:lnTo>
                    <a:pt x="889" y="49"/>
                  </a:lnTo>
                  <a:lnTo>
                    <a:pt x="874" y="54"/>
                  </a:lnTo>
                  <a:lnTo>
                    <a:pt x="869" y="70"/>
                  </a:lnTo>
                  <a:lnTo>
                    <a:pt x="853" y="76"/>
                  </a:lnTo>
                  <a:lnTo>
                    <a:pt x="843" y="92"/>
                  </a:lnTo>
                  <a:lnTo>
                    <a:pt x="827" y="92"/>
                  </a:lnTo>
                  <a:lnTo>
                    <a:pt x="812" y="108"/>
                  </a:lnTo>
                  <a:lnTo>
                    <a:pt x="796" y="114"/>
                  </a:lnTo>
                  <a:lnTo>
                    <a:pt x="776" y="124"/>
                  </a:lnTo>
                  <a:lnTo>
                    <a:pt x="760" y="130"/>
                  </a:lnTo>
                  <a:lnTo>
                    <a:pt x="745" y="135"/>
                  </a:lnTo>
                  <a:lnTo>
                    <a:pt x="729" y="135"/>
                  </a:lnTo>
                  <a:lnTo>
                    <a:pt x="714" y="135"/>
                  </a:lnTo>
                  <a:lnTo>
                    <a:pt x="693" y="146"/>
                  </a:lnTo>
                  <a:lnTo>
                    <a:pt x="677" y="151"/>
                  </a:lnTo>
                  <a:lnTo>
                    <a:pt x="662" y="157"/>
                  </a:lnTo>
                  <a:lnTo>
                    <a:pt x="646" y="157"/>
                  </a:lnTo>
                  <a:lnTo>
                    <a:pt x="631" y="157"/>
                  </a:lnTo>
                  <a:lnTo>
                    <a:pt x="615" y="157"/>
                  </a:lnTo>
                  <a:lnTo>
                    <a:pt x="600" y="157"/>
                  </a:lnTo>
                  <a:lnTo>
                    <a:pt x="584" y="157"/>
                  </a:lnTo>
                  <a:lnTo>
                    <a:pt x="569" y="157"/>
                  </a:lnTo>
                  <a:lnTo>
                    <a:pt x="553" y="157"/>
                  </a:lnTo>
                  <a:lnTo>
                    <a:pt x="538" y="157"/>
                  </a:lnTo>
                  <a:lnTo>
                    <a:pt x="522" y="157"/>
                  </a:lnTo>
                  <a:lnTo>
                    <a:pt x="507" y="157"/>
                  </a:lnTo>
                  <a:lnTo>
                    <a:pt x="491" y="157"/>
                  </a:lnTo>
                  <a:lnTo>
                    <a:pt x="476" y="157"/>
                  </a:lnTo>
                  <a:lnTo>
                    <a:pt x="460" y="157"/>
                  </a:lnTo>
                  <a:lnTo>
                    <a:pt x="445" y="157"/>
                  </a:lnTo>
                  <a:lnTo>
                    <a:pt x="429" y="157"/>
                  </a:lnTo>
                  <a:lnTo>
                    <a:pt x="414" y="157"/>
                  </a:lnTo>
                  <a:lnTo>
                    <a:pt x="398" y="157"/>
                  </a:lnTo>
                  <a:lnTo>
                    <a:pt x="378" y="157"/>
                  </a:lnTo>
                  <a:lnTo>
                    <a:pt x="362" y="162"/>
                  </a:lnTo>
                  <a:lnTo>
                    <a:pt x="346" y="173"/>
                  </a:lnTo>
                  <a:lnTo>
                    <a:pt x="331" y="178"/>
                  </a:lnTo>
                  <a:lnTo>
                    <a:pt x="315" y="189"/>
                  </a:lnTo>
                  <a:lnTo>
                    <a:pt x="300" y="200"/>
                  </a:lnTo>
                  <a:lnTo>
                    <a:pt x="284" y="211"/>
                  </a:lnTo>
                  <a:lnTo>
                    <a:pt x="269" y="222"/>
                  </a:lnTo>
                  <a:lnTo>
                    <a:pt x="253" y="233"/>
                  </a:lnTo>
                  <a:lnTo>
                    <a:pt x="238" y="249"/>
                  </a:lnTo>
                  <a:lnTo>
                    <a:pt x="228" y="265"/>
                  </a:lnTo>
                  <a:lnTo>
                    <a:pt x="222" y="281"/>
                  </a:lnTo>
                  <a:lnTo>
                    <a:pt x="207" y="287"/>
                  </a:lnTo>
                  <a:lnTo>
                    <a:pt x="191" y="303"/>
                  </a:lnTo>
                  <a:lnTo>
                    <a:pt x="176" y="319"/>
                  </a:lnTo>
                  <a:lnTo>
                    <a:pt x="160" y="330"/>
                  </a:lnTo>
                  <a:lnTo>
                    <a:pt x="145" y="341"/>
                  </a:lnTo>
                  <a:lnTo>
                    <a:pt x="129" y="352"/>
                  </a:lnTo>
                  <a:lnTo>
                    <a:pt x="114" y="362"/>
                  </a:lnTo>
                  <a:lnTo>
                    <a:pt x="103" y="384"/>
                  </a:lnTo>
                  <a:lnTo>
                    <a:pt x="88" y="389"/>
                  </a:lnTo>
                  <a:lnTo>
                    <a:pt x="83" y="406"/>
                  </a:lnTo>
                  <a:lnTo>
                    <a:pt x="67" y="422"/>
                  </a:lnTo>
                  <a:lnTo>
                    <a:pt x="62" y="438"/>
                  </a:lnTo>
                  <a:lnTo>
                    <a:pt x="47" y="449"/>
                  </a:lnTo>
                  <a:lnTo>
                    <a:pt x="31" y="465"/>
                  </a:lnTo>
                  <a:lnTo>
                    <a:pt x="21" y="481"/>
                  </a:lnTo>
                  <a:lnTo>
                    <a:pt x="5" y="492"/>
                  </a:lnTo>
                  <a:lnTo>
                    <a:pt x="0" y="503"/>
                  </a:lnTo>
                </a:path>
              </a:pathLst>
            </a:custGeom>
            <a:noFill/>
            <a:ln w="12700" cap="rnd" cmpd="sng">
              <a:solidFill>
                <a:srgbClr val="00279F"/>
              </a:solidFill>
              <a:prstDash val="solid"/>
              <a:round/>
              <a:headEnd type="none" w="sm" len="sm"/>
              <a:tailEnd type="none" w="sm" len="sm"/>
            </a:ln>
            <a:effectLst/>
          </p:spPr>
          <p:txBody>
            <a:bodyPr/>
            <a:lstStyle/>
            <a:p>
              <a:pPr>
                <a:defRPr/>
              </a:pPr>
              <a:endParaRPr lang="es-PE">
                <a:latin typeface="+mn-lt"/>
              </a:endParaRPr>
            </a:p>
          </p:txBody>
        </p:sp>
      </p:grpSp>
      <p:sp>
        <p:nvSpPr>
          <p:cNvPr id="39" name="Freeform 35"/>
          <p:cNvSpPr>
            <a:spLocks/>
          </p:cNvSpPr>
          <p:nvPr/>
        </p:nvSpPr>
        <p:spPr bwMode="auto">
          <a:xfrm>
            <a:off x="5505450" y="2389187"/>
            <a:ext cx="1544638" cy="1716088"/>
          </a:xfrm>
          <a:custGeom>
            <a:avLst/>
            <a:gdLst/>
            <a:ahLst/>
            <a:cxnLst>
              <a:cxn ang="0">
                <a:pos x="0" y="24"/>
              </a:cxn>
              <a:cxn ang="0">
                <a:pos x="12" y="66"/>
              </a:cxn>
              <a:cxn ang="0">
                <a:pos x="30" y="108"/>
              </a:cxn>
              <a:cxn ang="0">
                <a:pos x="36" y="144"/>
              </a:cxn>
              <a:cxn ang="0">
                <a:pos x="60" y="186"/>
              </a:cxn>
              <a:cxn ang="0">
                <a:pos x="84" y="228"/>
              </a:cxn>
              <a:cxn ang="0">
                <a:pos x="150" y="252"/>
              </a:cxn>
              <a:cxn ang="0">
                <a:pos x="174" y="294"/>
              </a:cxn>
              <a:cxn ang="0">
                <a:pos x="204" y="324"/>
              </a:cxn>
              <a:cxn ang="0">
                <a:pos x="240" y="366"/>
              </a:cxn>
              <a:cxn ang="0">
                <a:pos x="270" y="396"/>
              </a:cxn>
              <a:cxn ang="0">
                <a:pos x="300" y="432"/>
              </a:cxn>
              <a:cxn ang="0">
                <a:pos x="336" y="462"/>
              </a:cxn>
              <a:cxn ang="0">
                <a:pos x="360" y="492"/>
              </a:cxn>
              <a:cxn ang="0">
                <a:pos x="384" y="528"/>
              </a:cxn>
              <a:cxn ang="0">
                <a:pos x="396" y="564"/>
              </a:cxn>
              <a:cxn ang="0">
                <a:pos x="426" y="588"/>
              </a:cxn>
              <a:cxn ang="0">
                <a:pos x="462" y="600"/>
              </a:cxn>
              <a:cxn ang="0">
                <a:pos x="498" y="624"/>
              </a:cxn>
              <a:cxn ang="0">
                <a:pos x="534" y="660"/>
              </a:cxn>
              <a:cxn ang="0">
                <a:pos x="558" y="696"/>
              </a:cxn>
              <a:cxn ang="0">
                <a:pos x="594" y="714"/>
              </a:cxn>
              <a:cxn ang="0">
                <a:pos x="630" y="732"/>
              </a:cxn>
              <a:cxn ang="0">
                <a:pos x="666" y="756"/>
              </a:cxn>
              <a:cxn ang="0">
                <a:pos x="702" y="786"/>
              </a:cxn>
              <a:cxn ang="0">
                <a:pos x="732" y="828"/>
              </a:cxn>
              <a:cxn ang="0">
                <a:pos x="768" y="870"/>
              </a:cxn>
              <a:cxn ang="0">
                <a:pos x="792" y="900"/>
              </a:cxn>
              <a:cxn ang="0">
                <a:pos x="822" y="930"/>
              </a:cxn>
              <a:cxn ang="0">
                <a:pos x="852" y="960"/>
              </a:cxn>
              <a:cxn ang="0">
                <a:pos x="888" y="996"/>
              </a:cxn>
              <a:cxn ang="0">
                <a:pos x="924" y="1008"/>
              </a:cxn>
              <a:cxn ang="0">
                <a:pos x="954" y="1038"/>
              </a:cxn>
              <a:cxn ang="0">
                <a:pos x="972" y="1080"/>
              </a:cxn>
            </a:cxnLst>
            <a:rect l="0" t="0" r="r" b="b"/>
            <a:pathLst>
              <a:path w="973" h="1081">
                <a:moveTo>
                  <a:pt x="0" y="0"/>
                </a:moveTo>
                <a:lnTo>
                  <a:pt x="0" y="24"/>
                </a:lnTo>
                <a:lnTo>
                  <a:pt x="6" y="48"/>
                </a:lnTo>
                <a:lnTo>
                  <a:pt x="12" y="66"/>
                </a:lnTo>
                <a:lnTo>
                  <a:pt x="24" y="84"/>
                </a:lnTo>
                <a:lnTo>
                  <a:pt x="30" y="108"/>
                </a:lnTo>
                <a:lnTo>
                  <a:pt x="36" y="126"/>
                </a:lnTo>
                <a:lnTo>
                  <a:pt x="36" y="144"/>
                </a:lnTo>
                <a:lnTo>
                  <a:pt x="48" y="168"/>
                </a:lnTo>
                <a:lnTo>
                  <a:pt x="60" y="186"/>
                </a:lnTo>
                <a:lnTo>
                  <a:pt x="72" y="204"/>
                </a:lnTo>
                <a:lnTo>
                  <a:pt x="84" y="228"/>
                </a:lnTo>
                <a:lnTo>
                  <a:pt x="144" y="234"/>
                </a:lnTo>
                <a:lnTo>
                  <a:pt x="150" y="252"/>
                </a:lnTo>
                <a:lnTo>
                  <a:pt x="168" y="276"/>
                </a:lnTo>
                <a:lnTo>
                  <a:pt x="174" y="294"/>
                </a:lnTo>
                <a:lnTo>
                  <a:pt x="186" y="312"/>
                </a:lnTo>
                <a:lnTo>
                  <a:pt x="204" y="324"/>
                </a:lnTo>
                <a:lnTo>
                  <a:pt x="222" y="348"/>
                </a:lnTo>
                <a:lnTo>
                  <a:pt x="240" y="366"/>
                </a:lnTo>
                <a:lnTo>
                  <a:pt x="252" y="384"/>
                </a:lnTo>
                <a:lnTo>
                  <a:pt x="270" y="396"/>
                </a:lnTo>
                <a:lnTo>
                  <a:pt x="288" y="414"/>
                </a:lnTo>
                <a:lnTo>
                  <a:pt x="300" y="432"/>
                </a:lnTo>
                <a:lnTo>
                  <a:pt x="318" y="444"/>
                </a:lnTo>
                <a:lnTo>
                  <a:pt x="336" y="462"/>
                </a:lnTo>
                <a:lnTo>
                  <a:pt x="342" y="480"/>
                </a:lnTo>
                <a:lnTo>
                  <a:pt x="360" y="492"/>
                </a:lnTo>
                <a:lnTo>
                  <a:pt x="372" y="510"/>
                </a:lnTo>
                <a:lnTo>
                  <a:pt x="384" y="528"/>
                </a:lnTo>
                <a:lnTo>
                  <a:pt x="390" y="546"/>
                </a:lnTo>
                <a:lnTo>
                  <a:pt x="396" y="564"/>
                </a:lnTo>
                <a:lnTo>
                  <a:pt x="414" y="570"/>
                </a:lnTo>
                <a:lnTo>
                  <a:pt x="426" y="588"/>
                </a:lnTo>
                <a:lnTo>
                  <a:pt x="444" y="594"/>
                </a:lnTo>
                <a:lnTo>
                  <a:pt x="462" y="600"/>
                </a:lnTo>
                <a:lnTo>
                  <a:pt x="480" y="612"/>
                </a:lnTo>
                <a:lnTo>
                  <a:pt x="498" y="624"/>
                </a:lnTo>
                <a:lnTo>
                  <a:pt x="516" y="642"/>
                </a:lnTo>
                <a:lnTo>
                  <a:pt x="534" y="660"/>
                </a:lnTo>
                <a:lnTo>
                  <a:pt x="546" y="678"/>
                </a:lnTo>
                <a:lnTo>
                  <a:pt x="558" y="696"/>
                </a:lnTo>
                <a:lnTo>
                  <a:pt x="576" y="702"/>
                </a:lnTo>
                <a:lnTo>
                  <a:pt x="594" y="714"/>
                </a:lnTo>
                <a:lnTo>
                  <a:pt x="612" y="720"/>
                </a:lnTo>
                <a:lnTo>
                  <a:pt x="630" y="732"/>
                </a:lnTo>
                <a:lnTo>
                  <a:pt x="648" y="744"/>
                </a:lnTo>
                <a:lnTo>
                  <a:pt x="666" y="756"/>
                </a:lnTo>
                <a:lnTo>
                  <a:pt x="684" y="768"/>
                </a:lnTo>
                <a:lnTo>
                  <a:pt x="702" y="786"/>
                </a:lnTo>
                <a:lnTo>
                  <a:pt x="720" y="804"/>
                </a:lnTo>
                <a:lnTo>
                  <a:pt x="732" y="828"/>
                </a:lnTo>
                <a:lnTo>
                  <a:pt x="750" y="852"/>
                </a:lnTo>
                <a:lnTo>
                  <a:pt x="768" y="870"/>
                </a:lnTo>
                <a:lnTo>
                  <a:pt x="774" y="888"/>
                </a:lnTo>
                <a:lnTo>
                  <a:pt x="792" y="900"/>
                </a:lnTo>
                <a:lnTo>
                  <a:pt x="804" y="918"/>
                </a:lnTo>
                <a:lnTo>
                  <a:pt x="822" y="930"/>
                </a:lnTo>
                <a:lnTo>
                  <a:pt x="834" y="948"/>
                </a:lnTo>
                <a:lnTo>
                  <a:pt x="852" y="960"/>
                </a:lnTo>
                <a:lnTo>
                  <a:pt x="870" y="972"/>
                </a:lnTo>
                <a:lnTo>
                  <a:pt x="888" y="996"/>
                </a:lnTo>
                <a:lnTo>
                  <a:pt x="906" y="1002"/>
                </a:lnTo>
                <a:lnTo>
                  <a:pt x="924" y="1008"/>
                </a:lnTo>
                <a:lnTo>
                  <a:pt x="942" y="1020"/>
                </a:lnTo>
                <a:lnTo>
                  <a:pt x="954" y="1038"/>
                </a:lnTo>
                <a:lnTo>
                  <a:pt x="966" y="1056"/>
                </a:lnTo>
                <a:lnTo>
                  <a:pt x="972" y="1080"/>
                </a:lnTo>
              </a:path>
            </a:pathLst>
          </a:custGeom>
          <a:noFill/>
          <a:ln w="12700" cap="rnd" cmpd="sng">
            <a:solidFill>
              <a:srgbClr val="00279F"/>
            </a:solidFill>
            <a:prstDash val="solid"/>
            <a:round/>
            <a:headEnd type="none" w="sm" len="sm"/>
            <a:tailEnd type="none" w="sm" len="sm"/>
          </a:ln>
          <a:effectLst/>
        </p:spPr>
        <p:txBody>
          <a:bodyPr/>
          <a:lstStyle/>
          <a:p>
            <a:pPr>
              <a:defRPr/>
            </a:pPr>
            <a:endParaRPr lang="es-PE">
              <a:latin typeface="+mn-lt"/>
            </a:endParaRPr>
          </a:p>
        </p:txBody>
      </p:sp>
      <p:sp>
        <p:nvSpPr>
          <p:cNvPr id="40" name="Freeform 36"/>
          <p:cNvSpPr>
            <a:spLocks/>
          </p:cNvSpPr>
          <p:nvPr/>
        </p:nvSpPr>
        <p:spPr bwMode="auto">
          <a:xfrm>
            <a:off x="7162800" y="4227512"/>
            <a:ext cx="677863" cy="915988"/>
          </a:xfrm>
          <a:custGeom>
            <a:avLst/>
            <a:gdLst/>
            <a:ahLst/>
            <a:cxnLst>
              <a:cxn ang="0">
                <a:pos x="0" y="0"/>
              </a:cxn>
              <a:cxn ang="0">
                <a:pos x="16" y="19"/>
              </a:cxn>
              <a:cxn ang="0">
                <a:pos x="26" y="34"/>
              </a:cxn>
              <a:cxn ang="0">
                <a:pos x="47" y="48"/>
              </a:cxn>
              <a:cxn ang="0">
                <a:pos x="62" y="63"/>
              </a:cxn>
              <a:cxn ang="0">
                <a:pos x="73" y="77"/>
              </a:cxn>
              <a:cxn ang="0">
                <a:pos x="88" y="87"/>
              </a:cxn>
              <a:cxn ang="0">
                <a:pos x="104" y="106"/>
              </a:cxn>
              <a:cxn ang="0">
                <a:pos x="109" y="121"/>
              </a:cxn>
              <a:cxn ang="0">
                <a:pos x="114" y="136"/>
              </a:cxn>
              <a:cxn ang="0">
                <a:pos x="130" y="145"/>
              </a:cxn>
              <a:cxn ang="0">
                <a:pos x="130" y="160"/>
              </a:cxn>
              <a:cxn ang="0">
                <a:pos x="145" y="174"/>
              </a:cxn>
              <a:cxn ang="0">
                <a:pos x="156" y="189"/>
              </a:cxn>
              <a:cxn ang="0">
                <a:pos x="171" y="198"/>
              </a:cxn>
              <a:cxn ang="0">
                <a:pos x="182" y="213"/>
              </a:cxn>
              <a:cxn ang="0">
                <a:pos x="197" y="227"/>
              </a:cxn>
              <a:cxn ang="0">
                <a:pos x="213" y="232"/>
              </a:cxn>
              <a:cxn ang="0">
                <a:pos x="229" y="247"/>
              </a:cxn>
              <a:cxn ang="0">
                <a:pos x="244" y="261"/>
              </a:cxn>
              <a:cxn ang="0">
                <a:pos x="260" y="271"/>
              </a:cxn>
              <a:cxn ang="0">
                <a:pos x="275" y="286"/>
              </a:cxn>
              <a:cxn ang="0">
                <a:pos x="275" y="300"/>
              </a:cxn>
              <a:cxn ang="0">
                <a:pos x="281" y="315"/>
              </a:cxn>
              <a:cxn ang="0">
                <a:pos x="296" y="329"/>
              </a:cxn>
              <a:cxn ang="0">
                <a:pos x="301" y="344"/>
              </a:cxn>
              <a:cxn ang="0">
                <a:pos x="307" y="358"/>
              </a:cxn>
              <a:cxn ang="0">
                <a:pos x="317" y="373"/>
              </a:cxn>
              <a:cxn ang="0">
                <a:pos x="317" y="392"/>
              </a:cxn>
              <a:cxn ang="0">
                <a:pos x="327" y="407"/>
              </a:cxn>
              <a:cxn ang="0">
                <a:pos x="332" y="421"/>
              </a:cxn>
              <a:cxn ang="0">
                <a:pos x="353" y="440"/>
              </a:cxn>
              <a:cxn ang="0">
                <a:pos x="364" y="455"/>
              </a:cxn>
              <a:cxn ang="0">
                <a:pos x="379" y="470"/>
              </a:cxn>
              <a:cxn ang="0">
                <a:pos x="390" y="484"/>
              </a:cxn>
              <a:cxn ang="0">
                <a:pos x="400" y="503"/>
              </a:cxn>
              <a:cxn ang="0">
                <a:pos x="405" y="518"/>
              </a:cxn>
              <a:cxn ang="0">
                <a:pos x="410" y="532"/>
              </a:cxn>
              <a:cxn ang="0">
                <a:pos x="410" y="547"/>
              </a:cxn>
              <a:cxn ang="0">
                <a:pos x="421" y="561"/>
              </a:cxn>
              <a:cxn ang="0">
                <a:pos x="426" y="576"/>
              </a:cxn>
            </a:cxnLst>
            <a:rect l="0" t="0" r="r" b="b"/>
            <a:pathLst>
              <a:path w="427" h="577">
                <a:moveTo>
                  <a:pt x="0" y="0"/>
                </a:moveTo>
                <a:lnTo>
                  <a:pt x="16" y="19"/>
                </a:lnTo>
                <a:lnTo>
                  <a:pt x="26" y="34"/>
                </a:lnTo>
                <a:lnTo>
                  <a:pt x="47" y="48"/>
                </a:lnTo>
                <a:lnTo>
                  <a:pt x="62" y="63"/>
                </a:lnTo>
                <a:lnTo>
                  <a:pt x="73" y="77"/>
                </a:lnTo>
                <a:lnTo>
                  <a:pt x="88" y="87"/>
                </a:lnTo>
                <a:lnTo>
                  <a:pt x="104" y="106"/>
                </a:lnTo>
                <a:lnTo>
                  <a:pt x="109" y="121"/>
                </a:lnTo>
                <a:lnTo>
                  <a:pt x="114" y="136"/>
                </a:lnTo>
                <a:lnTo>
                  <a:pt x="130" y="145"/>
                </a:lnTo>
                <a:lnTo>
                  <a:pt x="130" y="160"/>
                </a:lnTo>
                <a:lnTo>
                  <a:pt x="145" y="174"/>
                </a:lnTo>
                <a:lnTo>
                  <a:pt x="156" y="189"/>
                </a:lnTo>
                <a:lnTo>
                  <a:pt x="171" y="198"/>
                </a:lnTo>
                <a:lnTo>
                  <a:pt x="182" y="213"/>
                </a:lnTo>
                <a:lnTo>
                  <a:pt x="197" y="227"/>
                </a:lnTo>
                <a:lnTo>
                  <a:pt x="213" y="232"/>
                </a:lnTo>
                <a:lnTo>
                  <a:pt x="229" y="247"/>
                </a:lnTo>
                <a:lnTo>
                  <a:pt x="244" y="261"/>
                </a:lnTo>
                <a:lnTo>
                  <a:pt x="260" y="271"/>
                </a:lnTo>
                <a:lnTo>
                  <a:pt x="275" y="286"/>
                </a:lnTo>
                <a:lnTo>
                  <a:pt x="275" y="300"/>
                </a:lnTo>
                <a:lnTo>
                  <a:pt x="281" y="315"/>
                </a:lnTo>
                <a:lnTo>
                  <a:pt x="296" y="329"/>
                </a:lnTo>
                <a:lnTo>
                  <a:pt x="301" y="344"/>
                </a:lnTo>
                <a:lnTo>
                  <a:pt x="307" y="358"/>
                </a:lnTo>
                <a:lnTo>
                  <a:pt x="317" y="373"/>
                </a:lnTo>
                <a:lnTo>
                  <a:pt x="317" y="392"/>
                </a:lnTo>
                <a:lnTo>
                  <a:pt x="327" y="407"/>
                </a:lnTo>
                <a:lnTo>
                  <a:pt x="332" y="421"/>
                </a:lnTo>
                <a:lnTo>
                  <a:pt x="353" y="440"/>
                </a:lnTo>
                <a:lnTo>
                  <a:pt x="364" y="455"/>
                </a:lnTo>
                <a:lnTo>
                  <a:pt x="379" y="470"/>
                </a:lnTo>
                <a:lnTo>
                  <a:pt x="390" y="484"/>
                </a:lnTo>
                <a:lnTo>
                  <a:pt x="400" y="503"/>
                </a:lnTo>
                <a:lnTo>
                  <a:pt x="405" y="518"/>
                </a:lnTo>
                <a:lnTo>
                  <a:pt x="410" y="532"/>
                </a:lnTo>
                <a:lnTo>
                  <a:pt x="410" y="547"/>
                </a:lnTo>
                <a:lnTo>
                  <a:pt x="421" y="561"/>
                </a:lnTo>
                <a:lnTo>
                  <a:pt x="426" y="576"/>
                </a:lnTo>
              </a:path>
            </a:pathLst>
          </a:custGeom>
          <a:noFill/>
          <a:ln w="12700" cap="rnd" cmpd="sng">
            <a:solidFill>
              <a:srgbClr val="00279F"/>
            </a:solidFill>
            <a:prstDash val="solid"/>
            <a:round/>
            <a:headEnd type="none" w="sm" len="sm"/>
            <a:tailEnd type="none" w="sm" len="sm"/>
          </a:ln>
          <a:effectLst/>
        </p:spPr>
        <p:txBody>
          <a:bodyPr/>
          <a:lstStyle/>
          <a:p>
            <a:pPr>
              <a:defRPr/>
            </a:pPr>
            <a:endParaRPr lang="es-PE">
              <a:latin typeface="+mn-lt"/>
            </a:endParaRPr>
          </a:p>
        </p:txBody>
      </p:sp>
      <p:sp>
        <p:nvSpPr>
          <p:cNvPr id="41" name="Freeform 37"/>
          <p:cNvSpPr>
            <a:spLocks/>
          </p:cNvSpPr>
          <p:nvPr/>
        </p:nvSpPr>
        <p:spPr bwMode="auto">
          <a:xfrm>
            <a:off x="5667375" y="2360612"/>
            <a:ext cx="2249488" cy="2697163"/>
          </a:xfrm>
          <a:custGeom>
            <a:avLst/>
            <a:gdLst/>
            <a:ahLst/>
            <a:cxnLst>
              <a:cxn ang="0">
                <a:pos x="6" y="22"/>
              </a:cxn>
              <a:cxn ang="0">
                <a:pos x="22" y="61"/>
              </a:cxn>
              <a:cxn ang="0">
                <a:pos x="33" y="94"/>
              </a:cxn>
              <a:cxn ang="0">
                <a:pos x="44" y="127"/>
              </a:cxn>
              <a:cxn ang="0">
                <a:pos x="66" y="155"/>
              </a:cxn>
              <a:cxn ang="0">
                <a:pos x="100" y="166"/>
              </a:cxn>
              <a:cxn ang="0">
                <a:pos x="133" y="177"/>
              </a:cxn>
              <a:cxn ang="0">
                <a:pos x="155" y="210"/>
              </a:cxn>
              <a:cxn ang="0">
                <a:pos x="171" y="243"/>
              </a:cxn>
              <a:cxn ang="0">
                <a:pos x="188" y="277"/>
              </a:cxn>
              <a:cxn ang="0">
                <a:pos x="210" y="310"/>
              </a:cxn>
              <a:cxn ang="0">
                <a:pos x="243" y="332"/>
              </a:cxn>
              <a:cxn ang="0">
                <a:pos x="271" y="360"/>
              </a:cxn>
              <a:cxn ang="0">
                <a:pos x="299" y="398"/>
              </a:cxn>
              <a:cxn ang="0">
                <a:pos x="326" y="442"/>
              </a:cxn>
              <a:cxn ang="0">
                <a:pos x="343" y="476"/>
              </a:cxn>
              <a:cxn ang="0">
                <a:pos x="371" y="498"/>
              </a:cxn>
              <a:cxn ang="0">
                <a:pos x="404" y="514"/>
              </a:cxn>
              <a:cxn ang="0">
                <a:pos x="437" y="525"/>
              </a:cxn>
              <a:cxn ang="0">
                <a:pos x="470" y="542"/>
              </a:cxn>
              <a:cxn ang="0">
                <a:pos x="487" y="575"/>
              </a:cxn>
              <a:cxn ang="0">
                <a:pos x="503" y="603"/>
              </a:cxn>
              <a:cxn ang="0">
                <a:pos x="531" y="631"/>
              </a:cxn>
              <a:cxn ang="0">
                <a:pos x="564" y="653"/>
              </a:cxn>
              <a:cxn ang="0">
                <a:pos x="597" y="669"/>
              </a:cxn>
              <a:cxn ang="0">
                <a:pos x="631" y="686"/>
              </a:cxn>
              <a:cxn ang="0">
                <a:pos x="664" y="702"/>
              </a:cxn>
              <a:cxn ang="0">
                <a:pos x="686" y="736"/>
              </a:cxn>
              <a:cxn ang="0">
                <a:pos x="708" y="769"/>
              </a:cxn>
              <a:cxn ang="0">
                <a:pos x="730" y="802"/>
              </a:cxn>
              <a:cxn ang="0">
                <a:pos x="752" y="830"/>
              </a:cxn>
              <a:cxn ang="0">
                <a:pos x="774" y="857"/>
              </a:cxn>
              <a:cxn ang="0">
                <a:pos x="802" y="885"/>
              </a:cxn>
              <a:cxn ang="0">
                <a:pos x="835" y="907"/>
              </a:cxn>
              <a:cxn ang="0">
                <a:pos x="874" y="929"/>
              </a:cxn>
              <a:cxn ang="0">
                <a:pos x="907" y="940"/>
              </a:cxn>
              <a:cxn ang="0">
                <a:pos x="940" y="962"/>
              </a:cxn>
              <a:cxn ang="0">
                <a:pos x="968" y="996"/>
              </a:cxn>
              <a:cxn ang="0">
                <a:pos x="996" y="1029"/>
              </a:cxn>
              <a:cxn ang="0">
                <a:pos x="1001" y="1062"/>
              </a:cxn>
              <a:cxn ang="0">
                <a:pos x="1018" y="1090"/>
              </a:cxn>
              <a:cxn ang="0">
                <a:pos x="1034" y="1123"/>
              </a:cxn>
              <a:cxn ang="0">
                <a:pos x="1056" y="1156"/>
              </a:cxn>
              <a:cxn ang="0">
                <a:pos x="1084" y="1184"/>
              </a:cxn>
              <a:cxn ang="0">
                <a:pos x="1095" y="1217"/>
              </a:cxn>
              <a:cxn ang="0">
                <a:pos x="1117" y="1250"/>
              </a:cxn>
              <a:cxn ang="0">
                <a:pos x="1145" y="1278"/>
              </a:cxn>
              <a:cxn ang="0">
                <a:pos x="1178" y="1305"/>
              </a:cxn>
              <a:cxn ang="0">
                <a:pos x="1217" y="1333"/>
              </a:cxn>
              <a:cxn ang="0">
                <a:pos x="1245" y="1361"/>
              </a:cxn>
              <a:cxn ang="0">
                <a:pos x="1278" y="1388"/>
              </a:cxn>
              <a:cxn ang="0">
                <a:pos x="1294" y="1421"/>
              </a:cxn>
              <a:cxn ang="0">
                <a:pos x="1305" y="1455"/>
              </a:cxn>
              <a:cxn ang="0">
                <a:pos x="1316" y="1488"/>
              </a:cxn>
              <a:cxn ang="0">
                <a:pos x="1328" y="1521"/>
              </a:cxn>
              <a:cxn ang="0">
                <a:pos x="1344" y="1554"/>
              </a:cxn>
              <a:cxn ang="0">
                <a:pos x="1355" y="1593"/>
              </a:cxn>
              <a:cxn ang="0">
                <a:pos x="1372" y="1621"/>
              </a:cxn>
              <a:cxn ang="0">
                <a:pos x="1394" y="1648"/>
              </a:cxn>
              <a:cxn ang="0">
                <a:pos x="1405" y="1681"/>
              </a:cxn>
            </a:cxnLst>
            <a:rect l="0" t="0" r="r" b="b"/>
            <a:pathLst>
              <a:path w="1417" h="1699">
                <a:moveTo>
                  <a:pt x="0" y="0"/>
                </a:moveTo>
                <a:lnTo>
                  <a:pt x="6" y="22"/>
                </a:lnTo>
                <a:lnTo>
                  <a:pt x="22" y="44"/>
                </a:lnTo>
                <a:lnTo>
                  <a:pt x="22" y="61"/>
                </a:lnTo>
                <a:lnTo>
                  <a:pt x="28" y="77"/>
                </a:lnTo>
                <a:lnTo>
                  <a:pt x="33" y="94"/>
                </a:lnTo>
                <a:lnTo>
                  <a:pt x="39" y="111"/>
                </a:lnTo>
                <a:lnTo>
                  <a:pt x="44" y="127"/>
                </a:lnTo>
                <a:lnTo>
                  <a:pt x="50" y="144"/>
                </a:lnTo>
                <a:lnTo>
                  <a:pt x="66" y="155"/>
                </a:lnTo>
                <a:lnTo>
                  <a:pt x="83" y="160"/>
                </a:lnTo>
                <a:lnTo>
                  <a:pt x="100" y="166"/>
                </a:lnTo>
                <a:lnTo>
                  <a:pt x="116" y="166"/>
                </a:lnTo>
                <a:lnTo>
                  <a:pt x="133" y="177"/>
                </a:lnTo>
                <a:lnTo>
                  <a:pt x="144" y="194"/>
                </a:lnTo>
                <a:lnTo>
                  <a:pt x="155" y="210"/>
                </a:lnTo>
                <a:lnTo>
                  <a:pt x="155" y="227"/>
                </a:lnTo>
                <a:lnTo>
                  <a:pt x="171" y="243"/>
                </a:lnTo>
                <a:lnTo>
                  <a:pt x="177" y="260"/>
                </a:lnTo>
                <a:lnTo>
                  <a:pt x="188" y="277"/>
                </a:lnTo>
                <a:lnTo>
                  <a:pt x="199" y="293"/>
                </a:lnTo>
                <a:lnTo>
                  <a:pt x="210" y="310"/>
                </a:lnTo>
                <a:lnTo>
                  <a:pt x="227" y="321"/>
                </a:lnTo>
                <a:lnTo>
                  <a:pt x="243" y="332"/>
                </a:lnTo>
                <a:lnTo>
                  <a:pt x="260" y="343"/>
                </a:lnTo>
                <a:lnTo>
                  <a:pt x="271" y="360"/>
                </a:lnTo>
                <a:lnTo>
                  <a:pt x="288" y="376"/>
                </a:lnTo>
                <a:lnTo>
                  <a:pt x="299" y="398"/>
                </a:lnTo>
                <a:lnTo>
                  <a:pt x="315" y="420"/>
                </a:lnTo>
                <a:lnTo>
                  <a:pt x="326" y="442"/>
                </a:lnTo>
                <a:lnTo>
                  <a:pt x="332" y="459"/>
                </a:lnTo>
                <a:lnTo>
                  <a:pt x="343" y="476"/>
                </a:lnTo>
                <a:lnTo>
                  <a:pt x="354" y="492"/>
                </a:lnTo>
                <a:lnTo>
                  <a:pt x="371" y="498"/>
                </a:lnTo>
                <a:lnTo>
                  <a:pt x="387" y="509"/>
                </a:lnTo>
                <a:lnTo>
                  <a:pt x="404" y="514"/>
                </a:lnTo>
                <a:lnTo>
                  <a:pt x="420" y="520"/>
                </a:lnTo>
                <a:lnTo>
                  <a:pt x="437" y="525"/>
                </a:lnTo>
                <a:lnTo>
                  <a:pt x="454" y="531"/>
                </a:lnTo>
                <a:lnTo>
                  <a:pt x="470" y="542"/>
                </a:lnTo>
                <a:lnTo>
                  <a:pt x="481" y="559"/>
                </a:lnTo>
                <a:lnTo>
                  <a:pt x="487" y="575"/>
                </a:lnTo>
                <a:lnTo>
                  <a:pt x="487" y="592"/>
                </a:lnTo>
                <a:lnTo>
                  <a:pt x="503" y="603"/>
                </a:lnTo>
                <a:lnTo>
                  <a:pt x="514" y="619"/>
                </a:lnTo>
                <a:lnTo>
                  <a:pt x="531" y="631"/>
                </a:lnTo>
                <a:lnTo>
                  <a:pt x="548" y="642"/>
                </a:lnTo>
                <a:lnTo>
                  <a:pt x="564" y="653"/>
                </a:lnTo>
                <a:lnTo>
                  <a:pt x="581" y="658"/>
                </a:lnTo>
                <a:lnTo>
                  <a:pt x="597" y="669"/>
                </a:lnTo>
                <a:lnTo>
                  <a:pt x="614" y="675"/>
                </a:lnTo>
                <a:lnTo>
                  <a:pt x="631" y="686"/>
                </a:lnTo>
                <a:lnTo>
                  <a:pt x="647" y="697"/>
                </a:lnTo>
                <a:lnTo>
                  <a:pt x="664" y="702"/>
                </a:lnTo>
                <a:lnTo>
                  <a:pt x="680" y="719"/>
                </a:lnTo>
                <a:lnTo>
                  <a:pt x="686" y="736"/>
                </a:lnTo>
                <a:lnTo>
                  <a:pt x="697" y="752"/>
                </a:lnTo>
                <a:lnTo>
                  <a:pt x="708" y="769"/>
                </a:lnTo>
                <a:lnTo>
                  <a:pt x="719" y="785"/>
                </a:lnTo>
                <a:lnTo>
                  <a:pt x="730" y="802"/>
                </a:lnTo>
                <a:lnTo>
                  <a:pt x="736" y="819"/>
                </a:lnTo>
                <a:lnTo>
                  <a:pt x="752" y="830"/>
                </a:lnTo>
                <a:lnTo>
                  <a:pt x="758" y="846"/>
                </a:lnTo>
                <a:lnTo>
                  <a:pt x="774" y="857"/>
                </a:lnTo>
                <a:lnTo>
                  <a:pt x="785" y="874"/>
                </a:lnTo>
                <a:lnTo>
                  <a:pt x="802" y="885"/>
                </a:lnTo>
                <a:lnTo>
                  <a:pt x="819" y="896"/>
                </a:lnTo>
                <a:lnTo>
                  <a:pt x="835" y="907"/>
                </a:lnTo>
                <a:lnTo>
                  <a:pt x="852" y="918"/>
                </a:lnTo>
                <a:lnTo>
                  <a:pt x="874" y="929"/>
                </a:lnTo>
                <a:lnTo>
                  <a:pt x="891" y="940"/>
                </a:lnTo>
                <a:lnTo>
                  <a:pt x="907" y="940"/>
                </a:lnTo>
                <a:lnTo>
                  <a:pt x="924" y="951"/>
                </a:lnTo>
                <a:lnTo>
                  <a:pt x="940" y="962"/>
                </a:lnTo>
                <a:lnTo>
                  <a:pt x="951" y="979"/>
                </a:lnTo>
                <a:lnTo>
                  <a:pt x="968" y="996"/>
                </a:lnTo>
                <a:lnTo>
                  <a:pt x="979" y="1018"/>
                </a:lnTo>
                <a:lnTo>
                  <a:pt x="996" y="1029"/>
                </a:lnTo>
                <a:lnTo>
                  <a:pt x="996" y="1045"/>
                </a:lnTo>
                <a:lnTo>
                  <a:pt x="1001" y="1062"/>
                </a:lnTo>
                <a:lnTo>
                  <a:pt x="1018" y="1073"/>
                </a:lnTo>
                <a:lnTo>
                  <a:pt x="1018" y="1090"/>
                </a:lnTo>
                <a:lnTo>
                  <a:pt x="1023" y="1106"/>
                </a:lnTo>
                <a:lnTo>
                  <a:pt x="1034" y="1123"/>
                </a:lnTo>
                <a:lnTo>
                  <a:pt x="1040" y="1139"/>
                </a:lnTo>
                <a:lnTo>
                  <a:pt x="1056" y="1156"/>
                </a:lnTo>
                <a:lnTo>
                  <a:pt x="1073" y="1167"/>
                </a:lnTo>
                <a:lnTo>
                  <a:pt x="1084" y="1184"/>
                </a:lnTo>
                <a:lnTo>
                  <a:pt x="1090" y="1200"/>
                </a:lnTo>
                <a:lnTo>
                  <a:pt x="1095" y="1217"/>
                </a:lnTo>
                <a:lnTo>
                  <a:pt x="1106" y="1233"/>
                </a:lnTo>
                <a:lnTo>
                  <a:pt x="1117" y="1250"/>
                </a:lnTo>
                <a:lnTo>
                  <a:pt x="1128" y="1267"/>
                </a:lnTo>
                <a:lnTo>
                  <a:pt x="1145" y="1278"/>
                </a:lnTo>
                <a:lnTo>
                  <a:pt x="1162" y="1294"/>
                </a:lnTo>
                <a:lnTo>
                  <a:pt x="1178" y="1305"/>
                </a:lnTo>
                <a:lnTo>
                  <a:pt x="1195" y="1316"/>
                </a:lnTo>
                <a:lnTo>
                  <a:pt x="1217" y="1333"/>
                </a:lnTo>
                <a:lnTo>
                  <a:pt x="1228" y="1350"/>
                </a:lnTo>
                <a:lnTo>
                  <a:pt x="1245" y="1361"/>
                </a:lnTo>
                <a:lnTo>
                  <a:pt x="1261" y="1372"/>
                </a:lnTo>
                <a:lnTo>
                  <a:pt x="1278" y="1388"/>
                </a:lnTo>
                <a:lnTo>
                  <a:pt x="1283" y="1405"/>
                </a:lnTo>
                <a:lnTo>
                  <a:pt x="1294" y="1421"/>
                </a:lnTo>
                <a:lnTo>
                  <a:pt x="1300" y="1438"/>
                </a:lnTo>
                <a:lnTo>
                  <a:pt x="1305" y="1455"/>
                </a:lnTo>
                <a:lnTo>
                  <a:pt x="1305" y="1471"/>
                </a:lnTo>
                <a:lnTo>
                  <a:pt x="1316" y="1488"/>
                </a:lnTo>
                <a:lnTo>
                  <a:pt x="1328" y="1504"/>
                </a:lnTo>
                <a:lnTo>
                  <a:pt x="1328" y="1521"/>
                </a:lnTo>
                <a:lnTo>
                  <a:pt x="1333" y="1538"/>
                </a:lnTo>
                <a:lnTo>
                  <a:pt x="1344" y="1554"/>
                </a:lnTo>
                <a:lnTo>
                  <a:pt x="1350" y="1571"/>
                </a:lnTo>
                <a:lnTo>
                  <a:pt x="1355" y="1593"/>
                </a:lnTo>
                <a:lnTo>
                  <a:pt x="1372" y="1604"/>
                </a:lnTo>
                <a:lnTo>
                  <a:pt x="1372" y="1621"/>
                </a:lnTo>
                <a:lnTo>
                  <a:pt x="1377" y="1637"/>
                </a:lnTo>
                <a:lnTo>
                  <a:pt x="1394" y="1648"/>
                </a:lnTo>
                <a:lnTo>
                  <a:pt x="1394" y="1665"/>
                </a:lnTo>
                <a:lnTo>
                  <a:pt x="1405" y="1681"/>
                </a:lnTo>
                <a:lnTo>
                  <a:pt x="1416" y="1698"/>
                </a:lnTo>
              </a:path>
            </a:pathLst>
          </a:custGeom>
          <a:noFill/>
          <a:ln w="12700" cap="rnd" cmpd="sng">
            <a:solidFill>
              <a:srgbClr val="00279F"/>
            </a:solidFill>
            <a:prstDash val="solid"/>
            <a:round/>
            <a:headEnd type="none" w="sm" len="sm"/>
            <a:tailEnd type="none" w="sm" len="sm"/>
          </a:ln>
          <a:effectLst/>
        </p:spPr>
        <p:txBody>
          <a:bodyPr/>
          <a:lstStyle/>
          <a:p>
            <a:pPr>
              <a:defRPr/>
            </a:pPr>
            <a:endParaRPr lang="es-PE">
              <a:latin typeface="+mn-lt"/>
            </a:endParaRPr>
          </a:p>
        </p:txBody>
      </p:sp>
      <p:grpSp>
        <p:nvGrpSpPr>
          <p:cNvPr id="42" name="Group 38"/>
          <p:cNvGrpSpPr>
            <a:grpSpLocks/>
          </p:cNvGrpSpPr>
          <p:nvPr/>
        </p:nvGrpSpPr>
        <p:grpSpPr bwMode="auto">
          <a:xfrm>
            <a:off x="5076825" y="3379787"/>
            <a:ext cx="2116138" cy="954088"/>
            <a:chOff x="3245" y="2014"/>
            <a:chExt cx="1333" cy="601"/>
          </a:xfrm>
        </p:grpSpPr>
        <p:sp>
          <p:nvSpPr>
            <p:cNvPr id="43" name="Freeform 39"/>
            <p:cNvSpPr>
              <a:spLocks/>
            </p:cNvSpPr>
            <p:nvPr/>
          </p:nvSpPr>
          <p:spPr bwMode="auto">
            <a:xfrm>
              <a:off x="3245" y="2098"/>
              <a:ext cx="1333" cy="517"/>
            </a:xfrm>
            <a:custGeom>
              <a:avLst/>
              <a:gdLst/>
              <a:ahLst/>
              <a:cxnLst>
                <a:cxn ang="0">
                  <a:pos x="15" y="0"/>
                </a:cxn>
                <a:cxn ang="0">
                  <a:pos x="57" y="0"/>
                </a:cxn>
                <a:cxn ang="0">
                  <a:pos x="93" y="6"/>
                </a:cxn>
                <a:cxn ang="0">
                  <a:pos x="124" y="12"/>
                </a:cxn>
                <a:cxn ang="0">
                  <a:pos x="155" y="24"/>
                </a:cxn>
                <a:cxn ang="0">
                  <a:pos x="191" y="36"/>
                </a:cxn>
                <a:cxn ang="0">
                  <a:pos x="222" y="48"/>
                </a:cxn>
                <a:cxn ang="0">
                  <a:pos x="253" y="60"/>
                </a:cxn>
                <a:cxn ang="0">
                  <a:pos x="284" y="72"/>
                </a:cxn>
                <a:cxn ang="0">
                  <a:pos x="315" y="84"/>
                </a:cxn>
                <a:cxn ang="0">
                  <a:pos x="346" y="108"/>
                </a:cxn>
                <a:cxn ang="0">
                  <a:pos x="377" y="132"/>
                </a:cxn>
                <a:cxn ang="0">
                  <a:pos x="408" y="162"/>
                </a:cxn>
                <a:cxn ang="0">
                  <a:pos x="439" y="180"/>
                </a:cxn>
                <a:cxn ang="0">
                  <a:pos x="470" y="192"/>
                </a:cxn>
                <a:cxn ang="0">
                  <a:pos x="501" y="216"/>
                </a:cxn>
                <a:cxn ang="0">
                  <a:pos x="511" y="258"/>
                </a:cxn>
                <a:cxn ang="0">
                  <a:pos x="527" y="294"/>
                </a:cxn>
                <a:cxn ang="0">
                  <a:pos x="547" y="324"/>
                </a:cxn>
                <a:cxn ang="0">
                  <a:pos x="573" y="360"/>
                </a:cxn>
                <a:cxn ang="0">
                  <a:pos x="594" y="396"/>
                </a:cxn>
                <a:cxn ang="0">
                  <a:pos x="625" y="420"/>
                </a:cxn>
                <a:cxn ang="0">
                  <a:pos x="656" y="438"/>
                </a:cxn>
                <a:cxn ang="0">
                  <a:pos x="692" y="456"/>
                </a:cxn>
                <a:cxn ang="0">
                  <a:pos x="728" y="480"/>
                </a:cxn>
                <a:cxn ang="0">
                  <a:pos x="759" y="492"/>
                </a:cxn>
                <a:cxn ang="0">
                  <a:pos x="795" y="510"/>
                </a:cxn>
                <a:cxn ang="0">
                  <a:pos x="826" y="516"/>
                </a:cxn>
                <a:cxn ang="0">
                  <a:pos x="857" y="516"/>
                </a:cxn>
                <a:cxn ang="0">
                  <a:pos x="893" y="516"/>
                </a:cxn>
                <a:cxn ang="0">
                  <a:pos x="924" y="516"/>
                </a:cxn>
                <a:cxn ang="0">
                  <a:pos x="955" y="516"/>
                </a:cxn>
                <a:cxn ang="0">
                  <a:pos x="991" y="516"/>
                </a:cxn>
                <a:cxn ang="0">
                  <a:pos x="1022" y="504"/>
                </a:cxn>
                <a:cxn ang="0">
                  <a:pos x="1058" y="498"/>
                </a:cxn>
                <a:cxn ang="0">
                  <a:pos x="1089" y="480"/>
                </a:cxn>
                <a:cxn ang="0">
                  <a:pos x="1120" y="468"/>
                </a:cxn>
                <a:cxn ang="0">
                  <a:pos x="1151" y="468"/>
                </a:cxn>
                <a:cxn ang="0">
                  <a:pos x="1193" y="462"/>
                </a:cxn>
                <a:cxn ang="0">
                  <a:pos x="1224" y="462"/>
                </a:cxn>
                <a:cxn ang="0">
                  <a:pos x="1255" y="456"/>
                </a:cxn>
                <a:cxn ang="0">
                  <a:pos x="1286" y="456"/>
                </a:cxn>
                <a:cxn ang="0">
                  <a:pos x="1317" y="456"/>
                </a:cxn>
              </a:cxnLst>
              <a:rect l="0" t="0" r="r" b="b"/>
              <a:pathLst>
                <a:path w="1333" h="517">
                  <a:moveTo>
                    <a:pt x="0" y="0"/>
                  </a:moveTo>
                  <a:lnTo>
                    <a:pt x="15" y="0"/>
                  </a:lnTo>
                  <a:lnTo>
                    <a:pt x="31" y="0"/>
                  </a:lnTo>
                  <a:lnTo>
                    <a:pt x="57" y="0"/>
                  </a:lnTo>
                  <a:lnTo>
                    <a:pt x="77" y="0"/>
                  </a:lnTo>
                  <a:lnTo>
                    <a:pt x="93" y="6"/>
                  </a:lnTo>
                  <a:lnTo>
                    <a:pt x="108" y="12"/>
                  </a:lnTo>
                  <a:lnTo>
                    <a:pt x="124" y="12"/>
                  </a:lnTo>
                  <a:lnTo>
                    <a:pt x="139" y="18"/>
                  </a:lnTo>
                  <a:lnTo>
                    <a:pt x="155" y="24"/>
                  </a:lnTo>
                  <a:lnTo>
                    <a:pt x="176" y="24"/>
                  </a:lnTo>
                  <a:lnTo>
                    <a:pt x="191" y="36"/>
                  </a:lnTo>
                  <a:lnTo>
                    <a:pt x="207" y="36"/>
                  </a:lnTo>
                  <a:lnTo>
                    <a:pt x="222" y="48"/>
                  </a:lnTo>
                  <a:lnTo>
                    <a:pt x="237" y="48"/>
                  </a:lnTo>
                  <a:lnTo>
                    <a:pt x="253" y="60"/>
                  </a:lnTo>
                  <a:lnTo>
                    <a:pt x="268" y="66"/>
                  </a:lnTo>
                  <a:lnTo>
                    <a:pt x="284" y="72"/>
                  </a:lnTo>
                  <a:lnTo>
                    <a:pt x="299" y="72"/>
                  </a:lnTo>
                  <a:lnTo>
                    <a:pt x="315" y="84"/>
                  </a:lnTo>
                  <a:lnTo>
                    <a:pt x="330" y="96"/>
                  </a:lnTo>
                  <a:lnTo>
                    <a:pt x="346" y="108"/>
                  </a:lnTo>
                  <a:lnTo>
                    <a:pt x="361" y="120"/>
                  </a:lnTo>
                  <a:lnTo>
                    <a:pt x="377" y="132"/>
                  </a:lnTo>
                  <a:lnTo>
                    <a:pt x="392" y="156"/>
                  </a:lnTo>
                  <a:lnTo>
                    <a:pt x="408" y="162"/>
                  </a:lnTo>
                  <a:lnTo>
                    <a:pt x="423" y="168"/>
                  </a:lnTo>
                  <a:lnTo>
                    <a:pt x="439" y="180"/>
                  </a:lnTo>
                  <a:lnTo>
                    <a:pt x="454" y="186"/>
                  </a:lnTo>
                  <a:lnTo>
                    <a:pt x="470" y="192"/>
                  </a:lnTo>
                  <a:lnTo>
                    <a:pt x="485" y="204"/>
                  </a:lnTo>
                  <a:lnTo>
                    <a:pt x="501" y="216"/>
                  </a:lnTo>
                  <a:lnTo>
                    <a:pt x="511" y="240"/>
                  </a:lnTo>
                  <a:lnTo>
                    <a:pt x="511" y="258"/>
                  </a:lnTo>
                  <a:lnTo>
                    <a:pt x="521" y="276"/>
                  </a:lnTo>
                  <a:lnTo>
                    <a:pt x="527" y="294"/>
                  </a:lnTo>
                  <a:lnTo>
                    <a:pt x="532" y="312"/>
                  </a:lnTo>
                  <a:lnTo>
                    <a:pt x="547" y="324"/>
                  </a:lnTo>
                  <a:lnTo>
                    <a:pt x="558" y="342"/>
                  </a:lnTo>
                  <a:lnTo>
                    <a:pt x="573" y="360"/>
                  </a:lnTo>
                  <a:lnTo>
                    <a:pt x="583" y="378"/>
                  </a:lnTo>
                  <a:lnTo>
                    <a:pt x="594" y="396"/>
                  </a:lnTo>
                  <a:lnTo>
                    <a:pt x="609" y="402"/>
                  </a:lnTo>
                  <a:lnTo>
                    <a:pt x="625" y="420"/>
                  </a:lnTo>
                  <a:lnTo>
                    <a:pt x="640" y="432"/>
                  </a:lnTo>
                  <a:lnTo>
                    <a:pt x="656" y="438"/>
                  </a:lnTo>
                  <a:lnTo>
                    <a:pt x="676" y="450"/>
                  </a:lnTo>
                  <a:lnTo>
                    <a:pt x="692" y="456"/>
                  </a:lnTo>
                  <a:lnTo>
                    <a:pt x="712" y="468"/>
                  </a:lnTo>
                  <a:lnTo>
                    <a:pt x="728" y="480"/>
                  </a:lnTo>
                  <a:lnTo>
                    <a:pt x="743" y="492"/>
                  </a:lnTo>
                  <a:lnTo>
                    <a:pt x="759" y="492"/>
                  </a:lnTo>
                  <a:lnTo>
                    <a:pt x="774" y="504"/>
                  </a:lnTo>
                  <a:lnTo>
                    <a:pt x="795" y="510"/>
                  </a:lnTo>
                  <a:lnTo>
                    <a:pt x="811" y="516"/>
                  </a:lnTo>
                  <a:lnTo>
                    <a:pt x="826" y="516"/>
                  </a:lnTo>
                  <a:lnTo>
                    <a:pt x="842" y="516"/>
                  </a:lnTo>
                  <a:lnTo>
                    <a:pt x="857" y="516"/>
                  </a:lnTo>
                  <a:lnTo>
                    <a:pt x="873" y="516"/>
                  </a:lnTo>
                  <a:lnTo>
                    <a:pt x="893" y="516"/>
                  </a:lnTo>
                  <a:lnTo>
                    <a:pt x="909" y="516"/>
                  </a:lnTo>
                  <a:lnTo>
                    <a:pt x="924" y="516"/>
                  </a:lnTo>
                  <a:lnTo>
                    <a:pt x="940" y="516"/>
                  </a:lnTo>
                  <a:lnTo>
                    <a:pt x="955" y="516"/>
                  </a:lnTo>
                  <a:lnTo>
                    <a:pt x="971" y="516"/>
                  </a:lnTo>
                  <a:lnTo>
                    <a:pt x="991" y="516"/>
                  </a:lnTo>
                  <a:lnTo>
                    <a:pt x="1007" y="516"/>
                  </a:lnTo>
                  <a:lnTo>
                    <a:pt x="1022" y="504"/>
                  </a:lnTo>
                  <a:lnTo>
                    <a:pt x="1043" y="504"/>
                  </a:lnTo>
                  <a:lnTo>
                    <a:pt x="1058" y="498"/>
                  </a:lnTo>
                  <a:lnTo>
                    <a:pt x="1074" y="492"/>
                  </a:lnTo>
                  <a:lnTo>
                    <a:pt x="1089" y="480"/>
                  </a:lnTo>
                  <a:lnTo>
                    <a:pt x="1105" y="474"/>
                  </a:lnTo>
                  <a:lnTo>
                    <a:pt x="1120" y="468"/>
                  </a:lnTo>
                  <a:lnTo>
                    <a:pt x="1136" y="468"/>
                  </a:lnTo>
                  <a:lnTo>
                    <a:pt x="1151" y="468"/>
                  </a:lnTo>
                  <a:lnTo>
                    <a:pt x="1172" y="462"/>
                  </a:lnTo>
                  <a:lnTo>
                    <a:pt x="1193" y="462"/>
                  </a:lnTo>
                  <a:lnTo>
                    <a:pt x="1208" y="462"/>
                  </a:lnTo>
                  <a:lnTo>
                    <a:pt x="1224" y="462"/>
                  </a:lnTo>
                  <a:lnTo>
                    <a:pt x="1239" y="456"/>
                  </a:lnTo>
                  <a:lnTo>
                    <a:pt x="1255" y="456"/>
                  </a:lnTo>
                  <a:lnTo>
                    <a:pt x="1270" y="456"/>
                  </a:lnTo>
                  <a:lnTo>
                    <a:pt x="1286" y="456"/>
                  </a:lnTo>
                  <a:lnTo>
                    <a:pt x="1301" y="456"/>
                  </a:lnTo>
                  <a:lnTo>
                    <a:pt x="1317" y="456"/>
                  </a:lnTo>
                  <a:lnTo>
                    <a:pt x="1332" y="456"/>
                  </a:lnTo>
                </a:path>
              </a:pathLst>
            </a:custGeom>
            <a:noFill/>
            <a:ln w="12700" cap="rnd" cmpd="sng">
              <a:solidFill>
                <a:srgbClr val="00279F"/>
              </a:solidFill>
              <a:prstDash val="solid"/>
              <a:round/>
              <a:headEnd type="none" w="sm" len="sm"/>
              <a:tailEnd type="none" w="sm" len="sm"/>
            </a:ln>
            <a:effectLst/>
          </p:spPr>
          <p:txBody>
            <a:bodyPr/>
            <a:lstStyle/>
            <a:p>
              <a:pPr>
                <a:defRPr/>
              </a:pPr>
              <a:endParaRPr lang="es-PE">
                <a:latin typeface="+mn-lt"/>
              </a:endParaRPr>
            </a:p>
          </p:txBody>
        </p:sp>
        <p:sp>
          <p:nvSpPr>
            <p:cNvPr id="44" name="Freeform 40"/>
            <p:cNvSpPr>
              <a:spLocks/>
            </p:cNvSpPr>
            <p:nvPr/>
          </p:nvSpPr>
          <p:spPr bwMode="auto">
            <a:xfrm>
              <a:off x="3269" y="2014"/>
              <a:ext cx="1210" cy="529"/>
            </a:xfrm>
            <a:custGeom>
              <a:avLst/>
              <a:gdLst/>
              <a:ahLst/>
              <a:cxnLst>
                <a:cxn ang="0">
                  <a:pos x="18" y="6"/>
                </a:cxn>
                <a:cxn ang="0">
                  <a:pos x="64" y="12"/>
                </a:cxn>
                <a:cxn ang="0">
                  <a:pos x="99" y="12"/>
                </a:cxn>
                <a:cxn ang="0">
                  <a:pos x="134" y="18"/>
                </a:cxn>
                <a:cxn ang="0">
                  <a:pos x="169" y="30"/>
                </a:cxn>
                <a:cxn ang="0">
                  <a:pos x="210" y="42"/>
                </a:cxn>
                <a:cxn ang="0">
                  <a:pos x="245" y="60"/>
                </a:cxn>
                <a:cxn ang="0">
                  <a:pos x="280" y="78"/>
                </a:cxn>
                <a:cxn ang="0">
                  <a:pos x="315" y="90"/>
                </a:cxn>
                <a:cxn ang="0">
                  <a:pos x="356" y="114"/>
                </a:cxn>
                <a:cxn ang="0">
                  <a:pos x="397" y="132"/>
                </a:cxn>
                <a:cxn ang="0">
                  <a:pos x="432" y="156"/>
                </a:cxn>
                <a:cxn ang="0">
                  <a:pos x="461" y="180"/>
                </a:cxn>
                <a:cxn ang="0">
                  <a:pos x="496" y="210"/>
                </a:cxn>
                <a:cxn ang="0">
                  <a:pos x="531" y="228"/>
                </a:cxn>
                <a:cxn ang="0">
                  <a:pos x="543" y="264"/>
                </a:cxn>
                <a:cxn ang="0">
                  <a:pos x="561" y="300"/>
                </a:cxn>
                <a:cxn ang="0">
                  <a:pos x="584" y="336"/>
                </a:cxn>
                <a:cxn ang="0">
                  <a:pos x="607" y="372"/>
                </a:cxn>
                <a:cxn ang="0">
                  <a:pos x="637" y="408"/>
                </a:cxn>
                <a:cxn ang="0">
                  <a:pos x="660" y="438"/>
                </a:cxn>
                <a:cxn ang="0">
                  <a:pos x="695" y="462"/>
                </a:cxn>
                <a:cxn ang="0">
                  <a:pos x="730" y="492"/>
                </a:cxn>
                <a:cxn ang="0">
                  <a:pos x="765" y="510"/>
                </a:cxn>
                <a:cxn ang="0">
                  <a:pos x="806" y="528"/>
                </a:cxn>
                <a:cxn ang="0">
                  <a:pos x="841" y="528"/>
                </a:cxn>
                <a:cxn ang="0">
                  <a:pos x="876" y="528"/>
                </a:cxn>
                <a:cxn ang="0">
                  <a:pos x="917" y="528"/>
                </a:cxn>
                <a:cxn ang="0">
                  <a:pos x="952" y="528"/>
                </a:cxn>
                <a:cxn ang="0">
                  <a:pos x="993" y="516"/>
                </a:cxn>
                <a:cxn ang="0">
                  <a:pos x="1028" y="498"/>
                </a:cxn>
                <a:cxn ang="0">
                  <a:pos x="1063" y="468"/>
                </a:cxn>
                <a:cxn ang="0">
                  <a:pos x="1098" y="462"/>
                </a:cxn>
                <a:cxn ang="0">
                  <a:pos x="1139" y="456"/>
                </a:cxn>
                <a:cxn ang="0">
                  <a:pos x="1174" y="456"/>
                </a:cxn>
                <a:cxn ang="0">
                  <a:pos x="1209" y="450"/>
                </a:cxn>
              </a:cxnLst>
              <a:rect l="0" t="0" r="r" b="b"/>
              <a:pathLst>
                <a:path w="1210" h="529">
                  <a:moveTo>
                    <a:pt x="0" y="0"/>
                  </a:moveTo>
                  <a:lnTo>
                    <a:pt x="18" y="6"/>
                  </a:lnTo>
                  <a:lnTo>
                    <a:pt x="35" y="6"/>
                  </a:lnTo>
                  <a:lnTo>
                    <a:pt x="64" y="12"/>
                  </a:lnTo>
                  <a:lnTo>
                    <a:pt x="82" y="12"/>
                  </a:lnTo>
                  <a:lnTo>
                    <a:pt x="99" y="12"/>
                  </a:lnTo>
                  <a:lnTo>
                    <a:pt x="117" y="12"/>
                  </a:lnTo>
                  <a:lnTo>
                    <a:pt x="134" y="18"/>
                  </a:lnTo>
                  <a:lnTo>
                    <a:pt x="152" y="24"/>
                  </a:lnTo>
                  <a:lnTo>
                    <a:pt x="169" y="30"/>
                  </a:lnTo>
                  <a:lnTo>
                    <a:pt x="187" y="36"/>
                  </a:lnTo>
                  <a:lnTo>
                    <a:pt x="210" y="42"/>
                  </a:lnTo>
                  <a:lnTo>
                    <a:pt x="228" y="54"/>
                  </a:lnTo>
                  <a:lnTo>
                    <a:pt x="245" y="60"/>
                  </a:lnTo>
                  <a:lnTo>
                    <a:pt x="263" y="72"/>
                  </a:lnTo>
                  <a:lnTo>
                    <a:pt x="280" y="78"/>
                  </a:lnTo>
                  <a:lnTo>
                    <a:pt x="298" y="84"/>
                  </a:lnTo>
                  <a:lnTo>
                    <a:pt x="315" y="90"/>
                  </a:lnTo>
                  <a:lnTo>
                    <a:pt x="333" y="102"/>
                  </a:lnTo>
                  <a:lnTo>
                    <a:pt x="356" y="114"/>
                  </a:lnTo>
                  <a:lnTo>
                    <a:pt x="374" y="120"/>
                  </a:lnTo>
                  <a:lnTo>
                    <a:pt x="397" y="132"/>
                  </a:lnTo>
                  <a:lnTo>
                    <a:pt x="415" y="150"/>
                  </a:lnTo>
                  <a:lnTo>
                    <a:pt x="432" y="156"/>
                  </a:lnTo>
                  <a:lnTo>
                    <a:pt x="444" y="174"/>
                  </a:lnTo>
                  <a:lnTo>
                    <a:pt x="461" y="180"/>
                  </a:lnTo>
                  <a:lnTo>
                    <a:pt x="479" y="198"/>
                  </a:lnTo>
                  <a:lnTo>
                    <a:pt x="496" y="210"/>
                  </a:lnTo>
                  <a:lnTo>
                    <a:pt x="514" y="216"/>
                  </a:lnTo>
                  <a:lnTo>
                    <a:pt x="531" y="228"/>
                  </a:lnTo>
                  <a:lnTo>
                    <a:pt x="537" y="246"/>
                  </a:lnTo>
                  <a:lnTo>
                    <a:pt x="543" y="264"/>
                  </a:lnTo>
                  <a:lnTo>
                    <a:pt x="561" y="282"/>
                  </a:lnTo>
                  <a:lnTo>
                    <a:pt x="561" y="300"/>
                  </a:lnTo>
                  <a:lnTo>
                    <a:pt x="578" y="318"/>
                  </a:lnTo>
                  <a:lnTo>
                    <a:pt x="584" y="336"/>
                  </a:lnTo>
                  <a:lnTo>
                    <a:pt x="596" y="354"/>
                  </a:lnTo>
                  <a:lnTo>
                    <a:pt x="607" y="372"/>
                  </a:lnTo>
                  <a:lnTo>
                    <a:pt x="625" y="390"/>
                  </a:lnTo>
                  <a:lnTo>
                    <a:pt x="637" y="408"/>
                  </a:lnTo>
                  <a:lnTo>
                    <a:pt x="654" y="420"/>
                  </a:lnTo>
                  <a:lnTo>
                    <a:pt x="660" y="438"/>
                  </a:lnTo>
                  <a:lnTo>
                    <a:pt x="678" y="444"/>
                  </a:lnTo>
                  <a:lnTo>
                    <a:pt x="695" y="462"/>
                  </a:lnTo>
                  <a:lnTo>
                    <a:pt x="713" y="480"/>
                  </a:lnTo>
                  <a:lnTo>
                    <a:pt x="730" y="492"/>
                  </a:lnTo>
                  <a:lnTo>
                    <a:pt x="748" y="498"/>
                  </a:lnTo>
                  <a:lnTo>
                    <a:pt x="765" y="510"/>
                  </a:lnTo>
                  <a:lnTo>
                    <a:pt x="783" y="516"/>
                  </a:lnTo>
                  <a:lnTo>
                    <a:pt x="806" y="528"/>
                  </a:lnTo>
                  <a:lnTo>
                    <a:pt x="824" y="528"/>
                  </a:lnTo>
                  <a:lnTo>
                    <a:pt x="841" y="528"/>
                  </a:lnTo>
                  <a:lnTo>
                    <a:pt x="859" y="528"/>
                  </a:lnTo>
                  <a:lnTo>
                    <a:pt x="876" y="528"/>
                  </a:lnTo>
                  <a:lnTo>
                    <a:pt x="894" y="528"/>
                  </a:lnTo>
                  <a:lnTo>
                    <a:pt x="917" y="528"/>
                  </a:lnTo>
                  <a:lnTo>
                    <a:pt x="934" y="528"/>
                  </a:lnTo>
                  <a:lnTo>
                    <a:pt x="952" y="528"/>
                  </a:lnTo>
                  <a:lnTo>
                    <a:pt x="975" y="528"/>
                  </a:lnTo>
                  <a:lnTo>
                    <a:pt x="993" y="516"/>
                  </a:lnTo>
                  <a:lnTo>
                    <a:pt x="1010" y="510"/>
                  </a:lnTo>
                  <a:lnTo>
                    <a:pt x="1028" y="498"/>
                  </a:lnTo>
                  <a:lnTo>
                    <a:pt x="1045" y="480"/>
                  </a:lnTo>
                  <a:lnTo>
                    <a:pt x="1063" y="468"/>
                  </a:lnTo>
                  <a:lnTo>
                    <a:pt x="1081" y="468"/>
                  </a:lnTo>
                  <a:lnTo>
                    <a:pt x="1098" y="462"/>
                  </a:lnTo>
                  <a:lnTo>
                    <a:pt x="1121" y="462"/>
                  </a:lnTo>
                  <a:lnTo>
                    <a:pt x="1139" y="456"/>
                  </a:lnTo>
                  <a:lnTo>
                    <a:pt x="1156" y="456"/>
                  </a:lnTo>
                  <a:lnTo>
                    <a:pt x="1174" y="456"/>
                  </a:lnTo>
                  <a:lnTo>
                    <a:pt x="1191" y="456"/>
                  </a:lnTo>
                  <a:lnTo>
                    <a:pt x="1209" y="450"/>
                  </a:lnTo>
                </a:path>
              </a:pathLst>
            </a:custGeom>
            <a:noFill/>
            <a:ln w="12700" cap="rnd" cmpd="sng">
              <a:solidFill>
                <a:srgbClr val="00279F"/>
              </a:solidFill>
              <a:prstDash val="solid"/>
              <a:round/>
              <a:headEnd type="none" w="sm" len="sm"/>
              <a:tailEnd type="none" w="sm" len="sm"/>
            </a:ln>
            <a:effectLst/>
          </p:spPr>
          <p:txBody>
            <a:bodyPr/>
            <a:lstStyle/>
            <a:p>
              <a:pPr>
                <a:defRPr/>
              </a:pPr>
              <a:endParaRPr lang="es-PE">
                <a:latin typeface="+mn-lt"/>
              </a:endParaRPr>
            </a:p>
          </p:txBody>
        </p:sp>
      </p:grpSp>
      <p:sp>
        <p:nvSpPr>
          <p:cNvPr id="45" name="Oval 41"/>
          <p:cNvSpPr>
            <a:spLocks noChangeArrowheads="1"/>
          </p:cNvSpPr>
          <p:nvPr/>
        </p:nvSpPr>
        <p:spPr bwMode="auto">
          <a:xfrm>
            <a:off x="6230938" y="3705225"/>
            <a:ext cx="444500" cy="425450"/>
          </a:xfrm>
          <a:prstGeom prst="ellipse">
            <a:avLst/>
          </a:prstGeom>
          <a:noFill/>
          <a:ln w="12700">
            <a:solidFill>
              <a:srgbClr val="007E72"/>
            </a:solidFill>
            <a:round/>
            <a:headEnd/>
            <a:tailEnd/>
          </a:ln>
          <a:effectLst/>
        </p:spPr>
        <p:txBody>
          <a:bodyPr wrap="none" lIns="92075" tIns="46038" rIns="92075" bIns="46038" anchor="ctr"/>
          <a:lstStyle/>
          <a:p>
            <a:pPr algn="ctr" defTabSz="762000" eaLnBrk="0" hangingPunct="0">
              <a:defRPr/>
            </a:pPr>
            <a:r>
              <a:rPr lang="es-ES_tradnl" sz="1200" b="1">
                <a:solidFill>
                  <a:srgbClr val="007E72"/>
                </a:solidFill>
                <a:latin typeface="+mn-lt"/>
              </a:rPr>
              <a:t>3</a:t>
            </a:r>
          </a:p>
        </p:txBody>
      </p:sp>
      <p:sp>
        <p:nvSpPr>
          <p:cNvPr id="46" name="Line 42"/>
          <p:cNvSpPr>
            <a:spLocks noChangeShapeType="1"/>
          </p:cNvSpPr>
          <p:nvPr/>
        </p:nvSpPr>
        <p:spPr bwMode="auto">
          <a:xfrm>
            <a:off x="4889500" y="3684587"/>
            <a:ext cx="3683000" cy="0"/>
          </a:xfrm>
          <a:prstGeom prst="line">
            <a:avLst/>
          </a:prstGeom>
          <a:noFill/>
          <a:ln w="12700">
            <a:solidFill>
              <a:schemeClr val="tx1"/>
            </a:solidFill>
            <a:round/>
            <a:headEnd type="none" w="sm" len="sm"/>
            <a:tailEnd type="none" w="sm" len="sm"/>
          </a:ln>
          <a:effectLst/>
        </p:spPr>
        <p:txBody>
          <a:bodyPr wrap="none" anchor="ctr"/>
          <a:lstStyle/>
          <a:p>
            <a:pPr>
              <a:defRPr/>
            </a:pPr>
            <a:endParaRPr lang="es-PE">
              <a:latin typeface="+mn-lt"/>
            </a:endParaRPr>
          </a:p>
        </p:txBody>
      </p:sp>
      <p:sp>
        <p:nvSpPr>
          <p:cNvPr id="47" name="Line 43"/>
          <p:cNvSpPr>
            <a:spLocks noChangeShapeType="1"/>
          </p:cNvSpPr>
          <p:nvPr/>
        </p:nvSpPr>
        <p:spPr bwMode="auto">
          <a:xfrm>
            <a:off x="4889500" y="3560762"/>
            <a:ext cx="3673475" cy="0"/>
          </a:xfrm>
          <a:prstGeom prst="line">
            <a:avLst/>
          </a:prstGeom>
          <a:noFill/>
          <a:ln w="12700">
            <a:solidFill>
              <a:schemeClr val="tx1"/>
            </a:solidFill>
            <a:round/>
            <a:headEnd type="none" w="sm" len="sm"/>
            <a:tailEnd type="none" w="sm" len="sm"/>
          </a:ln>
          <a:effectLst/>
        </p:spPr>
        <p:txBody>
          <a:bodyPr wrap="none" anchor="ctr"/>
          <a:lstStyle/>
          <a:p>
            <a:pPr>
              <a:defRPr/>
            </a:pPr>
            <a:endParaRPr lang="es-PE">
              <a:latin typeface="+mn-lt"/>
            </a:endParaRPr>
          </a:p>
        </p:txBody>
      </p:sp>
      <p:sp>
        <p:nvSpPr>
          <p:cNvPr id="48" name="Oval 44"/>
          <p:cNvSpPr>
            <a:spLocks noChangeArrowheads="1"/>
          </p:cNvSpPr>
          <p:nvPr/>
        </p:nvSpPr>
        <p:spPr bwMode="auto">
          <a:xfrm>
            <a:off x="7631113" y="2967037"/>
            <a:ext cx="444500" cy="425450"/>
          </a:xfrm>
          <a:prstGeom prst="ellipse">
            <a:avLst/>
          </a:prstGeom>
          <a:noFill/>
          <a:ln w="12700">
            <a:solidFill>
              <a:srgbClr val="007E72"/>
            </a:solidFill>
            <a:round/>
            <a:headEnd/>
            <a:tailEnd/>
          </a:ln>
          <a:effectLst/>
        </p:spPr>
        <p:txBody>
          <a:bodyPr wrap="none" lIns="92075" tIns="46038" rIns="92075" bIns="46038" anchor="ctr"/>
          <a:lstStyle/>
          <a:p>
            <a:pPr algn="ctr" defTabSz="762000" eaLnBrk="0" hangingPunct="0">
              <a:defRPr/>
            </a:pPr>
            <a:r>
              <a:rPr lang="es-ES_tradnl" sz="1200" b="1">
                <a:solidFill>
                  <a:srgbClr val="007E72"/>
                </a:solidFill>
                <a:latin typeface="+mn-lt"/>
              </a:rPr>
              <a:t>4</a:t>
            </a:r>
          </a:p>
        </p:txBody>
      </p:sp>
      <p:sp>
        <p:nvSpPr>
          <p:cNvPr id="49" name="Oval 45"/>
          <p:cNvSpPr>
            <a:spLocks noChangeArrowheads="1"/>
          </p:cNvSpPr>
          <p:nvPr/>
        </p:nvSpPr>
        <p:spPr bwMode="auto">
          <a:xfrm>
            <a:off x="7712075" y="3700462"/>
            <a:ext cx="444500" cy="425450"/>
          </a:xfrm>
          <a:prstGeom prst="ellipse">
            <a:avLst/>
          </a:prstGeom>
          <a:noFill/>
          <a:ln w="12700">
            <a:solidFill>
              <a:srgbClr val="007E72"/>
            </a:solidFill>
            <a:round/>
            <a:headEnd/>
            <a:tailEnd/>
          </a:ln>
          <a:effectLst/>
        </p:spPr>
        <p:txBody>
          <a:bodyPr wrap="none" lIns="92075" tIns="46038" rIns="92075" bIns="46038" anchor="ctr"/>
          <a:lstStyle/>
          <a:p>
            <a:pPr algn="ctr" defTabSz="762000" eaLnBrk="0" hangingPunct="0">
              <a:defRPr/>
            </a:pPr>
            <a:r>
              <a:rPr lang="es-ES_tradnl" sz="1200" b="1">
                <a:solidFill>
                  <a:srgbClr val="007E72"/>
                </a:solidFill>
                <a:latin typeface="+mn-lt"/>
              </a:rPr>
              <a:t>2</a:t>
            </a:r>
          </a:p>
        </p:txBody>
      </p:sp>
      <p:sp>
        <p:nvSpPr>
          <p:cNvPr id="50" name="Oval 46"/>
          <p:cNvSpPr>
            <a:spLocks noChangeArrowheads="1"/>
          </p:cNvSpPr>
          <p:nvPr/>
        </p:nvSpPr>
        <p:spPr bwMode="auto">
          <a:xfrm>
            <a:off x="5302250" y="2995612"/>
            <a:ext cx="444500" cy="425450"/>
          </a:xfrm>
          <a:prstGeom prst="ellipse">
            <a:avLst/>
          </a:prstGeom>
          <a:noFill/>
          <a:ln w="12700">
            <a:solidFill>
              <a:srgbClr val="007E72"/>
            </a:solidFill>
            <a:round/>
            <a:headEnd/>
            <a:tailEnd/>
          </a:ln>
          <a:effectLst/>
        </p:spPr>
        <p:txBody>
          <a:bodyPr wrap="none" lIns="92075" tIns="46038" rIns="92075" bIns="46038" anchor="ctr"/>
          <a:lstStyle/>
          <a:p>
            <a:pPr algn="ctr" defTabSz="762000" eaLnBrk="0" hangingPunct="0">
              <a:defRPr/>
            </a:pPr>
            <a:r>
              <a:rPr lang="es-ES_tradnl" sz="1200" b="1">
                <a:solidFill>
                  <a:srgbClr val="007E72"/>
                </a:solidFill>
                <a:latin typeface="+mn-lt"/>
              </a:rPr>
              <a:t>5</a:t>
            </a:r>
          </a:p>
        </p:txBody>
      </p:sp>
      <p:sp>
        <p:nvSpPr>
          <p:cNvPr id="51" name="Oval 47"/>
          <p:cNvSpPr>
            <a:spLocks noChangeArrowheads="1"/>
          </p:cNvSpPr>
          <p:nvPr/>
        </p:nvSpPr>
        <p:spPr bwMode="auto">
          <a:xfrm>
            <a:off x="5940425" y="2395537"/>
            <a:ext cx="444500" cy="425450"/>
          </a:xfrm>
          <a:prstGeom prst="ellipse">
            <a:avLst/>
          </a:prstGeom>
          <a:noFill/>
          <a:ln w="12700">
            <a:solidFill>
              <a:srgbClr val="007E72"/>
            </a:solidFill>
            <a:round/>
            <a:headEnd/>
            <a:tailEnd/>
          </a:ln>
          <a:effectLst/>
        </p:spPr>
        <p:txBody>
          <a:bodyPr wrap="none" lIns="92075" tIns="46038" rIns="92075" bIns="46038" anchor="ctr"/>
          <a:lstStyle/>
          <a:p>
            <a:pPr algn="ctr" defTabSz="762000" eaLnBrk="0" hangingPunct="0">
              <a:defRPr/>
            </a:pPr>
            <a:r>
              <a:rPr lang="es-ES_tradnl" sz="1200" b="1">
                <a:solidFill>
                  <a:srgbClr val="007E72"/>
                </a:solidFill>
                <a:latin typeface="+mn-lt"/>
              </a:rPr>
              <a:t>1</a:t>
            </a:r>
          </a:p>
        </p:txBody>
      </p:sp>
      <p:sp>
        <p:nvSpPr>
          <p:cNvPr id="52" name="Line 48"/>
          <p:cNvSpPr>
            <a:spLocks noChangeShapeType="1"/>
          </p:cNvSpPr>
          <p:nvPr/>
        </p:nvSpPr>
        <p:spPr bwMode="auto">
          <a:xfrm flipV="1">
            <a:off x="5568950" y="2347912"/>
            <a:ext cx="2711450" cy="2835275"/>
          </a:xfrm>
          <a:prstGeom prst="line">
            <a:avLst/>
          </a:prstGeom>
          <a:noFill/>
          <a:ln w="12700">
            <a:solidFill>
              <a:schemeClr val="tx1"/>
            </a:solidFill>
            <a:prstDash val="lgDash"/>
            <a:round/>
            <a:headEnd type="none" w="sm" len="sm"/>
            <a:tailEnd type="none" w="sm" len="sm"/>
          </a:ln>
          <a:effectLst/>
        </p:spPr>
        <p:txBody>
          <a:bodyPr wrap="none" anchor="ctr"/>
          <a:lstStyle/>
          <a:p>
            <a:pPr>
              <a:defRPr/>
            </a:pPr>
            <a:endParaRPr lang="es-PE">
              <a:latin typeface="+mn-lt"/>
            </a:endParaRPr>
          </a:p>
        </p:txBody>
      </p:sp>
      <p:sp>
        <p:nvSpPr>
          <p:cNvPr id="53" name="Line 49"/>
          <p:cNvSpPr>
            <a:spLocks noChangeShapeType="1"/>
          </p:cNvSpPr>
          <p:nvPr/>
        </p:nvSpPr>
        <p:spPr bwMode="auto">
          <a:xfrm>
            <a:off x="5746750" y="3144837"/>
            <a:ext cx="549275" cy="1825625"/>
          </a:xfrm>
          <a:prstGeom prst="line">
            <a:avLst/>
          </a:prstGeom>
          <a:noFill/>
          <a:ln w="12700">
            <a:solidFill>
              <a:schemeClr val="tx1"/>
            </a:solidFill>
            <a:prstDash val="dashDot"/>
            <a:round/>
            <a:headEnd type="none" w="sm" len="sm"/>
            <a:tailEnd type="none" w="sm" len="sm"/>
          </a:ln>
          <a:effectLst/>
        </p:spPr>
        <p:txBody>
          <a:bodyPr wrap="none" anchor="ctr"/>
          <a:lstStyle/>
          <a:p>
            <a:pPr>
              <a:defRPr/>
            </a:pPr>
            <a:endParaRPr lang="es-PE">
              <a:latin typeface="+mn-lt"/>
            </a:endParaRPr>
          </a:p>
        </p:txBody>
      </p:sp>
      <p:sp>
        <p:nvSpPr>
          <p:cNvPr id="54" name="Line 50"/>
          <p:cNvSpPr>
            <a:spLocks noChangeShapeType="1"/>
          </p:cNvSpPr>
          <p:nvPr/>
        </p:nvSpPr>
        <p:spPr bwMode="auto">
          <a:xfrm>
            <a:off x="7410450" y="3687762"/>
            <a:ext cx="0" cy="1397000"/>
          </a:xfrm>
          <a:prstGeom prst="line">
            <a:avLst/>
          </a:prstGeom>
          <a:noFill/>
          <a:ln w="12700">
            <a:solidFill>
              <a:schemeClr val="tx1"/>
            </a:solidFill>
            <a:round/>
            <a:headEnd type="none" w="sm" len="sm"/>
            <a:tailEnd type="none" w="sm" len="sm"/>
          </a:ln>
          <a:effectLst/>
        </p:spPr>
        <p:txBody>
          <a:bodyPr wrap="none" anchor="ctr"/>
          <a:lstStyle/>
          <a:p>
            <a:pPr>
              <a:defRPr/>
            </a:pPr>
            <a:endParaRPr lang="es-PE">
              <a:latin typeface="+mn-lt"/>
            </a:endParaRPr>
          </a:p>
        </p:txBody>
      </p:sp>
      <p:sp>
        <p:nvSpPr>
          <p:cNvPr id="55" name="Line 51"/>
          <p:cNvSpPr>
            <a:spLocks noChangeShapeType="1"/>
          </p:cNvSpPr>
          <p:nvPr/>
        </p:nvSpPr>
        <p:spPr bwMode="auto">
          <a:xfrm>
            <a:off x="7505700" y="3687762"/>
            <a:ext cx="0" cy="1387475"/>
          </a:xfrm>
          <a:prstGeom prst="line">
            <a:avLst/>
          </a:prstGeom>
          <a:noFill/>
          <a:ln w="12700">
            <a:solidFill>
              <a:schemeClr val="tx1"/>
            </a:solidFill>
            <a:round/>
            <a:headEnd type="none" w="sm" len="sm"/>
            <a:tailEnd type="none" w="sm" len="sm"/>
          </a:ln>
          <a:effectLst/>
        </p:spPr>
        <p:txBody>
          <a:bodyPr wrap="none" anchor="ctr"/>
          <a:lstStyle/>
          <a:p>
            <a:pPr>
              <a:defRPr/>
            </a:pPr>
            <a:endParaRPr lang="es-PE">
              <a:latin typeface="+mn-lt"/>
            </a:endParaRPr>
          </a:p>
        </p:txBody>
      </p:sp>
      <p:sp>
        <p:nvSpPr>
          <p:cNvPr id="56" name="Rectangle 52"/>
          <p:cNvSpPr>
            <a:spLocks noChangeArrowheads="1"/>
          </p:cNvSpPr>
          <p:nvPr/>
        </p:nvSpPr>
        <p:spPr bwMode="auto">
          <a:xfrm>
            <a:off x="7470775" y="4121150"/>
            <a:ext cx="1017588" cy="277812"/>
          </a:xfrm>
          <a:prstGeom prst="rect">
            <a:avLst/>
          </a:prstGeom>
          <a:noFill/>
          <a:ln w="9525">
            <a:noFill/>
            <a:miter lim="800000"/>
            <a:headEnd/>
            <a:tailEnd/>
          </a:ln>
          <a:effectLst/>
        </p:spPr>
        <p:txBody>
          <a:bodyPr wrap="none" lIns="92075" tIns="46038" rIns="92075" bIns="46038">
            <a:spAutoFit/>
          </a:bodyPr>
          <a:lstStyle/>
          <a:p>
            <a:pPr defTabSz="762000" eaLnBrk="0" hangingPunct="0">
              <a:defRPr/>
            </a:pPr>
            <a:r>
              <a:rPr lang="es-ES_tradnl" sz="1200" b="1">
                <a:solidFill>
                  <a:srgbClr val="000000"/>
                </a:solidFill>
                <a:latin typeface="+mn-lt"/>
              </a:rPr>
              <a:t>Terreno No.2</a:t>
            </a:r>
          </a:p>
        </p:txBody>
      </p:sp>
      <p:sp>
        <p:nvSpPr>
          <p:cNvPr id="57" name="Rectangle 53"/>
          <p:cNvSpPr>
            <a:spLocks noChangeArrowheads="1"/>
          </p:cNvSpPr>
          <p:nvPr/>
        </p:nvSpPr>
        <p:spPr bwMode="auto">
          <a:xfrm>
            <a:off x="6308725" y="5073650"/>
            <a:ext cx="915988" cy="277812"/>
          </a:xfrm>
          <a:prstGeom prst="rect">
            <a:avLst/>
          </a:prstGeom>
          <a:noFill/>
          <a:ln w="9525">
            <a:noFill/>
            <a:miter lim="800000"/>
            <a:headEnd/>
            <a:tailEnd/>
          </a:ln>
          <a:effectLst/>
        </p:spPr>
        <p:txBody>
          <a:bodyPr wrap="none" lIns="92075" tIns="46038" rIns="92075" bIns="46038">
            <a:spAutoFit/>
          </a:bodyPr>
          <a:lstStyle/>
          <a:p>
            <a:pPr defTabSz="762000" eaLnBrk="0" hangingPunct="0">
              <a:defRPr/>
            </a:pPr>
            <a:r>
              <a:rPr lang="es-ES_tradnl" sz="1200" b="1">
                <a:solidFill>
                  <a:srgbClr val="000000"/>
                </a:solidFill>
                <a:latin typeface="+mn-lt"/>
              </a:rPr>
              <a:t>MUNICIPIO</a:t>
            </a:r>
          </a:p>
        </p:txBody>
      </p:sp>
      <p:sp>
        <p:nvSpPr>
          <p:cNvPr id="58" name="Rectangle 54"/>
          <p:cNvSpPr>
            <a:spLocks noChangeArrowheads="1"/>
          </p:cNvSpPr>
          <p:nvPr/>
        </p:nvSpPr>
        <p:spPr bwMode="auto">
          <a:xfrm>
            <a:off x="6137275" y="2187575"/>
            <a:ext cx="1017588" cy="277812"/>
          </a:xfrm>
          <a:prstGeom prst="rect">
            <a:avLst/>
          </a:prstGeom>
          <a:noFill/>
          <a:ln w="9525">
            <a:noFill/>
            <a:miter lim="800000"/>
            <a:headEnd/>
            <a:tailEnd/>
          </a:ln>
          <a:effectLst/>
        </p:spPr>
        <p:txBody>
          <a:bodyPr wrap="none" lIns="92075" tIns="46038" rIns="92075" bIns="46038">
            <a:spAutoFit/>
          </a:bodyPr>
          <a:lstStyle/>
          <a:p>
            <a:pPr defTabSz="762000" eaLnBrk="0" hangingPunct="0">
              <a:defRPr/>
            </a:pPr>
            <a:r>
              <a:rPr lang="es-ES_tradnl" sz="1200" b="1">
                <a:solidFill>
                  <a:srgbClr val="000000"/>
                </a:solidFill>
                <a:latin typeface="+mn-lt"/>
              </a:rPr>
              <a:t>Terreno No.1</a:t>
            </a:r>
          </a:p>
        </p:txBody>
      </p:sp>
      <p:sp>
        <p:nvSpPr>
          <p:cNvPr id="59" name="Rectangle 55"/>
          <p:cNvSpPr>
            <a:spLocks noChangeArrowheads="1"/>
          </p:cNvSpPr>
          <p:nvPr/>
        </p:nvSpPr>
        <p:spPr bwMode="auto">
          <a:xfrm>
            <a:off x="7089775" y="3359150"/>
            <a:ext cx="1111250" cy="277812"/>
          </a:xfrm>
          <a:prstGeom prst="rect">
            <a:avLst/>
          </a:prstGeom>
          <a:noFill/>
          <a:ln w="9525">
            <a:noFill/>
            <a:miter lim="800000"/>
            <a:headEnd/>
            <a:tailEnd/>
          </a:ln>
          <a:effectLst/>
        </p:spPr>
        <p:txBody>
          <a:bodyPr wrap="none" lIns="92075" tIns="46038" rIns="92075" bIns="46038">
            <a:spAutoFit/>
          </a:bodyPr>
          <a:lstStyle/>
          <a:p>
            <a:pPr defTabSz="762000" eaLnBrk="0" hangingPunct="0">
              <a:defRPr/>
            </a:pPr>
            <a:r>
              <a:rPr lang="es-ES_tradnl" sz="1200" b="1">
                <a:solidFill>
                  <a:srgbClr val="000000"/>
                </a:solidFill>
                <a:latin typeface="+mn-lt"/>
              </a:rPr>
              <a:t>VIA PRINCIPAL</a:t>
            </a:r>
          </a:p>
        </p:txBody>
      </p:sp>
      <p:sp>
        <p:nvSpPr>
          <p:cNvPr id="60" name="Rectangle 56"/>
          <p:cNvSpPr>
            <a:spLocks noChangeArrowheads="1"/>
          </p:cNvSpPr>
          <p:nvPr/>
        </p:nvSpPr>
        <p:spPr bwMode="auto">
          <a:xfrm rot="2760000">
            <a:off x="6462713" y="3275012"/>
            <a:ext cx="395287" cy="277813"/>
          </a:xfrm>
          <a:prstGeom prst="rect">
            <a:avLst/>
          </a:prstGeom>
          <a:noFill/>
          <a:ln w="9525">
            <a:noFill/>
            <a:miter lim="800000"/>
            <a:headEnd/>
            <a:tailEnd/>
          </a:ln>
          <a:effectLst/>
        </p:spPr>
        <p:txBody>
          <a:bodyPr wrap="none" lIns="92075" tIns="46038" rIns="92075" bIns="46038">
            <a:spAutoFit/>
          </a:bodyPr>
          <a:lstStyle/>
          <a:p>
            <a:pPr defTabSz="762000" eaLnBrk="0" hangingPunct="0">
              <a:defRPr/>
            </a:pPr>
            <a:r>
              <a:rPr lang="es-ES_tradnl" sz="1200" b="1">
                <a:solidFill>
                  <a:srgbClr val="000000"/>
                </a:solidFill>
                <a:latin typeface="+mn-lt"/>
              </a:rPr>
              <a:t>Rio</a:t>
            </a:r>
          </a:p>
        </p:txBody>
      </p:sp>
      <p:sp>
        <p:nvSpPr>
          <p:cNvPr id="61" name="Rectangle 57"/>
          <p:cNvSpPr>
            <a:spLocks noChangeArrowheads="1"/>
          </p:cNvSpPr>
          <p:nvPr/>
        </p:nvSpPr>
        <p:spPr bwMode="auto">
          <a:xfrm rot="18660000">
            <a:off x="5541963" y="4584700"/>
            <a:ext cx="754062" cy="277812"/>
          </a:xfrm>
          <a:prstGeom prst="rect">
            <a:avLst/>
          </a:prstGeom>
          <a:noFill/>
          <a:ln w="9525">
            <a:noFill/>
            <a:miter lim="800000"/>
            <a:headEnd/>
            <a:tailEnd/>
          </a:ln>
          <a:effectLst/>
        </p:spPr>
        <p:txBody>
          <a:bodyPr wrap="none" lIns="92075" tIns="46038" rIns="92075" bIns="46038">
            <a:spAutoFit/>
          </a:bodyPr>
          <a:lstStyle/>
          <a:p>
            <a:pPr defTabSz="762000" eaLnBrk="0" hangingPunct="0">
              <a:defRPr/>
            </a:pPr>
            <a:r>
              <a:rPr lang="es-ES_tradnl" sz="1200" b="1">
                <a:solidFill>
                  <a:srgbClr val="003366"/>
                </a:solidFill>
                <a:latin typeface="+mn-lt"/>
              </a:rPr>
              <a:t>ENERGIA</a:t>
            </a:r>
          </a:p>
        </p:txBody>
      </p:sp>
      <p:sp>
        <p:nvSpPr>
          <p:cNvPr id="62" name="Rectangle 58"/>
          <p:cNvSpPr>
            <a:spLocks noChangeArrowheads="1"/>
          </p:cNvSpPr>
          <p:nvPr/>
        </p:nvSpPr>
        <p:spPr bwMode="auto">
          <a:xfrm rot="21480000">
            <a:off x="6889750" y="2463800"/>
            <a:ext cx="395288" cy="277812"/>
          </a:xfrm>
          <a:prstGeom prst="rect">
            <a:avLst/>
          </a:prstGeom>
          <a:noFill/>
          <a:ln w="9525">
            <a:noFill/>
            <a:miter lim="800000"/>
            <a:headEnd/>
            <a:tailEnd/>
          </a:ln>
          <a:effectLst/>
        </p:spPr>
        <p:txBody>
          <a:bodyPr wrap="none" lIns="92075" tIns="46038" rIns="92075" bIns="46038">
            <a:spAutoFit/>
          </a:bodyPr>
          <a:lstStyle/>
          <a:p>
            <a:pPr defTabSz="762000" eaLnBrk="0" hangingPunct="0">
              <a:defRPr/>
            </a:pPr>
            <a:r>
              <a:rPr lang="es-ES_tradnl" sz="1200" b="1">
                <a:solidFill>
                  <a:srgbClr val="000000"/>
                </a:solidFill>
                <a:latin typeface="+mn-lt"/>
              </a:rPr>
              <a:t>Rio</a:t>
            </a:r>
          </a:p>
        </p:txBody>
      </p:sp>
      <p:sp>
        <p:nvSpPr>
          <p:cNvPr id="63" name="Rectangle 59"/>
          <p:cNvSpPr>
            <a:spLocks noChangeArrowheads="1"/>
          </p:cNvSpPr>
          <p:nvPr/>
        </p:nvSpPr>
        <p:spPr bwMode="auto">
          <a:xfrm>
            <a:off x="5032375" y="3892550"/>
            <a:ext cx="1017588" cy="277812"/>
          </a:xfrm>
          <a:prstGeom prst="rect">
            <a:avLst/>
          </a:prstGeom>
          <a:noFill/>
          <a:ln w="9525">
            <a:noFill/>
            <a:miter lim="800000"/>
            <a:headEnd/>
            <a:tailEnd/>
          </a:ln>
          <a:effectLst/>
        </p:spPr>
        <p:txBody>
          <a:bodyPr wrap="none" lIns="92075" tIns="46038" rIns="92075" bIns="46038">
            <a:spAutoFit/>
          </a:bodyPr>
          <a:lstStyle/>
          <a:p>
            <a:pPr defTabSz="762000" eaLnBrk="0" hangingPunct="0">
              <a:defRPr/>
            </a:pPr>
            <a:r>
              <a:rPr lang="es-ES_tradnl" sz="1200" b="1">
                <a:solidFill>
                  <a:srgbClr val="000000"/>
                </a:solidFill>
                <a:latin typeface="+mn-lt"/>
              </a:rPr>
              <a:t>Terreno No.3</a:t>
            </a:r>
          </a:p>
        </p:txBody>
      </p:sp>
      <p:sp>
        <p:nvSpPr>
          <p:cNvPr id="64" name="Line 60"/>
          <p:cNvSpPr>
            <a:spLocks noChangeShapeType="1"/>
          </p:cNvSpPr>
          <p:nvPr/>
        </p:nvSpPr>
        <p:spPr bwMode="auto">
          <a:xfrm flipH="1">
            <a:off x="6261100" y="4754562"/>
            <a:ext cx="625475" cy="625475"/>
          </a:xfrm>
          <a:prstGeom prst="line">
            <a:avLst/>
          </a:prstGeom>
          <a:noFill/>
          <a:ln w="12700">
            <a:solidFill>
              <a:schemeClr val="tx1"/>
            </a:solidFill>
            <a:prstDash val="sysDot"/>
            <a:round/>
            <a:headEnd type="none" w="sm" len="sm"/>
            <a:tailEnd type="none" w="sm" len="sm"/>
          </a:ln>
          <a:effectLst/>
        </p:spPr>
        <p:txBody>
          <a:bodyPr wrap="none" anchor="ctr"/>
          <a:lstStyle/>
          <a:p>
            <a:pPr>
              <a:defRPr/>
            </a:pPr>
            <a:endParaRPr lang="es-PE">
              <a:latin typeface="+mn-lt"/>
            </a:endParaRPr>
          </a:p>
        </p:txBody>
      </p:sp>
      <p:sp>
        <p:nvSpPr>
          <p:cNvPr id="65" name="Line 61"/>
          <p:cNvSpPr>
            <a:spLocks noChangeShapeType="1"/>
          </p:cNvSpPr>
          <p:nvPr/>
        </p:nvSpPr>
        <p:spPr bwMode="auto">
          <a:xfrm flipH="1">
            <a:off x="6780213" y="4787900"/>
            <a:ext cx="296862" cy="296862"/>
          </a:xfrm>
          <a:prstGeom prst="line">
            <a:avLst/>
          </a:prstGeom>
          <a:noFill/>
          <a:ln w="12700">
            <a:solidFill>
              <a:schemeClr val="tx1"/>
            </a:solidFill>
            <a:prstDash val="sysDot"/>
            <a:round/>
            <a:headEnd type="none" w="sm" len="sm"/>
            <a:tailEnd type="none" w="sm" len="sm"/>
          </a:ln>
          <a:effectLst/>
        </p:spPr>
        <p:txBody>
          <a:bodyPr wrap="none" anchor="ctr"/>
          <a:lstStyle/>
          <a:p>
            <a:pPr>
              <a:defRPr/>
            </a:pPr>
            <a:endParaRPr lang="es-PE">
              <a:latin typeface="+mn-lt"/>
            </a:endParaRPr>
          </a:p>
        </p:txBody>
      </p:sp>
      <p:sp>
        <p:nvSpPr>
          <p:cNvPr id="66" name="Line 62"/>
          <p:cNvSpPr>
            <a:spLocks noChangeShapeType="1"/>
          </p:cNvSpPr>
          <p:nvPr/>
        </p:nvSpPr>
        <p:spPr bwMode="auto">
          <a:xfrm flipH="1">
            <a:off x="7004050" y="4830762"/>
            <a:ext cx="249238" cy="249238"/>
          </a:xfrm>
          <a:prstGeom prst="line">
            <a:avLst/>
          </a:prstGeom>
          <a:noFill/>
          <a:ln w="12700">
            <a:solidFill>
              <a:schemeClr val="tx1"/>
            </a:solidFill>
            <a:prstDash val="sysDot"/>
            <a:round/>
            <a:headEnd type="none" w="sm" len="sm"/>
            <a:tailEnd type="none" w="sm" len="sm"/>
          </a:ln>
          <a:effectLst/>
        </p:spPr>
        <p:txBody>
          <a:bodyPr wrap="none" anchor="ctr"/>
          <a:lstStyle/>
          <a:p>
            <a:pPr>
              <a:defRPr/>
            </a:pPr>
            <a:endParaRPr lang="es-PE">
              <a:latin typeface="+mn-lt"/>
            </a:endParaRPr>
          </a:p>
        </p:txBody>
      </p:sp>
      <p:sp>
        <p:nvSpPr>
          <p:cNvPr id="67" name="Line 63"/>
          <p:cNvSpPr>
            <a:spLocks noChangeShapeType="1"/>
          </p:cNvSpPr>
          <p:nvPr/>
        </p:nvSpPr>
        <p:spPr bwMode="auto">
          <a:xfrm flipH="1">
            <a:off x="6451600" y="5245100"/>
            <a:ext cx="187325" cy="187325"/>
          </a:xfrm>
          <a:prstGeom prst="line">
            <a:avLst/>
          </a:prstGeom>
          <a:noFill/>
          <a:ln w="12700">
            <a:solidFill>
              <a:schemeClr val="tx1"/>
            </a:solidFill>
            <a:prstDash val="sysDot"/>
            <a:round/>
            <a:headEnd type="none" w="sm" len="sm"/>
            <a:tailEnd type="none" w="sm" len="sm"/>
          </a:ln>
          <a:effectLst/>
        </p:spPr>
        <p:txBody>
          <a:bodyPr wrap="none" anchor="ctr"/>
          <a:lstStyle/>
          <a:p>
            <a:pPr>
              <a:defRPr/>
            </a:pPr>
            <a:endParaRPr lang="es-PE">
              <a:latin typeface="+mn-lt"/>
            </a:endParaRPr>
          </a:p>
        </p:txBody>
      </p:sp>
      <p:sp>
        <p:nvSpPr>
          <p:cNvPr id="68" name="Line 64"/>
          <p:cNvSpPr>
            <a:spLocks noChangeShapeType="1"/>
          </p:cNvSpPr>
          <p:nvPr/>
        </p:nvSpPr>
        <p:spPr bwMode="auto">
          <a:xfrm flipH="1">
            <a:off x="6637338" y="5273675"/>
            <a:ext cx="192087" cy="192087"/>
          </a:xfrm>
          <a:prstGeom prst="line">
            <a:avLst/>
          </a:prstGeom>
          <a:noFill/>
          <a:ln w="12700">
            <a:solidFill>
              <a:schemeClr val="tx1"/>
            </a:solidFill>
            <a:prstDash val="sysDot"/>
            <a:round/>
            <a:headEnd type="none" w="sm" len="sm"/>
            <a:tailEnd type="none" w="sm" len="sm"/>
          </a:ln>
          <a:effectLst/>
        </p:spPr>
        <p:txBody>
          <a:bodyPr wrap="none" anchor="ctr"/>
          <a:lstStyle/>
          <a:p>
            <a:pPr>
              <a:defRPr/>
            </a:pPr>
            <a:endParaRPr lang="es-PE">
              <a:latin typeface="+mn-lt"/>
            </a:endParaRPr>
          </a:p>
        </p:txBody>
      </p:sp>
      <p:sp>
        <p:nvSpPr>
          <p:cNvPr id="69" name="Line 65"/>
          <p:cNvSpPr>
            <a:spLocks noChangeShapeType="1"/>
          </p:cNvSpPr>
          <p:nvPr/>
        </p:nvSpPr>
        <p:spPr bwMode="auto">
          <a:xfrm flipH="1">
            <a:off x="7208838" y="4878387"/>
            <a:ext cx="201612" cy="201613"/>
          </a:xfrm>
          <a:prstGeom prst="line">
            <a:avLst/>
          </a:prstGeom>
          <a:noFill/>
          <a:ln w="12700">
            <a:solidFill>
              <a:schemeClr val="tx1"/>
            </a:solidFill>
            <a:prstDash val="sysDot"/>
            <a:round/>
            <a:headEnd type="none" w="sm" len="sm"/>
            <a:tailEnd type="none" w="sm" len="sm"/>
          </a:ln>
          <a:effectLst/>
        </p:spPr>
        <p:txBody>
          <a:bodyPr wrap="none" anchor="ctr"/>
          <a:lstStyle/>
          <a:p>
            <a:pPr>
              <a:defRPr/>
            </a:pPr>
            <a:endParaRPr lang="es-PE">
              <a:latin typeface="+mn-lt"/>
            </a:endParaRPr>
          </a:p>
        </p:txBody>
      </p:sp>
      <p:sp>
        <p:nvSpPr>
          <p:cNvPr id="70" name="Line 66"/>
          <p:cNvSpPr>
            <a:spLocks noChangeShapeType="1"/>
          </p:cNvSpPr>
          <p:nvPr/>
        </p:nvSpPr>
        <p:spPr bwMode="auto">
          <a:xfrm flipH="1">
            <a:off x="6842125" y="5287962"/>
            <a:ext cx="177800" cy="177800"/>
          </a:xfrm>
          <a:prstGeom prst="line">
            <a:avLst/>
          </a:prstGeom>
          <a:noFill/>
          <a:ln w="12700">
            <a:solidFill>
              <a:schemeClr val="tx1"/>
            </a:solidFill>
            <a:prstDash val="sysDot"/>
            <a:round/>
            <a:headEnd type="none" w="sm" len="sm"/>
            <a:tailEnd type="none" w="sm" len="sm"/>
          </a:ln>
          <a:effectLst/>
        </p:spPr>
        <p:txBody>
          <a:bodyPr wrap="none" anchor="ctr"/>
          <a:lstStyle/>
          <a:p>
            <a:pPr>
              <a:defRPr/>
            </a:pPr>
            <a:endParaRPr lang="es-PE">
              <a:latin typeface="+mn-lt"/>
            </a:endParaRPr>
          </a:p>
        </p:txBody>
      </p:sp>
      <p:sp>
        <p:nvSpPr>
          <p:cNvPr id="71" name="Line 67"/>
          <p:cNvSpPr>
            <a:spLocks noChangeShapeType="1"/>
          </p:cNvSpPr>
          <p:nvPr/>
        </p:nvSpPr>
        <p:spPr bwMode="auto">
          <a:xfrm flipH="1">
            <a:off x="7089775" y="5283200"/>
            <a:ext cx="149225" cy="149225"/>
          </a:xfrm>
          <a:prstGeom prst="line">
            <a:avLst/>
          </a:prstGeom>
          <a:noFill/>
          <a:ln w="12700">
            <a:solidFill>
              <a:schemeClr val="tx1"/>
            </a:solidFill>
            <a:prstDash val="sysDot"/>
            <a:round/>
            <a:headEnd type="none" w="sm" len="sm"/>
            <a:tailEnd type="none" w="sm" len="sm"/>
          </a:ln>
          <a:effectLst/>
        </p:spPr>
        <p:txBody>
          <a:bodyPr wrap="none" anchor="ctr"/>
          <a:lstStyle/>
          <a:p>
            <a:pPr>
              <a:defRPr/>
            </a:pPr>
            <a:endParaRPr lang="es-PE">
              <a:latin typeface="+mn-lt"/>
            </a:endParaRPr>
          </a:p>
        </p:txBody>
      </p:sp>
      <p:sp>
        <p:nvSpPr>
          <p:cNvPr id="72" name="Line 68"/>
          <p:cNvSpPr>
            <a:spLocks noChangeShapeType="1"/>
          </p:cNvSpPr>
          <p:nvPr/>
        </p:nvSpPr>
        <p:spPr bwMode="auto">
          <a:xfrm flipH="1">
            <a:off x="7380288" y="4949825"/>
            <a:ext cx="168275" cy="168275"/>
          </a:xfrm>
          <a:prstGeom prst="line">
            <a:avLst/>
          </a:prstGeom>
          <a:noFill/>
          <a:ln w="12700">
            <a:solidFill>
              <a:schemeClr val="tx1"/>
            </a:solidFill>
            <a:prstDash val="sysDot"/>
            <a:round/>
            <a:headEnd type="none" w="sm" len="sm"/>
            <a:tailEnd type="none" w="sm" len="sm"/>
          </a:ln>
          <a:effectLst/>
        </p:spPr>
        <p:txBody>
          <a:bodyPr wrap="none" anchor="ctr"/>
          <a:lstStyle/>
          <a:p>
            <a:pPr>
              <a:defRPr/>
            </a:pPr>
            <a:endParaRPr lang="es-PE">
              <a:latin typeface="+mn-lt"/>
            </a:endParaRPr>
          </a:p>
        </p:txBody>
      </p:sp>
      <p:sp>
        <p:nvSpPr>
          <p:cNvPr id="73" name="Line 69"/>
          <p:cNvSpPr>
            <a:spLocks noChangeShapeType="1"/>
          </p:cNvSpPr>
          <p:nvPr/>
        </p:nvSpPr>
        <p:spPr bwMode="auto">
          <a:xfrm flipH="1">
            <a:off x="7346950" y="5002212"/>
            <a:ext cx="358775" cy="358775"/>
          </a:xfrm>
          <a:prstGeom prst="line">
            <a:avLst/>
          </a:prstGeom>
          <a:noFill/>
          <a:ln w="12700">
            <a:solidFill>
              <a:schemeClr val="tx1"/>
            </a:solidFill>
            <a:prstDash val="sysDot"/>
            <a:round/>
            <a:headEnd type="none" w="sm" len="sm"/>
            <a:tailEnd type="none" w="sm" len="sm"/>
          </a:ln>
          <a:effectLst/>
        </p:spPr>
        <p:txBody>
          <a:bodyPr wrap="none" anchor="ctr"/>
          <a:lstStyle/>
          <a:p>
            <a:pPr>
              <a:defRPr/>
            </a:pPr>
            <a:endParaRPr lang="es-PE">
              <a:latin typeface="+mn-lt"/>
            </a:endParaRPr>
          </a:p>
        </p:txBody>
      </p:sp>
      <p:sp>
        <p:nvSpPr>
          <p:cNvPr id="74" name="Line 70"/>
          <p:cNvSpPr>
            <a:spLocks noChangeShapeType="1"/>
          </p:cNvSpPr>
          <p:nvPr/>
        </p:nvSpPr>
        <p:spPr bwMode="auto">
          <a:xfrm flipH="1">
            <a:off x="5965825" y="4749800"/>
            <a:ext cx="515938" cy="515937"/>
          </a:xfrm>
          <a:prstGeom prst="line">
            <a:avLst/>
          </a:prstGeom>
          <a:noFill/>
          <a:ln w="12700">
            <a:solidFill>
              <a:schemeClr val="tx1"/>
            </a:solidFill>
            <a:prstDash val="sysDot"/>
            <a:round/>
            <a:headEnd type="none" w="sm" len="sm"/>
            <a:tailEnd type="none" w="sm" len="sm"/>
          </a:ln>
          <a:effectLst/>
        </p:spPr>
        <p:txBody>
          <a:bodyPr wrap="none" anchor="ctr"/>
          <a:lstStyle/>
          <a:p>
            <a:pPr>
              <a:defRPr/>
            </a:pPr>
            <a:endParaRPr lang="es-PE">
              <a:latin typeface="+mn-lt"/>
            </a:endParaRPr>
          </a:p>
        </p:txBody>
      </p:sp>
      <p:sp>
        <p:nvSpPr>
          <p:cNvPr id="75" name="Line 71"/>
          <p:cNvSpPr>
            <a:spLocks noChangeShapeType="1"/>
          </p:cNvSpPr>
          <p:nvPr/>
        </p:nvSpPr>
        <p:spPr bwMode="auto">
          <a:xfrm flipH="1">
            <a:off x="6108700" y="4711700"/>
            <a:ext cx="611188" cy="611187"/>
          </a:xfrm>
          <a:prstGeom prst="line">
            <a:avLst/>
          </a:prstGeom>
          <a:noFill/>
          <a:ln w="12700">
            <a:solidFill>
              <a:schemeClr val="tx1"/>
            </a:solidFill>
            <a:prstDash val="sysDot"/>
            <a:round/>
            <a:headEnd type="none" w="sm" len="sm"/>
            <a:tailEnd type="none" w="sm" len="sm"/>
          </a:ln>
          <a:effectLst/>
        </p:spPr>
        <p:txBody>
          <a:bodyPr wrap="none" anchor="ctr"/>
          <a:lstStyle/>
          <a:p>
            <a:pPr>
              <a:defRPr/>
            </a:pPr>
            <a:endParaRPr lang="es-PE">
              <a:latin typeface="+mn-lt"/>
            </a:endParaRPr>
          </a:p>
        </p:txBody>
      </p:sp>
      <p:sp>
        <p:nvSpPr>
          <p:cNvPr id="76" name="Rectangle 72"/>
          <p:cNvSpPr>
            <a:spLocks noChangeArrowheads="1"/>
          </p:cNvSpPr>
          <p:nvPr/>
        </p:nvSpPr>
        <p:spPr bwMode="auto">
          <a:xfrm>
            <a:off x="6499225" y="2892425"/>
            <a:ext cx="695325" cy="277812"/>
          </a:xfrm>
          <a:prstGeom prst="rect">
            <a:avLst/>
          </a:prstGeom>
          <a:noFill/>
          <a:ln w="9525">
            <a:noFill/>
            <a:miter lim="800000"/>
            <a:headEnd/>
            <a:tailEnd/>
          </a:ln>
          <a:effectLst/>
        </p:spPr>
        <p:txBody>
          <a:bodyPr wrap="none" lIns="92075" tIns="46038" rIns="92075" bIns="46038">
            <a:spAutoFit/>
          </a:bodyPr>
          <a:lstStyle/>
          <a:p>
            <a:pPr defTabSz="762000" eaLnBrk="0" hangingPunct="0">
              <a:defRPr/>
            </a:pPr>
            <a:r>
              <a:rPr lang="es-ES_tradnl" sz="1200" b="1">
                <a:solidFill>
                  <a:srgbClr val="000000"/>
                </a:solidFill>
                <a:latin typeface="+mn-lt"/>
              </a:rPr>
              <a:t>CIUDAD</a:t>
            </a:r>
          </a:p>
        </p:txBody>
      </p:sp>
      <p:sp>
        <p:nvSpPr>
          <p:cNvPr id="77" name="Line 73"/>
          <p:cNvSpPr>
            <a:spLocks noChangeShapeType="1"/>
          </p:cNvSpPr>
          <p:nvPr/>
        </p:nvSpPr>
        <p:spPr bwMode="auto">
          <a:xfrm flipH="1">
            <a:off x="6470650" y="2544762"/>
            <a:ext cx="739775" cy="739775"/>
          </a:xfrm>
          <a:prstGeom prst="line">
            <a:avLst/>
          </a:prstGeom>
          <a:noFill/>
          <a:ln w="12700">
            <a:solidFill>
              <a:schemeClr val="tx1"/>
            </a:solidFill>
            <a:prstDash val="sysDot"/>
            <a:round/>
            <a:headEnd type="none" w="sm" len="sm"/>
            <a:tailEnd type="none" w="sm" len="sm"/>
          </a:ln>
          <a:effectLst/>
        </p:spPr>
        <p:txBody>
          <a:bodyPr wrap="none" anchor="ctr"/>
          <a:lstStyle/>
          <a:p>
            <a:pPr>
              <a:defRPr/>
            </a:pPr>
            <a:endParaRPr lang="es-PE">
              <a:latin typeface="+mn-lt"/>
            </a:endParaRPr>
          </a:p>
        </p:txBody>
      </p:sp>
      <p:sp>
        <p:nvSpPr>
          <p:cNvPr id="78" name="Line 74"/>
          <p:cNvSpPr>
            <a:spLocks noChangeShapeType="1"/>
          </p:cNvSpPr>
          <p:nvPr/>
        </p:nvSpPr>
        <p:spPr bwMode="auto">
          <a:xfrm flipH="1">
            <a:off x="7046913" y="2401887"/>
            <a:ext cx="530225" cy="530225"/>
          </a:xfrm>
          <a:prstGeom prst="line">
            <a:avLst/>
          </a:prstGeom>
          <a:noFill/>
          <a:ln w="12700">
            <a:solidFill>
              <a:schemeClr val="tx1"/>
            </a:solidFill>
            <a:prstDash val="sysDot"/>
            <a:round/>
            <a:headEnd type="none" w="sm" len="sm"/>
            <a:tailEnd type="none" w="sm" len="sm"/>
          </a:ln>
          <a:effectLst/>
        </p:spPr>
        <p:txBody>
          <a:bodyPr wrap="none" anchor="ctr"/>
          <a:lstStyle/>
          <a:p>
            <a:pPr>
              <a:defRPr/>
            </a:pPr>
            <a:endParaRPr lang="es-PE">
              <a:latin typeface="+mn-lt"/>
            </a:endParaRPr>
          </a:p>
        </p:txBody>
      </p:sp>
      <p:sp>
        <p:nvSpPr>
          <p:cNvPr id="79" name="Line 75"/>
          <p:cNvSpPr>
            <a:spLocks noChangeShapeType="1"/>
          </p:cNvSpPr>
          <p:nvPr/>
        </p:nvSpPr>
        <p:spPr bwMode="auto">
          <a:xfrm flipH="1">
            <a:off x="7270750" y="2487612"/>
            <a:ext cx="439738" cy="439738"/>
          </a:xfrm>
          <a:prstGeom prst="line">
            <a:avLst/>
          </a:prstGeom>
          <a:noFill/>
          <a:ln w="12700">
            <a:solidFill>
              <a:schemeClr val="tx1"/>
            </a:solidFill>
            <a:prstDash val="sysDot"/>
            <a:round/>
            <a:headEnd type="none" w="sm" len="sm"/>
            <a:tailEnd type="none" w="sm" len="sm"/>
          </a:ln>
          <a:effectLst/>
        </p:spPr>
        <p:txBody>
          <a:bodyPr wrap="none" anchor="ctr"/>
          <a:lstStyle/>
          <a:p>
            <a:pPr>
              <a:defRPr/>
            </a:pPr>
            <a:endParaRPr lang="es-PE">
              <a:latin typeface="+mn-lt"/>
            </a:endParaRPr>
          </a:p>
        </p:txBody>
      </p:sp>
      <p:sp>
        <p:nvSpPr>
          <p:cNvPr id="80" name="Line 76"/>
          <p:cNvSpPr>
            <a:spLocks noChangeShapeType="1"/>
          </p:cNvSpPr>
          <p:nvPr/>
        </p:nvSpPr>
        <p:spPr bwMode="auto">
          <a:xfrm flipH="1">
            <a:off x="6680200" y="3092450"/>
            <a:ext cx="225425" cy="225425"/>
          </a:xfrm>
          <a:prstGeom prst="line">
            <a:avLst/>
          </a:prstGeom>
          <a:noFill/>
          <a:ln w="12700">
            <a:solidFill>
              <a:schemeClr val="tx1"/>
            </a:solidFill>
            <a:prstDash val="sysDot"/>
            <a:round/>
            <a:headEnd type="none" w="sm" len="sm"/>
            <a:tailEnd type="none" w="sm" len="sm"/>
          </a:ln>
          <a:effectLst/>
        </p:spPr>
        <p:txBody>
          <a:bodyPr wrap="none" anchor="ctr"/>
          <a:lstStyle/>
          <a:p>
            <a:pPr>
              <a:defRPr/>
            </a:pPr>
            <a:endParaRPr lang="es-PE">
              <a:latin typeface="+mn-lt"/>
            </a:endParaRPr>
          </a:p>
        </p:txBody>
      </p:sp>
      <p:sp>
        <p:nvSpPr>
          <p:cNvPr id="81" name="Line 77"/>
          <p:cNvSpPr>
            <a:spLocks noChangeShapeType="1"/>
          </p:cNvSpPr>
          <p:nvPr/>
        </p:nvSpPr>
        <p:spPr bwMode="auto">
          <a:xfrm flipH="1">
            <a:off x="6784975" y="3121025"/>
            <a:ext cx="311150" cy="311150"/>
          </a:xfrm>
          <a:prstGeom prst="line">
            <a:avLst/>
          </a:prstGeom>
          <a:noFill/>
          <a:ln w="12700">
            <a:solidFill>
              <a:schemeClr val="tx1"/>
            </a:solidFill>
            <a:prstDash val="sysDot"/>
            <a:round/>
            <a:headEnd type="none" w="sm" len="sm"/>
            <a:tailEnd type="none" w="sm" len="sm"/>
          </a:ln>
          <a:effectLst/>
        </p:spPr>
        <p:txBody>
          <a:bodyPr wrap="none" anchor="ctr"/>
          <a:lstStyle/>
          <a:p>
            <a:pPr>
              <a:defRPr/>
            </a:pPr>
            <a:endParaRPr lang="es-PE">
              <a:latin typeface="+mn-lt"/>
            </a:endParaRPr>
          </a:p>
        </p:txBody>
      </p:sp>
      <p:sp>
        <p:nvSpPr>
          <p:cNvPr id="82" name="Line 78"/>
          <p:cNvSpPr>
            <a:spLocks noChangeShapeType="1"/>
          </p:cNvSpPr>
          <p:nvPr/>
        </p:nvSpPr>
        <p:spPr bwMode="auto">
          <a:xfrm flipH="1">
            <a:off x="6856413" y="2616200"/>
            <a:ext cx="949325" cy="949325"/>
          </a:xfrm>
          <a:prstGeom prst="line">
            <a:avLst/>
          </a:prstGeom>
          <a:noFill/>
          <a:ln w="12700">
            <a:solidFill>
              <a:schemeClr val="tx1"/>
            </a:solidFill>
            <a:prstDash val="sysDot"/>
            <a:round/>
            <a:headEnd type="none" w="sm" len="sm"/>
            <a:tailEnd type="none" w="sm" len="sm"/>
          </a:ln>
          <a:effectLst/>
        </p:spPr>
        <p:txBody>
          <a:bodyPr wrap="none" anchor="ctr"/>
          <a:lstStyle/>
          <a:p>
            <a:pPr>
              <a:defRPr/>
            </a:pPr>
            <a:endParaRPr lang="es-PE">
              <a:latin typeface="+mn-lt"/>
            </a:endParaRPr>
          </a:p>
        </p:txBody>
      </p:sp>
      <p:sp>
        <p:nvSpPr>
          <p:cNvPr id="83" name="Line 79"/>
          <p:cNvSpPr>
            <a:spLocks noChangeShapeType="1"/>
          </p:cNvSpPr>
          <p:nvPr/>
        </p:nvSpPr>
        <p:spPr bwMode="auto">
          <a:xfrm flipH="1">
            <a:off x="6232525" y="2525712"/>
            <a:ext cx="587375" cy="587375"/>
          </a:xfrm>
          <a:prstGeom prst="line">
            <a:avLst/>
          </a:prstGeom>
          <a:noFill/>
          <a:ln w="12700">
            <a:solidFill>
              <a:schemeClr val="tx1"/>
            </a:solidFill>
            <a:prstDash val="sysDot"/>
            <a:round/>
            <a:headEnd type="none" w="sm" len="sm"/>
            <a:tailEnd type="none" w="sm" len="sm"/>
          </a:ln>
          <a:effectLst/>
        </p:spPr>
        <p:txBody>
          <a:bodyPr wrap="none" anchor="ctr"/>
          <a:lstStyle/>
          <a:p>
            <a:pPr>
              <a:defRPr/>
            </a:pPr>
            <a:endParaRPr lang="es-PE">
              <a:latin typeface="+mn-lt"/>
            </a:endParaRPr>
          </a:p>
        </p:txBody>
      </p:sp>
      <p:sp>
        <p:nvSpPr>
          <p:cNvPr id="84" name="Line 80"/>
          <p:cNvSpPr>
            <a:spLocks noChangeShapeType="1"/>
          </p:cNvSpPr>
          <p:nvPr/>
        </p:nvSpPr>
        <p:spPr bwMode="auto">
          <a:xfrm flipH="1">
            <a:off x="6375400" y="2559050"/>
            <a:ext cx="611188" cy="611187"/>
          </a:xfrm>
          <a:prstGeom prst="line">
            <a:avLst/>
          </a:prstGeom>
          <a:noFill/>
          <a:ln w="12700">
            <a:solidFill>
              <a:schemeClr val="tx1"/>
            </a:solidFill>
            <a:prstDash val="sysDot"/>
            <a:round/>
            <a:headEnd type="none" w="sm" len="sm"/>
            <a:tailEnd type="none" w="sm" len="sm"/>
          </a:ln>
          <a:effectLst/>
        </p:spPr>
        <p:txBody>
          <a:bodyPr wrap="none" anchor="ctr"/>
          <a:lstStyle/>
          <a:p>
            <a:pPr>
              <a:defRPr/>
            </a:pPr>
            <a:endParaRPr lang="es-PE">
              <a:latin typeface="+mn-lt"/>
            </a:endParaRPr>
          </a:p>
        </p:txBody>
      </p:sp>
      <p:sp>
        <p:nvSpPr>
          <p:cNvPr id="85" name="Line 81"/>
          <p:cNvSpPr>
            <a:spLocks noChangeShapeType="1"/>
          </p:cNvSpPr>
          <p:nvPr/>
        </p:nvSpPr>
        <p:spPr bwMode="auto">
          <a:xfrm flipH="1">
            <a:off x="5803900" y="4692650"/>
            <a:ext cx="515938" cy="515937"/>
          </a:xfrm>
          <a:prstGeom prst="line">
            <a:avLst/>
          </a:prstGeom>
          <a:noFill/>
          <a:ln w="12700">
            <a:solidFill>
              <a:schemeClr val="tx1"/>
            </a:solidFill>
            <a:prstDash val="sysDot"/>
            <a:round/>
            <a:headEnd type="none" w="sm" len="sm"/>
            <a:tailEnd type="none" w="sm" len="sm"/>
          </a:ln>
          <a:effectLst/>
        </p:spPr>
        <p:txBody>
          <a:bodyPr wrap="none" anchor="ctr"/>
          <a:lstStyle/>
          <a:p>
            <a:pPr>
              <a:defRPr/>
            </a:pPr>
            <a:endParaRPr lang="es-PE">
              <a:latin typeface="+mn-lt"/>
            </a:endParaRPr>
          </a:p>
        </p:txBody>
      </p:sp>
    </p:spTree>
    <p:extLst>
      <p:ext uri="{BB962C8B-B14F-4D97-AF65-F5344CB8AC3E}">
        <p14:creationId xmlns:p14="http://schemas.microsoft.com/office/powerpoint/2010/main" val="9649892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PE" dirty="0" smtClean="0"/>
              <a:t>CUARTA SEMANA:</a:t>
            </a:r>
            <a:endParaRPr lang="es-PE" dirty="0"/>
          </a:p>
        </p:txBody>
      </p:sp>
      <p:sp>
        <p:nvSpPr>
          <p:cNvPr id="3" name="2 Marcador de texto"/>
          <p:cNvSpPr>
            <a:spLocks noGrp="1"/>
          </p:cNvSpPr>
          <p:nvPr>
            <p:ph type="body" sz="half" idx="2"/>
          </p:nvPr>
        </p:nvSpPr>
        <p:spPr/>
        <p:txBody>
          <a:bodyPr/>
          <a:lstStyle/>
          <a:p>
            <a:pPr algn="ctr"/>
            <a:r>
              <a:rPr lang="es-PE" b="1" u="sng" dirty="0" smtClean="0">
                <a:solidFill>
                  <a:srgbClr val="FF0000"/>
                </a:solidFill>
              </a:rPr>
              <a:t>El Estudio Técnico:</a:t>
            </a:r>
          </a:p>
          <a:p>
            <a:endParaRPr lang="es-PE" b="1" u="sng" dirty="0" smtClean="0">
              <a:solidFill>
                <a:srgbClr val="FF0000"/>
              </a:solidFill>
            </a:endParaRPr>
          </a:p>
          <a:p>
            <a:r>
              <a:rPr lang="es-PE" b="1" dirty="0" smtClean="0">
                <a:solidFill>
                  <a:schemeClr val="tx2">
                    <a:lumMod val="75000"/>
                  </a:schemeClr>
                </a:solidFill>
              </a:rPr>
              <a:t>-	Ingeniería del proyecto</a:t>
            </a:r>
          </a:p>
          <a:p>
            <a:r>
              <a:rPr lang="es-PE" b="1" dirty="0" smtClean="0">
                <a:solidFill>
                  <a:schemeClr val="tx2">
                    <a:lumMod val="75000"/>
                  </a:schemeClr>
                </a:solidFill>
              </a:rPr>
              <a:t>-	Valoración económica de las variables técnicas.</a:t>
            </a:r>
          </a:p>
          <a:p>
            <a:r>
              <a:rPr lang="es-PE" b="1" dirty="0" smtClean="0">
                <a:solidFill>
                  <a:schemeClr val="tx2">
                    <a:lumMod val="75000"/>
                  </a:schemeClr>
                </a:solidFill>
              </a:rPr>
              <a:t>-	Elección entre alternativas tecnológicas.</a:t>
            </a:r>
          </a:p>
          <a:p>
            <a:r>
              <a:rPr lang="es-PE" b="1" dirty="0" smtClean="0">
                <a:solidFill>
                  <a:schemeClr val="tx2">
                    <a:lumMod val="75000"/>
                  </a:schemeClr>
                </a:solidFill>
              </a:rPr>
              <a:t>-	Decisiones de tamaño.</a:t>
            </a:r>
          </a:p>
          <a:p>
            <a:r>
              <a:rPr lang="es-PE" b="1" dirty="0" smtClean="0">
                <a:solidFill>
                  <a:schemeClr val="tx2">
                    <a:lumMod val="75000"/>
                  </a:schemeClr>
                </a:solidFill>
              </a:rPr>
              <a:t>-	Decisiones de localización</a:t>
            </a:r>
            <a:endParaRPr lang="es-PE" dirty="0">
              <a:solidFill>
                <a:schemeClr val="tx2">
                  <a:lumMod val="75000"/>
                </a:schemeClr>
              </a:solidFill>
            </a:endParaRPr>
          </a:p>
        </p:txBody>
      </p:sp>
    </p:spTree>
    <p:extLst>
      <p:ext uri="{BB962C8B-B14F-4D97-AF65-F5344CB8AC3E}">
        <p14:creationId xmlns:p14="http://schemas.microsoft.com/office/powerpoint/2010/main" val="9649892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76200" y="-214338"/>
            <a:ext cx="8839200" cy="1143000"/>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s-MX" sz="3200" b="1" i="0" u="none" strike="noStrike" kern="1200" cap="none" spc="0" normalizeH="0" baseline="0" noProof="0" dirty="0" smtClean="0">
                <a:ln>
                  <a:noFill/>
                </a:ln>
                <a:solidFill>
                  <a:srgbClr val="FF0000"/>
                </a:solidFill>
                <a:effectLst/>
                <a:uLnTx/>
                <a:uFillTx/>
                <a:latin typeface="Tahoma" pitchFamily="34" charset="0"/>
                <a:ea typeface="+mj-ea"/>
                <a:cs typeface="+mj-cs"/>
              </a:rPr>
              <a:t>LOCALIZACION</a:t>
            </a:r>
            <a:endParaRPr kumimoji="0" lang="es-ES" sz="3200" b="1" i="0" u="none" strike="noStrike" kern="1200" cap="none" spc="0" normalizeH="0" baseline="0" noProof="0" dirty="0" smtClean="0">
              <a:ln>
                <a:noFill/>
              </a:ln>
              <a:solidFill>
                <a:srgbClr val="FF0000"/>
              </a:solidFill>
              <a:effectLst/>
              <a:uLnTx/>
              <a:uFillTx/>
              <a:latin typeface="Tahoma" pitchFamily="34" charset="0"/>
              <a:ea typeface="+mj-ea"/>
              <a:cs typeface="+mj-cs"/>
            </a:endParaRPr>
          </a:p>
        </p:txBody>
      </p:sp>
      <p:sp>
        <p:nvSpPr>
          <p:cNvPr id="6" name="Text Box 3"/>
          <p:cNvSpPr txBox="1">
            <a:spLocks noChangeArrowheads="1"/>
          </p:cNvSpPr>
          <p:nvPr/>
        </p:nvSpPr>
        <p:spPr bwMode="auto">
          <a:xfrm>
            <a:off x="1071538" y="1773224"/>
            <a:ext cx="7239000" cy="457200"/>
          </a:xfrm>
          <a:prstGeom prst="rect">
            <a:avLst/>
          </a:prstGeom>
          <a:noFill/>
          <a:ln w="9525">
            <a:noFill/>
            <a:miter lim="800000"/>
            <a:headEnd/>
            <a:tailEnd/>
          </a:ln>
        </p:spPr>
        <p:txBody>
          <a:bodyPr>
            <a:spAutoFit/>
          </a:bodyPr>
          <a:lstStyle/>
          <a:p>
            <a:pPr>
              <a:spcBef>
                <a:spcPct val="50000"/>
              </a:spcBef>
            </a:pPr>
            <a:endParaRPr lang="es-PE"/>
          </a:p>
        </p:txBody>
      </p:sp>
      <p:sp>
        <p:nvSpPr>
          <p:cNvPr id="7" name="Text Box 4"/>
          <p:cNvSpPr txBox="1">
            <a:spLocks noChangeArrowheads="1"/>
          </p:cNvSpPr>
          <p:nvPr/>
        </p:nvSpPr>
        <p:spPr bwMode="auto">
          <a:xfrm>
            <a:off x="1147738" y="1500174"/>
            <a:ext cx="6400800" cy="1552575"/>
          </a:xfrm>
          <a:prstGeom prst="rect">
            <a:avLst/>
          </a:prstGeom>
          <a:noFill/>
          <a:ln w="9525">
            <a:noFill/>
            <a:miter lim="800000"/>
            <a:headEnd/>
            <a:tailEnd/>
          </a:ln>
        </p:spPr>
        <p:txBody>
          <a:bodyPr>
            <a:spAutoFit/>
          </a:bodyPr>
          <a:lstStyle/>
          <a:p>
            <a:pPr>
              <a:spcBef>
                <a:spcPct val="50000"/>
              </a:spcBef>
            </a:pPr>
            <a:r>
              <a:rPr lang="es-BO"/>
              <a:t>El estudio de localizaci</a:t>
            </a:r>
            <a:r>
              <a:rPr lang="es-BO">
                <a:latin typeface="Times New Roman" pitchFamily="18" charset="0"/>
              </a:rPr>
              <a:t>ó</a:t>
            </a:r>
            <a:r>
              <a:rPr lang="es-BO"/>
              <a:t>n (al igual que otros estudios), parte de la premisa que existe m</a:t>
            </a:r>
            <a:r>
              <a:rPr lang="es-BO">
                <a:latin typeface="Times New Roman" pitchFamily="18" charset="0"/>
              </a:rPr>
              <a:t>á</a:t>
            </a:r>
            <a:r>
              <a:rPr lang="es-BO"/>
              <a:t>s de una soluci</a:t>
            </a:r>
            <a:r>
              <a:rPr lang="es-BO">
                <a:latin typeface="Times New Roman" pitchFamily="18" charset="0"/>
              </a:rPr>
              <a:t>ó</a:t>
            </a:r>
            <a:r>
              <a:rPr lang="es-BO"/>
              <a:t>n probable para el proyecto. Existen dos etapas para su determinaci</a:t>
            </a:r>
            <a:r>
              <a:rPr lang="es-BO">
                <a:latin typeface="Times New Roman" pitchFamily="18" charset="0"/>
              </a:rPr>
              <a:t>ó</a:t>
            </a:r>
            <a:r>
              <a:rPr lang="es-BO"/>
              <a:t>n</a:t>
            </a:r>
            <a:endParaRPr lang="en-US"/>
          </a:p>
        </p:txBody>
      </p:sp>
      <p:sp>
        <p:nvSpPr>
          <p:cNvPr id="8" name="Text Box 5"/>
          <p:cNvSpPr txBox="1">
            <a:spLocks noChangeArrowheads="1"/>
          </p:cNvSpPr>
          <p:nvPr/>
        </p:nvSpPr>
        <p:spPr bwMode="auto">
          <a:xfrm>
            <a:off x="3738538" y="3213087"/>
            <a:ext cx="1828800" cy="457200"/>
          </a:xfrm>
          <a:prstGeom prst="rect">
            <a:avLst/>
          </a:prstGeom>
          <a:noFill/>
          <a:ln w="9525">
            <a:noFill/>
            <a:miter lim="800000"/>
            <a:headEnd/>
            <a:tailEnd/>
          </a:ln>
        </p:spPr>
        <p:txBody>
          <a:bodyPr>
            <a:spAutoFit/>
          </a:bodyPr>
          <a:lstStyle/>
          <a:p>
            <a:pPr>
              <a:spcBef>
                <a:spcPct val="50000"/>
              </a:spcBef>
            </a:pPr>
            <a:r>
              <a:rPr lang="es-BO"/>
              <a:t>Localizaci</a:t>
            </a:r>
            <a:r>
              <a:rPr lang="es-BO">
                <a:latin typeface="Times New Roman" pitchFamily="18" charset="0"/>
              </a:rPr>
              <a:t>ó</a:t>
            </a:r>
            <a:r>
              <a:rPr lang="es-BO"/>
              <a:t>n</a:t>
            </a:r>
            <a:endParaRPr lang="en-US"/>
          </a:p>
        </p:txBody>
      </p:sp>
      <p:sp>
        <p:nvSpPr>
          <p:cNvPr id="9" name="Text Box 8"/>
          <p:cNvSpPr txBox="1">
            <a:spLocks noChangeArrowheads="1"/>
          </p:cNvSpPr>
          <p:nvPr/>
        </p:nvSpPr>
        <p:spPr bwMode="auto">
          <a:xfrm>
            <a:off x="1909738" y="4356087"/>
            <a:ext cx="2362200" cy="457200"/>
          </a:xfrm>
          <a:prstGeom prst="rect">
            <a:avLst/>
          </a:prstGeom>
          <a:solidFill>
            <a:schemeClr val="accent1"/>
          </a:solidFill>
          <a:ln w="9525">
            <a:noFill/>
            <a:miter lim="800000"/>
            <a:headEnd/>
            <a:tailEnd/>
          </a:ln>
        </p:spPr>
        <p:txBody>
          <a:bodyPr>
            <a:spAutoFit/>
          </a:bodyPr>
          <a:lstStyle/>
          <a:p>
            <a:pPr algn="ctr">
              <a:spcBef>
                <a:spcPct val="50000"/>
              </a:spcBef>
            </a:pPr>
            <a:r>
              <a:rPr lang="es-BO">
                <a:solidFill>
                  <a:schemeClr val="bg2"/>
                </a:solidFill>
              </a:rPr>
              <a:t>Macrolocalizaci</a:t>
            </a:r>
            <a:r>
              <a:rPr lang="es-BO">
                <a:solidFill>
                  <a:schemeClr val="bg2"/>
                </a:solidFill>
                <a:latin typeface="Times New Roman" pitchFamily="18" charset="0"/>
              </a:rPr>
              <a:t>ó</a:t>
            </a:r>
            <a:r>
              <a:rPr lang="es-BO">
                <a:solidFill>
                  <a:schemeClr val="bg2"/>
                </a:solidFill>
              </a:rPr>
              <a:t>n</a:t>
            </a:r>
            <a:endParaRPr lang="en-US">
              <a:solidFill>
                <a:schemeClr val="bg2"/>
              </a:solidFill>
            </a:endParaRPr>
          </a:p>
        </p:txBody>
      </p:sp>
      <p:sp>
        <p:nvSpPr>
          <p:cNvPr id="10" name="Text Box 9"/>
          <p:cNvSpPr txBox="1">
            <a:spLocks noChangeArrowheads="1"/>
          </p:cNvSpPr>
          <p:nvPr/>
        </p:nvSpPr>
        <p:spPr bwMode="auto">
          <a:xfrm>
            <a:off x="4881538" y="4356087"/>
            <a:ext cx="2362200" cy="457200"/>
          </a:xfrm>
          <a:prstGeom prst="rect">
            <a:avLst/>
          </a:prstGeom>
          <a:solidFill>
            <a:srgbClr val="99CC00"/>
          </a:solidFill>
          <a:ln w="9525">
            <a:noFill/>
            <a:miter lim="800000"/>
            <a:headEnd/>
            <a:tailEnd/>
          </a:ln>
        </p:spPr>
        <p:txBody>
          <a:bodyPr>
            <a:spAutoFit/>
          </a:bodyPr>
          <a:lstStyle/>
          <a:p>
            <a:pPr algn="ctr">
              <a:spcBef>
                <a:spcPct val="50000"/>
              </a:spcBef>
            </a:pPr>
            <a:r>
              <a:rPr lang="es-BO">
                <a:solidFill>
                  <a:schemeClr val="bg2"/>
                </a:solidFill>
              </a:rPr>
              <a:t>Microlocalizaci</a:t>
            </a:r>
            <a:r>
              <a:rPr lang="es-BO">
                <a:solidFill>
                  <a:schemeClr val="bg2"/>
                </a:solidFill>
                <a:latin typeface="Times New Roman" pitchFamily="18" charset="0"/>
              </a:rPr>
              <a:t>ó</a:t>
            </a:r>
            <a:r>
              <a:rPr lang="es-BO">
                <a:solidFill>
                  <a:schemeClr val="bg2"/>
                </a:solidFill>
              </a:rPr>
              <a:t>n</a:t>
            </a:r>
            <a:endParaRPr lang="en-US">
              <a:solidFill>
                <a:schemeClr val="bg2"/>
              </a:solidFill>
            </a:endParaRPr>
          </a:p>
        </p:txBody>
      </p:sp>
      <p:sp>
        <p:nvSpPr>
          <p:cNvPr id="11" name="Line 10"/>
          <p:cNvSpPr>
            <a:spLocks noChangeShapeType="1"/>
          </p:cNvSpPr>
          <p:nvPr/>
        </p:nvSpPr>
        <p:spPr bwMode="auto">
          <a:xfrm flipH="1">
            <a:off x="3357538" y="3746487"/>
            <a:ext cx="533400" cy="533400"/>
          </a:xfrm>
          <a:prstGeom prst="line">
            <a:avLst/>
          </a:prstGeom>
          <a:noFill/>
          <a:ln w="57150">
            <a:solidFill>
              <a:schemeClr val="tx1"/>
            </a:solidFill>
            <a:miter lim="800000"/>
            <a:headEnd/>
            <a:tailEnd type="triangle" w="med" len="med"/>
          </a:ln>
        </p:spPr>
        <p:txBody>
          <a:bodyPr wrap="none"/>
          <a:lstStyle/>
          <a:p>
            <a:endParaRPr lang="es-PE"/>
          </a:p>
        </p:txBody>
      </p:sp>
      <p:sp>
        <p:nvSpPr>
          <p:cNvPr id="12" name="Line 12"/>
          <p:cNvSpPr>
            <a:spLocks noChangeShapeType="1"/>
          </p:cNvSpPr>
          <p:nvPr/>
        </p:nvSpPr>
        <p:spPr bwMode="auto">
          <a:xfrm>
            <a:off x="5110138" y="3746487"/>
            <a:ext cx="533400" cy="533400"/>
          </a:xfrm>
          <a:prstGeom prst="line">
            <a:avLst/>
          </a:prstGeom>
          <a:noFill/>
          <a:ln w="57150">
            <a:solidFill>
              <a:schemeClr val="tx1"/>
            </a:solidFill>
            <a:miter lim="800000"/>
            <a:headEnd/>
            <a:tailEnd type="triangle" w="med" len="med"/>
          </a:ln>
        </p:spPr>
        <p:txBody>
          <a:bodyPr wrap="none"/>
          <a:lstStyle/>
          <a:p>
            <a:endParaRPr lang="es-PE"/>
          </a:p>
        </p:txBody>
      </p:sp>
      <p:sp>
        <p:nvSpPr>
          <p:cNvPr id="13" name="Text Box 13"/>
          <p:cNvSpPr txBox="1">
            <a:spLocks noChangeArrowheads="1"/>
          </p:cNvSpPr>
          <p:nvPr/>
        </p:nvSpPr>
        <p:spPr bwMode="auto">
          <a:xfrm>
            <a:off x="1544613" y="5318112"/>
            <a:ext cx="6049963" cy="1006475"/>
          </a:xfrm>
          <a:prstGeom prst="rect">
            <a:avLst/>
          </a:prstGeom>
          <a:noFill/>
          <a:ln w="9525">
            <a:noFill/>
            <a:miter lim="800000"/>
            <a:headEnd/>
            <a:tailEnd/>
          </a:ln>
        </p:spPr>
        <p:txBody>
          <a:bodyPr>
            <a:spAutoFit/>
          </a:bodyPr>
          <a:lstStyle/>
          <a:p>
            <a:pPr>
              <a:spcBef>
                <a:spcPct val="50000"/>
              </a:spcBef>
            </a:pPr>
            <a:r>
              <a:rPr lang="es-ES" sz="2000"/>
              <a:t>Muchas veces se considera que en nivel de prefactibilidad s</a:t>
            </a:r>
            <a:r>
              <a:rPr lang="es-ES" sz="2000">
                <a:latin typeface="Times New Roman" pitchFamily="18" charset="0"/>
              </a:rPr>
              <a:t>ó</a:t>
            </a:r>
            <a:r>
              <a:rPr lang="es-ES" sz="2000"/>
              <a:t>lo es preciso definir una macrozona, pero no hay una regla al respecto</a:t>
            </a:r>
          </a:p>
        </p:txBody>
      </p:sp>
    </p:spTree>
    <p:extLst>
      <p:ext uri="{BB962C8B-B14F-4D97-AF65-F5344CB8AC3E}">
        <p14:creationId xmlns:p14="http://schemas.microsoft.com/office/powerpoint/2010/main" val="9649892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428596" y="-214338"/>
            <a:ext cx="8385175" cy="1431925"/>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s-BO" sz="4400" b="0" i="0" u="none" strike="noStrike" kern="1200" cap="none" spc="0" normalizeH="0" baseline="0" noProof="0" dirty="0" smtClean="0">
                <a:ln>
                  <a:noFill/>
                </a:ln>
                <a:solidFill>
                  <a:schemeClr val="tx1"/>
                </a:solidFill>
                <a:effectLst/>
                <a:uLnTx/>
                <a:uFillTx/>
                <a:latin typeface="+mj-lt"/>
                <a:ea typeface="+mj-ea"/>
                <a:cs typeface="+mj-cs"/>
              </a:rPr>
              <a:t>Macro y </a:t>
            </a:r>
            <a:r>
              <a:rPr lang="es-BO" sz="4400" dirty="0" err="1" smtClean="0">
                <a:latin typeface="+mj-lt"/>
                <a:ea typeface="+mj-ea"/>
                <a:cs typeface="+mj-cs"/>
              </a:rPr>
              <a:t>M</a:t>
            </a:r>
            <a:r>
              <a:rPr kumimoji="0" lang="es-BO" sz="4400" b="0" i="0" u="none" strike="noStrike" kern="1200" cap="none" spc="0" normalizeH="0" baseline="0" noProof="0" dirty="0" err="1" smtClean="0">
                <a:ln>
                  <a:noFill/>
                </a:ln>
                <a:solidFill>
                  <a:schemeClr val="tx1"/>
                </a:solidFill>
                <a:effectLst/>
                <a:uLnTx/>
                <a:uFillTx/>
                <a:latin typeface="+mj-lt"/>
                <a:ea typeface="+mj-ea"/>
                <a:cs typeface="+mj-cs"/>
              </a:rPr>
              <a:t>icrolocalizaci</a:t>
            </a:r>
            <a:r>
              <a:rPr kumimoji="0" lang="es-BO" sz="4400" b="0" i="0" u="none" strike="noStrike" kern="1200" cap="none" spc="0" normalizeH="0" baseline="0" noProof="0" dirty="0" err="1" smtClean="0">
                <a:ln>
                  <a:noFill/>
                </a:ln>
                <a:solidFill>
                  <a:schemeClr val="tx1"/>
                </a:solidFill>
                <a:effectLst/>
                <a:uLnTx/>
                <a:uFillTx/>
                <a:latin typeface="Times New Roman" pitchFamily="18" charset="0"/>
                <a:ea typeface="+mj-ea"/>
                <a:cs typeface="+mj-cs"/>
              </a:rPr>
              <a:t>ó</a:t>
            </a:r>
            <a:r>
              <a:rPr kumimoji="0" lang="es-BO" sz="4400" b="0" i="0" u="none" strike="noStrike" kern="1200" cap="none" spc="0" normalizeH="0" baseline="0" noProof="0" dirty="0" err="1" smtClean="0">
                <a:ln>
                  <a:noFill/>
                </a:ln>
                <a:solidFill>
                  <a:schemeClr val="tx1"/>
                </a:solidFill>
                <a:effectLst/>
                <a:uLnTx/>
                <a:uFillTx/>
                <a:latin typeface="+mj-lt"/>
                <a:ea typeface="+mj-ea"/>
                <a:cs typeface="+mj-cs"/>
              </a:rPr>
              <a:t>n</a:t>
            </a:r>
            <a:endParaRPr kumimoji="0" lang="en-US" sz="4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7" name="Text Box 3"/>
          <p:cNvSpPr txBox="1">
            <a:spLocks noChangeArrowheads="1"/>
          </p:cNvSpPr>
          <p:nvPr/>
        </p:nvSpPr>
        <p:spPr bwMode="auto">
          <a:xfrm>
            <a:off x="1219200" y="1298549"/>
            <a:ext cx="7239000" cy="457200"/>
          </a:xfrm>
          <a:prstGeom prst="rect">
            <a:avLst/>
          </a:prstGeom>
          <a:noFill/>
          <a:ln w="9525">
            <a:noFill/>
            <a:miter lim="800000"/>
            <a:headEnd/>
            <a:tailEnd/>
          </a:ln>
        </p:spPr>
        <p:txBody>
          <a:bodyPr>
            <a:spAutoFit/>
          </a:bodyPr>
          <a:lstStyle/>
          <a:p>
            <a:pPr>
              <a:spcBef>
                <a:spcPct val="50000"/>
              </a:spcBef>
            </a:pPr>
            <a:endParaRPr lang="es-PE"/>
          </a:p>
        </p:txBody>
      </p:sp>
      <p:sp>
        <p:nvSpPr>
          <p:cNvPr id="8" name="Text Box 6"/>
          <p:cNvSpPr txBox="1">
            <a:spLocks noChangeArrowheads="1"/>
          </p:cNvSpPr>
          <p:nvPr/>
        </p:nvSpPr>
        <p:spPr bwMode="auto">
          <a:xfrm>
            <a:off x="1692275" y="2301849"/>
            <a:ext cx="2362200" cy="457200"/>
          </a:xfrm>
          <a:prstGeom prst="rect">
            <a:avLst/>
          </a:prstGeom>
          <a:solidFill>
            <a:schemeClr val="accent1"/>
          </a:solidFill>
          <a:ln w="9525">
            <a:noFill/>
            <a:miter lim="800000"/>
            <a:headEnd/>
            <a:tailEnd/>
          </a:ln>
        </p:spPr>
        <p:txBody>
          <a:bodyPr>
            <a:spAutoFit/>
          </a:bodyPr>
          <a:lstStyle/>
          <a:p>
            <a:pPr algn="ctr">
              <a:spcBef>
                <a:spcPct val="50000"/>
              </a:spcBef>
            </a:pPr>
            <a:r>
              <a:rPr lang="es-BO">
                <a:solidFill>
                  <a:schemeClr val="bg2"/>
                </a:solidFill>
              </a:rPr>
              <a:t>Macrolocalizaci</a:t>
            </a:r>
            <a:r>
              <a:rPr lang="es-BO">
                <a:solidFill>
                  <a:schemeClr val="bg2"/>
                </a:solidFill>
                <a:latin typeface="Times New Roman" pitchFamily="18" charset="0"/>
              </a:rPr>
              <a:t>ó</a:t>
            </a:r>
            <a:r>
              <a:rPr lang="es-BO">
                <a:solidFill>
                  <a:schemeClr val="bg2"/>
                </a:solidFill>
              </a:rPr>
              <a:t>n</a:t>
            </a:r>
            <a:endParaRPr lang="en-US">
              <a:solidFill>
                <a:schemeClr val="bg2"/>
              </a:solidFill>
            </a:endParaRPr>
          </a:p>
        </p:txBody>
      </p:sp>
      <p:sp>
        <p:nvSpPr>
          <p:cNvPr id="9" name="Text Box 7"/>
          <p:cNvSpPr txBox="1">
            <a:spLocks noChangeArrowheads="1"/>
          </p:cNvSpPr>
          <p:nvPr/>
        </p:nvSpPr>
        <p:spPr bwMode="auto">
          <a:xfrm>
            <a:off x="5089525" y="2322487"/>
            <a:ext cx="2362200" cy="457200"/>
          </a:xfrm>
          <a:prstGeom prst="rect">
            <a:avLst/>
          </a:prstGeom>
          <a:solidFill>
            <a:srgbClr val="99CC00"/>
          </a:solidFill>
          <a:ln w="9525">
            <a:noFill/>
            <a:miter lim="800000"/>
            <a:headEnd/>
            <a:tailEnd/>
          </a:ln>
        </p:spPr>
        <p:txBody>
          <a:bodyPr>
            <a:spAutoFit/>
          </a:bodyPr>
          <a:lstStyle/>
          <a:p>
            <a:pPr algn="ctr">
              <a:spcBef>
                <a:spcPct val="50000"/>
              </a:spcBef>
            </a:pPr>
            <a:r>
              <a:rPr lang="es-BO" dirty="0" err="1">
                <a:solidFill>
                  <a:schemeClr val="bg2"/>
                </a:solidFill>
              </a:rPr>
              <a:t>Microlocalizaci</a:t>
            </a:r>
            <a:r>
              <a:rPr lang="es-BO" dirty="0" err="1">
                <a:solidFill>
                  <a:schemeClr val="bg2"/>
                </a:solidFill>
                <a:latin typeface="Times New Roman" pitchFamily="18" charset="0"/>
              </a:rPr>
              <a:t>ó</a:t>
            </a:r>
            <a:r>
              <a:rPr lang="es-BO" dirty="0" err="1">
                <a:solidFill>
                  <a:schemeClr val="bg2"/>
                </a:solidFill>
              </a:rPr>
              <a:t>n</a:t>
            </a:r>
            <a:endParaRPr lang="en-US" dirty="0">
              <a:solidFill>
                <a:schemeClr val="bg2"/>
              </a:solidFill>
            </a:endParaRPr>
          </a:p>
        </p:txBody>
      </p:sp>
      <p:sp>
        <p:nvSpPr>
          <p:cNvPr id="10" name="Line 8"/>
          <p:cNvSpPr>
            <a:spLocks noChangeShapeType="1"/>
          </p:cNvSpPr>
          <p:nvPr/>
        </p:nvSpPr>
        <p:spPr bwMode="auto">
          <a:xfrm>
            <a:off x="4208465" y="2563787"/>
            <a:ext cx="720725" cy="0"/>
          </a:xfrm>
          <a:prstGeom prst="line">
            <a:avLst/>
          </a:prstGeom>
          <a:noFill/>
          <a:ln w="57150">
            <a:solidFill>
              <a:schemeClr val="tx1"/>
            </a:solidFill>
            <a:miter lim="800000"/>
            <a:headEnd/>
            <a:tailEnd type="triangle" w="med" len="med"/>
          </a:ln>
        </p:spPr>
        <p:txBody>
          <a:bodyPr wrap="none"/>
          <a:lstStyle/>
          <a:p>
            <a:endParaRPr lang="es-PE"/>
          </a:p>
        </p:txBody>
      </p:sp>
      <p:sp>
        <p:nvSpPr>
          <p:cNvPr id="11" name="Text Box 11"/>
          <p:cNvSpPr txBox="1">
            <a:spLocks noChangeArrowheads="1"/>
          </p:cNvSpPr>
          <p:nvPr/>
        </p:nvSpPr>
        <p:spPr bwMode="auto">
          <a:xfrm>
            <a:off x="1071538" y="3259112"/>
            <a:ext cx="3308375" cy="1768475"/>
          </a:xfrm>
          <a:prstGeom prst="rect">
            <a:avLst/>
          </a:prstGeom>
          <a:noFill/>
          <a:ln w="9525">
            <a:noFill/>
            <a:miter lim="800000"/>
            <a:headEnd/>
            <a:tailEnd/>
          </a:ln>
        </p:spPr>
        <p:txBody>
          <a:bodyPr wrap="square">
            <a:spAutoFit/>
          </a:bodyPr>
          <a:lstStyle/>
          <a:p>
            <a:pPr>
              <a:spcBef>
                <a:spcPct val="50000"/>
              </a:spcBef>
            </a:pPr>
            <a:r>
              <a:rPr lang="es-BO" sz="2000" dirty="0"/>
              <a:t>Preselecci</a:t>
            </a:r>
            <a:r>
              <a:rPr lang="es-BO" sz="2000" dirty="0">
                <a:latin typeface="Times New Roman" pitchFamily="18" charset="0"/>
              </a:rPr>
              <a:t>ó</a:t>
            </a:r>
            <a:r>
              <a:rPr lang="es-BO" sz="2000" dirty="0"/>
              <a:t>n de una </a:t>
            </a:r>
            <a:r>
              <a:rPr lang="es-BO" sz="2000" dirty="0">
                <a:latin typeface="Times New Roman" pitchFamily="18" charset="0"/>
              </a:rPr>
              <a:t>á</a:t>
            </a:r>
            <a:r>
              <a:rPr lang="es-BO" sz="2000" dirty="0"/>
              <a:t>rea, regi</a:t>
            </a:r>
            <a:r>
              <a:rPr lang="es-BO" sz="2000" dirty="0">
                <a:latin typeface="Times New Roman" pitchFamily="18" charset="0"/>
              </a:rPr>
              <a:t>ó</a:t>
            </a:r>
            <a:r>
              <a:rPr lang="es-BO" sz="2000" dirty="0"/>
              <a:t>n o zona geogr</a:t>
            </a:r>
            <a:r>
              <a:rPr lang="es-BO" sz="2000" dirty="0">
                <a:latin typeface="Times New Roman" pitchFamily="18" charset="0"/>
              </a:rPr>
              <a:t>á</a:t>
            </a:r>
            <a:r>
              <a:rPr lang="es-BO" sz="2000" dirty="0"/>
              <a:t>fica  de mayor conveniencia.</a:t>
            </a:r>
          </a:p>
          <a:p>
            <a:pPr>
              <a:spcBef>
                <a:spcPct val="50000"/>
              </a:spcBef>
            </a:pPr>
            <a:r>
              <a:rPr lang="es-BO" sz="2000" dirty="0"/>
              <a:t>Criterios: econ</a:t>
            </a:r>
            <a:r>
              <a:rPr lang="es-BO" sz="2000" dirty="0">
                <a:latin typeface="Times New Roman" pitchFamily="18" charset="0"/>
              </a:rPr>
              <a:t>ó</a:t>
            </a:r>
            <a:r>
              <a:rPr lang="es-BO" sz="2000" dirty="0"/>
              <a:t>mico, social o pol</a:t>
            </a:r>
            <a:r>
              <a:rPr lang="es-BO" sz="2000" dirty="0">
                <a:latin typeface="Times New Roman" pitchFamily="18" charset="0"/>
              </a:rPr>
              <a:t>í</a:t>
            </a:r>
            <a:r>
              <a:rPr lang="es-BO" sz="2000" dirty="0"/>
              <a:t>tico</a:t>
            </a:r>
            <a:endParaRPr lang="en-US" sz="2000" dirty="0"/>
          </a:p>
        </p:txBody>
      </p:sp>
      <p:sp>
        <p:nvSpPr>
          <p:cNvPr id="12" name="Text Box 12"/>
          <p:cNvSpPr txBox="1">
            <a:spLocks noChangeArrowheads="1"/>
          </p:cNvSpPr>
          <p:nvPr/>
        </p:nvSpPr>
        <p:spPr bwMode="auto">
          <a:xfrm>
            <a:off x="5076824" y="3259112"/>
            <a:ext cx="3209951" cy="1477328"/>
          </a:xfrm>
          <a:prstGeom prst="rect">
            <a:avLst/>
          </a:prstGeom>
          <a:noFill/>
          <a:ln w="9525">
            <a:noFill/>
            <a:miter lim="800000"/>
            <a:headEnd/>
            <a:tailEnd/>
          </a:ln>
        </p:spPr>
        <p:txBody>
          <a:bodyPr wrap="square">
            <a:spAutoFit/>
          </a:bodyPr>
          <a:lstStyle/>
          <a:p>
            <a:pPr>
              <a:spcBef>
                <a:spcPct val="50000"/>
              </a:spcBef>
            </a:pPr>
            <a:r>
              <a:rPr lang="es-BO" sz="2000" dirty="0"/>
              <a:t>Definici</a:t>
            </a:r>
            <a:r>
              <a:rPr lang="es-BO" sz="2000" dirty="0">
                <a:latin typeface="Times New Roman" pitchFamily="18" charset="0"/>
              </a:rPr>
              <a:t>ó</a:t>
            </a:r>
            <a:r>
              <a:rPr lang="es-BO" sz="2000" dirty="0"/>
              <a:t>n puntual del sitio para el proyecto </a:t>
            </a:r>
          </a:p>
          <a:p>
            <a:pPr>
              <a:spcBef>
                <a:spcPct val="50000"/>
              </a:spcBef>
            </a:pPr>
            <a:r>
              <a:rPr lang="es-BO" sz="2000" dirty="0"/>
              <a:t>Criterios: factores f</a:t>
            </a:r>
            <a:r>
              <a:rPr lang="es-BO" sz="2000" dirty="0">
                <a:latin typeface="Times New Roman" pitchFamily="18" charset="0"/>
              </a:rPr>
              <a:t>í</a:t>
            </a:r>
            <a:r>
              <a:rPr lang="es-BO" sz="2000" dirty="0"/>
              <a:t>sicos, geogr</a:t>
            </a:r>
            <a:r>
              <a:rPr lang="es-BO" sz="2000" dirty="0">
                <a:latin typeface="Times New Roman" pitchFamily="18" charset="0"/>
              </a:rPr>
              <a:t>á</a:t>
            </a:r>
            <a:r>
              <a:rPr lang="es-BO" sz="2000" dirty="0"/>
              <a:t>ficos y urban</a:t>
            </a:r>
            <a:r>
              <a:rPr lang="es-BO" sz="2000" dirty="0">
                <a:latin typeface="Times New Roman" pitchFamily="18" charset="0"/>
              </a:rPr>
              <a:t>í</a:t>
            </a:r>
            <a:r>
              <a:rPr lang="es-BO" sz="2000" dirty="0"/>
              <a:t>sticos</a:t>
            </a:r>
            <a:endParaRPr lang="en-US" sz="2000" dirty="0"/>
          </a:p>
        </p:txBody>
      </p:sp>
      <p:sp>
        <p:nvSpPr>
          <p:cNvPr id="13" name="Line 13"/>
          <p:cNvSpPr>
            <a:spLocks noChangeShapeType="1"/>
          </p:cNvSpPr>
          <p:nvPr/>
        </p:nvSpPr>
        <p:spPr bwMode="auto">
          <a:xfrm>
            <a:off x="4356100" y="3762349"/>
            <a:ext cx="647700" cy="0"/>
          </a:xfrm>
          <a:prstGeom prst="line">
            <a:avLst/>
          </a:prstGeom>
          <a:noFill/>
          <a:ln w="57150">
            <a:solidFill>
              <a:schemeClr val="tx1"/>
            </a:solidFill>
            <a:miter lim="800000"/>
            <a:headEnd/>
            <a:tailEnd type="triangle" w="med" len="med"/>
          </a:ln>
        </p:spPr>
        <p:txBody>
          <a:bodyPr wrap="none"/>
          <a:lstStyle/>
          <a:p>
            <a:endParaRPr lang="es-PE"/>
          </a:p>
        </p:txBody>
      </p:sp>
      <p:sp>
        <p:nvSpPr>
          <p:cNvPr id="14" name="Text Box 14"/>
          <p:cNvSpPr txBox="1">
            <a:spLocks noChangeArrowheads="1"/>
          </p:cNvSpPr>
          <p:nvPr/>
        </p:nvSpPr>
        <p:spPr bwMode="auto">
          <a:xfrm>
            <a:off x="2571736" y="5399079"/>
            <a:ext cx="4248150" cy="457200"/>
          </a:xfrm>
          <a:prstGeom prst="rect">
            <a:avLst/>
          </a:prstGeom>
          <a:noFill/>
          <a:ln w="9525">
            <a:noFill/>
            <a:miter lim="800000"/>
            <a:headEnd/>
            <a:tailEnd/>
          </a:ln>
        </p:spPr>
        <p:txBody>
          <a:bodyPr>
            <a:spAutoFit/>
          </a:bodyPr>
          <a:lstStyle/>
          <a:p>
            <a:pPr>
              <a:spcBef>
                <a:spcPct val="50000"/>
              </a:spcBef>
            </a:pPr>
            <a:r>
              <a:rPr lang="es-ES" dirty="0"/>
              <a:t>FACTORES DE LOCALIZACI</a:t>
            </a:r>
            <a:r>
              <a:rPr lang="es-ES" dirty="0">
                <a:latin typeface="Times New Roman" pitchFamily="18" charset="0"/>
              </a:rPr>
              <a:t>Ó</a:t>
            </a:r>
            <a:r>
              <a:rPr lang="es-ES" dirty="0"/>
              <a:t>N</a:t>
            </a:r>
          </a:p>
        </p:txBody>
      </p:sp>
    </p:spTree>
    <p:extLst>
      <p:ext uri="{BB962C8B-B14F-4D97-AF65-F5344CB8AC3E}">
        <p14:creationId xmlns:p14="http://schemas.microsoft.com/office/powerpoint/2010/main" val="9649892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body" idx="4294967295"/>
          </p:nvPr>
        </p:nvSpPr>
        <p:spPr>
          <a:xfrm>
            <a:off x="228600" y="1447800"/>
            <a:ext cx="8610600" cy="4767282"/>
          </a:xfrm>
          <a:prstGeom prst="rect">
            <a:avLst/>
          </a:prstGeom>
        </p:spPr>
        <p:txBody>
          <a:bodyPr/>
          <a:lstStyle/>
          <a:p>
            <a:pPr algn="just" eaLnBrk="1" hangingPunct="1">
              <a:buFontTx/>
              <a:buNone/>
            </a:pPr>
            <a:r>
              <a:rPr lang="es-MX" sz="2400" b="1" dirty="0" smtClean="0"/>
              <a:t>FACTORES DETERMINANTES DE LA LOCALIZACIÓN </a:t>
            </a:r>
          </a:p>
          <a:p>
            <a:pPr algn="just" eaLnBrk="1" hangingPunct="1"/>
            <a:r>
              <a:rPr lang="es-MX" sz="2400" dirty="0" smtClean="0"/>
              <a:t>La existencia de mercados insatisfechos y potenciales.</a:t>
            </a:r>
          </a:p>
          <a:p>
            <a:pPr marL="457200" indent="-457200">
              <a:spcBef>
                <a:spcPct val="50000"/>
              </a:spcBef>
              <a:buFont typeface="Arial" pitchFamily="34" charset="0"/>
              <a:buChar char="•"/>
            </a:pPr>
            <a:r>
              <a:rPr lang="es-ES" sz="2400" dirty="0" smtClean="0"/>
              <a:t>Transporte: costo, facilidad de acceso, demoras</a:t>
            </a:r>
          </a:p>
          <a:p>
            <a:pPr algn="just" eaLnBrk="1" hangingPunct="1"/>
            <a:r>
              <a:rPr lang="es-MX" sz="2400" dirty="0" smtClean="0"/>
              <a:t>Regulaciones y disposiciones legales (industrial, andina, </a:t>
            </a:r>
            <a:r>
              <a:rPr lang="es-MX" sz="2400" dirty="0" err="1" smtClean="0"/>
              <a:t>etc</a:t>
            </a:r>
            <a:r>
              <a:rPr lang="es-MX" sz="2400" dirty="0" smtClean="0"/>
              <a:t>)</a:t>
            </a:r>
          </a:p>
          <a:p>
            <a:pPr algn="just" eaLnBrk="1" hangingPunct="1"/>
            <a:r>
              <a:rPr lang="es-MX" sz="2400" dirty="0" smtClean="0"/>
              <a:t>La política tributaria del gobierno.</a:t>
            </a:r>
          </a:p>
          <a:p>
            <a:pPr algn="just" eaLnBrk="1" hangingPunct="1"/>
            <a:r>
              <a:rPr lang="es-MX" sz="2400" dirty="0" smtClean="0"/>
              <a:t>La existencia de vías de comunicación (terrestre, aérea o marítima).</a:t>
            </a:r>
          </a:p>
          <a:p>
            <a:pPr algn="just" eaLnBrk="1" hangingPunct="1"/>
            <a:r>
              <a:rPr lang="es-MX" sz="2400" dirty="0" smtClean="0"/>
              <a:t>Mano de obra (directa e indirecta) disponible.</a:t>
            </a:r>
          </a:p>
          <a:p>
            <a:pPr algn="just" eaLnBrk="1" hangingPunct="1"/>
            <a:r>
              <a:rPr lang="es-MX" sz="2400" dirty="0" smtClean="0"/>
              <a:t>Existencia de universidades, institutos, colegios.</a:t>
            </a:r>
          </a:p>
        </p:txBody>
      </p:sp>
      <p:sp>
        <p:nvSpPr>
          <p:cNvPr id="5" name="Rectangle 2"/>
          <p:cNvSpPr txBox="1">
            <a:spLocks noChangeArrowheads="1"/>
          </p:cNvSpPr>
          <p:nvPr/>
        </p:nvSpPr>
        <p:spPr>
          <a:xfrm>
            <a:off x="76200" y="-214338"/>
            <a:ext cx="8839200" cy="1143000"/>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s-MX" sz="3200" b="1" i="0" u="none" strike="noStrike" kern="1200" cap="none" spc="0" normalizeH="0" baseline="0" noProof="0" dirty="0" smtClean="0">
                <a:ln>
                  <a:noFill/>
                </a:ln>
                <a:solidFill>
                  <a:srgbClr val="FF0000"/>
                </a:solidFill>
                <a:effectLst/>
                <a:uLnTx/>
                <a:uFillTx/>
                <a:latin typeface="Tahoma" pitchFamily="34" charset="0"/>
                <a:ea typeface="+mj-ea"/>
                <a:cs typeface="+mj-cs"/>
              </a:rPr>
              <a:t>LOCALIZACION</a:t>
            </a:r>
            <a:endParaRPr kumimoji="0" lang="es-ES" sz="3200" b="1" i="0" u="none" strike="noStrike" kern="1200" cap="none" spc="0" normalizeH="0" baseline="0" noProof="0" dirty="0" smtClean="0">
              <a:ln>
                <a:noFill/>
              </a:ln>
              <a:solidFill>
                <a:srgbClr val="FF0000"/>
              </a:solidFill>
              <a:effectLst/>
              <a:uLnTx/>
              <a:uFillTx/>
              <a:latin typeface="Tahoma" pitchFamily="34" charset="0"/>
              <a:ea typeface="+mj-ea"/>
              <a:cs typeface="+mj-cs"/>
            </a:endParaRPr>
          </a:p>
        </p:txBody>
      </p:sp>
    </p:spTree>
    <p:extLst>
      <p:ext uri="{BB962C8B-B14F-4D97-AF65-F5344CB8AC3E}">
        <p14:creationId xmlns:p14="http://schemas.microsoft.com/office/powerpoint/2010/main" val="96498928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body" idx="4294967295"/>
          </p:nvPr>
        </p:nvSpPr>
        <p:spPr>
          <a:xfrm>
            <a:off x="228600" y="1447800"/>
            <a:ext cx="8610600" cy="4767282"/>
          </a:xfrm>
          <a:prstGeom prst="rect">
            <a:avLst/>
          </a:prstGeom>
        </p:spPr>
        <p:txBody>
          <a:bodyPr/>
          <a:lstStyle/>
          <a:p>
            <a:pPr marL="457200" indent="-457200">
              <a:spcBef>
                <a:spcPct val="50000"/>
              </a:spcBef>
              <a:buFont typeface="Arial" pitchFamily="34" charset="0"/>
              <a:buChar char="•"/>
            </a:pPr>
            <a:r>
              <a:rPr lang="es-ES" sz="2400" dirty="0" smtClean="0"/>
              <a:t>Ubicaci</a:t>
            </a:r>
            <a:r>
              <a:rPr lang="es-ES" sz="2400" dirty="0" smtClean="0">
                <a:latin typeface="Times New Roman" pitchFamily="18" charset="0"/>
              </a:rPr>
              <a:t>ó</a:t>
            </a:r>
            <a:r>
              <a:rPr lang="es-ES" sz="2400" dirty="0" smtClean="0"/>
              <a:t>n de la poblaci</a:t>
            </a:r>
            <a:r>
              <a:rPr lang="es-ES" sz="2400" dirty="0" smtClean="0">
                <a:latin typeface="Times New Roman" pitchFamily="18" charset="0"/>
              </a:rPr>
              <a:t>ó</a:t>
            </a:r>
            <a:r>
              <a:rPr lang="es-ES" sz="2400" dirty="0" smtClean="0"/>
              <a:t>n objetivo.</a:t>
            </a:r>
          </a:p>
          <a:p>
            <a:pPr marL="457200" indent="-457200">
              <a:spcBef>
                <a:spcPct val="50000"/>
              </a:spcBef>
              <a:buFont typeface="Arial" pitchFamily="34" charset="0"/>
              <a:buChar char="•"/>
            </a:pPr>
            <a:r>
              <a:rPr lang="es-ES" sz="2400" dirty="0" smtClean="0"/>
              <a:t>Localizaci</a:t>
            </a:r>
            <a:r>
              <a:rPr lang="es-ES" sz="2400" dirty="0" smtClean="0">
                <a:latin typeface="Times New Roman" pitchFamily="18" charset="0"/>
              </a:rPr>
              <a:t>ó</a:t>
            </a:r>
            <a:r>
              <a:rPr lang="es-ES" sz="2400" dirty="0" smtClean="0"/>
              <a:t>n de  materias primas e insumos.</a:t>
            </a:r>
          </a:p>
          <a:p>
            <a:pPr marL="457200" indent="-457200">
              <a:spcBef>
                <a:spcPct val="50000"/>
              </a:spcBef>
              <a:buFont typeface="Arial" pitchFamily="34" charset="0"/>
              <a:buChar char="•"/>
            </a:pPr>
            <a:r>
              <a:rPr lang="es-ES" sz="2400" dirty="0" smtClean="0"/>
              <a:t>Facilidades de infraestructura y de servicios b</a:t>
            </a:r>
            <a:r>
              <a:rPr lang="es-ES" sz="2400" dirty="0" smtClean="0">
                <a:latin typeface="Times New Roman" pitchFamily="18" charset="0"/>
              </a:rPr>
              <a:t>á</a:t>
            </a:r>
            <a:r>
              <a:rPr lang="es-ES" sz="2400" dirty="0" smtClean="0"/>
              <a:t>sicos (energ</a:t>
            </a:r>
            <a:r>
              <a:rPr lang="es-ES" sz="2400" dirty="0" smtClean="0">
                <a:latin typeface="Times New Roman" pitchFamily="18" charset="0"/>
              </a:rPr>
              <a:t>í</a:t>
            </a:r>
            <a:r>
              <a:rPr lang="es-ES" sz="2400" dirty="0" smtClean="0"/>
              <a:t>a, agua, alcantarillado, tel</a:t>
            </a:r>
            <a:r>
              <a:rPr lang="es-ES" sz="2400" dirty="0" smtClean="0">
                <a:latin typeface="Times New Roman" pitchFamily="18" charset="0"/>
              </a:rPr>
              <a:t>é</a:t>
            </a:r>
            <a:r>
              <a:rPr lang="es-ES" sz="2400" dirty="0" smtClean="0"/>
              <a:t>fono, etc.).</a:t>
            </a:r>
          </a:p>
          <a:p>
            <a:pPr marL="457200" indent="-457200">
              <a:spcBef>
                <a:spcPct val="50000"/>
              </a:spcBef>
              <a:buFont typeface="Arial" pitchFamily="34" charset="0"/>
              <a:buChar char="•"/>
            </a:pPr>
            <a:r>
              <a:rPr lang="es-ES" sz="2400" dirty="0" smtClean="0"/>
              <a:t>Disponibilidad y precio de la tierra.</a:t>
            </a:r>
          </a:p>
          <a:p>
            <a:pPr marL="457200" indent="-457200">
              <a:spcBef>
                <a:spcPct val="50000"/>
              </a:spcBef>
              <a:buFont typeface="Arial" pitchFamily="34" charset="0"/>
              <a:buChar char="•"/>
            </a:pPr>
            <a:r>
              <a:rPr lang="es-ES" sz="2400" dirty="0" smtClean="0"/>
              <a:t>Condiciones topogr</a:t>
            </a:r>
            <a:r>
              <a:rPr lang="es-ES" sz="2400" dirty="0" smtClean="0">
                <a:latin typeface="Times New Roman" pitchFamily="18" charset="0"/>
              </a:rPr>
              <a:t>á</a:t>
            </a:r>
            <a:r>
              <a:rPr lang="es-ES" sz="2400" dirty="0" smtClean="0"/>
              <a:t>ficas y calidad de suelos.</a:t>
            </a:r>
          </a:p>
          <a:p>
            <a:pPr marL="457200" indent="-457200">
              <a:spcBef>
                <a:spcPct val="50000"/>
              </a:spcBef>
              <a:buFont typeface="Arial" pitchFamily="34" charset="0"/>
              <a:buChar char="•"/>
            </a:pPr>
            <a:r>
              <a:rPr lang="es-ES" sz="2400" dirty="0" smtClean="0"/>
              <a:t>Etc.</a:t>
            </a:r>
          </a:p>
          <a:p>
            <a:pPr algn="just" eaLnBrk="1" hangingPunct="1">
              <a:buFontTx/>
              <a:buNone/>
            </a:pPr>
            <a:endParaRPr lang="es-MX" sz="2400" dirty="0" smtClean="0"/>
          </a:p>
        </p:txBody>
      </p:sp>
      <p:sp>
        <p:nvSpPr>
          <p:cNvPr id="5" name="Rectangle 2"/>
          <p:cNvSpPr txBox="1">
            <a:spLocks noChangeArrowheads="1"/>
          </p:cNvSpPr>
          <p:nvPr/>
        </p:nvSpPr>
        <p:spPr>
          <a:xfrm>
            <a:off x="76200" y="-214338"/>
            <a:ext cx="8839200" cy="1143000"/>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s-MX" sz="3200" b="1" i="0" u="none" strike="noStrike" kern="1200" cap="none" spc="0" normalizeH="0" baseline="0" noProof="0" dirty="0" smtClean="0">
                <a:ln>
                  <a:noFill/>
                </a:ln>
                <a:solidFill>
                  <a:srgbClr val="FF0000"/>
                </a:solidFill>
                <a:effectLst/>
                <a:uLnTx/>
                <a:uFillTx/>
                <a:latin typeface="Tahoma" pitchFamily="34" charset="0"/>
                <a:ea typeface="+mj-ea"/>
                <a:cs typeface="+mj-cs"/>
              </a:rPr>
              <a:t>LOCALIZACION</a:t>
            </a:r>
            <a:endParaRPr kumimoji="0" lang="es-ES" sz="3200" b="1" i="0" u="none" strike="noStrike" kern="1200" cap="none" spc="0" normalizeH="0" baseline="0" noProof="0" dirty="0" smtClean="0">
              <a:ln>
                <a:noFill/>
              </a:ln>
              <a:solidFill>
                <a:srgbClr val="FF0000"/>
              </a:solidFill>
              <a:effectLst/>
              <a:uLnTx/>
              <a:uFillTx/>
              <a:latin typeface="Tahoma" pitchFamily="34" charset="0"/>
              <a:ea typeface="+mj-ea"/>
              <a:cs typeface="+mj-cs"/>
            </a:endParaRPr>
          </a:p>
        </p:txBody>
      </p:sp>
    </p:spTree>
    <p:extLst>
      <p:ext uri="{BB962C8B-B14F-4D97-AF65-F5344CB8AC3E}">
        <p14:creationId xmlns:p14="http://schemas.microsoft.com/office/powerpoint/2010/main" val="9649892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body" idx="4294967295"/>
          </p:nvPr>
        </p:nvSpPr>
        <p:spPr>
          <a:xfrm>
            <a:off x="228600" y="1447800"/>
            <a:ext cx="8610600" cy="4767282"/>
          </a:xfrm>
          <a:prstGeom prst="rect">
            <a:avLst/>
          </a:prstGeom>
        </p:spPr>
        <p:txBody>
          <a:bodyPr>
            <a:normAutofit lnSpcReduction="10000"/>
          </a:bodyPr>
          <a:lstStyle/>
          <a:p>
            <a:pPr marL="457200" indent="-457200">
              <a:spcBef>
                <a:spcPct val="50000"/>
              </a:spcBef>
            </a:pPr>
            <a:r>
              <a:rPr lang="es-ES" sz="2400" dirty="0" smtClean="0"/>
              <a:t>Condiciones clim</a:t>
            </a:r>
            <a:r>
              <a:rPr lang="es-ES" sz="2400" dirty="0" smtClean="0">
                <a:latin typeface="Times New Roman" pitchFamily="18" charset="0"/>
              </a:rPr>
              <a:t>á</a:t>
            </a:r>
            <a:r>
              <a:rPr lang="es-ES" sz="2400" dirty="0" smtClean="0"/>
              <a:t>ticas, ambientales y de salubridad.</a:t>
            </a:r>
          </a:p>
          <a:p>
            <a:pPr marL="457200" indent="-457200">
              <a:spcBef>
                <a:spcPct val="50000"/>
              </a:spcBef>
            </a:pPr>
            <a:r>
              <a:rPr lang="es-ES" sz="2400" dirty="0" smtClean="0"/>
              <a:t>Control ecol</a:t>
            </a:r>
            <a:r>
              <a:rPr lang="es-ES" sz="2400" dirty="0" smtClean="0">
                <a:latin typeface="Times New Roman" pitchFamily="18" charset="0"/>
              </a:rPr>
              <a:t>ó</a:t>
            </a:r>
            <a:r>
              <a:rPr lang="es-ES" sz="2400" dirty="0" smtClean="0"/>
              <a:t>gico.</a:t>
            </a:r>
          </a:p>
          <a:p>
            <a:pPr marL="457200" indent="-457200">
              <a:spcBef>
                <a:spcPct val="50000"/>
              </a:spcBef>
            </a:pPr>
            <a:r>
              <a:rPr lang="es-ES" sz="2400" dirty="0" smtClean="0"/>
              <a:t>Estructura impositiva y legal.</a:t>
            </a:r>
          </a:p>
          <a:p>
            <a:pPr marL="457200" indent="-457200">
              <a:spcBef>
                <a:spcPct val="50000"/>
              </a:spcBef>
            </a:pPr>
            <a:r>
              <a:rPr lang="es-ES" sz="2400" dirty="0" smtClean="0"/>
              <a:t>Posibilidad de desprenderse de desechos.</a:t>
            </a:r>
          </a:p>
          <a:p>
            <a:pPr marL="457200" indent="-457200">
              <a:spcBef>
                <a:spcPct val="50000"/>
              </a:spcBef>
            </a:pPr>
            <a:r>
              <a:rPr lang="es-ES" sz="2400" dirty="0" smtClean="0"/>
              <a:t>Planes reguladores municipales y de ordenamiento urbano.</a:t>
            </a:r>
          </a:p>
          <a:p>
            <a:pPr marL="457200" indent="-457200">
              <a:spcBef>
                <a:spcPct val="50000"/>
              </a:spcBef>
            </a:pPr>
            <a:r>
              <a:rPr lang="es-ES" sz="2400" dirty="0" smtClean="0"/>
              <a:t>Tendencias espaciales de desarrollo del municipio.</a:t>
            </a:r>
          </a:p>
          <a:p>
            <a:pPr marL="457200" indent="-457200">
              <a:spcBef>
                <a:spcPct val="50000"/>
              </a:spcBef>
            </a:pPr>
            <a:r>
              <a:rPr lang="es-ES" sz="2400" dirty="0" smtClean="0"/>
              <a:t>Pol</a:t>
            </a:r>
            <a:r>
              <a:rPr lang="es-ES" sz="2400" dirty="0" smtClean="0">
                <a:latin typeface="Times New Roman" pitchFamily="18" charset="0"/>
              </a:rPr>
              <a:t>í</a:t>
            </a:r>
            <a:r>
              <a:rPr lang="es-ES" sz="2400" dirty="0" smtClean="0"/>
              <a:t>ticas expl</a:t>
            </a:r>
            <a:r>
              <a:rPr lang="es-ES" sz="2400" dirty="0" smtClean="0">
                <a:latin typeface="Times New Roman" pitchFamily="18" charset="0"/>
              </a:rPr>
              <a:t>í</a:t>
            </a:r>
            <a:r>
              <a:rPr lang="es-ES" sz="2400" dirty="0" smtClean="0"/>
              <a:t>citas de desarrollo local.</a:t>
            </a:r>
          </a:p>
          <a:p>
            <a:pPr marL="457200" indent="-457200">
              <a:spcBef>
                <a:spcPct val="50000"/>
              </a:spcBef>
            </a:pPr>
            <a:r>
              <a:rPr lang="es-ES" sz="2400" dirty="0" smtClean="0"/>
              <a:t>Intereses y presiones pol</a:t>
            </a:r>
            <a:r>
              <a:rPr lang="es-ES" sz="2400" dirty="0" smtClean="0">
                <a:latin typeface="Times New Roman" pitchFamily="18" charset="0"/>
              </a:rPr>
              <a:t>í</a:t>
            </a:r>
            <a:r>
              <a:rPr lang="es-ES" sz="2400" dirty="0" smtClean="0"/>
              <a:t>tico-comunales.</a:t>
            </a:r>
          </a:p>
          <a:p>
            <a:pPr marL="457200" indent="-457200">
              <a:spcBef>
                <a:spcPct val="50000"/>
              </a:spcBef>
            </a:pPr>
            <a:r>
              <a:rPr lang="es-ES" sz="2400" dirty="0" smtClean="0"/>
              <a:t>Protecci</a:t>
            </a:r>
            <a:r>
              <a:rPr lang="es-ES" sz="2400" dirty="0" smtClean="0">
                <a:latin typeface="Times New Roman" pitchFamily="18" charset="0"/>
              </a:rPr>
              <a:t>ó</a:t>
            </a:r>
            <a:r>
              <a:rPr lang="es-ES" sz="2400" dirty="0" smtClean="0"/>
              <a:t>n y conservaci</a:t>
            </a:r>
            <a:r>
              <a:rPr lang="es-ES" sz="2400" dirty="0" smtClean="0">
                <a:latin typeface="Times New Roman" pitchFamily="18" charset="0"/>
              </a:rPr>
              <a:t>ó</a:t>
            </a:r>
            <a:r>
              <a:rPr lang="es-ES" sz="2400" dirty="0" smtClean="0"/>
              <a:t>n del patrimonio hist</a:t>
            </a:r>
            <a:r>
              <a:rPr lang="es-ES" sz="2400" dirty="0" smtClean="0">
                <a:latin typeface="Times New Roman" pitchFamily="18" charset="0"/>
              </a:rPr>
              <a:t>ó</a:t>
            </a:r>
            <a:r>
              <a:rPr lang="es-ES" sz="2400" dirty="0" smtClean="0"/>
              <a:t>rico cultural.</a:t>
            </a:r>
            <a:endParaRPr lang="es-ES" sz="2400" dirty="0"/>
          </a:p>
        </p:txBody>
      </p:sp>
      <p:sp>
        <p:nvSpPr>
          <p:cNvPr id="5" name="Rectangle 2"/>
          <p:cNvSpPr txBox="1">
            <a:spLocks noChangeArrowheads="1"/>
          </p:cNvSpPr>
          <p:nvPr/>
        </p:nvSpPr>
        <p:spPr>
          <a:xfrm>
            <a:off x="76200" y="-214338"/>
            <a:ext cx="8839200" cy="1143000"/>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s-MX" sz="3200" b="1" i="0" u="none" strike="noStrike" kern="1200" cap="none" spc="0" normalizeH="0" baseline="0" noProof="0" dirty="0" smtClean="0">
                <a:ln>
                  <a:noFill/>
                </a:ln>
                <a:solidFill>
                  <a:srgbClr val="FF0000"/>
                </a:solidFill>
                <a:effectLst/>
                <a:uLnTx/>
                <a:uFillTx/>
                <a:latin typeface="Tahoma" pitchFamily="34" charset="0"/>
                <a:ea typeface="+mj-ea"/>
                <a:cs typeface="+mj-cs"/>
              </a:rPr>
              <a:t>LOCALIZACION</a:t>
            </a:r>
            <a:endParaRPr kumimoji="0" lang="es-ES" sz="3200" b="1" i="0" u="none" strike="noStrike" kern="1200" cap="none" spc="0" normalizeH="0" baseline="0" noProof="0" dirty="0" smtClean="0">
              <a:ln>
                <a:noFill/>
              </a:ln>
              <a:solidFill>
                <a:srgbClr val="FF0000"/>
              </a:solidFill>
              <a:effectLst/>
              <a:uLnTx/>
              <a:uFillTx/>
              <a:latin typeface="Tahoma" pitchFamily="34" charset="0"/>
              <a:ea typeface="+mj-ea"/>
              <a:cs typeface="+mj-cs"/>
            </a:endParaRPr>
          </a:p>
        </p:txBody>
      </p:sp>
    </p:spTree>
    <p:extLst>
      <p:ext uri="{BB962C8B-B14F-4D97-AF65-F5344CB8AC3E}">
        <p14:creationId xmlns:p14="http://schemas.microsoft.com/office/powerpoint/2010/main" val="96498928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4"/>
          <p:cNvSpPr txBox="1">
            <a:spLocks noChangeArrowheads="1"/>
          </p:cNvSpPr>
          <p:nvPr/>
        </p:nvSpPr>
        <p:spPr bwMode="auto">
          <a:xfrm>
            <a:off x="1042988" y="1844675"/>
            <a:ext cx="5400675" cy="1569660"/>
          </a:xfrm>
          <a:prstGeom prst="rect">
            <a:avLst/>
          </a:prstGeom>
          <a:noFill/>
          <a:ln w="9525">
            <a:noFill/>
            <a:miter lim="800000"/>
            <a:headEnd/>
            <a:tailEnd/>
          </a:ln>
        </p:spPr>
        <p:txBody>
          <a:bodyPr>
            <a:spAutoFit/>
          </a:bodyPr>
          <a:lstStyle/>
          <a:p>
            <a:pPr algn="just">
              <a:spcBef>
                <a:spcPct val="50000"/>
              </a:spcBef>
            </a:pPr>
            <a:r>
              <a:rPr lang="es-ES" sz="2400" dirty="0"/>
              <a:t>Entre los factores m</a:t>
            </a:r>
            <a:r>
              <a:rPr lang="es-ES" sz="2400" dirty="0">
                <a:latin typeface="Times New Roman" pitchFamily="18" charset="0"/>
              </a:rPr>
              <a:t>á</a:t>
            </a:r>
            <a:r>
              <a:rPr lang="es-ES" sz="2400" dirty="0"/>
              <a:t>s cr</a:t>
            </a:r>
            <a:r>
              <a:rPr lang="es-ES" sz="2400" dirty="0">
                <a:latin typeface="Times New Roman" pitchFamily="18" charset="0"/>
              </a:rPr>
              <a:t>í</a:t>
            </a:r>
            <a:r>
              <a:rPr lang="es-ES" sz="2400" dirty="0"/>
              <a:t>ticos relacionados con el proceso productivo est</a:t>
            </a:r>
            <a:r>
              <a:rPr lang="es-ES" sz="2400" dirty="0">
                <a:latin typeface="Times New Roman" pitchFamily="18" charset="0"/>
              </a:rPr>
              <a:t>á</a:t>
            </a:r>
            <a:r>
              <a:rPr lang="es-ES" sz="2400" dirty="0"/>
              <a:t>n la disponibilidad de materia prima, insumos y mano de obra.</a:t>
            </a:r>
          </a:p>
        </p:txBody>
      </p:sp>
      <p:sp>
        <p:nvSpPr>
          <p:cNvPr id="5" name="Text Box 5"/>
          <p:cNvSpPr txBox="1">
            <a:spLocks noChangeArrowheads="1"/>
          </p:cNvSpPr>
          <p:nvPr/>
        </p:nvSpPr>
        <p:spPr bwMode="auto">
          <a:xfrm>
            <a:off x="2916238" y="3644900"/>
            <a:ext cx="5400675" cy="2606675"/>
          </a:xfrm>
          <a:prstGeom prst="rect">
            <a:avLst/>
          </a:prstGeom>
          <a:noFill/>
          <a:ln w="9525">
            <a:noFill/>
            <a:miter lim="800000"/>
            <a:headEnd/>
            <a:tailEnd/>
          </a:ln>
        </p:spPr>
        <p:txBody>
          <a:bodyPr>
            <a:spAutoFit/>
          </a:bodyPr>
          <a:lstStyle/>
          <a:p>
            <a:pPr>
              <a:spcBef>
                <a:spcPct val="50000"/>
              </a:spcBef>
            </a:pPr>
            <a:r>
              <a:rPr lang="es-ES" sz="2200" dirty="0"/>
              <a:t>Los factores m</a:t>
            </a:r>
            <a:r>
              <a:rPr lang="es-ES" sz="2200" dirty="0">
                <a:latin typeface="Times New Roman" pitchFamily="18" charset="0"/>
              </a:rPr>
              <a:t>á</a:t>
            </a:r>
            <a:r>
              <a:rPr lang="es-ES" sz="2200" dirty="0"/>
              <a:t>s importantes no relacionados con el proceso, son: </a:t>
            </a:r>
          </a:p>
          <a:p>
            <a:pPr>
              <a:spcBef>
                <a:spcPct val="50000"/>
              </a:spcBef>
              <a:buFontTx/>
              <a:buChar char="-"/>
            </a:pPr>
            <a:r>
              <a:rPr lang="es-ES" sz="2200" dirty="0"/>
              <a:t> La disponibilidad y confiabilidad de los sistemas de apoyo</a:t>
            </a:r>
          </a:p>
          <a:p>
            <a:pPr>
              <a:spcBef>
                <a:spcPct val="50000"/>
              </a:spcBef>
              <a:buFontTx/>
              <a:buChar char="-"/>
            </a:pPr>
            <a:r>
              <a:rPr lang="es-ES" sz="2200" dirty="0"/>
              <a:t> Las condiciones sociales y culturales</a:t>
            </a:r>
          </a:p>
          <a:p>
            <a:pPr>
              <a:spcBef>
                <a:spcPct val="50000"/>
              </a:spcBef>
              <a:buFontTx/>
              <a:buChar char="-"/>
            </a:pPr>
            <a:r>
              <a:rPr lang="es-ES" sz="2200" dirty="0"/>
              <a:t> Las consideraciones legales y pol</a:t>
            </a:r>
            <a:r>
              <a:rPr lang="es-ES" sz="2200" dirty="0">
                <a:latin typeface="Times New Roman" pitchFamily="18" charset="0"/>
              </a:rPr>
              <a:t>í</a:t>
            </a:r>
            <a:r>
              <a:rPr lang="es-ES" sz="2200" dirty="0"/>
              <a:t>ticas</a:t>
            </a:r>
          </a:p>
        </p:txBody>
      </p:sp>
      <p:sp>
        <p:nvSpPr>
          <p:cNvPr id="6" name="Rectangle 2"/>
          <p:cNvSpPr txBox="1">
            <a:spLocks noChangeArrowheads="1"/>
          </p:cNvSpPr>
          <p:nvPr/>
        </p:nvSpPr>
        <p:spPr>
          <a:xfrm>
            <a:off x="76200" y="-214338"/>
            <a:ext cx="8839200" cy="1143000"/>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s-MX" sz="3200" b="1" i="0" u="none" strike="noStrike" kern="1200" cap="none" spc="0" normalizeH="0" baseline="0" noProof="0" dirty="0" smtClean="0">
                <a:ln>
                  <a:noFill/>
                </a:ln>
                <a:solidFill>
                  <a:srgbClr val="FF0000"/>
                </a:solidFill>
                <a:effectLst/>
                <a:uLnTx/>
                <a:uFillTx/>
                <a:latin typeface="Tahoma" pitchFamily="34" charset="0"/>
                <a:ea typeface="+mj-ea"/>
                <a:cs typeface="+mj-cs"/>
              </a:rPr>
              <a:t>LOCALIZACION</a:t>
            </a:r>
            <a:endParaRPr kumimoji="0" lang="es-ES" sz="3200" b="1" i="0" u="none" strike="noStrike" kern="1200" cap="none" spc="0" normalizeH="0" baseline="0" noProof="0" dirty="0" smtClean="0">
              <a:ln>
                <a:noFill/>
              </a:ln>
              <a:solidFill>
                <a:srgbClr val="FF0000"/>
              </a:solidFill>
              <a:effectLst/>
              <a:uLnTx/>
              <a:uFillTx/>
              <a:latin typeface="Tahoma" pitchFamily="34" charset="0"/>
              <a:ea typeface="+mj-ea"/>
              <a:cs typeface="+mj-cs"/>
            </a:endParaRPr>
          </a:p>
        </p:txBody>
      </p:sp>
    </p:spTree>
    <p:extLst>
      <p:ext uri="{BB962C8B-B14F-4D97-AF65-F5344CB8AC3E}">
        <p14:creationId xmlns:p14="http://schemas.microsoft.com/office/powerpoint/2010/main" val="9649892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body" idx="4294967295"/>
          </p:nvPr>
        </p:nvSpPr>
        <p:spPr>
          <a:xfrm>
            <a:off x="1857356" y="1857364"/>
            <a:ext cx="5072098" cy="2643206"/>
          </a:xfrm>
          <a:prstGeom prst="rect">
            <a:avLst/>
          </a:prstGeom>
        </p:spPr>
        <p:txBody>
          <a:bodyPr/>
          <a:lstStyle/>
          <a:p>
            <a:pPr eaLnBrk="1" hangingPunct="1">
              <a:buFontTx/>
              <a:buNone/>
            </a:pPr>
            <a:r>
              <a:rPr lang="es-MX" sz="2800" b="1" dirty="0" smtClean="0"/>
              <a:t>TECNICAS O METODOS:</a:t>
            </a:r>
          </a:p>
          <a:p>
            <a:pPr eaLnBrk="1" hangingPunct="1">
              <a:buFontTx/>
              <a:buNone/>
            </a:pPr>
            <a:r>
              <a:rPr lang="es-MX" sz="2800" dirty="0" smtClean="0"/>
              <a:t>1.-Puntajes ponderados</a:t>
            </a:r>
          </a:p>
          <a:p>
            <a:pPr eaLnBrk="1" hangingPunct="1">
              <a:buFontTx/>
              <a:buNone/>
            </a:pPr>
            <a:r>
              <a:rPr lang="es-MX" sz="2800" dirty="0" smtClean="0"/>
              <a:t>2</a:t>
            </a:r>
            <a:r>
              <a:rPr lang="es-MX" sz="2800" dirty="0" smtClean="0"/>
              <a:t>.- Ranking </a:t>
            </a:r>
            <a:r>
              <a:rPr lang="es-MX" sz="2800" dirty="0" smtClean="0"/>
              <a:t>de factores</a:t>
            </a:r>
          </a:p>
          <a:p>
            <a:pPr eaLnBrk="1" hangingPunct="1">
              <a:buFontTx/>
              <a:buNone/>
            </a:pPr>
            <a:r>
              <a:rPr lang="es-MX" sz="2800" dirty="0" smtClean="0"/>
              <a:t>3.-Metodo Costo- Costo</a:t>
            </a:r>
          </a:p>
          <a:p>
            <a:pPr eaLnBrk="1" hangingPunct="1">
              <a:buFontTx/>
              <a:buNone/>
            </a:pPr>
            <a:endParaRPr lang="es-MX" sz="2800" dirty="0" smtClean="0"/>
          </a:p>
        </p:txBody>
      </p:sp>
      <p:sp>
        <p:nvSpPr>
          <p:cNvPr id="5" name="Rectangle 2"/>
          <p:cNvSpPr txBox="1">
            <a:spLocks noChangeArrowheads="1"/>
          </p:cNvSpPr>
          <p:nvPr/>
        </p:nvSpPr>
        <p:spPr>
          <a:xfrm>
            <a:off x="76200" y="-214338"/>
            <a:ext cx="8839200" cy="1143000"/>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s-MX" sz="3200" b="1" i="0" u="none" strike="noStrike" kern="1200" cap="none" spc="0" normalizeH="0" baseline="0" noProof="0" dirty="0" smtClean="0">
                <a:ln>
                  <a:noFill/>
                </a:ln>
                <a:solidFill>
                  <a:srgbClr val="FF0000"/>
                </a:solidFill>
                <a:effectLst/>
                <a:uLnTx/>
                <a:uFillTx/>
                <a:latin typeface="Tahoma" pitchFamily="34" charset="0"/>
                <a:ea typeface="+mj-ea"/>
                <a:cs typeface="+mj-cs"/>
              </a:rPr>
              <a:t>LOCALIZACION</a:t>
            </a:r>
            <a:endParaRPr kumimoji="0" lang="es-ES" sz="3200" b="1" i="0" u="none" strike="noStrike" kern="1200" cap="none" spc="0" normalizeH="0" baseline="0" noProof="0" dirty="0" smtClean="0">
              <a:ln>
                <a:noFill/>
              </a:ln>
              <a:solidFill>
                <a:srgbClr val="FF0000"/>
              </a:solidFill>
              <a:effectLst/>
              <a:uLnTx/>
              <a:uFillTx/>
              <a:latin typeface="Tahoma" pitchFamily="34" charset="0"/>
              <a:ea typeface="+mj-ea"/>
              <a:cs typeface="+mj-cs"/>
            </a:endParaRPr>
          </a:p>
        </p:txBody>
      </p:sp>
    </p:spTree>
    <p:extLst>
      <p:ext uri="{BB962C8B-B14F-4D97-AF65-F5344CB8AC3E}">
        <p14:creationId xmlns:p14="http://schemas.microsoft.com/office/powerpoint/2010/main" val="96498928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304800" y="1214422"/>
            <a:ext cx="8839200" cy="1143000"/>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s-ES" sz="2000" b="1" i="0" u="none" strike="noStrike" kern="1200" cap="none" spc="0" normalizeH="0" baseline="0" noProof="0" dirty="0" smtClean="0">
                <a:ln>
                  <a:noFill/>
                </a:ln>
                <a:solidFill>
                  <a:srgbClr val="000099"/>
                </a:solidFill>
                <a:effectLst/>
                <a:uLnTx/>
                <a:uFillTx/>
                <a:latin typeface="Tahoma" pitchFamily="34" charset="0"/>
                <a:ea typeface="+mj-ea"/>
                <a:cs typeface="+mj-cs"/>
              </a:rPr>
              <a:t>Selección de Localización: Método Puntajes Ponderados</a:t>
            </a:r>
          </a:p>
        </p:txBody>
      </p:sp>
      <p:pic>
        <p:nvPicPr>
          <p:cNvPr id="1027" name="Picture 3"/>
          <p:cNvPicPr>
            <a:picLocks noChangeAspect="1" noChangeArrowheads="1"/>
          </p:cNvPicPr>
          <p:nvPr/>
        </p:nvPicPr>
        <p:blipFill>
          <a:blip r:embed="rId2"/>
          <a:srcRect/>
          <a:stretch>
            <a:fillRect/>
          </a:stretch>
        </p:blipFill>
        <p:spPr bwMode="auto">
          <a:xfrm>
            <a:off x="428596" y="2143116"/>
            <a:ext cx="8600876" cy="4000528"/>
          </a:xfrm>
          <a:prstGeom prst="rect">
            <a:avLst/>
          </a:prstGeom>
          <a:noFill/>
          <a:ln w="9525">
            <a:noFill/>
            <a:miter lim="800000"/>
            <a:headEnd/>
            <a:tailEnd/>
          </a:ln>
          <a:effectLst/>
        </p:spPr>
      </p:pic>
      <p:sp>
        <p:nvSpPr>
          <p:cNvPr id="6" name="Rectangle 2"/>
          <p:cNvSpPr txBox="1">
            <a:spLocks noChangeArrowheads="1"/>
          </p:cNvSpPr>
          <p:nvPr/>
        </p:nvSpPr>
        <p:spPr>
          <a:xfrm>
            <a:off x="76200" y="-214338"/>
            <a:ext cx="8839200" cy="1143000"/>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s-MX" sz="3200" b="1" i="0" u="none" strike="noStrike" kern="1200" cap="none" spc="0" normalizeH="0" baseline="0" noProof="0" dirty="0" smtClean="0">
                <a:ln>
                  <a:noFill/>
                </a:ln>
                <a:solidFill>
                  <a:srgbClr val="FF0000"/>
                </a:solidFill>
                <a:effectLst/>
                <a:uLnTx/>
                <a:uFillTx/>
                <a:latin typeface="Tahoma" pitchFamily="34" charset="0"/>
                <a:ea typeface="+mj-ea"/>
                <a:cs typeface="+mj-cs"/>
              </a:rPr>
              <a:t>LOCALIZACION</a:t>
            </a:r>
            <a:endParaRPr kumimoji="0" lang="es-ES" sz="3200" b="1" i="0" u="none" strike="noStrike" kern="1200" cap="none" spc="0" normalizeH="0" baseline="0" noProof="0" dirty="0" smtClean="0">
              <a:ln>
                <a:noFill/>
              </a:ln>
              <a:solidFill>
                <a:srgbClr val="FF0000"/>
              </a:solidFill>
              <a:effectLst/>
              <a:uLnTx/>
              <a:uFillTx/>
              <a:latin typeface="Tahoma" pitchFamily="34" charset="0"/>
              <a:ea typeface="+mj-ea"/>
              <a:cs typeface="+mj-cs"/>
            </a:endParaRPr>
          </a:p>
        </p:txBody>
      </p:sp>
    </p:spTree>
    <p:extLst>
      <p:ext uri="{BB962C8B-B14F-4D97-AF65-F5344CB8AC3E}">
        <p14:creationId xmlns:p14="http://schemas.microsoft.com/office/powerpoint/2010/main" val="96498928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0" y="-24"/>
            <a:ext cx="8839200" cy="1143000"/>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s-ES" sz="3200" b="1" i="0" u="none" strike="noStrike" kern="1200" cap="none" spc="0" normalizeH="0" baseline="0" noProof="0" dirty="0" smtClean="0">
                <a:ln>
                  <a:noFill/>
                </a:ln>
                <a:effectLst/>
                <a:uLnTx/>
                <a:uFillTx/>
                <a:latin typeface="Tahoma" pitchFamily="34" charset="0"/>
                <a:ea typeface="+mj-ea"/>
                <a:cs typeface="+mj-cs"/>
              </a:rPr>
              <a:t>Selección de Localización</a:t>
            </a:r>
          </a:p>
        </p:txBody>
      </p:sp>
      <p:sp>
        <p:nvSpPr>
          <p:cNvPr id="5" name="Rectangle 3"/>
          <p:cNvSpPr>
            <a:spLocks noGrp="1" noChangeArrowheads="1"/>
          </p:cNvSpPr>
          <p:nvPr>
            <p:ph type="body" idx="4294967295"/>
          </p:nvPr>
        </p:nvSpPr>
        <p:spPr>
          <a:xfrm>
            <a:off x="685800" y="1524000"/>
            <a:ext cx="8001000" cy="4648200"/>
          </a:xfrm>
          <a:prstGeom prst="rect">
            <a:avLst/>
          </a:prstGeom>
        </p:spPr>
        <p:txBody>
          <a:bodyPr/>
          <a:lstStyle/>
          <a:p>
            <a:pPr algn="just" eaLnBrk="1" hangingPunct="1">
              <a:buFontTx/>
              <a:buNone/>
            </a:pPr>
            <a:r>
              <a:rPr lang="es-ES" sz="2400" dirty="0" smtClean="0"/>
              <a:t>En el ejemplo el método indica:</a:t>
            </a:r>
          </a:p>
          <a:p>
            <a:pPr algn="just" eaLnBrk="1" hangingPunct="1">
              <a:buFontTx/>
              <a:buNone/>
            </a:pPr>
            <a:r>
              <a:rPr lang="es-ES" sz="2400" b="1" dirty="0" smtClean="0"/>
              <a:t>Ciudad con mayor puntaje o mejor sitio.</a:t>
            </a:r>
          </a:p>
          <a:p>
            <a:pPr algn="just" eaLnBrk="1" hangingPunct="1">
              <a:buFontTx/>
              <a:buNone/>
            </a:pPr>
            <a:r>
              <a:rPr lang="es-ES" sz="2400" dirty="0" smtClean="0"/>
              <a:t>1.-Trujillo y lo siguen en orden de preferencia Piura, Chimbote y Chiclayo.</a:t>
            </a:r>
          </a:p>
          <a:p>
            <a:pPr algn="just" eaLnBrk="1" hangingPunct="1">
              <a:buFontTx/>
              <a:buNone/>
            </a:pPr>
            <a:endParaRPr lang="es-ES" sz="2400" dirty="0" smtClean="0"/>
          </a:p>
          <a:p>
            <a:pPr marL="0" indent="0" algn="just" eaLnBrk="1" hangingPunct="1">
              <a:buFontTx/>
              <a:buNone/>
            </a:pPr>
            <a:r>
              <a:rPr lang="es-ES" sz="2400" dirty="0" smtClean="0"/>
              <a:t>Esta técnica tiene la ventaja de que hace posible incluir en la lista de factores de Localización no solo los económicamente cuantificables, si no también factores cualitativos susceptibles de ser calificados en forma diferente para cada alternativa.</a:t>
            </a:r>
          </a:p>
        </p:txBody>
      </p:sp>
    </p:spTree>
    <p:extLst>
      <p:ext uri="{BB962C8B-B14F-4D97-AF65-F5344CB8AC3E}">
        <p14:creationId xmlns:p14="http://schemas.microsoft.com/office/powerpoint/2010/main" val="96498928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26"/>
          <p:cNvSpPr txBox="1">
            <a:spLocks noChangeArrowheads="1"/>
          </p:cNvSpPr>
          <p:nvPr/>
        </p:nvSpPr>
        <p:spPr>
          <a:xfrm>
            <a:off x="304800" y="0"/>
            <a:ext cx="8839200" cy="1143000"/>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s-MX" sz="3200" b="1" i="0" u="none" strike="noStrike" kern="1200" cap="none" spc="0" normalizeH="0" baseline="0" noProof="0" dirty="0" smtClean="0">
                <a:ln>
                  <a:noFill/>
                </a:ln>
                <a:solidFill>
                  <a:schemeClr val="tx1"/>
                </a:solidFill>
                <a:effectLst/>
                <a:uLnTx/>
                <a:uFillTx/>
                <a:latin typeface="Tahoma" pitchFamily="34" charset="0"/>
                <a:ea typeface="+mj-ea"/>
                <a:cs typeface="+mj-cs"/>
              </a:rPr>
              <a:t>Método Ranking de Factores</a:t>
            </a:r>
            <a:endParaRPr kumimoji="0" lang="es-ES" sz="3200" b="1" i="0" u="none" strike="noStrike" kern="1200" cap="none" spc="0" normalizeH="0" baseline="0" noProof="0" dirty="0" smtClean="0">
              <a:ln>
                <a:noFill/>
              </a:ln>
              <a:solidFill>
                <a:schemeClr val="tx1"/>
              </a:solidFill>
              <a:effectLst/>
              <a:uLnTx/>
              <a:uFillTx/>
              <a:latin typeface="Tahoma" pitchFamily="34" charset="0"/>
              <a:ea typeface="+mj-ea"/>
              <a:cs typeface="+mj-cs"/>
            </a:endParaRPr>
          </a:p>
        </p:txBody>
      </p:sp>
      <p:graphicFrame>
        <p:nvGraphicFramePr>
          <p:cNvPr id="5" name="Object 1028"/>
          <p:cNvGraphicFramePr>
            <a:graphicFrameLocks noGrp="1" noChangeAspect="1"/>
          </p:cNvGraphicFramePr>
          <p:nvPr>
            <p:ph type="body" idx="4294967295"/>
          </p:nvPr>
        </p:nvGraphicFramePr>
        <p:xfrm>
          <a:off x="744538" y="2416175"/>
          <a:ext cx="8269287" cy="2625725"/>
        </p:xfrm>
        <a:graphic>
          <a:graphicData uri="http://schemas.openxmlformats.org/presentationml/2006/ole">
            <mc:AlternateContent xmlns:mc="http://schemas.openxmlformats.org/markup-compatibility/2006">
              <mc:Choice xmlns:v="urn:schemas-microsoft-com:vml" Requires="v">
                <p:oleObj spid="_x0000_s2052" name="Document" r:id="rId3" imgW="5893601" imgH="1870975" progId="Word.Document.8">
                  <p:embed/>
                </p:oleObj>
              </mc:Choice>
              <mc:Fallback>
                <p:oleObj name="Document" r:id="rId3" imgW="5893601" imgH="1870975" progId="Word.Document.8">
                  <p:embed/>
                  <p:pic>
                    <p:nvPicPr>
                      <p:cNvPr id="0" name="Object 102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4538" y="2416175"/>
                        <a:ext cx="8269287" cy="2625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9649892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5981700" y="2041546"/>
            <a:ext cx="1665288" cy="349250"/>
          </a:xfrm>
          <a:prstGeom prst="rect">
            <a:avLst/>
          </a:prstGeom>
          <a:noFill/>
          <a:ln w="9525">
            <a:noFill/>
            <a:miter lim="800000"/>
            <a:headEnd/>
            <a:tailEnd/>
          </a:ln>
          <a:effectLst/>
        </p:spPr>
        <p:txBody>
          <a:bodyPr wrap="none" lIns="101600" tIns="50800" rIns="101600" bIns="50800">
            <a:spAutoFit/>
          </a:bodyPr>
          <a:lstStyle/>
          <a:p>
            <a:pPr algn="ctr" defTabSz="1106488" eaLnBrk="0" hangingPunct="0">
              <a:defRPr/>
            </a:pPr>
            <a:r>
              <a:rPr lang="es-ES_tradnl" sz="1600" b="1">
                <a:latin typeface="+mn-lt"/>
              </a:rPr>
              <a:t>MATERIA  PRIMA</a:t>
            </a:r>
          </a:p>
        </p:txBody>
      </p:sp>
      <p:sp>
        <p:nvSpPr>
          <p:cNvPr id="7" name="Rectangle 3"/>
          <p:cNvSpPr>
            <a:spLocks noChangeArrowheads="1"/>
          </p:cNvSpPr>
          <p:nvPr/>
        </p:nvSpPr>
        <p:spPr bwMode="auto">
          <a:xfrm>
            <a:off x="4095750" y="3235346"/>
            <a:ext cx="957263" cy="595312"/>
          </a:xfrm>
          <a:prstGeom prst="rect">
            <a:avLst/>
          </a:prstGeom>
          <a:noFill/>
          <a:ln w="9525">
            <a:noFill/>
            <a:miter lim="800000"/>
            <a:headEnd/>
            <a:tailEnd/>
          </a:ln>
          <a:effectLst/>
        </p:spPr>
        <p:txBody>
          <a:bodyPr wrap="none" lIns="101600" tIns="50800" rIns="101600" bIns="50800">
            <a:spAutoFit/>
          </a:bodyPr>
          <a:lstStyle/>
          <a:p>
            <a:pPr algn="ctr" defTabSz="1106488" eaLnBrk="0" hangingPunct="0">
              <a:defRPr/>
            </a:pPr>
            <a:r>
              <a:rPr lang="es-ES_tradnl" sz="1600" b="1">
                <a:latin typeface="+mn-lt"/>
              </a:rPr>
              <a:t>ESTUDIO</a:t>
            </a:r>
          </a:p>
          <a:p>
            <a:pPr algn="ctr" defTabSz="1106488" eaLnBrk="0" hangingPunct="0">
              <a:defRPr/>
            </a:pPr>
            <a:r>
              <a:rPr lang="es-ES_tradnl" sz="1600" b="1">
                <a:latin typeface="+mn-lt"/>
              </a:rPr>
              <a:t>TÉCNICO</a:t>
            </a:r>
          </a:p>
        </p:txBody>
      </p:sp>
      <p:sp>
        <p:nvSpPr>
          <p:cNvPr id="8" name="Oval 4"/>
          <p:cNvSpPr>
            <a:spLocks noChangeArrowheads="1"/>
          </p:cNvSpPr>
          <p:nvPr/>
        </p:nvSpPr>
        <p:spPr bwMode="auto">
          <a:xfrm>
            <a:off x="3681413" y="2670196"/>
            <a:ext cx="1831975" cy="1733550"/>
          </a:xfrm>
          <a:prstGeom prst="ellipse">
            <a:avLst/>
          </a:prstGeom>
          <a:noFill/>
          <a:ln w="12700">
            <a:solidFill>
              <a:schemeClr val="tx1"/>
            </a:solidFill>
            <a:round/>
            <a:headEnd/>
            <a:tailEnd/>
          </a:ln>
          <a:effectLst/>
        </p:spPr>
        <p:txBody>
          <a:bodyPr wrap="none" anchor="ctr"/>
          <a:lstStyle/>
          <a:p>
            <a:pPr algn="ctr">
              <a:defRPr/>
            </a:pPr>
            <a:endParaRPr lang="es-PE" sz="1600">
              <a:latin typeface="+mn-lt"/>
            </a:endParaRPr>
          </a:p>
        </p:txBody>
      </p:sp>
      <p:grpSp>
        <p:nvGrpSpPr>
          <p:cNvPr id="9" name="Group 5"/>
          <p:cNvGrpSpPr>
            <a:grpSpLocks/>
          </p:cNvGrpSpPr>
          <p:nvPr/>
        </p:nvGrpSpPr>
        <p:grpSpPr bwMode="auto">
          <a:xfrm>
            <a:off x="3808413" y="1076346"/>
            <a:ext cx="1579562" cy="741362"/>
            <a:chOff x="2302" y="430"/>
            <a:chExt cx="995" cy="467"/>
          </a:xfrm>
        </p:grpSpPr>
        <p:sp>
          <p:nvSpPr>
            <p:cNvPr id="10" name="Rectangle 6"/>
            <p:cNvSpPr>
              <a:spLocks noChangeArrowheads="1"/>
            </p:cNvSpPr>
            <p:nvPr/>
          </p:nvSpPr>
          <p:spPr bwMode="auto">
            <a:xfrm>
              <a:off x="2335" y="497"/>
              <a:ext cx="868" cy="375"/>
            </a:xfrm>
            <a:prstGeom prst="rect">
              <a:avLst/>
            </a:prstGeom>
            <a:noFill/>
            <a:ln w="9525">
              <a:noFill/>
              <a:miter lim="800000"/>
              <a:headEnd/>
              <a:tailEnd/>
            </a:ln>
            <a:effectLst/>
          </p:spPr>
          <p:txBody>
            <a:bodyPr wrap="none" lIns="101600" tIns="50800" rIns="101600" bIns="50800">
              <a:spAutoFit/>
            </a:bodyPr>
            <a:lstStyle/>
            <a:p>
              <a:pPr algn="ctr" defTabSz="1106488" eaLnBrk="0" hangingPunct="0">
                <a:defRPr/>
              </a:pPr>
              <a:r>
                <a:rPr lang="es-ES_tradnl" sz="1600" b="1">
                  <a:latin typeface="+mn-lt"/>
                </a:rPr>
                <a:t>PROCESO DE</a:t>
              </a:r>
            </a:p>
            <a:p>
              <a:pPr algn="ctr" defTabSz="1106488" eaLnBrk="0" hangingPunct="0">
                <a:defRPr/>
              </a:pPr>
              <a:r>
                <a:rPr lang="es-ES_tradnl" sz="1600" b="1">
                  <a:latin typeface="+mn-lt"/>
                </a:rPr>
                <a:t>PRODUCCIÓN</a:t>
              </a:r>
            </a:p>
          </p:txBody>
        </p:sp>
        <p:sp>
          <p:nvSpPr>
            <p:cNvPr id="11" name="Rectangle 7"/>
            <p:cNvSpPr>
              <a:spLocks noChangeArrowheads="1"/>
            </p:cNvSpPr>
            <p:nvPr/>
          </p:nvSpPr>
          <p:spPr bwMode="auto">
            <a:xfrm>
              <a:off x="2302" y="430"/>
              <a:ext cx="995" cy="467"/>
            </a:xfrm>
            <a:prstGeom prst="rect">
              <a:avLst/>
            </a:prstGeom>
            <a:noFill/>
            <a:ln w="12700">
              <a:solidFill>
                <a:schemeClr val="tx1"/>
              </a:solidFill>
              <a:miter lim="800000"/>
              <a:headEnd/>
              <a:tailEnd/>
            </a:ln>
            <a:effectLst/>
          </p:spPr>
          <p:txBody>
            <a:bodyPr wrap="none" anchor="ctr"/>
            <a:lstStyle/>
            <a:p>
              <a:pPr algn="ctr">
                <a:defRPr/>
              </a:pPr>
              <a:endParaRPr lang="es-PE" sz="1600">
                <a:latin typeface="+mn-lt"/>
              </a:endParaRPr>
            </a:p>
          </p:txBody>
        </p:sp>
      </p:grpSp>
      <p:sp>
        <p:nvSpPr>
          <p:cNvPr id="12" name="Rectangle 8"/>
          <p:cNvSpPr>
            <a:spLocks noChangeArrowheads="1"/>
          </p:cNvSpPr>
          <p:nvPr/>
        </p:nvSpPr>
        <p:spPr bwMode="auto">
          <a:xfrm>
            <a:off x="5875338" y="1939946"/>
            <a:ext cx="2127250" cy="517525"/>
          </a:xfrm>
          <a:prstGeom prst="rect">
            <a:avLst/>
          </a:prstGeom>
          <a:noFill/>
          <a:ln w="12700">
            <a:solidFill>
              <a:schemeClr val="tx1"/>
            </a:solidFill>
            <a:miter lim="800000"/>
            <a:headEnd/>
            <a:tailEnd/>
          </a:ln>
          <a:effectLst/>
        </p:spPr>
        <p:txBody>
          <a:bodyPr wrap="none" anchor="ctr"/>
          <a:lstStyle/>
          <a:p>
            <a:pPr algn="ctr">
              <a:defRPr/>
            </a:pPr>
            <a:endParaRPr lang="es-PE" sz="1600">
              <a:latin typeface="+mn-lt"/>
            </a:endParaRPr>
          </a:p>
        </p:txBody>
      </p:sp>
      <p:grpSp>
        <p:nvGrpSpPr>
          <p:cNvPr id="13" name="Group 9"/>
          <p:cNvGrpSpPr>
            <a:grpSpLocks/>
          </p:cNvGrpSpPr>
          <p:nvPr/>
        </p:nvGrpSpPr>
        <p:grpSpPr bwMode="auto">
          <a:xfrm>
            <a:off x="6229350" y="3189308"/>
            <a:ext cx="1914525" cy="646113"/>
            <a:chOff x="3827" y="1799"/>
            <a:chExt cx="1206" cy="407"/>
          </a:xfrm>
        </p:grpSpPr>
        <p:sp>
          <p:nvSpPr>
            <p:cNvPr id="14" name="Rectangle 10"/>
            <p:cNvSpPr>
              <a:spLocks noChangeArrowheads="1"/>
            </p:cNvSpPr>
            <p:nvPr/>
          </p:nvSpPr>
          <p:spPr bwMode="auto">
            <a:xfrm>
              <a:off x="3941" y="1853"/>
              <a:ext cx="919" cy="220"/>
            </a:xfrm>
            <a:prstGeom prst="rect">
              <a:avLst/>
            </a:prstGeom>
            <a:noFill/>
            <a:ln w="9525">
              <a:noFill/>
              <a:miter lim="800000"/>
              <a:headEnd/>
              <a:tailEnd/>
            </a:ln>
            <a:effectLst/>
          </p:spPr>
          <p:txBody>
            <a:bodyPr wrap="none" lIns="101600" tIns="50800" rIns="101600" bIns="50800">
              <a:spAutoFit/>
            </a:bodyPr>
            <a:lstStyle/>
            <a:p>
              <a:pPr algn="ctr" defTabSz="1106488" eaLnBrk="0" hangingPunct="0">
                <a:defRPr/>
              </a:pPr>
              <a:r>
                <a:rPr lang="es-ES_tradnl" sz="1600" b="1">
                  <a:latin typeface="+mn-lt"/>
                </a:rPr>
                <a:t>LOCALIZACIÓN</a:t>
              </a:r>
            </a:p>
          </p:txBody>
        </p:sp>
        <p:sp>
          <p:nvSpPr>
            <p:cNvPr id="15" name="Rectangle 11"/>
            <p:cNvSpPr>
              <a:spLocks noChangeArrowheads="1"/>
            </p:cNvSpPr>
            <p:nvPr/>
          </p:nvSpPr>
          <p:spPr bwMode="auto">
            <a:xfrm>
              <a:off x="3827" y="1799"/>
              <a:ext cx="1206" cy="407"/>
            </a:xfrm>
            <a:prstGeom prst="rect">
              <a:avLst/>
            </a:prstGeom>
            <a:noFill/>
            <a:ln w="12700">
              <a:solidFill>
                <a:schemeClr val="tx1"/>
              </a:solidFill>
              <a:miter lim="800000"/>
              <a:headEnd/>
              <a:tailEnd/>
            </a:ln>
            <a:effectLst/>
          </p:spPr>
          <p:txBody>
            <a:bodyPr wrap="none" anchor="ctr"/>
            <a:lstStyle/>
            <a:p>
              <a:pPr algn="ctr">
                <a:defRPr/>
              </a:pPr>
              <a:endParaRPr lang="es-PE" sz="1600">
                <a:latin typeface="+mn-lt"/>
              </a:endParaRPr>
            </a:p>
          </p:txBody>
        </p:sp>
      </p:grpSp>
      <p:grpSp>
        <p:nvGrpSpPr>
          <p:cNvPr id="16" name="Group 12"/>
          <p:cNvGrpSpPr>
            <a:grpSpLocks/>
          </p:cNvGrpSpPr>
          <p:nvPr/>
        </p:nvGrpSpPr>
        <p:grpSpPr bwMode="auto">
          <a:xfrm>
            <a:off x="6286500" y="4362471"/>
            <a:ext cx="1965325" cy="722312"/>
            <a:chOff x="3754" y="2692"/>
            <a:chExt cx="1238" cy="455"/>
          </a:xfrm>
        </p:grpSpPr>
        <p:sp>
          <p:nvSpPr>
            <p:cNvPr id="17" name="Rectangle 13"/>
            <p:cNvSpPr>
              <a:spLocks noChangeArrowheads="1"/>
            </p:cNvSpPr>
            <p:nvPr/>
          </p:nvSpPr>
          <p:spPr bwMode="auto">
            <a:xfrm>
              <a:off x="3919" y="2754"/>
              <a:ext cx="865" cy="375"/>
            </a:xfrm>
            <a:prstGeom prst="rect">
              <a:avLst/>
            </a:prstGeom>
            <a:noFill/>
            <a:ln w="9525">
              <a:noFill/>
              <a:miter lim="800000"/>
              <a:headEnd/>
              <a:tailEnd/>
            </a:ln>
            <a:effectLst/>
          </p:spPr>
          <p:txBody>
            <a:bodyPr wrap="none" lIns="101600" tIns="50800" rIns="101600" bIns="50800">
              <a:spAutoFit/>
            </a:bodyPr>
            <a:lstStyle/>
            <a:p>
              <a:pPr algn="ctr" defTabSz="1106488" eaLnBrk="0" hangingPunct="0">
                <a:defRPr/>
              </a:pPr>
              <a:r>
                <a:rPr lang="es-ES_tradnl" sz="1600" b="1">
                  <a:latin typeface="+mn-lt"/>
                </a:rPr>
                <a:t>INGENIERÍA  </a:t>
              </a:r>
            </a:p>
            <a:p>
              <a:pPr algn="ctr" defTabSz="1106488" eaLnBrk="0" hangingPunct="0">
                <a:defRPr/>
              </a:pPr>
              <a:r>
                <a:rPr lang="es-ES_tradnl" sz="1600" b="1">
                  <a:latin typeface="+mn-lt"/>
                </a:rPr>
                <a:t>DEL PROCESO</a:t>
              </a:r>
            </a:p>
          </p:txBody>
        </p:sp>
        <p:sp>
          <p:nvSpPr>
            <p:cNvPr id="18" name="Rectangle 14"/>
            <p:cNvSpPr>
              <a:spLocks noChangeArrowheads="1"/>
            </p:cNvSpPr>
            <p:nvPr/>
          </p:nvSpPr>
          <p:spPr bwMode="auto">
            <a:xfrm>
              <a:off x="3754" y="2692"/>
              <a:ext cx="1238" cy="455"/>
            </a:xfrm>
            <a:prstGeom prst="rect">
              <a:avLst/>
            </a:prstGeom>
            <a:noFill/>
            <a:ln w="12700">
              <a:solidFill>
                <a:schemeClr val="tx1"/>
              </a:solidFill>
              <a:miter lim="800000"/>
              <a:headEnd/>
              <a:tailEnd/>
            </a:ln>
            <a:effectLst/>
          </p:spPr>
          <p:txBody>
            <a:bodyPr wrap="none" anchor="ctr"/>
            <a:lstStyle/>
            <a:p>
              <a:pPr algn="ctr">
                <a:defRPr/>
              </a:pPr>
              <a:endParaRPr lang="es-PE" sz="1600">
                <a:latin typeface="+mn-lt"/>
              </a:endParaRPr>
            </a:p>
          </p:txBody>
        </p:sp>
      </p:grpSp>
      <p:grpSp>
        <p:nvGrpSpPr>
          <p:cNvPr id="19" name="Group 15"/>
          <p:cNvGrpSpPr>
            <a:grpSpLocks/>
          </p:cNvGrpSpPr>
          <p:nvPr/>
        </p:nvGrpSpPr>
        <p:grpSpPr bwMode="auto">
          <a:xfrm>
            <a:off x="1071563" y="4433908"/>
            <a:ext cx="1944687" cy="696913"/>
            <a:chOff x="741" y="2691"/>
            <a:chExt cx="1225" cy="439"/>
          </a:xfrm>
        </p:grpSpPr>
        <p:sp>
          <p:nvSpPr>
            <p:cNvPr id="20" name="Rectangle 16"/>
            <p:cNvSpPr>
              <a:spLocks noChangeArrowheads="1"/>
            </p:cNvSpPr>
            <p:nvPr/>
          </p:nvSpPr>
          <p:spPr bwMode="auto">
            <a:xfrm>
              <a:off x="841" y="2753"/>
              <a:ext cx="910" cy="375"/>
            </a:xfrm>
            <a:prstGeom prst="rect">
              <a:avLst/>
            </a:prstGeom>
            <a:noFill/>
            <a:ln w="9525">
              <a:noFill/>
              <a:miter lim="800000"/>
              <a:headEnd/>
              <a:tailEnd/>
            </a:ln>
            <a:effectLst/>
          </p:spPr>
          <p:txBody>
            <a:bodyPr wrap="none" lIns="101600" tIns="50800" rIns="101600" bIns="50800">
              <a:spAutoFit/>
            </a:bodyPr>
            <a:lstStyle/>
            <a:p>
              <a:pPr algn="ctr" defTabSz="1106488" eaLnBrk="0" hangingPunct="0">
                <a:defRPr/>
              </a:pPr>
              <a:r>
                <a:rPr lang="es-ES_tradnl" sz="1600" b="1">
                  <a:latin typeface="+mn-lt"/>
                </a:rPr>
                <a:t>DISTRIBUCIÓN</a:t>
              </a:r>
            </a:p>
            <a:p>
              <a:pPr algn="ctr" defTabSz="1106488" eaLnBrk="0" hangingPunct="0">
                <a:defRPr/>
              </a:pPr>
              <a:r>
                <a:rPr lang="es-ES_tradnl" sz="1600" b="1">
                  <a:latin typeface="+mn-lt"/>
                </a:rPr>
                <a:t>DE  PLANTA</a:t>
              </a:r>
            </a:p>
          </p:txBody>
        </p:sp>
        <p:sp>
          <p:nvSpPr>
            <p:cNvPr id="21" name="Rectangle 17"/>
            <p:cNvSpPr>
              <a:spLocks noChangeArrowheads="1"/>
            </p:cNvSpPr>
            <p:nvPr/>
          </p:nvSpPr>
          <p:spPr bwMode="auto">
            <a:xfrm>
              <a:off x="741" y="2691"/>
              <a:ext cx="1225" cy="439"/>
            </a:xfrm>
            <a:prstGeom prst="rect">
              <a:avLst/>
            </a:prstGeom>
            <a:noFill/>
            <a:ln w="12700">
              <a:solidFill>
                <a:schemeClr val="tx1"/>
              </a:solidFill>
              <a:miter lim="800000"/>
              <a:headEnd/>
              <a:tailEnd/>
            </a:ln>
            <a:effectLst/>
          </p:spPr>
          <p:txBody>
            <a:bodyPr wrap="none" anchor="ctr"/>
            <a:lstStyle/>
            <a:p>
              <a:pPr algn="ctr">
                <a:defRPr/>
              </a:pPr>
              <a:endParaRPr lang="es-PE" sz="1600">
                <a:latin typeface="+mn-lt"/>
              </a:endParaRPr>
            </a:p>
          </p:txBody>
        </p:sp>
      </p:grpSp>
      <p:grpSp>
        <p:nvGrpSpPr>
          <p:cNvPr id="22" name="Group 18"/>
          <p:cNvGrpSpPr>
            <a:grpSpLocks/>
          </p:cNvGrpSpPr>
          <p:nvPr/>
        </p:nvGrpSpPr>
        <p:grpSpPr bwMode="auto">
          <a:xfrm>
            <a:off x="1389063" y="1930421"/>
            <a:ext cx="2082800" cy="604837"/>
            <a:chOff x="778" y="1006"/>
            <a:chExt cx="1312" cy="381"/>
          </a:xfrm>
        </p:grpSpPr>
        <p:sp>
          <p:nvSpPr>
            <p:cNvPr id="23" name="Rectangle 19"/>
            <p:cNvSpPr>
              <a:spLocks noChangeArrowheads="1"/>
            </p:cNvSpPr>
            <p:nvPr/>
          </p:nvSpPr>
          <p:spPr bwMode="auto">
            <a:xfrm>
              <a:off x="1013" y="1012"/>
              <a:ext cx="807" cy="375"/>
            </a:xfrm>
            <a:prstGeom prst="rect">
              <a:avLst/>
            </a:prstGeom>
            <a:noFill/>
            <a:ln w="9525">
              <a:noFill/>
              <a:miter lim="800000"/>
              <a:headEnd/>
              <a:tailEnd/>
            </a:ln>
            <a:effectLst/>
          </p:spPr>
          <p:txBody>
            <a:bodyPr wrap="none" lIns="101600" tIns="50800" rIns="101600" bIns="50800">
              <a:spAutoFit/>
            </a:bodyPr>
            <a:lstStyle/>
            <a:p>
              <a:pPr algn="ctr" defTabSz="1106488" eaLnBrk="0" hangingPunct="0">
                <a:defRPr/>
              </a:pPr>
              <a:r>
                <a:rPr lang="es-ES_tradnl" sz="1600" b="1">
                  <a:latin typeface="+mn-lt"/>
                </a:rPr>
                <a:t>SISTEMA  DE</a:t>
              </a:r>
            </a:p>
            <a:p>
              <a:pPr algn="ctr" defTabSz="1106488" eaLnBrk="0" hangingPunct="0">
                <a:defRPr/>
              </a:pPr>
              <a:r>
                <a:rPr lang="es-ES_tradnl" sz="1600" b="1">
                  <a:latin typeface="+mn-lt"/>
                </a:rPr>
                <a:t>CONTROL</a:t>
              </a:r>
            </a:p>
          </p:txBody>
        </p:sp>
        <p:sp>
          <p:nvSpPr>
            <p:cNvPr id="24" name="Rectangle 20"/>
            <p:cNvSpPr>
              <a:spLocks noChangeArrowheads="1"/>
            </p:cNvSpPr>
            <p:nvPr/>
          </p:nvSpPr>
          <p:spPr bwMode="auto">
            <a:xfrm>
              <a:off x="778" y="1006"/>
              <a:ext cx="1312" cy="376"/>
            </a:xfrm>
            <a:prstGeom prst="rect">
              <a:avLst/>
            </a:prstGeom>
            <a:noFill/>
            <a:ln w="12700">
              <a:solidFill>
                <a:schemeClr val="tx1"/>
              </a:solidFill>
              <a:miter lim="800000"/>
              <a:headEnd/>
              <a:tailEnd/>
            </a:ln>
            <a:effectLst/>
          </p:spPr>
          <p:txBody>
            <a:bodyPr wrap="none" anchor="ctr"/>
            <a:lstStyle/>
            <a:p>
              <a:pPr algn="ctr">
                <a:defRPr/>
              </a:pPr>
              <a:endParaRPr lang="es-PE" sz="1600">
                <a:latin typeface="+mn-lt"/>
              </a:endParaRPr>
            </a:p>
          </p:txBody>
        </p:sp>
      </p:grpSp>
      <p:grpSp>
        <p:nvGrpSpPr>
          <p:cNvPr id="25" name="Group 21"/>
          <p:cNvGrpSpPr>
            <a:grpSpLocks/>
          </p:cNvGrpSpPr>
          <p:nvPr/>
        </p:nvGrpSpPr>
        <p:grpSpPr bwMode="auto">
          <a:xfrm>
            <a:off x="1143000" y="3076596"/>
            <a:ext cx="1581150" cy="741362"/>
            <a:chOff x="682" y="1797"/>
            <a:chExt cx="996" cy="467"/>
          </a:xfrm>
        </p:grpSpPr>
        <p:sp>
          <p:nvSpPr>
            <p:cNvPr id="26" name="Rectangle 22"/>
            <p:cNvSpPr>
              <a:spLocks noChangeArrowheads="1"/>
            </p:cNvSpPr>
            <p:nvPr/>
          </p:nvSpPr>
          <p:spPr bwMode="auto">
            <a:xfrm>
              <a:off x="687" y="1864"/>
              <a:ext cx="868" cy="375"/>
            </a:xfrm>
            <a:prstGeom prst="rect">
              <a:avLst/>
            </a:prstGeom>
            <a:noFill/>
            <a:ln w="9525">
              <a:noFill/>
              <a:miter lim="800000"/>
              <a:headEnd/>
              <a:tailEnd/>
            </a:ln>
            <a:effectLst/>
          </p:spPr>
          <p:txBody>
            <a:bodyPr wrap="none" lIns="101600" tIns="50800" rIns="101600" bIns="50800">
              <a:spAutoFit/>
            </a:bodyPr>
            <a:lstStyle/>
            <a:p>
              <a:pPr algn="ctr" defTabSz="1106488" eaLnBrk="0" hangingPunct="0">
                <a:defRPr/>
              </a:pPr>
              <a:r>
                <a:rPr lang="es-ES_tradnl" sz="1600" b="1">
                  <a:latin typeface="+mn-lt"/>
                </a:rPr>
                <a:t>PLAN DE</a:t>
              </a:r>
            </a:p>
            <a:p>
              <a:pPr algn="ctr" defTabSz="1106488" eaLnBrk="0" hangingPunct="0">
                <a:defRPr/>
              </a:pPr>
              <a:r>
                <a:rPr lang="es-ES_tradnl" sz="1600" b="1">
                  <a:latin typeface="+mn-lt"/>
                </a:rPr>
                <a:t>PRODUCCIÓN</a:t>
              </a:r>
            </a:p>
          </p:txBody>
        </p:sp>
        <p:sp>
          <p:nvSpPr>
            <p:cNvPr id="27" name="Rectangle 23"/>
            <p:cNvSpPr>
              <a:spLocks noChangeArrowheads="1"/>
            </p:cNvSpPr>
            <p:nvPr/>
          </p:nvSpPr>
          <p:spPr bwMode="auto">
            <a:xfrm>
              <a:off x="682" y="1797"/>
              <a:ext cx="996" cy="467"/>
            </a:xfrm>
            <a:prstGeom prst="rect">
              <a:avLst/>
            </a:prstGeom>
            <a:noFill/>
            <a:ln w="12700">
              <a:solidFill>
                <a:schemeClr val="tx1"/>
              </a:solidFill>
              <a:miter lim="800000"/>
              <a:headEnd/>
              <a:tailEnd/>
            </a:ln>
            <a:effectLst/>
          </p:spPr>
          <p:txBody>
            <a:bodyPr wrap="none" anchor="ctr"/>
            <a:lstStyle/>
            <a:p>
              <a:pPr algn="ctr">
                <a:defRPr/>
              </a:pPr>
              <a:endParaRPr lang="es-PE" sz="1600">
                <a:latin typeface="+mn-lt"/>
              </a:endParaRPr>
            </a:p>
          </p:txBody>
        </p:sp>
      </p:grpSp>
      <p:sp>
        <p:nvSpPr>
          <p:cNvPr id="28" name="Rectangle 24"/>
          <p:cNvSpPr>
            <a:spLocks noChangeArrowheads="1"/>
          </p:cNvSpPr>
          <p:nvPr/>
        </p:nvSpPr>
        <p:spPr bwMode="auto">
          <a:xfrm>
            <a:off x="3887788" y="5743596"/>
            <a:ext cx="1438275" cy="595312"/>
          </a:xfrm>
          <a:prstGeom prst="rect">
            <a:avLst/>
          </a:prstGeom>
          <a:noFill/>
          <a:ln w="9525">
            <a:noFill/>
            <a:miter lim="800000"/>
            <a:headEnd/>
            <a:tailEnd/>
          </a:ln>
          <a:effectLst/>
        </p:spPr>
        <p:txBody>
          <a:bodyPr wrap="none" lIns="101600" tIns="50800" rIns="101600" bIns="50800">
            <a:spAutoFit/>
          </a:bodyPr>
          <a:lstStyle/>
          <a:p>
            <a:pPr algn="ctr" defTabSz="1106488" eaLnBrk="0" hangingPunct="0">
              <a:defRPr/>
            </a:pPr>
            <a:r>
              <a:rPr lang="es-ES_tradnl" sz="1600" b="1">
                <a:latin typeface="+mn-lt"/>
              </a:rPr>
              <a:t>MAQUINARIA </a:t>
            </a:r>
          </a:p>
          <a:p>
            <a:pPr algn="ctr" defTabSz="1106488" eaLnBrk="0" hangingPunct="0">
              <a:defRPr/>
            </a:pPr>
            <a:r>
              <a:rPr lang="es-ES_tradnl" sz="1600" b="1">
                <a:latin typeface="+mn-lt"/>
              </a:rPr>
              <a:t>   Y EQUIPO</a:t>
            </a:r>
          </a:p>
        </p:txBody>
      </p:sp>
      <p:sp>
        <p:nvSpPr>
          <p:cNvPr id="29" name="Rectangle 25"/>
          <p:cNvSpPr>
            <a:spLocks noChangeArrowheads="1"/>
          </p:cNvSpPr>
          <p:nvPr/>
        </p:nvSpPr>
        <p:spPr bwMode="auto">
          <a:xfrm>
            <a:off x="3879850" y="5651521"/>
            <a:ext cx="1608138" cy="777875"/>
          </a:xfrm>
          <a:prstGeom prst="rect">
            <a:avLst/>
          </a:prstGeom>
          <a:noFill/>
          <a:ln w="12700">
            <a:solidFill>
              <a:schemeClr val="tx1"/>
            </a:solidFill>
            <a:miter lim="800000"/>
            <a:headEnd/>
            <a:tailEnd/>
          </a:ln>
          <a:effectLst/>
        </p:spPr>
        <p:txBody>
          <a:bodyPr wrap="none" anchor="ctr"/>
          <a:lstStyle/>
          <a:p>
            <a:pPr algn="ctr">
              <a:defRPr/>
            </a:pPr>
            <a:endParaRPr lang="es-PE" sz="1600">
              <a:latin typeface="+mn-lt"/>
            </a:endParaRPr>
          </a:p>
        </p:txBody>
      </p:sp>
      <p:sp>
        <p:nvSpPr>
          <p:cNvPr id="30" name="Line 26"/>
          <p:cNvSpPr>
            <a:spLocks noChangeShapeType="1"/>
          </p:cNvSpPr>
          <p:nvPr/>
        </p:nvSpPr>
        <p:spPr bwMode="auto">
          <a:xfrm flipV="1">
            <a:off x="3000375" y="4125933"/>
            <a:ext cx="923925" cy="665163"/>
          </a:xfrm>
          <a:prstGeom prst="line">
            <a:avLst/>
          </a:prstGeom>
          <a:noFill/>
          <a:ln w="12700">
            <a:solidFill>
              <a:schemeClr val="tx1"/>
            </a:solidFill>
            <a:round/>
            <a:headEnd type="none" w="sm" len="sm"/>
            <a:tailEnd type="stealth" w="med" len="lg"/>
          </a:ln>
          <a:effectLst/>
        </p:spPr>
        <p:txBody>
          <a:bodyPr wrap="none" anchor="ctr"/>
          <a:lstStyle/>
          <a:p>
            <a:pPr algn="ctr">
              <a:defRPr/>
            </a:pPr>
            <a:endParaRPr lang="es-PE" sz="1600">
              <a:latin typeface="+mn-lt"/>
            </a:endParaRPr>
          </a:p>
        </p:txBody>
      </p:sp>
      <p:sp>
        <p:nvSpPr>
          <p:cNvPr id="31" name="Line 27"/>
          <p:cNvSpPr>
            <a:spLocks noChangeShapeType="1"/>
          </p:cNvSpPr>
          <p:nvPr/>
        </p:nvSpPr>
        <p:spPr bwMode="auto">
          <a:xfrm>
            <a:off x="2714625" y="3433783"/>
            <a:ext cx="963613" cy="134938"/>
          </a:xfrm>
          <a:prstGeom prst="line">
            <a:avLst/>
          </a:prstGeom>
          <a:noFill/>
          <a:ln w="12700">
            <a:solidFill>
              <a:schemeClr val="tx1"/>
            </a:solidFill>
            <a:round/>
            <a:headEnd type="none" w="sm" len="sm"/>
            <a:tailEnd type="stealth" w="med" len="lg"/>
          </a:ln>
          <a:effectLst/>
        </p:spPr>
        <p:txBody>
          <a:bodyPr wrap="none" anchor="ctr"/>
          <a:lstStyle/>
          <a:p>
            <a:pPr algn="ctr">
              <a:defRPr/>
            </a:pPr>
            <a:endParaRPr lang="es-PE" sz="1600">
              <a:latin typeface="+mn-lt"/>
            </a:endParaRPr>
          </a:p>
        </p:txBody>
      </p:sp>
      <p:sp>
        <p:nvSpPr>
          <p:cNvPr id="32" name="Line 28"/>
          <p:cNvSpPr>
            <a:spLocks noChangeShapeType="1"/>
          </p:cNvSpPr>
          <p:nvPr/>
        </p:nvSpPr>
        <p:spPr bwMode="auto">
          <a:xfrm>
            <a:off x="3481388" y="2260621"/>
            <a:ext cx="463550" cy="639762"/>
          </a:xfrm>
          <a:prstGeom prst="line">
            <a:avLst/>
          </a:prstGeom>
          <a:noFill/>
          <a:ln w="12700">
            <a:solidFill>
              <a:schemeClr val="tx1"/>
            </a:solidFill>
            <a:round/>
            <a:headEnd type="none" w="sm" len="sm"/>
            <a:tailEnd type="stealth" w="med" len="lg"/>
          </a:ln>
          <a:effectLst/>
        </p:spPr>
        <p:txBody>
          <a:bodyPr wrap="none" anchor="ctr"/>
          <a:lstStyle/>
          <a:p>
            <a:pPr algn="ctr">
              <a:defRPr/>
            </a:pPr>
            <a:endParaRPr lang="es-PE" sz="1600">
              <a:latin typeface="+mn-lt"/>
            </a:endParaRPr>
          </a:p>
        </p:txBody>
      </p:sp>
      <p:sp>
        <p:nvSpPr>
          <p:cNvPr id="33" name="Line 29"/>
          <p:cNvSpPr>
            <a:spLocks noChangeShapeType="1"/>
          </p:cNvSpPr>
          <p:nvPr/>
        </p:nvSpPr>
        <p:spPr bwMode="auto">
          <a:xfrm>
            <a:off x="4395788" y="1790721"/>
            <a:ext cx="46037" cy="892175"/>
          </a:xfrm>
          <a:prstGeom prst="line">
            <a:avLst/>
          </a:prstGeom>
          <a:noFill/>
          <a:ln w="12700">
            <a:solidFill>
              <a:schemeClr val="tx1"/>
            </a:solidFill>
            <a:round/>
            <a:headEnd type="none" w="sm" len="sm"/>
            <a:tailEnd type="stealth" w="med" len="lg"/>
          </a:ln>
          <a:effectLst/>
        </p:spPr>
        <p:txBody>
          <a:bodyPr wrap="none" anchor="ctr"/>
          <a:lstStyle/>
          <a:p>
            <a:pPr algn="ctr">
              <a:defRPr/>
            </a:pPr>
            <a:endParaRPr lang="es-PE" sz="1600">
              <a:latin typeface="+mn-lt"/>
            </a:endParaRPr>
          </a:p>
        </p:txBody>
      </p:sp>
      <p:sp>
        <p:nvSpPr>
          <p:cNvPr id="34" name="Line 30"/>
          <p:cNvSpPr>
            <a:spLocks noChangeShapeType="1"/>
          </p:cNvSpPr>
          <p:nvPr/>
        </p:nvSpPr>
        <p:spPr bwMode="auto">
          <a:xfrm flipV="1">
            <a:off x="4822825" y="1790721"/>
            <a:ext cx="46038" cy="874712"/>
          </a:xfrm>
          <a:prstGeom prst="line">
            <a:avLst/>
          </a:prstGeom>
          <a:noFill/>
          <a:ln w="12700">
            <a:solidFill>
              <a:schemeClr val="tx1"/>
            </a:solidFill>
            <a:round/>
            <a:headEnd type="none" w="sm" len="sm"/>
            <a:tailEnd type="stealth" w="med" len="lg"/>
          </a:ln>
          <a:effectLst/>
        </p:spPr>
        <p:txBody>
          <a:bodyPr wrap="none" anchor="ctr"/>
          <a:lstStyle/>
          <a:p>
            <a:pPr algn="ctr">
              <a:defRPr/>
            </a:pPr>
            <a:endParaRPr lang="es-PE" sz="1600">
              <a:latin typeface="+mn-lt"/>
            </a:endParaRPr>
          </a:p>
        </p:txBody>
      </p:sp>
      <p:sp>
        <p:nvSpPr>
          <p:cNvPr id="35" name="Line 31"/>
          <p:cNvSpPr>
            <a:spLocks noChangeShapeType="1"/>
          </p:cNvSpPr>
          <p:nvPr/>
        </p:nvSpPr>
        <p:spPr bwMode="auto">
          <a:xfrm flipH="1">
            <a:off x="5300663" y="2219346"/>
            <a:ext cx="557212" cy="742950"/>
          </a:xfrm>
          <a:prstGeom prst="line">
            <a:avLst/>
          </a:prstGeom>
          <a:noFill/>
          <a:ln w="12700">
            <a:solidFill>
              <a:schemeClr val="tx1"/>
            </a:solidFill>
            <a:round/>
            <a:headEnd type="none" w="sm" len="sm"/>
            <a:tailEnd type="stealth" w="med" len="lg"/>
          </a:ln>
          <a:effectLst/>
        </p:spPr>
        <p:txBody>
          <a:bodyPr wrap="none" anchor="ctr"/>
          <a:lstStyle/>
          <a:p>
            <a:pPr algn="ctr">
              <a:defRPr/>
            </a:pPr>
            <a:endParaRPr lang="es-PE" sz="1600">
              <a:latin typeface="+mn-lt"/>
            </a:endParaRPr>
          </a:p>
        </p:txBody>
      </p:sp>
      <p:sp>
        <p:nvSpPr>
          <p:cNvPr id="36" name="Line 32"/>
          <p:cNvSpPr>
            <a:spLocks noChangeShapeType="1"/>
          </p:cNvSpPr>
          <p:nvPr/>
        </p:nvSpPr>
        <p:spPr bwMode="auto">
          <a:xfrm flipH="1">
            <a:off x="5500688" y="3492521"/>
            <a:ext cx="720725" cy="46037"/>
          </a:xfrm>
          <a:prstGeom prst="line">
            <a:avLst/>
          </a:prstGeom>
          <a:noFill/>
          <a:ln w="12700">
            <a:solidFill>
              <a:schemeClr val="tx1"/>
            </a:solidFill>
            <a:round/>
            <a:headEnd type="none" w="sm" len="sm"/>
            <a:tailEnd type="stealth" w="med" len="lg"/>
          </a:ln>
          <a:effectLst/>
        </p:spPr>
        <p:txBody>
          <a:bodyPr wrap="none" anchor="ctr"/>
          <a:lstStyle/>
          <a:p>
            <a:pPr algn="ctr">
              <a:defRPr/>
            </a:pPr>
            <a:endParaRPr lang="es-PE" sz="1600">
              <a:latin typeface="+mn-lt"/>
            </a:endParaRPr>
          </a:p>
        </p:txBody>
      </p:sp>
      <p:sp>
        <p:nvSpPr>
          <p:cNvPr id="37" name="Line 33"/>
          <p:cNvSpPr>
            <a:spLocks noChangeShapeType="1"/>
          </p:cNvSpPr>
          <p:nvPr/>
        </p:nvSpPr>
        <p:spPr bwMode="auto">
          <a:xfrm flipH="1" flipV="1">
            <a:off x="5346700" y="4059258"/>
            <a:ext cx="939800" cy="660400"/>
          </a:xfrm>
          <a:prstGeom prst="line">
            <a:avLst/>
          </a:prstGeom>
          <a:noFill/>
          <a:ln w="12700">
            <a:solidFill>
              <a:schemeClr val="tx1"/>
            </a:solidFill>
            <a:round/>
            <a:headEnd type="none" w="sm" len="sm"/>
            <a:tailEnd type="stealth" w="med" len="lg"/>
          </a:ln>
          <a:effectLst/>
        </p:spPr>
        <p:txBody>
          <a:bodyPr wrap="none" anchor="ctr"/>
          <a:lstStyle/>
          <a:p>
            <a:pPr algn="ctr">
              <a:defRPr/>
            </a:pPr>
            <a:endParaRPr lang="es-PE" sz="1600">
              <a:latin typeface="+mn-lt"/>
            </a:endParaRPr>
          </a:p>
        </p:txBody>
      </p:sp>
      <p:sp>
        <p:nvSpPr>
          <p:cNvPr id="38" name="Line 34"/>
          <p:cNvSpPr>
            <a:spLocks noChangeShapeType="1"/>
          </p:cNvSpPr>
          <p:nvPr/>
        </p:nvSpPr>
        <p:spPr bwMode="auto">
          <a:xfrm>
            <a:off x="4440238" y="4394221"/>
            <a:ext cx="0" cy="1244600"/>
          </a:xfrm>
          <a:prstGeom prst="line">
            <a:avLst/>
          </a:prstGeom>
          <a:noFill/>
          <a:ln w="12700">
            <a:solidFill>
              <a:schemeClr val="tx1"/>
            </a:solidFill>
            <a:round/>
            <a:headEnd type="stealth" w="med" len="lg"/>
            <a:tailEnd type="none" w="sm" len="sm"/>
          </a:ln>
          <a:effectLst/>
        </p:spPr>
        <p:txBody>
          <a:bodyPr wrap="none" anchor="ctr"/>
          <a:lstStyle/>
          <a:p>
            <a:pPr algn="ctr">
              <a:defRPr/>
            </a:pPr>
            <a:endParaRPr lang="es-PE" sz="1600">
              <a:latin typeface="+mn-lt"/>
            </a:endParaRPr>
          </a:p>
        </p:txBody>
      </p:sp>
      <p:sp>
        <p:nvSpPr>
          <p:cNvPr id="39" name="Line 35"/>
          <p:cNvSpPr>
            <a:spLocks noChangeShapeType="1"/>
          </p:cNvSpPr>
          <p:nvPr/>
        </p:nvSpPr>
        <p:spPr bwMode="auto">
          <a:xfrm>
            <a:off x="4897438" y="4375171"/>
            <a:ext cx="0" cy="1273175"/>
          </a:xfrm>
          <a:prstGeom prst="line">
            <a:avLst/>
          </a:prstGeom>
          <a:noFill/>
          <a:ln w="12700">
            <a:solidFill>
              <a:schemeClr val="tx1"/>
            </a:solidFill>
            <a:round/>
            <a:headEnd type="none" w="sm" len="sm"/>
            <a:tailEnd type="stealth" w="med" len="lg"/>
          </a:ln>
          <a:effectLst/>
        </p:spPr>
        <p:txBody>
          <a:bodyPr wrap="none" anchor="ctr"/>
          <a:lstStyle/>
          <a:p>
            <a:pPr algn="ctr">
              <a:defRPr/>
            </a:pPr>
            <a:endParaRPr lang="es-PE" sz="1600">
              <a:latin typeface="+mn-lt"/>
            </a:endParaRPr>
          </a:p>
        </p:txBody>
      </p:sp>
      <p:grpSp>
        <p:nvGrpSpPr>
          <p:cNvPr id="40" name="Group 36"/>
          <p:cNvGrpSpPr>
            <a:grpSpLocks/>
          </p:cNvGrpSpPr>
          <p:nvPr/>
        </p:nvGrpSpPr>
        <p:grpSpPr bwMode="auto">
          <a:xfrm>
            <a:off x="6142038" y="5651521"/>
            <a:ext cx="1519237" cy="614362"/>
            <a:chOff x="3772" y="3350"/>
            <a:chExt cx="957" cy="387"/>
          </a:xfrm>
        </p:grpSpPr>
        <p:sp>
          <p:nvSpPr>
            <p:cNvPr id="41" name="Rectangle 37"/>
            <p:cNvSpPr>
              <a:spLocks noChangeArrowheads="1"/>
            </p:cNvSpPr>
            <p:nvPr/>
          </p:nvSpPr>
          <p:spPr bwMode="auto">
            <a:xfrm>
              <a:off x="3772" y="3445"/>
              <a:ext cx="772" cy="220"/>
            </a:xfrm>
            <a:prstGeom prst="rect">
              <a:avLst/>
            </a:prstGeom>
            <a:noFill/>
            <a:ln w="9525">
              <a:noFill/>
              <a:miter lim="800000"/>
              <a:headEnd/>
              <a:tailEnd/>
            </a:ln>
            <a:effectLst/>
          </p:spPr>
          <p:txBody>
            <a:bodyPr wrap="none" lIns="101600" tIns="50800" rIns="101600" bIns="50800">
              <a:spAutoFit/>
            </a:bodyPr>
            <a:lstStyle/>
            <a:p>
              <a:pPr algn="ctr" defTabSz="1106488" eaLnBrk="0" hangingPunct="0">
                <a:defRPr/>
              </a:pPr>
              <a:r>
                <a:rPr lang="es-ES_tradnl" sz="1600" b="1">
                  <a:latin typeface="+mn-lt"/>
                </a:rPr>
                <a:t>     TAMAÑO</a:t>
              </a:r>
            </a:p>
          </p:txBody>
        </p:sp>
        <p:sp>
          <p:nvSpPr>
            <p:cNvPr id="42" name="Rectangle 38"/>
            <p:cNvSpPr>
              <a:spLocks noChangeArrowheads="1"/>
            </p:cNvSpPr>
            <p:nvPr/>
          </p:nvSpPr>
          <p:spPr bwMode="auto">
            <a:xfrm>
              <a:off x="3787" y="3350"/>
              <a:ext cx="942" cy="387"/>
            </a:xfrm>
            <a:prstGeom prst="rect">
              <a:avLst/>
            </a:prstGeom>
            <a:noFill/>
            <a:ln w="12700">
              <a:solidFill>
                <a:schemeClr val="tx1"/>
              </a:solidFill>
              <a:miter lim="800000"/>
              <a:headEnd/>
              <a:tailEnd/>
            </a:ln>
            <a:effectLst/>
          </p:spPr>
          <p:txBody>
            <a:bodyPr wrap="none" anchor="ctr"/>
            <a:lstStyle/>
            <a:p>
              <a:pPr algn="ctr">
                <a:defRPr/>
              </a:pPr>
              <a:endParaRPr lang="es-PE" sz="1600">
                <a:latin typeface="+mn-lt"/>
              </a:endParaRPr>
            </a:p>
          </p:txBody>
        </p:sp>
      </p:grpSp>
      <p:grpSp>
        <p:nvGrpSpPr>
          <p:cNvPr id="43" name="Group 39"/>
          <p:cNvGrpSpPr>
            <a:grpSpLocks/>
          </p:cNvGrpSpPr>
          <p:nvPr/>
        </p:nvGrpSpPr>
        <p:grpSpPr bwMode="auto">
          <a:xfrm>
            <a:off x="1325563" y="5505471"/>
            <a:ext cx="2105025" cy="793750"/>
            <a:chOff x="738" y="3350"/>
            <a:chExt cx="1326" cy="500"/>
          </a:xfrm>
        </p:grpSpPr>
        <p:sp>
          <p:nvSpPr>
            <p:cNvPr id="44" name="Rectangle 40"/>
            <p:cNvSpPr>
              <a:spLocks noChangeArrowheads="1"/>
            </p:cNvSpPr>
            <p:nvPr/>
          </p:nvSpPr>
          <p:spPr bwMode="auto">
            <a:xfrm>
              <a:off x="826" y="3426"/>
              <a:ext cx="969" cy="375"/>
            </a:xfrm>
            <a:prstGeom prst="rect">
              <a:avLst/>
            </a:prstGeom>
            <a:noFill/>
            <a:ln w="9525">
              <a:noFill/>
              <a:miter lim="800000"/>
              <a:headEnd/>
              <a:tailEnd/>
            </a:ln>
            <a:effectLst/>
          </p:spPr>
          <p:txBody>
            <a:bodyPr wrap="none" lIns="101600" tIns="50800" rIns="101600" bIns="50800">
              <a:spAutoFit/>
            </a:bodyPr>
            <a:lstStyle/>
            <a:p>
              <a:pPr algn="ctr" defTabSz="1106488" eaLnBrk="0" hangingPunct="0">
                <a:defRPr/>
              </a:pPr>
              <a:r>
                <a:rPr lang="es-ES_tradnl" sz="1600" b="1">
                  <a:latin typeface="+mn-lt"/>
                </a:rPr>
                <a:t>DESARROLLO </a:t>
              </a:r>
            </a:p>
            <a:p>
              <a:pPr algn="ctr" defTabSz="1106488" eaLnBrk="0" hangingPunct="0">
                <a:defRPr/>
              </a:pPr>
              <a:r>
                <a:rPr lang="es-ES_tradnl" sz="1600" b="1">
                  <a:latin typeface="+mn-lt"/>
                </a:rPr>
                <a:t>DEL PRODUCTO</a:t>
              </a:r>
            </a:p>
          </p:txBody>
        </p:sp>
        <p:sp>
          <p:nvSpPr>
            <p:cNvPr id="45" name="Rectangle 41"/>
            <p:cNvSpPr>
              <a:spLocks noChangeArrowheads="1"/>
            </p:cNvSpPr>
            <p:nvPr/>
          </p:nvSpPr>
          <p:spPr bwMode="auto">
            <a:xfrm>
              <a:off x="738" y="3350"/>
              <a:ext cx="1326" cy="500"/>
            </a:xfrm>
            <a:prstGeom prst="rect">
              <a:avLst/>
            </a:prstGeom>
            <a:noFill/>
            <a:ln w="12700">
              <a:solidFill>
                <a:schemeClr val="tx1"/>
              </a:solidFill>
              <a:miter lim="800000"/>
              <a:headEnd/>
              <a:tailEnd/>
            </a:ln>
            <a:effectLst/>
          </p:spPr>
          <p:txBody>
            <a:bodyPr wrap="none" anchor="ctr"/>
            <a:lstStyle/>
            <a:p>
              <a:pPr algn="ctr">
                <a:defRPr/>
              </a:pPr>
              <a:endParaRPr lang="es-PE" sz="1600">
                <a:latin typeface="+mn-lt"/>
              </a:endParaRPr>
            </a:p>
          </p:txBody>
        </p:sp>
      </p:grpSp>
      <p:sp>
        <p:nvSpPr>
          <p:cNvPr id="46" name="Line 42"/>
          <p:cNvSpPr>
            <a:spLocks noChangeShapeType="1"/>
          </p:cNvSpPr>
          <p:nvPr/>
        </p:nvSpPr>
        <p:spPr bwMode="auto">
          <a:xfrm flipV="1">
            <a:off x="3432175" y="4295796"/>
            <a:ext cx="760413" cy="1370012"/>
          </a:xfrm>
          <a:prstGeom prst="line">
            <a:avLst/>
          </a:prstGeom>
          <a:noFill/>
          <a:ln w="12700">
            <a:solidFill>
              <a:schemeClr val="tx1"/>
            </a:solidFill>
            <a:round/>
            <a:headEnd type="none" w="sm" len="sm"/>
            <a:tailEnd type="stealth" w="med" len="med"/>
          </a:ln>
          <a:effectLst/>
        </p:spPr>
        <p:txBody>
          <a:bodyPr wrap="none" anchor="ctr"/>
          <a:lstStyle/>
          <a:p>
            <a:pPr algn="ctr">
              <a:defRPr/>
            </a:pPr>
            <a:endParaRPr lang="es-PE" sz="1600">
              <a:latin typeface="+mn-lt"/>
            </a:endParaRPr>
          </a:p>
        </p:txBody>
      </p:sp>
      <p:sp>
        <p:nvSpPr>
          <p:cNvPr id="47" name="Line 43"/>
          <p:cNvSpPr>
            <a:spLocks noChangeShapeType="1"/>
          </p:cNvSpPr>
          <p:nvPr/>
        </p:nvSpPr>
        <p:spPr bwMode="auto">
          <a:xfrm flipH="1" flipV="1">
            <a:off x="5108575" y="4221183"/>
            <a:ext cx="1063625" cy="1749425"/>
          </a:xfrm>
          <a:prstGeom prst="line">
            <a:avLst/>
          </a:prstGeom>
          <a:noFill/>
          <a:ln w="12700">
            <a:solidFill>
              <a:schemeClr val="tx1"/>
            </a:solidFill>
            <a:round/>
            <a:headEnd type="none" w="sm" len="sm"/>
            <a:tailEnd type="stealth" w="med" len="med"/>
          </a:ln>
          <a:effectLst/>
        </p:spPr>
        <p:txBody>
          <a:bodyPr wrap="none" anchor="ctr"/>
          <a:lstStyle/>
          <a:p>
            <a:pPr algn="ctr">
              <a:defRPr/>
            </a:pPr>
            <a:endParaRPr lang="es-PE" sz="1600">
              <a:latin typeface="+mn-lt"/>
            </a:endParaRPr>
          </a:p>
        </p:txBody>
      </p:sp>
    </p:spTree>
    <p:extLst>
      <p:ext uri="{BB962C8B-B14F-4D97-AF65-F5344CB8AC3E}">
        <p14:creationId xmlns:p14="http://schemas.microsoft.com/office/powerpoint/2010/main" val="96498928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0" y="-71462"/>
            <a:ext cx="8839200" cy="1143000"/>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s-MX" sz="3600" b="1" i="0" u="none" strike="noStrike" kern="1200" cap="none" spc="0" normalizeH="0" baseline="0" noProof="0" dirty="0" err="1" smtClean="0">
                <a:ln>
                  <a:noFill/>
                </a:ln>
                <a:solidFill>
                  <a:schemeClr val="tx1"/>
                </a:solidFill>
                <a:effectLst/>
                <a:uLnTx/>
                <a:uFillTx/>
                <a:latin typeface="Tahoma" pitchFamily="34" charset="0"/>
                <a:ea typeface="+mj-ea"/>
                <a:cs typeface="+mj-cs"/>
              </a:rPr>
              <a:t>Metodo</a:t>
            </a:r>
            <a:r>
              <a:rPr kumimoji="0" lang="es-MX" sz="3600" b="1" i="0" u="none" strike="noStrike" kern="1200" cap="none" spc="0" normalizeH="0" baseline="0" noProof="0" dirty="0" smtClean="0">
                <a:ln>
                  <a:noFill/>
                </a:ln>
                <a:solidFill>
                  <a:schemeClr val="tx1"/>
                </a:solidFill>
                <a:effectLst/>
                <a:uLnTx/>
                <a:uFillTx/>
                <a:latin typeface="Tahoma" pitchFamily="34" charset="0"/>
                <a:ea typeface="+mj-ea"/>
                <a:cs typeface="+mj-cs"/>
              </a:rPr>
              <a:t> Costo - Costo</a:t>
            </a:r>
            <a:endParaRPr kumimoji="0" lang="es-ES" sz="3600" b="1" i="0" u="none" strike="noStrike" kern="1200" cap="none" spc="0" normalizeH="0" baseline="0" noProof="0" dirty="0" smtClean="0">
              <a:ln>
                <a:noFill/>
              </a:ln>
              <a:solidFill>
                <a:schemeClr val="tx1"/>
              </a:solidFill>
              <a:effectLst/>
              <a:uLnTx/>
              <a:uFillTx/>
              <a:latin typeface="Tahoma" pitchFamily="34" charset="0"/>
              <a:ea typeface="+mj-ea"/>
              <a:cs typeface="+mj-cs"/>
            </a:endParaRPr>
          </a:p>
        </p:txBody>
      </p:sp>
      <p:sp>
        <p:nvSpPr>
          <p:cNvPr id="3" name="Rectangle 3"/>
          <p:cNvSpPr>
            <a:spLocks noGrp="1" noChangeArrowheads="1"/>
          </p:cNvSpPr>
          <p:nvPr>
            <p:ph type="body" idx="4294967295"/>
          </p:nvPr>
        </p:nvSpPr>
        <p:spPr>
          <a:xfrm>
            <a:off x="457200" y="1223938"/>
            <a:ext cx="8229600" cy="5029200"/>
          </a:xfrm>
          <a:prstGeom prst="rect">
            <a:avLst/>
          </a:prstGeom>
        </p:spPr>
        <p:txBody>
          <a:bodyPr/>
          <a:lstStyle/>
          <a:p>
            <a:pPr eaLnBrk="1" hangingPunct="1">
              <a:lnSpc>
                <a:spcPct val="90000"/>
              </a:lnSpc>
              <a:buFontTx/>
              <a:buNone/>
            </a:pPr>
            <a:r>
              <a:rPr lang="es-ES" sz="2400" b="1" dirty="0" smtClean="0">
                <a:latin typeface="Tahoma" pitchFamily="34" charset="0"/>
              </a:rPr>
              <a:t>Ejemplo: Factores:</a:t>
            </a:r>
          </a:p>
          <a:p>
            <a:pPr eaLnBrk="1" hangingPunct="1">
              <a:lnSpc>
                <a:spcPct val="90000"/>
              </a:lnSpc>
              <a:buFontTx/>
              <a:buNone/>
            </a:pPr>
            <a:endParaRPr lang="es-ES" sz="2400" b="1" dirty="0" smtClean="0">
              <a:latin typeface="Tahoma" pitchFamily="34" charset="0"/>
            </a:endParaRPr>
          </a:p>
          <a:p>
            <a:pPr eaLnBrk="1" hangingPunct="1">
              <a:lnSpc>
                <a:spcPct val="90000"/>
              </a:lnSpc>
              <a:buFontTx/>
              <a:buNone/>
            </a:pPr>
            <a:r>
              <a:rPr lang="es-ES" sz="2000" dirty="0" smtClean="0">
                <a:latin typeface="Tahoma" pitchFamily="34" charset="0"/>
              </a:rPr>
              <a:t>- Alquiler de Local</a:t>
            </a:r>
          </a:p>
          <a:p>
            <a:pPr eaLnBrk="1" hangingPunct="1">
              <a:lnSpc>
                <a:spcPct val="90000"/>
              </a:lnSpc>
              <a:buFontTx/>
              <a:buNone/>
            </a:pPr>
            <a:r>
              <a:rPr lang="es-ES" sz="2000" dirty="0" smtClean="0">
                <a:latin typeface="Tahoma" pitchFamily="34" charset="0"/>
              </a:rPr>
              <a:t>- Garantía de Local</a:t>
            </a:r>
          </a:p>
          <a:p>
            <a:pPr eaLnBrk="1" hangingPunct="1">
              <a:lnSpc>
                <a:spcPct val="90000"/>
              </a:lnSpc>
              <a:buFontTx/>
              <a:buNone/>
            </a:pPr>
            <a:r>
              <a:rPr lang="es-ES" sz="2000" dirty="0" smtClean="0">
                <a:latin typeface="Tahoma" pitchFamily="34" charset="0"/>
              </a:rPr>
              <a:t>- Conexión a T.I.</a:t>
            </a:r>
          </a:p>
          <a:p>
            <a:pPr eaLnBrk="1" hangingPunct="1">
              <a:lnSpc>
                <a:spcPct val="90000"/>
              </a:lnSpc>
              <a:buFontTx/>
              <a:buNone/>
            </a:pPr>
            <a:r>
              <a:rPr lang="es-ES" sz="2000" dirty="0" smtClean="0">
                <a:latin typeface="Tahoma" pitchFamily="34" charset="0"/>
              </a:rPr>
              <a:t>- Seguridad</a:t>
            </a:r>
          </a:p>
          <a:p>
            <a:pPr eaLnBrk="1" hangingPunct="1">
              <a:lnSpc>
                <a:spcPct val="90000"/>
              </a:lnSpc>
              <a:buFontTx/>
              <a:buNone/>
            </a:pPr>
            <a:r>
              <a:rPr lang="es-ES" sz="2000" dirty="0" smtClean="0">
                <a:latin typeface="Tahoma" pitchFamily="34" charset="0"/>
              </a:rPr>
              <a:t>- Electricidad</a:t>
            </a:r>
          </a:p>
          <a:p>
            <a:pPr eaLnBrk="1" hangingPunct="1">
              <a:lnSpc>
                <a:spcPct val="90000"/>
              </a:lnSpc>
              <a:buFontTx/>
              <a:buNone/>
            </a:pPr>
            <a:r>
              <a:rPr lang="es-ES" sz="2000" dirty="0" smtClean="0">
                <a:latin typeface="Tahoma" pitchFamily="34" charset="0"/>
              </a:rPr>
              <a:t>- Agua Potable</a:t>
            </a:r>
          </a:p>
          <a:p>
            <a:pPr eaLnBrk="1" hangingPunct="1">
              <a:lnSpc>
                <a:spcPct val="90000"/>
              </a:lnSpc>
              <a:buFontTx/>
              <a:buNone/>
            </a:pPr>
            <a:endParaRPr lang="es-ES" sz="2000" dirty="0" smtClean="0">
              <a:latin typeface="Tahoma" pitchFamily="34" charset="0"/>
            </a:endParaRPr>
          </a:p>
          <a:p>
            <a:pPr marL="176213" indent="-176213" algn="just" eaLnBrk="1" hangingPunct="1">
              <a:lnSpc>
                <a:spcPct val="90000"/>
              </a:lnSpc>
              <a:buFontTx/>
              <a:buNone/>
            </a:pPr>
            <a:r>
              <a:rPr lang="es-ES" sz="2000" dirty="0" smtClean="0">
                <a:latin typeface="Tahoma" pitchFamily="34" charset="0"/>
              </a:rPr>
              <a:t>- Consiste en comparar los costos o gastos de los factores de dos ubicaciones o locales y optar por el de menor costo o gasto mensual o anual.</a:t>
            </a:r>
          </a:p>
          <a:p>
            <a:pPr eaLnBrk="1" hangingPunct="1">
              <a:lnSpc>
                <a:spcPct val="90000"/>
              </a:lnSpc>
              <a:buFontTx/>
              <a:buNone/>
            </a:pPr>
            <a:r>
              <a:rPr lang="es-ES" sz="2000" dirty="0" smtClean="0">
                <a:latin typeface="Tahoma" pitchFamily="34" charset="0"/>
              </a:rPr>
              <a:t>- Empleado en Micro localización.</a:t>
            </a:r>
          </a:p>
        </p:txBody>
      </p:sp>
    </p:spTree>
    <p:extLst>
      <p:ext uri="{BB962C8B-B14F-4D97-AF65-F5344CB8AC3E}">
        <p14:creationId xmlns:p14="http://schemas.microsoft.com/office/powerpoint/2010/main" val="96498928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0" y="-71462"/>
            <a:ext cx="8839200" cy="1143000"/>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s-ES" sz="3200" b="1" i="0" u="none" strike="noStrike" kern="1200" cap="none" spc="0" normalizeH="0" baseline="0" noProof="0" dirty="0" smtClean="0">
                <a:ln>
                  <a:noFill/>
                </a:ln>
                <a:effectLst/>
                <a:uLnTx/>
                <a:uFillTx/>
                <a:latin typeface="Tahoma" pitchFamily="34" charset="0"/>
                <a:ea typeface="+mj-ea"/>
                <a:cs typeface="+mj-cs"/>
              </a:rPr>
              <a:t>Método Costo - Costo</a:t>
            </a:r>
          </a:p>
        </p:txBody>
      </p:sp>
      <p:graphicFrame>
        <p:nvGraphicFramePr>
          <p:cNvPr id="3" name="Object 4"/>
          <p:cNvGraphicFramePr>
            <a:graphicFrameLocks noGrp="1" noChangeAspect="1"/>
          </p:cNvGraphicFramePr>
          <p:nvPr>
            <p:ph type="body" idx="4294967295"/>
          </p:nvPr>
        </p:nvGraphicFramePr>
        <p:xfrm>
          <a:off x="1506538" y="1776413"/>
          <a:ext cx="6808787" cy="3187700"/>
        </p:xfrm>
        <a:graphic>
          <a:graphicData uri="http://schemas.openxmlformats.org/presentationml/2006/ole">
            <mc:AlternateContent xmlns:mc="http://schemas.openxmlformats.org/markup-compatibility/2006">
              <mc:Choice xmlns:v="urn:schemas-microsoft-com:vml" Requires="v">
                <p:oleObj spid="_x0000_s3076" name="Document" r:id="rId3" imgW="3811450" imgH="1785092" progId="Word.Document.8">
                  <p:embed/>
                </p:oleObj>
              </mc:Choice>
              <mc:Fallback>
                <p:oleObj name="Document" r:id="rId3" imgW="3811450" imgH="1785092" progId="Word.Document.8">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06538" y="1776413"/>
                        <a:ext cx="6808787" cy="3187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96498928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0" y="-71462"/>
            <a:ext cx="8839200" cy="1143000"/>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s-MX" sz="3600" b="1" i="0" u="none" strike="noStrike" kern="1200" cap="none" spc="0" normalizeH="0" baseline="0" noProof="0" dirty="0" smtClean="0">
                <a:ln>
                  <a:noFill/>
                </a:ln>
                <a:effectLst/>
                <a:uLnTx/>
                <a:uFillTx/>
                <a:latin typeface="Tahoma" pitchFamily="34" charset="0"/>
                <a:ea typeface="+mj-ea"/>
                <a:cs typeface="+mj-cs"/>
              </a:rPr>
              <a:t>Elección de la Localización</a:t>
            </a:r>
            <a:endParaRPr kumimoji="0" lang="es-ES" sz="3600" b="1" i="0" u="none" strike="noStrike" kern="1200" cap="none" spc="0" normalizeH="0" baseline="0" noProof="0" dirty="0" smtClean="0">
              <a:ln>
                <a:noFill/>
              </a:ln>
              <a:effectLst/>
              <a:uLnTx/>
              <a:uFillTx/>
              <a:latin typeface="Tahoma" pitchFamily="34" charset="0"/>
              <a:ea typeface="+mj-ea"/>
              <a:cs typeface="+mj-cs"/>
            </a:endParaRPr>
          </a:p>
        </p:txBody>
      </p:sp>
      <p:sp>
        <p:nvSpPr>
          <p:cNvPr id="3" name="Rectangle 3"/>
          <p:cNvSpPr>
            <a:spLocks noGrp="1" noChangeArrowheads="1"/>
          </p:cNvSpPr>
          <p:nvPr>
            <p:ph type="body" idx="4294967295"/>
          </p:nvPr>
        </p:nvSpPr>
        <p:spPr>
          <a:xfrm>
            <a:off x="685800" y="1223938"/>
            <a:ext cx="8001000" cy="4648200"/>
          </a:xfrm>
          <a:prstGeom prst="rect">
            <a:avLst/>
          </a:prstGeom>
        </p:spPr>
        <p:txBody>
          <a:bodyPr/>
          <a:lstStyle/>
          <a:p>
            <a:pPr marL="0" indent="0" algn="just" eaLnBrk="1" hangingPunct="1">
              <a:buFontTx/>
              <a:buNone/>
            </a:pPr>
            <a:r>
              <a:rPr lang="es-MX" sz="2400" dirty="0" smtClean="0">
                <a:latin typeface="Tahoma" pitchFamily="34" charset="0"/>
              </a:rPr>
              <a:t>El grupo promotor determino el Local A idóneo para la puesta en marcha del proyecto por las siguientes razones:</a:t>
            </a:r>
          </a:p>
          <a:p>
            <a:pPr marL="0" indent="0" algn="just" eaLnBrk="1" hangingPunct="1">
              <a:buFontTx/>
              <a:buNone/>
            </a:pPr>
            <a:r>
              <a:rPr lang="es-MX" sz="2400" dirty="0" smtClean="0">
                <a:latin typeface="Tahoma" pitchFamily="34" charset="0"/>
              </a:rPr>
              <a:t>En función a los costos por alternativas se eligió el </a:t>
            </a:r>
            <a:r>
              <a:rPr lang="es-MX" sz="2400" b="1" dirty="0" smtClean="0">
                <a:latin typeface="Tahoma" pitchFamily="34" charset="0"/>
              </a:rPr>
              <a:t>Local A</a:t>
            </a:r>
            <a:r>
              <a:rPr lang="es-MX" sz="2400" dirty="0" smtClean="0">
                <a:latin typeface="Tahoma" pitchFamily="34" charset="0"/>
              </a:rPr>
              <a:t> que posee un monto mayor de inversión, pero que se ve compensado principalmente por la cercanía al mercado. (Del cuadro de Ranking de Factores).</a:t>
            </a:r>
          </a:p>
          <a:p>
            <a:pPr eaLnBrk="1" hangingPunct="1">
              <a:buFontTx/>
              <a:buNone/>
            </a:pPr>
            <a:endParaRPr lang="es-MX" sz="2800" dirty="0" smtClean="0">
              <a:latin typeface="Tahoma" pitchFamily="34" charset="0"/>
            </a:endParaRPr>
          </a:p>
        </p:txBody>
      </p:sp>
    </p:spTree>
    <p:extLst>
      <p:ext uri="{BB962C8B-B14F-4D97-AF65-F5344CB8AC3E}">
        <p14:creationId xmlns:p14="http://schemas.microsoft.com/office/powerpoint/2010/main" val="96498928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2428860" y="2143116"/>
            <a:ext cx="4572000" cy="1815882"/>
          </a:xfrm>
          <a:prstGeom prst="rect">
            <a:avLst/>
          </a:prstGeom>
        </p:spPr>
        <p:txBody>
          <a:bodyPr>
            <a:spAutoFit/>
          </a:bodyPr>
          <a:lstStyle/>
          <a:p>
            <a:pPr algn="ctr"/>
            <a:r>
              <a:rPr lang="es-PE" sz="2800" b="1" dirty="0" smtClean="0">
                <a:solidFill>
                  <a:srgbClr val="FF0000"/>
                </a:solidFill>
              </a:rPr>
              <a:t>ESTUDIO TECNICO:</a:t>
            </a:r>
          </a:p>
          <a:p>
            <a:pPr algn="ctr"/>
            <a:endParaRPr lang="es-PE" sz="2800" b="1" dirty="0" smtClean="0">
              <a:solidFill>
                <a:srgbClr val="FF0000"/>
              </a:solidFill>
            </a:endParaRPr>
          </a:p>
          <a:p>
            <a:pPr algn="ctr"/>
            <a:r>
              <a:rPr lang="es-PE" sz="2800" b="1" dirty="0" smtClean="0">
                <a:solidFill>
                  <a:srgbClr val="FF0000"/>
                </a:solidFill>
              </a:rPr>
              <a:t>Ingeniería del Proyecto</a:t>
            </a:r>
            <a:r>
              <a:rPr lang="es-PE" sz="2800" dirty="0" smtClean="0">
                <a:solidFill>
                  <a:srgbClr val="FF0000"/>
                </a:solidFill>
              </a:rPr>
              <a:t/>
            </a:r>
            <a:br>
              <a:rPr lang="es-PE" sz="2800" dirty="0" smtClean="0">
                <a:solidFill>
                  <a:srgbClr val="FF0000"/>
                </a:solidFill>
              </a:rPr>
            </a:br>
            <a:endParaRPr lang="es-PE" sz="2800" dirty="0">
              <a:solidFill>
                <a:srgbClr val="FF0000"/>
              </a:solidFill>
            </a:endParaRPr>
          </a:p>
        </p:txBody>
      </p:sp>
    </p:spTree>
    <p:extLst>
      <p:ext uri="{BB962C8B-B14F-4D97-AF65-F5344CB8AC3E}">
        <p14:creationId xmlns:p14="http://schemas.microsoft.com/office/powerpoint/2010/main" val="96498928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2928958" y="214290"/>
            <a:ext cx="4572000" cy="954107"/>
          </a:xfrm>
          <a:prstGeom prst="rect">
            <a:avLst/>
          </a:prstGeom>
        </p:spPr>
        <p:txBody>
          <a:bodyPr>
            <a:spAutoFit/>
          </a:bodyPr>
          <a:lstStyle/>
          <a:p>
            <a:r>
              <a:rPr lang="es-PE" sz="2800" b="1" dirty="0" smtClean="0">
                <a:solidFill>
                  <a:srgbClr val="FF0000"/>
                </a:solidFill>
              </a:rPr>
              <a:t>ESTUDIO TECNICO:</a:t>
            </a:r>
            <a:r>
              <a:rPr lang="es-PE" sz="2800" dirty="0" smtClean="0">
                <a:solidFill>
                  <a:srgbClr val="FF0000"/>
                </a:solidFill>
              </a:rPr>
              <a:t/>
            </a:r>
            <a:br>
              <a:rPr lang="es-PE" sz="2800" dirty="0" smtClean="0">
                <a:solidFill>
                  <a:srgbClr val="FF0000"/>
                </a:solidFill>
              </a:rPr>
            </a:br>
            <a:endParaRPr lang="es-PE" sz="2800" dirty="0">
              <a:solidFill>
                <a:srgbClr val="FF0000"/>
              </a:solidFill>
            </a:endParaRPr>
          </a:p>
        </p:txBody>
      </p:sp>
      <p:sp>
        <p:nvSpPr>
          <p:cNvPr id="4" name="Text Box 3"/>
          <p:cNvSpPr txBox="1">
            <a:spLocks noChangeArrowheads="1"/>
          </p:cNvSpPr>
          <p:nvPr/>
        </p:nvSpPr>
        <p:spPr bwMode="auto">
          <a:xfrm>
            <a:off x="714348" y="3286124"/>
            <a:ext cx="7696200" cy="2227263"/>
          </a:xfrm>
          <a:prstGeom prst="rect">
            <a:avLst/>
          </a:prstGeom>
          <a:noFill/>
          <a:ln w="9525">
            <a:noFill/>
            <a:miter lim="800000"/>
            <a:headEnd/>
            <a:tailEnd/>
          </a:ln>
          <a:effectLst/>
        </p:spPr>
        <p:txBody>
          <a:bodyPr>
            <a:spAutoFit/>
          </a:bodyPr>
          <a:lstStyle/>
          <a:p>
            <a:pPr algn="just">
              <a:spcBef>
                <a:spcPct val="50000"/>
              </a:spcBef>
            </a:pPr>
            <a:r>
              <a:rPr lang="es-MX" sz="2800" dirty="0"/>
              <a:t>El estudio de ingeniería está orientado a buscar una función de producción que optimice la utilización de los recursos disponibles en la elaboración de un bien o en la prestación de un servicio.</a:t>
            </a:r>
            <a:endParaRPr lang="es-ES" sz="2800" dirty="0"/>
          </a:p>
        </p:txBody>
      </p:sp>
      <p:sp>
        <p:nvSpPr>
          <p:cNvPr id="5" name="Rectangle 4"/>
          <p:cNvSpPr txBox="1">
            <a:spLocks noChangeArrowheads="1"/>
          </p:cNvSpPr>
          <p:nvPr/>
        </p:nvSpPr>
        <p:spPr>
          <a:xfrm>
            <a:off x="714348" y="1484313"/>
            <a:ext cx="7772400" cy="1524000"/>
          </a:xfrm>
          <a:prstGeom prst="rect">
            <a:avLst/>
          </a:prstGeom>
        </p:spPr>
        <p:txBody>
          <a:bodyPr vert="horz" lIns="91440" tIns="45720" rIns="91440" bIns="45720" rtlCol="0" anchor="ctr">
            <a:normAutofit fontScale="92500" lnSpcReduction="200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s-MX" sz="2000" b="1" i="0" u="none" strike="noStrike" kern="1200" cap="none" spc="0" normalizeH="0" baseline="0" noProof="0" dirty="0" smtClean="0">
                <a:ln>
                  <a:noFill/>
                </a:ln>
                <a:solidFill>
                  <a:srgbClr val="FF0000"/>
                </a:solidFill>
                <a:effectLst/>
                <a:uLnTx/>
                <a:uFillTx/>
                <a:latin typeface="Arial" charset="0"/>
                <a:ea typeface="+mj-ea"/>
                <a:cs typeface="+mj-cs"/>
              </a:rPr>
              <a:t>INGENIER</a:t>
            </a:r>
            <a:r>
              <a:rPr kumimoji="0" lang="es-MX" sz="2000" b="1" i="0" u="none" strike="noStrike" kern="1200" cap="none" spc="0" normalizeH="0" baseline="0" noProof="0" dirty="0" smtClean="0">
                <a:ln>
                  <a:noFill/>
                </a:ln>
                <a:solidFill>
                  <a:srgbClr val="FF0000"/>
                </a:solidFill>
                <a:effectLst/>
                <a:uLnTx/>
                <a:uFillTx/>
                <a:latin typeface="Tahoma"/>
                <a:ea typeface="+mj-ea"/>
                <a:cs typeface="+mj-cs"/>
              </a:rPr>
              <a:t>Í</a:t>
            </a:r>
            <a:r>
              <a:rPr kumimoji="0" lang="es-MX" sz="2000" b="1" i="0" u="none" strike="noStrike" kern="1200" cap="none" spc="0" normalizeH="0" baseline="0" noProof="0" dirty="0" smtClean="0">
                <a:ln>
                  <a:noFill/>
                </a:ln>
                <a:solidFill>
                  <a:srgbClr val="FF0000"/>
                </a:solidFill>
                <a:effectLst/>
                <a:uLnTx/>
                <a:uFillTx/>
                <a:latin typeface="Arial" charset="0"/>
                <a:ea typeface="+mj-ea"/>
                <a:cs typeface="+mj-cs"/>
              </a:rPr>
              <a:t>A DEL PROYECTO</a:t>
            </a:r>
            <a:br>
              <a:rPr kumimoji="0" lang="es-MX" sz="2000" b="1" i="0" u="none" strike="noStrike" kern="1200" cap="none" spc="0" normalizeH="0" baseline="0" noProof="0" dirty="0" smtClean="0">
                <a:ln>
                  <a:noFill/>
                </a:ln>
                <a:solidFill>
                  <a:srgbClr val="FF0000"/>
                </a:solidFill>
                <a:effectLst/>
                <a:uLnTx/>
                <a:uFillTx/>
                <a:latin typeface="Arial" charset="0"/>
                <a:ea typeface="+mj-ea"/>
                <a:cs typeface="+mj-cs"/>
              </a:rPr>
            </a:br>
            <a:r>
              <a:rPr kumimoji="0" lang="es-MX" sz="2000" b="1" i="0" u="none" strike="noStrike" kern="1200" cap="none" spc="0" normalizeH="0" baseline="0" noProof="0" dirty="0" smtClean="0">
                <a:ln>
                  <a:noFill/>
                </a:ln>
                <a:solidFill>
                  <a:srgbClr val="FF0000"/>
                </a:solidFill>
                <a:effectLst/>
                <a:uLnTx/>
                <a:uFillTx/>
                <a:latin typeface="Arial" charset="0"/>
                <a:ea typeface="+mj-ea"/>
                <a:cs typeface="+mj-cs"/>
              </a:rPr>
              <a:t/>
            </a:r>
            <a:br>
              <a:rPr kumimoji="0" lang="es-MX" sz="2000" b="1" i="0" u="none" strike="noStrike" kern="1200" cap="none" spc="0" normalizeH="0" baseline="0" noProof="0" dirty="0" smtClean="0">
                <a:ln>
                  <a:noFill/>
                </a:ln>
                <a:solidFill>
                  <a:srgbClr val="FF0000"/>
                </a:solidFill>
                <a:effectLst/>
                <a:uLnTx/>
                <a:uFillTx/>
                <a:latin typeface="Arial" charset="0"/>
                <a:ea typeface="+mj-ea"/>
                <a:cs typeface="+mj-cs"/>
              </a:rPr>
            </a:br>
            <a:r>
              <a:rPr kumimoji="0" lang="es-MX" sz="2000" b="1" i="0" u="none" strike="noStrike" kern="1200" cap="none" spc="0" normalizeH="0" baseline="0" noProof="0" dirty="0" smtClean="0">
                <a:ln>
                  <a:noFill/>
                </a:ln>
                <a:solidFill>
                  <a:srgbClr val="FF0000"/>
                </a:solidFill>
                <a:effectLst/>
                <a:uLnTx/>
                <a:uFillTx/>
                <a:latin typeface="Arial" charset="0"/>
                <a:ea typeface="+mj-ea"/>
                <a:cs typeface="+mj-cs"/>
              </a:rPr>
              <a:t/>
            </a:r>
            <a:br>
              <a:rPr kumimoji="0" lang="es-MX" sz="2000" b="1" i="0" u="none" strike="noStrike" kern="1200" cap="none" spc="0" normalizeH="0" baseline="0" noProof="0" dirty="0" smtClean="0">
                <a:ln>
                  <a:noFill/>
                </a:ln>
                <a:solidFill>
                  <a:srgbClr val="FF0000"/>
                </a:solidFill>
                <a:effectLst/>
                <a:uLnTx/>
                <a:uFillTx/>
                <a:latin typeface="Arial" charset="0"/>
                <a:ea typeface="+mj-ea"/>
                <a:cs typeface="+mj-cs"/>
              </a:rPr>
            </a:br>
            <a:r>
              <a:rPr kumimoji="0" lang="es-MX" sz="2000" b="1" i="0" u="none" strike="noStrike" kern="1200" cap="none" spc="0" normalizeH="0" baseline="0" noProof="0" dirty="0" smtClean="0">
                <a:ln>
                  <a:noFill/>
                </a:ln>
                <a:solidFill>
                  <a:srgbClr val="FF0000"/>
                </a:solidFill>
                <a:effectLst/>
                <a:uLnTx/>
                <a:uFillTx/>
                <a:latin typeface="Arial" charset="0"/>
                <a:ea typeface="+mj-ea"/>
                <a:cs typeface="+mj-cs"/>
              </a:rPr>
              <a:t/>
            </a:r>
            <a:br>
              <a:rPr kumimoji="0" lang="es-MX" sz="2000" b="1" i="0" u="none" strike="noStrike" kern="1200" cap="none" spc="0" normalizeH="0" baseline="0" noProof="0" dirty="0" smtClean="0">
                <a:ln>
                  <a:noFill/>
                </a:ln>
                <a:solidFill>
                  <a:srgbClr val="FF0000"/>
                </a:solidFill>
                <a:effectLst/>
                <a:uLnTx/>
                <a:uFillTx/>
                <a:latin typeface="Arial" charset="0"/>
                <a:ea typeface="+mj-ea"/>
                <a:cs typeface="+mj-cs"/>
              </a:rPr>
            </a:br>
            <a:r>
              <a:rPr kumimoji="0" lang="es-MX" sz="2000" b="1" i="0" u="none" strike="noStrike" kern="1200" cap="none" spc="0" normalizeH="0" baseline="0" noProof="0" dirty="0" smtClean="0">
                <a:ln>
                  <a:noFill/>
                </a:ln>
                <a:solidFill>
                  <a:srgbClr val="FF0000"/>
                </a:solidFill>
                <a:effectLst/>
                <a:uLnTx/>
                <a:uFillTx/>
                <a:latin typeface="Arial" charset="0"/>
                <a:ea typeface="+mj-ea"/>
                <a:cs typeface="+mj-cs"/>
              </a:rPr>
              <a:t/>
            </a:r>
            <a:br>
              <a:rPr kumimoji="0" lang="es-MX" sz="2000" b="1" i="0" u="none" strike="noStrike" kern="1200" cap="none" spc="0" normalizeH="0" baseline="0" noProof="0" dirty="0" smtClean="0">
                <a:ln>
                  <a:noFill/>
                </a:ln>
                <a:solidFill>
                  <a:srgbClr val="FF0000"/>
                </a:solidFill>
                <a:effectLst/>
                <a:uLnTx/>
                <a:uFillTx/>
                <a:latin typeface="Arial" charset="0"/>
                <a:ea typeface="+mj-ea"/>
                <a:cs typeface="+mj-cs"/>
              </a:rPr>
            </a:br>
            <a:r>
              <a:rPr kumimoji="0" lang="es-MX" sz="2000" b="1" i="0" u="none" strike="noStrike" kern="1200" cap="none" spc="0" normalizeH="0" baseline="0" noProof="0" dirty="0" smtClean="0">
                <a:ln>
                  <a:noFill/>
                </a:ln>
                <a:solidFill>
                  <a:srgbClr val="FF0000"/>
                </a:solidFill>
                <a:effectLst/>
                <a:uLnTx/>
                <a:uFillTx/>
                <a:latin typeface="Arial" charset="0"/>
                <a:ea typeface="+mj-ea"/>
                <a:cs typeface="+mj-cs"/>
              </a:rPr>
              <a:t>Determinaci</a:t>
            </a:r>
            <a:r>
              <a:rPr kumimoji="0" lang="es-MX" sz="2000" b="1" i="0" u="none" strike="noStrike" kern="1200" cap="none" spc="0" normalizeH="0" baseline="0" noProof="0" dirty="0" smtClean="0">
                <a:ln>
                  <a:noFill/>
                </a:ln>
                <a:solidFill>
                  <a:srgbClr val="FF0000"/>
                </a:solidFill>
                <a:effectLst/>
                <a:uLnTx/>
                <a:uFillTx/>
                <a:latin typeface="Tahoma"/>
                <a:ea typeface="+mj-ea"/>
                <a:cs typeface="+mj-cs"/>
              </a:rPr>
              <a:t>ó</a:t>
            </a:r>
            <a:r>
              <a:rPr kumimoji="0" lang="es-MX" sz="2000" b="1" i="0" u="none" strike="noStrike" kern="1200" cap="none" spc="0" normalizeH="0" baseline="0" noProof="0" dirty="0" smtClean="0">
                <a:ln>
                  <a:noFill/>
                </a:ln>
                <a:solidFill>
                  <a:srgbClr val="FF0000"/>
                </a:solidFill>
                <a:effectLst/>
                <a:uLnTx/>
                <a:uFillTx/>
                <a:latin typeface="Arial" charset="0"/>
                <a:ea typeface="+mj-ea"/>
                <a:cs typeface="+mj-cs"/>
              </a:rPr>
              <a:t>n del proceso</a:t>
            </a:r>
            <a:endParaRPr kumimoji="0" lang="es-ES" sz="2000" b="1" i="0" u="none" strike="noStrike" kern="1200" cap="none" spc="0" normalizeH="0" baseline="0" noProof="0" dirty="0">
              <a:ln>
                <a:noFill/>
              </a:ln>
              <a:solidFill>
                <a:srgbClr val="FF0000"/>
              </a:solidFill>
              <a:effectLst/>
              <a:uLnTx/>
              <a:uFillTx/>
              <a:latin typeface="Arial" charset="0"/>
              <a:ea typeface="+mj-ea"/>
              <a:cs typeface="+mj-cs"/>
            </a:endParaRPr>
          </a:p>
        </p:txBody>
      </p:sp>
    </p:spTree>
    <p:extLst>
      <p:ext uri="{BB962C8B-B14F-4D97-AF65-F5344CB8AC3E}">
        <p14:creationId xmlns:p14="http://schemas.microsoft.com/office/powerpoint/2010/main" val="96498928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6290" name="Rectangle 2"/>
          <p:cNvSpPr>
            <a:spLocks noChangeArrowheads="1"/>
          </p:cNvSpPr>
          <p:nvPr/>
        </p:nvSpPr>
        <p:spPr bwMode="auto">
          <a:xfrm>
            <a:off x="381000" y="963613"/>
            <a:ext cx="8229600" cy="6057043"/>
          </a:xfrm>
          <a:prstGeom prst="rect">
            <a:avLst/>
          </a:prstGeom>
          <a:noFill/>
          <a:ln w="12700">
            <a:noFill/>
            <a:miter lim="800000"/>
            <a:headEnd type="none" w="sm" len="sm"/>
            <a:tailEnd type="none" w="sm" len="sm"/>
          </a:ln>
          <a:effectLst/>
        </p:spPr>
        <p:txBody>
          <a:bodyPr>
            <a:spAutoFit/>
          </a:bodyPr>
          <a:lstStyle/>
          <a:p>
            <a:pPr eaLnBrk="0" hangingPunct="0">
              <a:spcAft>
                <a:spcPct val="30000"/>
              </a:spcAft>
            </a:pPr>
            <a:r>
              <a:rPr lang="es-ES" sz="3400" b="1" dirty="0">
                <a:latin typeface="Calibri" pitchFamily="34" charset="0"/>
              </a:rPr>
              <a:t>INGENIERÍA DEL PROYECTO</a:t>
            </a:r>
          </a:p>
          <a:p>
            <a:pPr eaLnBrk="0" hangingPunct="0">
              <a:spcAft>
                <a:spcPct val="30000"/>
              </a:spcAft>
            </a:pPr>
            <a:r>
              <a:rPr lang="es-ES" sz="3400" b="1" dirty="0">
                <a:latin typeface="Calibri" pitchFamily="34" charset="0"/>
              </a:rPr>
              <a:t>Costos de inversión:</a:t>
            </a:r>
          </a:p>
          <a:p>
            <a:pPr eaLnBrk="0" hangingPunct="0">
              <a:spcAft>
                <a:spcPct val="30000"/>
              </a:spcAft>
            </a:pPr>
            <a:endParaRPr lang="es-ES" sz="3400" b="1" dirty="0">
              <a:solidFill>
                <a:srgbClr val="800000"/>
              </a:solidFill>
              <a:latin typeface="EnviroD" pitchFamily="50" charset="0"/>
            </a:endParaRPr>
          </a:p>
          <a:p>
            <a:pPr eaLnBrk="0" hangingPunct="0">
              <a:spcAft>
                <a:spcPct val="30000"/>
              </a:spcAft>
            </a:pPr>
            <a:endParaRPr lang="es-ES" sz="3400" b="1" dirty="0">
              <a:solidFill>
                <a:srgbClr val="800000"/>
              </a:solidFill>
              <a:latin typeface="EnviroD" pitchFamily="50" charset="0"/>
            </a:endParaRPr>
          </a:p>
          <a:p>
            <a:pPr eaLnBrk="0" hangingPunct="0">
              <a:spcAft>
                <a:spcPct val="30000"/>
              </a:spcAft>
            </a:pPr>
            <a:endParaRPr lang="es-ES" sz="3400" b="1" dirty="0">
              <a:solidFill>
                <a:srgbClr val="800000"/>
              </a:solidFill>
              <a:latin typeface="EnviroD" pitchFamily="50" charset="0"/>
            </a:endParaRPr>
          </a:p>
          <a:p>
            <a:pPr eaLnBrk="0" hangingPunct="0">
              <a:spcAft>
                <a:spcPct val="30000"/>
              </a:spcAft>
            </a:pPr>
            <a:endParaRPr lang="es-ES" sz="3400" b="1" dirty="0">
              <a:solidFill>
                <a:srgbClr val="800000"/>
              </a:solidFill>
              <a:latin typeface="EnviroD" pitchFamily="50" charset="0"/>
            </a:endParaRPr>
          </a:p>
          <a:p>
            <a:pPr eaLnBrk="0" hangingPunct="0">
              <a:spcAft>
                <a:spcPct val="30000"/>
              </a:spcAft>
            </a:pPr>
            <a:endParaRPr lang="es-ES" sz="3400" b="1" dirty="0">
              <a:solidFill>
                <a:srgbClr val="800000"/>
              </a:solidFill>
              <a:latin typeface="EnviroD" pitchFamily="50" charset="0"/>
            </a:endParaRPr>
          </a:p>
          <a:p>
            <a:pPr eaLnBrk="0" hangingPunct="0">
              <a:spcAft>
                <a:spcPct val="30000"/>
              </a:spcAft>
            </a:pPr>
            <a:endParaRPr lang="es-ES" sz="3400" b="1" dirty="0">
              <a:solidFill>
                <a:srgbClr val="800000"/>
              </a:solidFill>
              <a:latin typeface="EnviroD" pitchFamily="50" charset="0"/>
            </a:endParaRPr>
          </a:p>
          <a:p>
            <a:pPr eaLnBrk="0" hangingPunct="0">
              <a:spcAft>
                <a:spcPct val="30000"/>
              </a:spcAft>
            </a:pPr>
            <a:endParaRPr lang="es-ES" sz="3400" b="1" dirty="0">
              <a:solidFill>
                <a:srgbClr val="800000"/>
              </a:solidFill>
              <a:latin typeface="EnviroD" pitchFamily="50" charset="0"/>
            </a:endParaRPr>
          </a:p>
        </p:txBody>
      </p:sp>
      <p:graphicFrame>
        <p:nvGraphicFramePr>
          <p:cNvPr id="396291" name="Object 3"/>
          <p:cNvGraphicFramePr>
            <a:graphicFrameLocks noChangeAspect="1"/>
          </p:cNvGraphicFramePr>
          <p:nvPr/>
        </p:nvGraphicFramePr>
        <p:xfrm>
          <a:off x="614363" y="2514617"/>
          <a:ext cx="7900987" cy="3271837"/>
        </p:xfrm>
        <a:graphic>
          <a:graphicData uri="http://schemas.openxmlformats.org/presentationml/2006/ole">
            <mc:AlternateContent xmlns:mc="http://schemas.openxmlformats.org/markup-compatibility/2006">
              <mc:Choice xmlns:v="urn:schemas-microsoft-com:vml" Requires="v">
                <p:oleObj spid="_x0000_s58372" name="Worksheet" r:id="rId4" imgW="4838616" imgH="1889832" progId="Excel.Sheet.8">
                  <p:embed/>
                </p:oleObj>
              </mc:Choice>
              <mc:Fallback>
                <p:oleObj name="Worksheet" r:id="rId4" imgW="4838616" imgH="1889832"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4363" y="2514617"/>
                        <a:ext cx="7900987" cy="3271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8338" name="Rectangle 2"/>
          <p:cNvSpPr>
            <a:spLocks noChangeArrowheads="1"/>
          </p:cNvSpPr>
          <p:nvPr/>
        </p:nvSpPr>
        <p:spPr bwMode="auto">
          <a:xfrm>
            <a:off x="485804" y="872419"/>
            <a:ext cx="8229600" cy="6057043"/>
          </a:xfrm>
          <a:prstGeom prst="rect">
            <a:avLst/>
          </a:prstGeom>
          <a:noFill/>
          <a:ln w="12700">
            <a:noFill/>
            <a:miter lim="800000"/>
            <a:headEnd type="none" w="sm" len="sm"/>
            <a:tailEnd type="none" w="sm" len="sm"/>
          </a:ln>
          <a:effectLst/>
        </p:spPr>
        <p:txBody>
          <a:bodyPr>
            <a:spAutoFit/>
          </a:bodyPr>
          <a:lstStyle/>
          <a:p>
            <a:pPr eaLnBrk="0" hangingPunct="0">
              <a:spcAft>
                <a:spcPct val="30000"/>
              </a:spcAft>
            </a:pPr>
            <a:r>
              <a:rPr lang="es-ES" sz="3400" b="1" dirty="0">
                <a:latin typeface="Calibri" pitchFamily="34" charset="0"/>
              </a:rPr>
              <a:t>INGENIERÍA DEL PROYECTO</a:t>
            </a:r>
          </a:p>
          <a:p>
            <a:pPr eaLnBrk="0" hangingPunct="0">
              <a:spcAft>
                <a:spcPct val="30000"/>
              </a:spcAft>
            </a:pPr>
            <a:r>
              <a:rPr lang="es-ES" sz="3400" b="1" dirty="0">
                <a:latin typeface="Calibri" pitchFamily="34" charset="0"/>
              </a:rPr>
              <a:t>Costos de inversión:</a:t>
            </a:r>
          </a:p>
          <a:p>
            <a:pPr eaLnBrk="0" hangingPunct="0">
              <a:spcAft>
                <a:spcPct val="30000"/>
              </a:spcAft>
            </a:pPr>
            <a:endParaRPr lang="es-ES" sz="3400" b="1" dirty="0">
              <a:solidFill>
                <a:srgbClr val="800000"/>
              </a:solidFill>
              <a:latin typeface="EnviroD" pitchFamily="50" charset="0"/>
            </a:endParaRPr>
          </a:p>
          <a:p>
            <a:pPr eaLnBrk="0" hangingPunct="0">
              <a:spcAft>
                <a:spcPct val="30000"/>
              </a:spcAft>
            </a:pPr>
            <a:endParaRPr lang="es-ES" sz="3400" b="1" dirty="0">
              <a:solidFill>
                <a:srgbClr val="800000"/>
              </a:solidFill>
              <a:latin typeface="EnviroD" pitchFamily="50" charset="0"/>
            </a:endParaRPr>
          </a:p>
          <a:p>
            <a:pPr eaLnBrk="0" hangingPunct="0">
              <a:spcAft>
                <a:spcPct val="30000"/>
              </a:spcAft>
            </a:pPr>
            <a:endParaRPr lang="es-ES" sz="3400" b="1" dirty="0">
              <a:solidFill>
                <a:srgbClr val="800000"/>
              </a:solidFill>
              <a:latin typeface="EnviroD" pitchFamily="50" charset="0"/>
            </a:endParaRPr>
          </a:p>
          <a:p>
            <a:pPr eaLnBrk="0" hangingPunct="0">
              <a:spcAft>
                <a:spcPct val="30000"/>
              </a:spcAft>
            </a:pPr>
            <a:endParaRPr lang="es-ES" sz="3400" b="1" dirty="0">
              <a:solidFill>
                <a:srgbClr val="800000"/>
              </a:solidFill>
              <a:latin typeface="EnviroD" pitchFamily="50" charset="0"/>
            </a:endParaRPr>
          </a:p>
          <a:p>
            <a:pPr eaLnBrk="0" hangingPunct="0">
              <a:spcAft>
                <a:spcPct val="30000"/>
              </a:spcAft>
            </a:pPr>
            <a:endParaRPr lang="es-ES" sz="3400" b="1" dirty="0">
              <a:solidFill>
                <a:srgbClr val="800000"/>
              </a:solidFill>
              <a:latin typeface="EnviroD" pitchFamily="50" charset="0"/>
            </a:endParaRPr>
          </a:p>
          <a:p>
            <a:pPr eaLnBrk="0" hangingPunct="0">
              <a:spcAft>
                <a:spcPct val="30000"/>
              </a:spcAft>
            </a:pPr>
            <a:endParaRPr lang="es-ES" sz="3400" b="1" dirty="0">
              <a:solidFill>
                <a:srgbClr val="800000"/>
              </a:solidFill>
              <a:latin typeface="EnviroD" pitchFamily="50" charset="0"/>
            </a:endParaRPr>
          </a:p>
          <a:p>
            <a:pPr eaLnBrk="0" hangingPunct="0">
              <a:spcAft>
                <a:spcPct val="30000"/>
              </a:spcAft>
            </a:pPr>
            <a:endParaRPr lang="es-ES" sz="3400" b="1" dirty="0">
              <a:solidFill>
                <a:srgbClr val="800000"/>
              </a:solidFill>
              <a:latin typeface="EnviroD" pitchFamily="50" charset="0"/>
            </a:endParaRPr>
          </a:p>
        </p:txBody>
      </p:sp>
      <p:graphicFrame>
        <p:nvGraphicFramePr>
          <p:cNvPr id="398339" name="Object 3"/>
          <p:cNvGraphicFramePr>
            <a:graphicFrameLocks noChangeAspect="1"/>
          </p:cNvGraphicFramePr>
          <p:nvPr/>
        </p:nvGraphicFramePr>
        <p:xfrm>
          <a:off x="677863" y="2138363"/>
          <a:ext cx="7802562" cy="3702050"/>
        </p:xfrm>
        <a:graphic>
          <a:graphicData uri="http://schemas.openxmlformats.org/presentationml/2006/ole">
            <mc:AlternateContent xmlns:mc="http://schemas.openxmlformats.org/markup-compatibility/2006">
              <mc:Choice xmlns:v="urn:schemas-microsoft-com:vml" Requires="v">
                <p:oleObj spid="_x0000_s59396" name="Worksheet" r:id="rId4" imgW="4587192" imgH="2179248" progId="Excel.Sheet.8">
                  <p:embed/>
                </p:oleObj>
              </mc:Choice>
              <mc:Fallback>
                <p:oleObj name="Worksheet" r:id="rId4" imgW="4587192" imgH="2179248" progId="Excel.Sheet.8">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7863" y="2138363"/>
                        <a:ext cx="7802562" cy="3702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0386" name="Rectangle 2"/>
          <p:cNvSpPr>
            <a:spLocks noChangeArrowheads="1"/>
          </p:cNvSpPr>
          <p:nvPr/>
        </p:nvSpPr>
        <p:spPr bwMode="auto">
          <a:xfrm>
            <a:off x="381000" y="819150"/>
            <a:ext cx="8229600" cy="6057043"/>
          </a:xfrm>
          <a:prstGeom prst="rect">
            <a:avLst/>
          </a:prstGeom>
          <a:noFill/>
          <a:ln w="12700">
            <a:noFill/>
            <a:miter lim="800000"/>
            <a:headEnd type="none" w="sm" len="sm"/>
            <a:tailEnd type="none" w="sm" len="sm"/>
          </a:ln>
          <a:effectLst/>
        </p:spPr>
        <p:txBody>
          <a:bodyPr>
            <a:spAutoFit/>
          </a:bodyPr>
          <a:lstStyle/>
          <a:p>
            <a:pPr eaLnBrk="0" hangingPunct="0">
              <a:spcAft>
                <a:spcPct val="30000"/>
              </a:spcAft>
            </a:pPr>
            <a:r>
              <a:rPr lang="es-ES" sz="3400" b="1" dirty="0">
                <a:latin typeface="Calibri" pitchFamily="34" charset="0"/>
              </a:rPr>
              <a:t>INGENIERÍA DEL PROYECTO</a:t>
            </a:r>
          </a:p>
          <a:p>
            <a:pPr eaLnBrk="0" hangingPunct="0">
              <a:spcAft>
                <a:spcPct val="30000"/>
              </a:spcAft>
            </a:pPr>
            <a:r>
              <a:rPr lang="es-ES" sz="3400" b="1" dirty="0">
                <a:latin typeface="Calibri" pitchFamily="34" charset="0"/>
              </a:rPr>
              <a:t>Costos de inversión:</a:t>
            </a:r>
          </a:p>
          <a:p>
            <a:pPr eaLnBrk="0" hangingPunct="0">
              <a:spcAft>
                <a:spcPct val="30000"/>
              </a:spcAft>
            </a:pPr>
            <a:endParaRPr lang="es-ES" sz="3400" b="1" dirty="0">
              <a:solidFill>
                <a:srgbClr val="336600"/>
              </a:solidFill>
              <a:latin typeface="EnviroD" pitchFamily="50" charset="0"/>
            </a:endParaRPr>
          </a:p>
          <a:p>
            <a:pPr eaLnBrk="0" hangingPunct="0">
              <a:spcAft>
                <a:spcPct val="30000"/>
              </a:spcAft>
            </a:pPr>
            <a:endParaRPr lang="es-ES" sz="3400" b="1" dirty="0">
              <a:solidFill>
                <a:srgbClr val="800000"/>
              </a:solidFill>
              <a:latin typeface="EnviroD" pitchFamily="50" charset="0"/>
            </a:endParaRPr>
          </a:p>
          <a:p>
            <a:pPr eaLnBrk="0" hangingPunct="0">
              <a:spcAft>
                <a:spcPct val="30000"/>
              </a:spcAft>
            </a:pPr>
            <a:endParaRPr lang="es-ES" sz="3400" b="1" dirty="0">
              <a:solidFill>
                <a:srgbClr val="800000"/>
              </a:solidFill>
              <a:latin typeface="EnviroD" pitchFamily="50" charset="0"/>
            </a:endParaRPr>
          </a:p>
          <a:p>
            <a:pPr eaLnBrk="0" hangingPunct="0">
              <a:spcAft>
                <a:spcPct val="30000"/>
              </a:spcAft>
            </a:pPr>
            <a:endParaRPr lang="es-ES" sz="3400" b="1" dirty="0">
              <a:solidFill>
                <a:srgbClr val="800000"/>
              </a:solidFill>
              <a:latin typeface="EnviroD" pitchFamily="50" charset="0"/>
            </a:endParaRPr>
          </a:p>
          <a:p>
            <a:pPr eaLnBrk="0" hangingPunct="0">
              <a:spcAft>
                <a:spcPct val="30000"/>
              </a:spcAft>
            </a:pPr>
            <a:endParaRPr lang="es-ES" sz="3400" b="1" dirty="0">
              <a:solidFill>
                <a:srgbClr val="800000"/>
              </a:solidFill>
              <a:latin typeface="EnviroD" pitchFamily="50" charset="0"/>
            </a:endParaRPr>
          </a:p>
          <a:p>
            <a:pPr eaLnBrk="0" hangingPunct="0">
              <a:spcAft>
                <a:spcPct val="30000"/>
              </a:spcAft>
            </a:pPr>
            <a:endParaRPr lang="es-ES" sz="3400" b="1" dirty="0">
              <a:solidFill>
                <a:srgbClr val="800000"/>
              </a:solidFill>
              <a:latin typeface="EnviroD" pitchFamily="50" charset="0"/>
            </a:endParaRPr>
          </a:p>
          <a:p>
            <a:pPr eaLnBrk="0" hangingPunct="0">
              <a:spcAft>
                <a:spcPct val="30000"/>
              </a:spcAft>
            </a:pPr>
            <a:endParaRPr lang="es-ES" sz="3400" b="1" dirty="0">
              <a:solidFill>
                <a:srgbClr val="800000"/>
              </a:solidFill>
              <a:latin typeface="EnviroD" pitchFamily="50" charset="0"/>
            </a:endParaRPr>
          </a:p>
        </p:txBody>
      </p:sp>
      <p:graphicFrame>
        <p:nvGraphicFramePr>
          <p:cNvPr id="400387" name="Object 3"/>
          <p:cNvGraphicFramePr>
            <a:graphicFrameLocks noChangeAspect="1"/>
          </p:cNvGraphicFramePr>
          <p:nvPr/>
        </p:nvGraphicFramePr>
        <p:xfrm>
          <a:off x="857224" y="2571744"/>
          <a:ext cx="7686675" cy="2614612"/>
        </p:xfrm>
        <a:graphic>
          <a:graphicData uri="http://schemas.openxmlformats.org/presentationml/2006/ole">
            <mc:AlternateContent xmlns:mc="http://schemas.openxmlformats.org/markup-compatibility/2006">
              <mc:Choice xmlns:v="urn:schemas-microsoft-com:vml" Requires="v">
                <p:oleObj spid="_x0000_s60420" name="Worksheet" r:id="rId4" imgW="6591240" imgH="1981272" progId="Excel.Sheet.8">
                  <p:embed/>
                </p:oleObj>
              </mc:Choice>
              <mc:Fallback>
                <p:oleObj name="Worksheet" r:id="rId4" imgW="6591240" imgH="1981272" progId="Excel.Sheet.8">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57224" y="2571744"/>
                        <a:ext cx="7686675" cy="2614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2434" name="Rectangle 2"/>
          <p:cNvSpPr>
            <a:spLocks noChangeArrowheads="1"/>
          </p:cNvSpPr>
          <p:nvPr/>
        </p:nvSpPr>
        <p:spPr bwMode="auto">
          <a:xfrm>
            <a:off x="842994" y="961985"/>
            <a:ext cx="8229600" cy="5324535"/>
          </a:xfrm>
          <a:prstGeom prst="rect">
            <a:avLst/>
          </a:prstGeom>
          <a:noFill/>
          <a:ln w="12700">
            <a:noFill/>
            <a:miter lim="800000"/>
            <a:headEnd type="none" w="sm" len="sm"/>
            <a:tailEnd type="none" w="sm" len="sm"/>
          </a:ln>
          <a:effectLst/>
        </p:spPr>
        <p:txBody>
          <a:bodyPr>
            <a:spAutoFit/>
          </a:bodyPr>
          <a:lstStyle/>
          <a:p>
            <a:pPr eaLnBrk="0" hangingPunct="0">
              <a:spcAft>
                <a:spcPct val="30000"/>
              </a:spcAft>
            </a:pPr>
            <a:r>
              <a:rPr lang="es-ES" sz="3400" b="1" dirty="0">
                <a:latin typeface="Calibri" pitchFamily="34" charset="0"/>
              </a:rPr>
              <a:t>INGENIERÍA DEL PROYECTO</a:t>
            </a:r>
          </a:p>
          <a:p>
            <a:pPr eaLnBrk="0" hangingPunct="0">
              <a:spcAft>
                <a:spcPct val="30000"/>
              </a:spcAft>
            </a:pPr>
            <a:r>
              <a:rPr lang="es-ES" sz="3400" b="1" dirty="0">
                <a:latin typeface="Calibri" pitchFamily="34" charset="0"/>
              </a:rPr>
              <a:t>Costos de operación</a:t>
            </a:r>
          </a:p>
          <a:p>
            <a:pPr eaLnBrk="0" hangingPunct="0">
              <a:spcAft>
                <a:spcPct val="30000"/>
              </a:spcAft>
            </a:pPr>
            <a:endParaRPr lang="es-ES" sz="3400" b="1" dirty="0">
              <a:solidFill>
                <a:srgbClr val="800000"/>
              </a:solidFill>
              <a:latin typeface="EnviroD" pitchFamily="50" charset="0"/>
            </a:endParaRPr>
          </a:p>
          <a:p>
            <a:pPr eaLnBrk="0" hangingPunct="0">
              <a:spcAft>
                <a:spcPct val="30000"/>
              </a:spcAft>
            </a:pPr>
            <a:endParaRPr lang="es-ES" sz="3400" b="1" dirty="0">
              <a:solidFill>
                <a:srgbClr val="800000"/>
              </a:solidFill>
              <a:latin typeface="EnviroD" pitchFamily="50" charset="0"/>
            </a:endParaRPr>
          </a:p>
          <a:p>
            <a:pPr eaLnBrk="0" hangingPunct="0">
              <a:spcAft>
                <a:spcPct val="30000"/>
              </a:spcAft>
            </a:pPr>
            <a:endParaRPr lang="es-ES" sz="3400" b="1" dirty="0">
              <a:solidFill>
                <a:srgbClr val="800000"/>
              </a:solidFill>
              <a:latin typeface="EnviroD" pitchFamily="50" charset="0"/>
            </a:endParaRPr>
          </a:p>
          <a:p>
            <a:pPr eaLnBrk="0" hangingPunct="0">
              <a:spcAft>
                <a:spcPct val="30000"/>
              </a:spcAft>
            </a:pPr>
            <a:endParaRPr lang="es-ES" sz="3400" b="1" dirty="0">
              <a:solidFill>
                <a:srgbClr val="800000"/>
              </a:solidFill>
              <a:latin typeface="EnviroD" pitchFamily="50" charset="0"/>
            </a:endParaRPr>
          </a:p>
          <a:p>
            <a:pPr eaLnBrk="0" hangingPunct="0">
              <a:spcAft>
                <a:spcPct val="30000"/>
              </a:spcAft>
            </a:pPr>
            <a:endParaRPr lang="es-ES" sz="3400" b="1" dirty="0">
              <a:solidFill>
                <a:srgbClr val="800000"/>
              </a:solidFill>
              <a:latin typeface="EnviroD" pitchFamily="50" charset="0"/>
            </a:endParaRPr>
          </a:p>
          <a:p>
            <a:pPr algn="just" eaLnBrk="0" hangingPunct="0">
              <a:lnSpc>
                <a:spcPct val="70000"/>
              </a:lnSpc>
              <a:spcAft>
                <a:spcPct val="30000"/>
              </a:spcAft>
            </a:pPr>
            <a:r>
              <a:rPr lang="es-ES" dirty="0" smtClean="0">
                <a:latin typeface="Calibri" pitchFamily="34" charset="0"/>
              </a:rPr>
              <a:t>Tanto </a:t>
            </a:r>
            <a:r>
              <a:rPr lang="es-ES" dirty="0">
                <a:latin typeface="Calibri" pitchFamily="34" charset="0"/>
              </a:rPr>
              <a:t>para la M.O. Directa (</a:t>
            </a:r>
            <a:r>
              <a:rPr lang="es-ES" dirty="0">
                <a:latin typeface="Calibri" pitchFamily="34" charset="0"/>
                <a:cs typeface="Times New Roman" pitchFamily="18" charset="0"/>
              </a:rPr>
              <a:t>transformación del producto</a:t>
            </a:r>
            <a:r>
              <a:rPr lang="es-ES" dirty="0">
                <a:latin typeface="Calibri" pitchFamily="34" charset="0"/>
              </a:rPr>
              <a:t>)</a:t>
            </a:r>
          </a:p>
          <a:p>
            <a:pPr algn="just" eaLnBrk="0" hangingPunct="0">
              <a:lnSpc>
                <a:spcPct val="70000"/>
              </a:lnSpc>
              <a:spcAft>
                <a:spcPct val="30000"/>
              </a:spcAft>
            </a:pPr>
            <a:r>
              <a:rPr lang="es-ES" dirty="0">
                <a:latin typeface="Calibri" pitchFamily="34" charset="0"/>
              </a:rPr>
              <a:t>Como para la M.O. Indirecta (</a:t>
            </a:r>
            <a:r>
              <a:rPr lang="es-CO" dirty="0">
                <a:latin typeface="Calibri" pitchFamily="34" charset="0"/>
                <a:cs typeface="Times New Roman" pitchFamily="18" charset="0"/>
              </a:rPr>
              <a:t>Mantenimiento, supervisión, vigilancia. etc.</a:t>
            </a:r>
            <a:r>
              <a:rPr lang="es-MX" dirty="0">
                <a:latin typeface="Calibri" pitchFamily="34" charset="0"/>
              </a:rPr>
              <a:t>)</a:t>
            </a:r>
            <a:endParaRPr lang="es-ES" dirty="0">
              <a:latin typeface="Calibri" pitchFamily="34" charset="0"/>
            </a:endParaRPr>
          </a:p>
        </p:txBody>
      </p:sp>
      <p:graphicFrame>
        <p:nvGraphicFramePr>
          <p:cNvPr id="402435" name="Object 3"/>
          <p:cNvGraphicFramePr>
            <a:graphicFrameLocks noChangeAspect="1"/>
          </p:cNvGraphicFramePr>
          <p:nvPr/>
        </p:nvGraphicFramePr>
        <p:xfrm>
          <a:off x="1976438" y="2360626"/>
          <a:ext cx="5073650" cy="3068638"/>
        </p:xfrm>
        <a:graphic>
          <a:graphicData uri="http://schemas.openxmlformats.org/presentationml/2006/ole">
            <mc:AlternateContent xmlns:mc="http://schemas.openxmlformats.org/markup-compatibility/2006">
              <mc:Choice xmlns:v="urn:schemas-microsoft-com:vml" Requires="v">
                <p:oleObj spid="_x0000_s61444" name="Worksheet" r:id="rId4" imgW="4457808" imgH="2720340" progId="Excel.Sheet.8">
                  <p:embed/>
                </p:oleObj>
              </mc:Choice>
              <mc:Fallback>
                <p:oleObj name="Worksheet" r:id="rId4" imgW="4457808" imgH="2720340" progId="Excel.Sheet.8">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76438" y="2360626"/>
                        <a:ext cx="5073650" cy="3068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4482" name="Rectangle 2"/>
          <p:cNvSpPr>
            <a:spLocks noChangeArrowheads="1"/>
          </p:cNvSpPr>
          <p:nvPr/>
        </p:nvSpPr>
        <p:spPr bwMode="auto">
          <a:xfrm>
            <a:off x="842994" y="868861"/>
            <a:ext cx="8229600" cy="6346353"/>
          </a:xfrm>
          <a:prstGeom prst="rect">
            <a:avLst/>
          </a:prstGeom>
          <a:noFill/>
          <a:ln w="12700">
            <a:noFill/>
            <a:miter lim="800000"/>
            <a:headEnd type="none" w="sm" len="sm"/>
            <a:tailEnd type="none" w="sm" len="sm"/>
          </a:ln>
          <a:effectLst/>
        </p:spPr>
        <p:txBody>
          <a:bodyPr>
            <a:spAutoFit/>
          </a:bodyPr>
          <a:lstStyle/>
          <a:p>
            <a:pPr eaLnBrk="0" hangingPunct="0">
              <a:spcAft>
                <a:spcPct val="30000"/>
              </a:spcAft>
            </a:pPr>
            <a:r>
              <a:rPr lang="es-ES" sz="3200" b="1" dirty="0">
                <a:latin typeface="Calibri" pitchFamily="34" charset="0"/>
              </a:rPr>
              <a:t>INGENIERÍA DEL PROYECTO</a:t>
            </a:r>
          </a:p>
          <a:p>
            <a:pPr eaLnBrk="0" hangingPunct="0">
              <a:spcAft>
                <a:spcPct val="30000"/>
              </a:spcAft>
            </a:pPr>
            <a:r>
              <a:rPr lang="es-ES" sz="3200" b="1" dirty="0">
                <a:latin typeface="Calibri" pitchFamily="34" charset="0"/>
              </a:rPr>
              <a:t>Costos de operación:</a:t>
            </a:r>
          </a:p>
          <a:p>
            <a:pPr eaLnBrk="0" hangingPunct="0">
              <a:spcAft>
                <a:spcPct val="30000"/>
              </a:spcAft>
            </a:pPr>
            <a:endParaRPr lang="es-ES" sz="3200" b="1" dirty="0">
              <a:solidFill>
                <a:srgbClr val="800000"/>
              </a:solidFill>
              <a:latin typeface="EnviroD" pitchFamily="50" charset="0"/>
            </a:endParaRPr>
          </a:p>
          <a:p>
            <a:pPr eaLnBrk="0" hangingPunct="0">
              <a:spcAft>
                <a:spcPct val="30000"/>
              </a:spcAft>
            </a:pPr>
            <a:endParaRPr lang="es-ES" sz="3200" b="1" dirty="0">
              <a:solidFill>
                <a:srgbClr val="800000"/>
              </a:solidFill>
              <a:latin typeface="EnviroD" pitchFamily="50" charset="0"/>
            </a:endParaRPr>
          </a:p>
          <a:p>
            <a:pPr eaLnBrk="0" hangingPunct="0">
              <a:spcAft>
                <a:spcPct val="30000"/>
              </a:spcAft>
            </a:pPr>
            <a:endParaRPr lang="es-ES" sz="3200" b="1" dirty="0">
              <a:solidFill>
                <a:srgbClr val="800000"/>
              </a:solidFill>
              <a:latin typeface="EnviroD" pitchFamily="50" charset="0"/>
            </a:endParaRPr>
          </a:p>
          <a:p>
            <a:pPr eaLnBrk="0" hangingPunct="0">
              <a:spcAft>
                <a:spcPct val="30000"/>
              </a:spcAft>
            </a:pPr>
            <a:endParaRPr lang="es-ES" sz="3200" b="1" dirty="0">
              <a:solidFill>
                <a:srgbClr val="800000"/>
              </a:solidFill>
              <a:latin typeface="EnviroD" pitchFamily="50" charset="0"/>
            </a:endParaRPr>
          </a:p>
          <a:p>
            <a:pPr eaLnBrk="0" hangingPunct="0">
              <a:spcAft>
                <a:spcPct val="30000"/>
              </a:spcAft>
            </a:pPr>
            <a:endParaRPr lang="es-ES" sz="3200" b="1" dirty="0">
              <a:solidFill>
                <a:srgbClr val="800000"/>
              </a:solidFill>
              <a:latin typeface="EnviroD" pitchFamily="50" charset="0"/>
            </a:endParaRPr>
          </a:p>
          <a:p>
            <a:pPr eaLnBrk="0" hangingPunct="0">
              <a:spcAft>
                <a:spcPct val="30000"/>
              </a:spcAft>
            </a:pPr>
            <a:endParaRPr lang="es-ES" sz="3200" b="1" dirty="0">
              <a:solidFill>
                <a:srgbClr val="800000"/>
              </a:solidFill>
              <a:latin typeface="EnviroD" pitchFamily="50" charset="0"/>
            </a:endParaRPr>
          </a:p>
          <a:p>
            <a:pPr eaLnBrk="0" hangingPunct="0">
              <a:spcAft>
                <a:spcPct val="30000"/>
              </a:spcAft>
            </a:pPr>
            <a:endParaRPr lang="es-ES" sz="3200" b="1" dirty="0">
              <a:solidFill>
                <a:srgbClr val="800000"/>
              </a:solidFill>
              <a:latin typeface="EnviroD" pitchFamily="50" charset="0"/>
            </a:endParaRPr>
          </a:p>
          <a:p>
            <a:pPr eaLnBrk="0" hangingPunct="0">
              <a:spcAft>
                <a:spcPct val="30000"/>
              </a:spcAft>
            </a:pPr>
            <a:endParaRPr lang="es-ES" sz="3200" b="1" dirty="0">
              <a:solidFill>
                <a:srgbClr val="800000"/>
              </a:solidFill>
              <a:latin typeface="EnviroD" pitchFamily="50" charset="0"/>
            </a:endParaRPr>
          </a:p>
        </p:txBody>
      </p:sp>
      <p:graphicFrame>
        <p:nvGraphicFramePr>
          <p:cNvPr id="404483" name="Object 3"/>
          <p:cNvGraphicFramePr>
            <a:graphicFrameLocks noChangeAspect="1"/>
          </p:cNvGraphicFramePr>
          <p:nvPr/>
        </p:nvGraphicFramePr>
        <p:xfrm>
          <a:off x="838200" y="2057400"/>
          <a:ext cx="7273925" cy="4114800"/>
        </p:xfrm>
        <a:graphic>
          <a:graphicData uri="http://schemas.openxmlformats.org/presentationml/2006/ole">
            <mc:AlternateContent xmlns:mc="http://schemas.openxmlformats.org/markup-compatibility/2006">
              <mc:Choice xmlns:v="urn:schemas-microsoft-com:vml" Requires="v">
                <p:oleObj spid="_x0000_s62468" name="Hoja de cálculo" r:id="rId4" imgW="4781550" imgH="2705100" progId="Excel.Sheet.8">
                  <p:embed/>
                </p:oleObj>
              </mc:Choice>
              <mc:Fallback>
                <p:oleObj name="Hoja de cálculo" r:id="rId4" imgW="4781550" imgH="2705100" progId="Excel.Sheet.8">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8200" y="2057400"/>
                        <a:ext cx="7273925"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10202113"/>
          <p:cNvSpPr>
            <a:spLocks noGrp="1" noChangeArrowheads="1"/>
          </p:cNvSpPr>
          <p:nvPr>
            <p:ph type="ctrTitle"/>
          </p:nvPr>
        </p:nvSpPr>
        <p:spPr>
          <a:xfrm>
            <a:off x="571472" y="1000125"/>
            <a:ext cx="8286808" cy="5286395"/>
          </a:xfrm>
        </p:spPr>
        <p:txBody>
          <a:bodyPr/>
          <a:lstStyle/>
          <a:p>
            <a:pPr algn="just"/>
            <a:r>
              <a:rPr lang="es-PE" sz="2400" dirty="0" smtClean="0"/>
              <a:t>Un estudio técnico permite proponer y analizar las diferentes opciones tecnológicas para producir los bienes o servicios</a:t>
            </a:r>
            <a:br>
              <a:rPr lang="es-PE" sz="2400" dirty="0" smtClean="0"/>
            </a:br>
            <a:r>
              <a:rPr lang="es-PE" sz="2400" dirty="0" smtClean="0"/>
              <a:t>que se requieren, lo que además admite verificar la factibilidad técnica de cada una de ellas.</a:t>
            </a:r>
            <a:br>
              <a:rPr lang="es-PE" sz="2400" dirty="0" smtClean="0"/>
            </a:br>
            <a:r>
              <a:rPr lang="es-PE" sz="2400" dirty="0" smtClean="0"/>
              <a:t/>
            </a:r>
            <a:br>
              <a:rPr lang="es-PE" sz="2400" dirty="0" smtClean="0"/>
            </a:br>
            <a:r>
              <a:rPr lang="es-PE" sz="2400" dirty="0" smtClean="0"/>
              <a:t>Este análisis identifica los equipos, la maquinaria, las materias primas y las instalaciones necesarias para el proyecto y, por tanto, los costos de inversión y</a:t>
            </a:r>
            <a:br>
              <a:rPr lang="es-PE" sz="2400" dirty="0" smtClean="0"/>
            </a:br>
            <a:r>
              <a:rPr lang="es-PE" sz="2400" dirty="0" smtClean="0"/>
              <a:t>de operación requeridos, así como el capital de trabajo que se necesita. </a:t>
            </a:r>
            <a:endParaRPr lang="es-PE" sz="2400" dirty="0"/>
          </a:p>
        </p:txBody>
      </p:sp>
      <p:sp>
        <p:nvSpPr>
          <p:cNvPr id="3" name="2 Rectángulo"/>
          <p:cNvSpPr/>
          <p:nvPr/>
        </p:nvSpPr>
        <p:spPr>
          <a:xfrm>
            <a:off x="2928958" y="214290"/>
            <a:ext cx="4572000" cy="954107"/>
          </a:xfrm>
          <a:prstGeom prst="rect">
            <a:avLst/>
          </a:prstGeom>
        </p:spPr>
        <p:txBody>
          <a:bodyPr>
            <a:spAutoFit/>
          </a:bodyPr>
          <a:lstStyle/>
          <a:p>
            <a:r>
              <a:rPr lang="es-PE" sz="2800" b="1" dirty="0" smtClean="0">
                <a:solidFill>
                  <a:srgbClr val="FF0000"/>
                </a:solidFill>
              </a:rPr>
              <a:t>ESTUDIO TECNICO:</a:t>
            </a:r>
            <a:r>
              <a:rPr lang="es-PE" sz="2800" dirty="0" smtClean="0">
                <a:solidFill>
                  <a:srgbClr val="FF0000"/>
                </a:solidFill>
              </a:rPr>
              <a:t/>
            </a:r>
            <a:br>
              <a:rPr lang="es-PE" sz="2800" dirty="0" smtClean="0">
                <a:solidFill>
                  <a:srgbClr val="FF0000"/>
                </a:solidFill>
              </a:rPr>
            </a:br>
            <a:endParaRPr lang="es-PE" sz="2800" dirty="0">
              <a:solidFill>
                <a:srgbClr val="FF0000"/>
              </a:solidFill>
            </a:endParaRPr>
          </a:p>
        </p:txBody>
      </p:sp>
    </p:spTree>
    <p:extLst>
      <p:ext uri="{BB962C8B-B14F-4D97-AF65-F5344CB8AC3E}">
        <p14:creationId xmlns:p14="http://schemas.microsoft.com/office/powerpoint/2010/main" val="964989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100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utoUpdateAnimBg="0" advAuto="100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6530" name="Rectangle 2"/>
          <p:cNvSpPr>
            <a:spLocks noChangeArrowheads="1"/>
          </p:cNvSpPr>
          <p:nvPr/>
        </p:nvSpPr>
        <p:spPr bwMode="auto">
          <a:xfrm>
            <a:off x="571472" y="1007672"/>
            <a:ext cx="8229600" cy="5564600"/>
          </a:xfrm>
          <a:prstGeom prst="rect">
            <a:avLst/>
          </a:prstGeom>
          <a:noFill/>
          <a:ln w="12700">
            <a:noFill/>
            <a:miter lim="800000"/>
            <a:headEnd type="none" w="sm" len="sm"/>
            <a:tailEnd type="none" w="sm" len="sm"/>
          </a:ln>
          <a:effectLst/>
        </p:spPr>
        <p:txBody>
          <a:bodyPr>
            <a:spAutoFit/>
          </a:bodyPr>
          <a:lstStyle/>
          <a:p>
            <a:pPr eaLnBrk="0" hangingPunct="0">
              <a:spcAft>
                <a:spcPct val="30000"/>
              </a:spcAft>
            </a:pPr>
            <a:r>
              <a:rPr lang="es-ES" sz="2800" b="1" dirty="0">
                <a:latin typeface="Calibri" pitchFamily="34" charset="0"/>
              </a:rPr>
              <a:t>INGENIERÍA DEL PROYECTO</a:t>
            </a:r>
          </a:p>
          <a:p>
            <a:pPr eaLnBrk="0" hangingPunct="0">
              <a:spcAft>
                <a:spcPct val="30000"/>
              </a:spcAft>
            </a:pPr>
            <a:r>
              <a:rPr lang="es-ES" sz="2800" b="1" dirty="0">
                <a:latin typeface="Calibri" pitchFamily="34" charset="0"/>
              </a:rPr>
              <a:t>Costos de operación:</a:t>
            </a:r>
          </a:p>
          <a:p>
            <a:pPr eaLnBrk="0" hangingPunct="0">
              <a:spcAft>
                <a:spcPct val="30000"/>
              </a:spcAft>
            </a:pPr>
            <a:endParaRPr lang="es-ES" sz="2800" b="1" dirty="0">
              <a:solidFill>
                <a:srgbClr val="800000"/>
              </a:solidFill>
              <a:latin typeface="EnviroD" pitchFamily="50" charset="0"/>
            </a:endParaRPr>
          </a:p>
          <a:p>
            <a:pPr eaLnBrk="0" hangingPunct="0">
              <a:spcAft>
                <a:spcPct val="30000"/>
              </a:spcAft>
            </a:pPr>
            <a:endParaRPr lang="es-ES" sz="2800" b="1" dirty="0">
              <a:solidFill>
                <a:srgbClr val="800000"/>
              </a:solidFill>
              <a:latin typeface="EnviroD" pitchFamily="50" charset="0"/>
            </a:endParaRPr>
          </a:p>
          <a:p>
            <a:pPr eaLnBrk="0" hangingPunct="0">
              <a:spcAft>
                <a:spcPct val="30000"/>
              </a:spcAft>
            </a:pPr>
            <a:endParaRPr lang="es-ES" sz="2800" b="1" dirty="0">
              <a:solidFill>
                <a:srgbClr val="800000"/>
              </a:solidFill>
              <a:latin typeface="EnviroD" pitchFamily="50" charset="0"/>
            </a:endParaRPr>
          </a:p>
          <a:p>
            <a:pPr eaLnBrk="0" hangingPunct="0">
              <a:spcAft>
                <a:spcPct val="30000"/>
              </a:spcAft>
            </a:pPr>
            <a:endParaRPr lang="es-ES" sz="2800" b="1" dirty="0">
              <a:solidFill>
                <a:srgbClr val="800000"/>
              </a:solidFill>
              <a:latin typeface="EnviroD" pitchFamily="50" charset="0"/>
            </a:endParaRPr>
          </a:p>
          <a:p>
            <a:pPr eaLnBrk="0" hangingPunct="0">
              <a:spcAft>
                <a:spcPct val="30000"/>
              </a:spcAft>
            </a:pPr>
            <a:endParaRPr lang="es-ES" sz="2800" b="1" dirty="0">
              <a:solidFill>
                <a:srgbClr val="800000"/>
              </a:solidFill>
              <a:latin typeface="EnviroD" pitchFamily="50" charset="0"/>
            </a:endParaRPr>
          </a:p>
          <a:p>
            <a:pPr eaLnBrk="0" hangingPunct="0">
              <a:spcAft>
                <a:spcPct val="30000"/>
              </a:spcAft>
            </a:pPr>
            <a:endParaRPr lang="es-ES" sz="2800" b="1" dirty="0">
              <a:solidFill>
                <a:srgbClr val="800000"/>
              </a:solidFill>
              <a:latin typeface="EnviroD" pitchFamily="50" charset="0"/>
            </a:endParaRPr>
          </a:p>
          <a:p>
            <a:pPr eaLnBrk="0" hangingPunct="0">
              <a:spcAft>
                <a:spcPct val="30000"/>
              </a:spcAft>
            </a:pPr>
            <a:endParaRPr lang="es-ES" sz="2800" b="1" dirty="0">
              <a:solidFill>
                <a:srgbClr val="800000"/>
              </a:solidFill>
              <a:latin typeface="EnviroD" pitchFamily="50" charset="0"/>
            </a:endParaRPr>
          </a:p>
          <a:p>
            <a:pPr eaLnBrk="0" hangingPunct="0">
              <a:spcAft>
                <a:spcPct val="30000"/>
              </a:spcAft>
            </a:pPr>
            <a:endParaRPr lang="es-ES" sz="2800" b="1" dirty="0">
              <a:solidFill>
                <a:srgbClr val="800000"/>
              </a:solidFill>
              <a:latin typeface="EnviroD" pitchFamily="50" charset="0"/>
            </a:endParaRPr>
          </a:p>
        </p:txBody>
      </p:sp>
      <p:graphicFrame>
        <p:nvGraphicFramePr>
          <p:cNvPr id="406531" name="Object 3"/>
          <p:cNvGraphicFramePr>
            <a:graphicFrameLocks noChangeAspect="1"/>
          </p:cNvGraphicFramePr>
          <p:nvPr/>
        </p:nvGraphicFramePr>
        <p:xfrm>
          <a:off x="609600" y="2133600"/>
          <a:ext cx="7772400" cy="3790950"/>
        </p:xfrm>
        <a:graphic>
          <a:graphicData uri="http://schemas.openxmlformats.org/presentationml/2006/ole">
            <mc:AlternateContent xmlns:mc="http://schemas.openxmlformats.org/markup-compatibility/2006">
              <mc:Choice xmlns:v="urn:schemas-microsoft-com:vml" Requires="v">
                <p:oleObj spid="_x0000_s63492" name="Worksheet" r:id="rId4" imgW="4785264" imgH="2217420" progId="Excel.Sheet.8">
                  <p:embed/>
                </p:oleObj>
              </mc:Choice>
              <mc:Fallback>
                <p:oleObj name="Worksheet" r:id="rId4" imgW="4785264" imgH="2217420" progId="Excel.Sheet.8">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 y="2133600"/>
                        <a:ext cx="7772400" cy="3790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762000" y="2209800"/>
            <a:ext cx="8001000" cy="828432"/>
          </a:xfrm>
          <a:prstGeom prst="rect">
            <a:avLst/>
          </a:prstGeom>
          <a:noFill/>
          <a:ln w="12700">
            <a:noFill/>
            <a:miter lim="800000"/>
            <a:headEnd/>
            <a:tailEnd/>
          </a:ln>
          <a:effectLst/>
        </p:spPr>
        <p:txBody>
          <a:bodyPr lIns="90488" tIns="44450" rIns="90488" bIns="44450">
            <a:spAutoFit/>
          </a:bodyPr>
          <a:lstStyle/>
          <a:p>
            <a:pPr algn="just" defTabSz="762000" eaLnBrk="0" hangingPunct="0"/>
            <a:r>
              <a:rPr lang="en-US" sz="2400" b="1" dirty="0" smtClean="0">
                <a:solidFill>
                  <a:schemeClr val="tx2"/>
                </a:solidFill>
              </a:rPr>
              <a:t> Forma en </a:t>
            </a:r>
            <a:r>
              <a:rPr lang="en-US" sz="2400" b="1" dirty="0" err="1" smtClean="0">
                <a:solidFill>
                  <a:schemeClr val="tx2"/>
                </a:solidFill>
              </a:rPr>
              <a:t>que</a:t>
            </a:r>
            <a:r>
              <a:rPr lang="en-US" sz="2400" b="1" dirty="0" smtClean="0">
                <a:solidFill>
                  <a:schemeClr val="tx2"/>
                </a:solidFill>
              </a:rPr>
              <a:t> los </a:t>
            </a:r>
            <a:r>
              <a:rPr lang="en-US" sz="2400" b="1" dirty="0" err="1" smtClean="0">
                <a:solidFill>
                  <a:schemeClr val="tx2"/>
                </a:solidFill>
              </a:rPr>
              <a:t>insumos</a:t>
            </a:r>
            <a:r>
              <a:rPr lang="en-US" sz="2400" b="1" dirty="0" smtClean="0">
                <a:solidFill>
                  <a:schemeClr val="tx2"/>
                </a:solidFill>
              </a:rPr>
              <a:t>  son </a:t>
            </a:r>
            <a:r>
              <a:rPr lang="en-US" sz="2400" b="1" dirty="0" err="1" smtClean="0">
                <a:solidFill>
                  <a:schemeClr val="tx2"/>
                </a:solidFill>
              </a:rPr>
              <a:t>transformados</a:t>
            </a:r>
            <a:r>
              <a:rPr lang="en-US" sz="2400" b="1" dirty="0" smtClean="0">
                <a:solidFill>
                  <a:schemeClr val="tx2"/>
                </a:solidFill>
              </a:rPr>
              <a:t> en </a:t>
            </a:r>
            <a:r>
              <a:rPr lang="en-US" sz="2400" b="1" dirty="0" err="1" smtClean="0">
                <a:solidFill>
                  <a:schemeClr val="tx2"/>
                </a:solidFill>
              </a:rPr>
              <a:t>productos</a:t>
            </a:r>
            <a:r>
              <a:rPr lang="en-US" sz="2400" b="1" dirty="0" smtClean="0">
                <a:solidFill>
                  <a:schemeClr val="tx2"/>
                </a:solidFill>
              </a:rPr>
              <a:t> a </a:t>
            </a:r>
            <a:r>
              <a:rPr lang="en-US" sz="2400" b="1" dirty="0" err="1" smtClean="0">
                <a:solidFill>
                  <a:schemeClr val="tx2"/>
                </a:solidFill>
              </a:rPr>
              <a:t>través</a:t>
            </a:r>
            <a:r>
              <a:rPr lang="en-US" sz="2400" b="1" dirty="0" smtClean="0">
                <a:solidFill>
                  <a:schemeClr val="tx2"/>
                </a:solidFill>
              </a:rPr>
              <a:t> del </a:t>
            </a:r>
            <a:r>
              <a:rPr lang="en-US" sz="2400" b="1" dirty="0" err="1" smtClean="0">
                <a:solidFill>
                  <a:schemeClr val="tx2"/>
                </a:solidFill>
              </a:rPr>
              <a:t>uso</a:t>
            </a:r>
            <a:r>
              <a:rPr lang="en-US" sz="2400" b="1" dirty="0" smtClean="0">
                <a:solidFill>
                  <a:schemeClr val="tx2"/>
                </a:solidFill>
              </a:rPr>
              <a:t> de </a:t>
            </a:r>
            <a:r>
              <a:rPr lang="en-US" sz="2400" b="1" dirty="0" err="1" smtClean="0">
                <a:solidFill>
                  <a:schemeClr val="tx2"/>
                </a:solidFill>
              </a:rPr>
              <a:t>determinada</a:t>
            </a:r>
            <a:r>
              <a:rPr lang="en-US" sz="2400" b="1" dirty="0" smtClean="0">
                <a:solidFill>
                  <a:schemeClr val="tx2"/>
                </a:solidFill>
              </a:rPr>
              <a:t>  </a:t>
            </a:r>
            <a:r>
              <a:rPr lang="en-US" sz="2400" b="1" dirty="0" err="1" smtClean="0">
                <a:solidFill>
                  <a:schemeClr val="tx2"/>
                </a:solidFill>
              </a:rPr>
              <a:t>tecnología</a:t>
            </a:r>
            <a:r>
              <a:rPr lang="en-US" sz="2400" b="1" dirty="0" smtClean="0">
                <a:solidFill>
                  <a:schemeClr val="tx2"/>
                </a:solidFill>
              </a:rPr>
              <a:t>.</a:t>
            </a:r>
            <a:endParaRPr lang="en-US" sz="2400" b="1" dirty="0">
              <a:solidFill>
                <a:schemeClr val="tx2"/>
              </a:solidFill>
            </a:endParaRPr>
          </a:p>
        </p:txBody>
      </p:sp>
      <p:grpSp>
        <p:nvGrpSpPr>
          <p:cNvPr id="7" name="Group 3"/>
          <p:cNvGrpSpPr>
            <a:grpSpLocks/>
          </p:cNvGrpSpPr>
          <p:nvPr/>
        </p:nvGrpSpPr>
        <p:grpSpPr bwMode="auto">
          <a:xfrm>
            <a:off x="3428992" y="4000504"/>
            <a:ext cx="2128838" cy="1838325"/>
            <a:chOff x="1921" y="2444"/>
            <a:chExt cx="1484" cy="1594"/>
          </a:xfrm>
        </p:grpSpPr>
        <p:sp>
          <p:nvSpPr>
            <p:cNvPr id="8" name="Rectangle 4"/>
            <p:cNvSpPr>
              <a:spLocks noChangeArrowheads="1"/>
            </p:cNvSpPr>
            <p:nvPr/>
          </p:nvSpPr>
          <p:spPr bwMode="auto">
            <a:xfrm>
              <a:off x="1921" y="3910"/>
              <a:ext cx="1484" cy="128"/>
            </a:xfrm>
            <a:prstGeom prst="rect">
              <a:avLst/>
            </a:prstGeom>
            <a:noFill/>
            <a:ln w="12700">
              <a:solidFill>
                <a:schemeClr val="tx1"/>
              </a:solidFill>
              <a:miter lim="800000"/>
              <a:headEnd/>
              <a:tailEnd/>
            </a:ln>
            <a:effectLst/>
          </p:spPr>
          <p:txBody>
            <a:bodyPr wrap="none" anchor="ctr"/>
            <a:lstStyle/>
            <a:p>
              <a:pPr algn="just"/>
              <a:endParaRPr lang="es-PE" sz="2400"/>
            </a:p>
          </p:txBody>
        </p:sp>
        <p:sp>
          <p:nvSpPr>
            <p:cNvPr id="9" name="Freeform 5"/>
            <p:cNvSpPr>
              <a:spLocks/>
            </p:cNvSpPr>
            <p:nvPr/>
          </p:nvSpPr>
          <p:spPr bwMode="auto">
            <a:xfrm>
              <a:off x="2604" y="3029"/>
              <a:ext cx="189" cy="878"/>
            </a:xfrm>
            <a:custGeom>
              <a:avLst/>
              <a:gdLst/>
              <a:ahLst/>
              <a:cxnLst>
                <a:cxn ang="0">
                  <a:pos x="188" y="877"/>
                </a:cxn>
                <a:cxn ang="0">
                  <a:pos x="188" y="84"/>
                </a:cxn>
                <a:cxn ang="0">
                  <a:pos x="94" y="0"/>
                </a:cxn>
                <a:cxn ang="0">
                  <a:pos x="0" y="84"/>
                </a:cxn>
                <a:cxn ang="0">
                  <a:pos x="0" y="877"/>
                </a:cxn>
                <a:cxn ang="0">
                  <a:pos x="188" y="877"/>
                </a:cxn>
              </a:cxnLst>
              <a:rect l="0" t="0" r="r" b="b"/>
              <a:pathLst>
                <a:path w="189" h="878">
                  <a:moveTo>
                    <a:pt x="188" y="877"/>
                  </a:moveTo>
                  <a:lnTo>
                    <a:pt x="188" y="84"/>
                  </a:lnTo>
                  <a:lnTo>
                    <a:pt x="94" y="0"/>
                  </a:lnTo>
                  <a:lnTo>
                    <a:pt x="0" y="84"/>
                  </a:lnTo>
                  <a:lnTo>
                    <a:pt x="0" y="877"/>
                  </a:lnTo>
                  <a:lnTo>
                    <a:pt x="188" y="877"/>
                  </a:lnTo>
                </a:path>
              </a:pathLst>
            </a:custGeom>
            <a:noFill/>
            <a:ln w="12700" cap="rnd" cmpd="sng">
              <a:solidFill>
                <a:schemeClr val="tx1"/>
              </a:solidFill>
              <a:prstDash val="solid"/>
              <a:round/>
              <a:headEnd type="none" w="med" len="med"/>
              <a:tailEnd type="none" w="med" len="med"/>
            </a:ln>
            <a:effectLst/>
          </p:spPr>
          <p:txBody>
            <a:bodyPr/>
            <a:lstStyle/>
            <a:p>
              <a:pPr algn="just"/>
              <a:endParaRPr lang="es-PE" sz="2400"/>
            </a:p>
          </p:txBody>
        </p:sp>
        <p:sp>
          <p:nvSpPr>
            <p:cNvPr id="10" name="Freeform 6"/>
            <p:cNvSpPr>
              <a:spLocks/>
            </p:cNvSpPr>
            <p:nvPr/>
          </p:nvSpPr>
          <p:spPr bwMode="auto">
            <a:xfrm>
              <a:off x="2414" y="3029"/>
              <a:ext cx="191" cy="878"/>
            </a:xfrm>
            <a:custGeom>
              <a:avLst/>
              <a:gdLst/>
              <a:ahLst/>
              <a:cxnLst>
                <a:cxn ang="0">
                  <a:pos x="190" y="877"/>
                </a:cxn>
                <a:cxn ang="0">
                  <a:pos x="190" y="84"/>
                </a:cxn>
                <a:cxn ang="0">
                  <a:pos x="95" y="0"/>
                </a:cxn>
                <a:cxn ang="0">
                  <a:pos x="0" y="84"/>
                </a:cxn>
                <a:cxn ang="0">
                  <a:pos x="0" y="877"/>
                </a:cxn>
                <a:cxn ang="0">
                  <a:pos x="190" y="877"/>
                </a:cxn>
              </a:cxnLst>
              <a:rect l="0" t="0" r="r" b="b"/>
              <a:pathLst>
                <a:path w="191" h="878">
                  <a:moveTo>
                    <a:pt x="190" y="877"/>
                  </a:moveTo>
                  <a:lnTo>
                    <a:pt x="190" y="84"/>
                  </a:lnTo>
                  <a:lnTo>
                    <a:pt x="95" y="0"/>
                  </a:lnTo>
                  <a:lnTo>
                    <a:pt x="0" y="84"/>
                  </a:lnTo>
                  <a:lnTo>
                    <a:pt x="0" y="877"/>
                  </a:lnTo>
                  <a:lnTo>
                    <a:pt x="190" y="877"/>
                  </a:lnTo>
                </a:path>
              </a:pathLst>
            </a:custGeom>
            <a:noFill/>
            <a:ln w="12700" cap="rnd" cmpd="sng">
              <a:solidFill>
                <a:schemeClr val="tx1"/>
              </a:solidFill>
              <a:prstDash val="solid"/>
              <a:round/>
              <a:headEnd type="none" w="med" len="med"/>
              <a:tailEnd type="none" w="med" len="med"/>
            </a:ln>
            <a:effectLst/>
          </p:spPr>
          <p:txBody>
            <a:bodyPr/>
            <a:lstStyle/>
            <a:p>
              <a:pPr algn="just"/>
              <a:endParaRPr lang="es-PE" sz="2400"/>
            </a:p>
          </p:txBody>
        </p:sp>
        <p:sp>
          <p:nvSpPr>
            <p:cNvPr id="11" name="Freeform 7"/>
            <p:cNvSpPr>
              <a:spLocks/>
            </p:cNvSpPr>
            <p:nvPr/>
          </p:nvSpPr>
          <p:spPr bwMode="auto">
            <a:xfrm>
              <a:off x="2225" y="3029"/>
              <a:ext cx="190" cy="878"/>
            </a:xfrm>
            <a:custGeom>
              <a:avLst/>
              <a:gdLst/>
              <a:ahLst/>
              <a:cxnLst>
                <a:cxn ang="0">
                  <a:pos x="189" y="877"/>
                </a:cxn>
                <a:cxn ang="0">
                  <a:pos x="189" y="84"/>
                </a:cxn>
                <a:cxn ang="0">
                  <a:pos x="94" y="0"/>
                </a:cxn>
                <a:cxn ang="0">
                  <a:pos x="0" y="84"/>
                </a:cxn>
                <a:cxn ang="0">
                  <a:pos x="0" y="877"/>
                </a:cxn>
                <a:cxn ang="0">
                  <a:pos x="189" y="877"/>
                </a:cxn>
              </a:cxnLst>
              <a:rect l="0" t="0" r="r" b="b"/>
              <a:pathLst>
                <a:path w="190" h="878">
                  <a:moveTo>
                    <a:pt x="189" y="877"/>
                  </a:moveTo>
                  <a:lnTo>
                    <a:pt x="189" y="84"/>
                  </a:lnTo>
                  <a:lnTo>
                    <a:pt x="94" y="0"/>
                  </a:lnTo>
                  <a:lnTo>
                    <a:pt x="0" y="84"/>
                  </a:lnTo>
                  <a:lnTo>
                    <a:pt x="0" y="877"/>
                  </a:lnTo>
                  <a:lnTo>
                    <a:pt x="189" y="877"/>
                  </a:lnTo>
                </a:path>
              </a:pathLst>
            </a:custGeom>
            <a:noFill/>
            <a:ln w="12700" cap="rnd" cmpd="sng">
              <a:solidFill>
                <a:schemeClr val="tx1"/>
              </a:solidFill>
              <a:prstDash val="solid"/>
              <a:round/>
              <a:headEnd type="none" w="med" len="med"/>
              <a:tailEnd type="none" w="med" len="med"/>
            </a:ln>
            <a:effectLst/>
          </p:spPr>
          <p:txBody>
            <a:bodyPr/>
            <a:lstStyle/>
            <a:p>
              <a:pPr algn="just"/>
              <a:endParaRPr lang="es-PE" sz="2400"/>
            </a:p>
          </p:txBody>
        </p:sp>
        <p:sp>
          <p:nvSpPr>
            <p:cNvPr id="12" name="Freeform 8"/>
            <p:cNvSpPr>
              <a:spLocks/>
            </p:cNvSpPr>
            <p:nvPr/>
          </p:nvSpPr>
          <p:spPr bwMode="auto">
            <a:xfrm>
              <a:off x="2035" y="3029"/>
              <a:ext cx="190" cy="878"/>
            </a:xfrm>
            <a:custGeom>
              <a:avLst/>
              <a:gdLst/>
              <a:ahLst/>
              <a:cxnLst>
                <a:cxn ang="0">
                  <a:pos x="189" y="877"/>
                </a:cxn>
                <a:cxn ang="0">
                  <a:pos x="189" y="84"/>
                </a:cxn>
                <a:cxn ang="0">
                  <a:pos x="95" y="0"/>
                </a:cxn>
                <a:cxn ang="0">
                  <a:pos x="0" y="84"/>
                </a:cxn>
                <a:cxn ang="0">
                  <a:pos x="0" y="877"/>
                </a:cxn>
                <a:cxn ang="0">
                  <a:pos x="189" y="877"/>
                </a:cxn>
              </a:cxnLst>
              <a:rect l="0" t="0" r="r" b="b"/>
              <a:pathLst>
                <a:path w="190" h="878">
                  <a:moveTo>
                    <a:pt x="189" y="877"/>
                  </a:moveTo>
                  <a:lnTo>
                    <a:pt x="189" y="84"/>
                  </a:lnTo>
                  <a:lnTo>
                    <a:pt x="95" y="0"/>
                  </a:lnTo>
                  <a:lnTo>
                    <a:pt x="0" y="84"/>
                  </a:lnTo>
                  <a:lnTo>
                    <a:pt x="0" y="877"/>
                  </a:lnTo>
                  <a:lnTo>
                    <a:pt x="189" y="877"/>
                  </a:lnTo>
                </a:path>
              </a:pathLst>
            </a:custGeom>
            <a:noFill/>
            <a:ln w="12700" cap="rnd" cmpd="sng">
              <a:solidFill>
                <a:schemeClr val="tx1"/>
              </a:solidFill>
              <a:prstDash val="solid"/>
              <a:round/>
              <a:headEnd type="none" w="med" len="med"/>
              <a:tailEnd type="none" w="med" len="med"/>
            </a:ln>
            <a:effectLst/>
          </p:spPr>
          <p:txBody>
            <a:bodyPr/>
            <a:lstStyle/>
            <a:p>
              <a:pPr algn="just"/>
              <a:endParaRPr lang="es-PE" sz="2400"/>
            </a:p>
          </p:txBody>
        </p:sp>
        <p:sp>
          <p:nvSpPr>
            <p:cNvPr id="13" name="Rectangle 9"/>
            <p:cNvSpPr>
              <a:spLocks noChangeArrowheads="1"/>
            </p:cNvSpPr>
            <p:nvPr/>
          </p:nvSpPr>
          <p:spPr bwMode="auto">
            <a:xfrm>
              <a:off x="1944" y="2444"/>
              <a:ext cx="32" cy="1458"/>
            </a:xfrm>
            <a:prstGeom prst="rect">
              <a:avLst/>
            </a:prstGeom>
            <a:noFill/>
            <a:ln w="12700">
              <a:solidFill>
                <a:schemeClr val="tx1"/>
              </a:solidFill>
              <a:miter lim="800000"/>
              <a:headEnd/>
              <a:tailEnd/>
            </a:ln>
            <a:effectLst/>
          </p:spPr>
          <p:txBody>
            <a:bodyPr wrap="none" anchor="ctr"/>
            <a:lstStyle/>
            <a:p>
              <a:pPr algn="just"/>
              <a:endParaRPr lang="es-PE" sz="2400"/>
            </a:p>
          </p:txBody>
        </p:sp>
        <p:sp>
          <p:nvSpPr>
            <p:cNvPr id="14" name="Rectangle 10"/>
            <p:cNvSpPr>
              <a:spLocks noChangeArrowheads="1"/>
            </p:cNvSpPr>
            <p:nvPr/>
          </p:nvSpPr>
          <p:spPr bwMode="auto">
            <a:xfrm>
              <a:off x="2055" y="2972"/>
              <a:ext cx="686" cy="44"/>
            </a:xfrm>
            <a:prstGeom prst="rect">
              <a:avLst/>
            </a:prstGeom>
            <a:noFill/>
            <a:ln w="12700">
              <a:solidFill>
                <a:schemeClr val="tx1"/>
              </a:solidFill>
              <a:miter lim="800000"/>
              <a:headEnd/>
              <a:tailEnd/>
            </a:ln>
            <a:effectLst/>
          </p:spPr>
          <p:txBody>
            <a:bodyPr wrap="none" anchor="ctr"/>
            <a:lstStyle/>
            <a:p>
              <a:pPr algn="just"/>
              <a:endParaRPr lang="es-PE" sz="2400"/>
            </a:p>
          </p:txBody>
        </p:sp>
        <p:sp>
          <p:nvSpPr>
            <p:cNvPr id="15" name="Freeform 11"/>
            <p:cNvSpPr>
              <a:spLocks/>
            </p:cNvSpPr>
            <p:nvPr/>
          </p:nvSpPr>
          <p:spPr bwMode="auto">
            <a:xfrm>
              <a:off x="3037" y="3597"/>
              <a:ext cx="317" cy="310"/>
            </a:xfrm>
            <a:custGeom>
              <a:avLst/>
              <a:gdLst/>
              <a:ahLst/>
              <a:cxnLst>
                <a:cxn ang="0">
                  <a:pos x="316" y="309"/>
                </a:cxn>
                <a:cxn ang="0">
                  <a:pos x="316" y="0"/>
                </a:cxn>
                <a:cxn ang="0">
                  <a:pos x="111" y="0"/>
                </a:cxn>
                <a:cxn ang="0">
                  <a:pos x="0" y="61"/>
                </a:cxn>
                <a:cxn ang="0">
                  <a:pos x="0" y="309"/>
                </a:cxn>
              </a:cxnLst>
              <a:rect l="0" t="0" r="r" b="b"/>
              <a:pathLst>
                <a:path w="317" h="310">
                  <a:moveTo>
                    <a:pt x="316" y="309"/>
                  </a:moveTo>
                  <a:lnTo>
                    <a:pt x="316" y="0"/>
                  </a:lnTo>
                  <a:lnTo>
                    <a:pt x="111" y="0"/>
                  </a:lnTo>
                  <a:lnTo>
                    <a:pt x="0" y="61"/>
                  </a:lnTo>
                  <a:lnTo>
                    <a:pt x="0" y="309"/>
                  </a:lnTo>
                </a:path>
              </a:pathLst>
            </a:custGeom>
            <a:noFill/>
            <a:ln w="12700" cap="rnd" cmpd="sng">
              <a:solidFill>
                <a:schemeClr val="tx1"/>
              </a:solidFill>
              <a:prstDash val="solid"/>
              <a:round/>
              <a:headEnd type="none" w="med" len="med"/>
              <a:tailEnd type="none" w="med" len="med"/>
            </a:ln>
            <a:effectLst/>
          </p:spPr>
          <p:txBody>
            <a:bodyPr/>
            <a:lstStyle/>
            <a:p>
              <a:pPr algn="just"/>
              <a:endParaRPr lang="es-PE" sz="2400"/>
            </a:p>
          </p:txBody>
        </p:sp>
        <p:sp>
          <p:nvSpPr>
            <p:cNvPr id="16" name="Freeform 12"/>
            <p:cNvSpPr>
              <a:spLocks/>
            </p:cNvSpPr>
            <p:nvPr/>
          </p:nvSpPr>
          <p:spPr bwMode="auto">
            <a:xfrm>
              <a:off x="2792" y="3597"/>
              <a:ext cx="175" cy="310"/>
            </a:xfrm>
            <a:custGeom>
              <a:avLst/>
              <a:gdLst/>
              <a:ahLst/>
              <a:cxnLst>
                <a:cxn ang="0">
                  <a:pos x="174" y="309"/>
                </a:cxn>
                <a:cxn ang="0">
                  <a:pos x="174" y="72"/>
                </a:cxn>
                <a:cxn ang="0">
                  <a:pos x="88" y="0"/>
                </a:cxn>
                <a:cxn ang="0">
                  <a:pos x="0" y="0"/>
                </a:cxn>
              </a:cxnLst>
              <a:rect l="0" t="0" r="r" b="b"/>
              <a:pathLst>
                <a:path w="175" h="310">
                  <a:moveTo>
                    <a:pt x="174" y="309"/>
                  </a:moveTo>
                  <a:lnTo>
                    <a:pt x="174" y="72"/>
                  </a:lnTo>
                  <a:lnTo>
                    <a:pt x="88" y="0"/>
                  </a:lnTo>
                  <a:lnTo>
                    <a:pt x="0" y="0"/>
                  </a:lnTo>
                </a:path>
              </a:pathLst>
            </a:custGeom>
            <a:noFill/>
            <a:ln w="12700" cap="rnd" cmpd="sng">
              <a:solidFill>
                <a:schemeClr val="tx1"/>
              </a:solidFill>
              <a:prstDash val="solid"/>
              <a:round/>
              <a:headEnd type="none" w="med" len="med"/>
              <a:tailEnd type="none" w="med" len="med"/>
            </a:ln>
            <a:effectLst/>
          </p:spPr>
          <p:txBody>
            <a:bodyPr/>
            <a:lstStyle/>
            <a:p>
              <a:pPr algn="just"/>
              <a:endParaRPr lang="es-PE" sz="2400"/>
            </a:p>
          </p:txBody>
        </p:sp>
        <p:sp>
          <p:nvSpPr>
            <p:cNvPr id="17" name="Freeform 13"/>
            <p:cNvSpPr>
              <a:spLocks/>
            </p:cNvSpPr>
            <p:nvPr/>
          </p:nvSpPr>
          <p:spPr bwMode="auto">
            <a:xfrm>
              <a:off x="2863" y="2988"/>
              <a:ext cx="104" cy="682"/>
            </a:xfrm>
            <a:custGeom>
              <a:avLst/>
              <a:gdLst/>
              <a:ahLst/>
              <a:cxnLst>
                <a:cxn ang="0">
                  <a:pos x="0" y="609"/>
                </a:cxn>
                <a:cxn ang="0">
                  <a:pos x="56" y="166"/>
                </a:cxn>
                <a:cxn ang="0">
                  <a:pos x="25" y="0"/>
                </a:cxn>
                <a:cxn ang="0">
                  <a:pos x="103" y="0"/>
                </a:cxn>
                <a:cxn ang="0">
                  <a:pos x="103" y="681"/>
                </a:cxn>
              </a:cxnLst>
              <a:rect l="0" t="0" r="r" b="b"/>
              <a:pathLst>
                <a:path w="104" h="682">
                  <a:moveTo>
                    <a:pt x="0" y="609"/>
                  </a:moveTo>
                  <a:lnTo>
                    <a:pt x="56" y="166"/>
                  </a:lnTo>
                  <a:lnTo>
                    <a:pt x="25" y="0"/>
                  </a:lnTo>
                  <a:lnTo>
                    <a:pt x="103" y="0"/>
                  </a:lnTo>
                  <a:lnTo>
                    <a:pt x="103" y="681"/>
                  </a:lnTo>
                </a:path>
              </a:pathLst>
            </a:custGeom>
            <a:noFill/>
            <a:ln w="12700" cap="rnd" cmpd="sng">
              <a:solidFill>
                <a:schemeClr val="tx1"/>
              </a:solidFill>
              <a:prstDash val="solid"/>
              <a:round/>
              <a:headEnd type="none" w="med" len="med"/>
              <a:tailEnd type="none" w="med" len="med"/>
            </a:ln>
            <a:effectLst/>
          </p:spPr>
          <p:txBody>
            <a:bodyPr/>
            <a:lstStyle/>
            <a:p>
              <a:pPr algn="just"/>
              <a:endParaRPr lang="es-PE" sz="2400"/>
            </a:p>
          </p:txBody>
        </p:sp>
        <p:sp>
          <p:nvSpPr>
            <p:cNvPr id="18" name="Freeform 14"/>
            <p:cNvSpPr>
              <a:spLocks/>
            </p:cNvSpPr>
            <p:nvPr/>
          </p:nvSpPr>
          <p:spPr bwMode="auto">
            <a:xfrm>
              <a:off x="3037" y="2988"/>
              <a:ext cx="128" cy="671"/>
            </a:xfrm>
            <a:custGeom>
              <a:avLst/>
              <a:gdLst/>
              <a:ahLst/>
              <a:cxnLst>
                <a:cxn ang="0">
                  <a:pos x="0" y="670"/>
                </a:cxn>
                <a:cxn ang="0">
                  <a:pos x="0" y="0"/>
                </a:cxn>
                <a:cxn ang="0">
                  <a:pos x="79" y="0"/>
                </a:cxn>
                <a:cxn ang="0">
                  <a:pos x="48" y="146"/>
                </a:cxn>
                <a:cxn ang="0">
                  <a:pos x="127" y="609"/>
                </a:cxn>
              </a:cxnLst>
              <a:rect l="0" t="0" r="r" b="b"/>
              <a:pathLst>
                <a:path w="128" h="671">
                  <a:moveTo>
                    <a:pt x="0" y="670"/>
                  </a:moveTo>
                  <a:lnTo>
                    <a:pt x="0" y="0"/>
                  </a:lnTo>
                  <a:lnTo>
                    <a:pt x="79" y="0"/>
                  </a:lnTo>
                  <a:lnTo>
                    <a:pt x="48" y="146"/>
                  </a:lnTo>
                  <a:lnTo>
                    <a:pt x="127" y="609"/>
                  </a:lnTo>
                </a:path>
              </a:pathLst>
            </a:custGeom>
            <a:noFill/>
            <a:ln w="12700" cap="rnd" cmpd="sng">
              <a:solidFill>
                <a:schemeClr val="tx1"/>
              </a:solidFill>
              <a:prstDash val="solid"/>
              <a:round/>
              <a:headEnd type="none" w="med" len="med"/>
              <a:tailEnd type="none" w="med" len="med"/>
            </a:ln>
            <a:effectLst/>
          </p:spPr>
          <p:txBody>
            <a:bodyPr/>
            <a:lstStyle/>
            <a:p>
              <a:pPr algn="just"/>
              <a:endParaRPr lang="es-PE" sz="2400"/>
            </a:p>
          </p:txBody>
        </p:sp>
        <p:sp>
          <p:nvSpPr>
            <p:cNvPr id="19" name="Rectangle 15"/>
            <p:cNvSpPr>
              <a:spLocks noChangeArrowheads="1"/>
            </p:cNvSpPr>
            <p:nvPr/>
          </p:nvSpPr>
          <p:spPr bwMode="auto">
            <a:xfrm>
              <a:off x="2970" y="2816"/>
              <a:ext cx="63" cy="1086"/>
            </a:xfrm>
            <a:prstGeom prst="rect">
              <a:avLst/>
            </a:prstGeom>
            <a:noFill/>
            <a:ln w="12700">
              <a:solidFill>
                <a:schemeClr val="tx1"/>
              </a:solidFill>
              <a:miter lim="800000"/>
              <a:headEnd/>
              <a:tailEnd/>
            </a:ln>
            <a:effectLst/>
          </p:spPr>
          <p:txBody>
            <a:bodyPr wrap="none" anchor="ctr"/>
            <a:lstStyle/>
            <a:p>
              <a:pPr algn="just"/>
              <a:endParaRPr lang="es-PE" sz="2400"/>
            </a:p>
          </p:txBody>
        </p:sp>
        <p:sp>
          <p:nvSpPr>
            <p:cNvPr id="20" name="Rectangle 16"/>
            <p:cNvSpPr>
              <a:spLocks noChangeArrowheads="1"/>
            </p:cNvSpPr>
            <p:nvPr/>
          </p:nvSpPr>
          <p:spPr bwMode="auto">
            <a:xfrm>
              <a:off x="2892" y="2951"/>
              <a:ext cx="70" cy="33"/>
            </a:xfrm>
            <a:prstGeom prst="rect">
              <a:avLst/>
            </a:prstGeom>
            <a:noFill/>
            <a:ln w="12700">
              <a:solidFill>
                <a:schemeClr val="tx1"/>
              </a:solidFill>
              <a:miter lim="800000"/>
              <a:headEnd/>
              <a:tailEnd/>
            </a:ln>
            <a:effectLst/>
          </p:spPr>
          <p:txBody>
            <a:bodyPr wrap="none" anchor="ctr"/>
            <a:lstStyle/>
            <a:p>
              <a:pPr algn="just"/>
              <a:endParaRPr lang="es-PE" sz="2400"/>
            </a:p>
          </p:txBody>
        </p:sp>
        <p:sp>
          <p:nvSpPr>
            <p:cNvPr id="21" name="Rectangle 17"/>
            <p:cNvSpPr>
              <a:spLocks noChangeArrowheads="1"/>
            </p:cNvSpPr>
            <p:nvPr/>
          </p:nvSpPr>
          <p:spPr bwMode="auto">
            <a:xfrm>
              <a:off x="3041" y="2951"/>
              <a:ext cx="71" cy="33"/>
            </a:xfrm>
            <a:prstGeom prst="rect">
              <a:avLst/>
            </a:prstGeom>
            <a:noFill/>
            <a:ln w="12700">
              <a:solidFill>
                <a:schemeClr val="tx1"/>
              </a:solidFill>
              <a:miter lim="800000"/>
              <a:headEnd/>
              <a:tailEnd/>
            </a:ln>
            <a:effectLst/>
          </p:spPr>
          <p:txBody>
            <a:bodyPr wrap="none" anchor="ctr"/>
            <a:lstStyle/>
            <a:p>
              <a:pPr algn="just"/>
              <a:endParaRPr lang="es-PE" sz="2400"/>
            </a:p>
          </p:txBody>
        </p:sp>
        <p:sp>
          <p:nvSpPr>
            <p:cNvPr id="22" name="Freeform 18"/>
            <p:cNvSpPr>
              <a:spLocks/>
            </p:cNvSpPr>
            <p:nvPr/>
          </p:nvSpPr>
          <p:spPr bwMode="auto">
            <a:xfrm>
              <a:off x="2888" y="2554"/>
              <a:ext cx="79" cy="404"/>
            </a:xfrm>
            <a:custGeom>
              <a:avLst/>
              <a:gdLst/>
              <a:ahLst/>
              <a:cxnLst>
                <a:cxn ang="0">
                  <a:pos x="78" y="403"/>
                </a:cxn>
                <a:cxn ang="0">
                  <a:pos x="39" y="320"/>
                </a:cxn>
                <a:cxn ang="0">
                  <a:pos x="39" y="0"/>
                </a:cxn>
                <a:cxn ang="0">
                  <a:pos x="0" y="0"/>
                </a:cxn>
                <a:cxn ang="0">
                  <a:pos x="0" y="310"/>
                </a:cxn>
                <a:cxn ang="0">
                  <a:pos x="23" y="393"/>
                </a:cxn>
              </a:cxnLst>
              <a:rect l="0" t="0" r="r" b="b"/>
              <a:pathLst>
                <a:path w="79" h="404">
                  <a:moveTo>
                    <a:pt x="78" y="403"/>
                  </a:moveTo>
                  <a:lnTo>
                    <a:pt x="39" y="320"/>
                  </a:lnTo>
                  <a:lnTo>
                    <a:pt x="39" y="0"/>
                  </a:lnTo>
                  <a:lnTo>
                    <a:pt x="0" y="0"/>
                  </a:lnTo>
                  <a:lnTo>
                    <a:pt x="0" y="310"/>
                  </a:lnTo>
                  <a:lnTo>
                    <a:pt x="23" y="393"/>
                  </a:lnTo>
                </a:path>
              </a:pathLst>
            </a:custGeom>
            <a:noFill/>
            <a:ln w="12700" cap="rnd" cmpd="sng">
              <a:solidFill>
                <a:schemeClr val="tx1"/>
              </a:solidFill>
              <a:prstDash val="solid"/>
              <a:round/>
              <a:headEnd type="none" w="med" len="med"/>
              <a:tailEnd type="none" w="med" len="med"/>
            </a:ln>
            <a:effectLst/>
          </p:spPr>
          <p:txBody>
            <a:bodyPr/>
            <a:lstStyle/>
            <a:p>
              <a:pPr algn="just"/>
              <a:endParaRPr lang="es-PE" sz="2400"/>
            </a:p>
          </p:txBody>
        </p:sp>
        <p:sp>
          <p:nvSpPr>
            <p:cNvPr id="23" name="Freeform 19"/>
            <p:cNvSpPr>
              <a:spLocks/>
            </p:cNvSpPr>
            <p:nvPr/>
          </p:nvSpPr>
          <p:spPr bwMode="auto">
            <a:xfrm>
              <a:off x="3037" y="2554"/>
              <a:ext cx="80" cy="394"/>
            </a:xfrm>
            <a:custGeom>
              <a:avLst/>
              <a:gdLst/>
              <a:ahLst/>
              <a:cxnLst>
                <a:cxn ang="0">
                  <a:pos x="0" y="393"/>
                </a:cxn>
                <a:cxn ang="0">
                  <a:pos x="40" y="341"/>
                </a:cxn>
                <a:cxn ang="0">
                  <a:pos x="40" y="0"/>
                </a:cxn>
                <a:cxn ang="0">
                  <a:pos x="79" y="0"/>
                </a:cxn>
                <a:cxn ang="0">
                  <a:pos x="79" y="341"/>
                </a:cxn>
                <a:cxn ang="0">
                  <a:pos x="56" y="393"/>
                </a:cxn>
              </a:cxnLst>
              <a:rect l="0" t="0" r="r" b="b"/>
              <a:pathLst>
                <a:path w="80" h="394">
                  <a:moveTo>
                    <a:pt x="0" y="393"/>
                  </a:moveTo>
                  <a:lnTo>
                    <a:pt x="40" y="341"/>
                  </a:lnTo>
                  <a:lnTo>
                    <a:pt x="40" y="0"/>
                  </a:lnTo>
                  <a:lnTo>
                    <a:pt x="79" y="0"/>
                  </a:lnTo>
                  <a:lnTo>
                    <a:pt x="79" y="341"/>
                  </a:lnTo>
                  <a:lnTo>
                    <a:pt x="56" y="393"/>
                  </a:lnTo>
                </a:path>
              </a:pathLst>
            </a:custGeom>
            <a:noFill/>
            <a:ln w="12700" cap="rnd" cmpd="sng">
              <a:solidFill>
                <a:schemeClr val="tx1"/>
              </a:solidFill>
              <a:prstDash val="solid"/>
              <a:round/>
              <a:headEnd type="none" w="med" len="med"/>
              <a:tailEnd type="none" w="med" len="med"/>
            </a:ln>
            <a:effectLst/>
          </p:spPr>
          <p:txBody>
            <a:bodyPr/>
            <a:lstStyle/>
            <a:p>
              <a:pPr algn="just"/>
              <a:endParaRPr lang="es-PE" sz="2400"/>
            </a:p>
          </p:txBody>
        </p:sp>
        <p:sp>
          <p:nvSpPr>
            <p:cNvPr id="24" name="Freeform 20"/>
            <p:cNvSpPr>
              <a:spLocks/>
            </p:cNvSpPr>
            <p:nvPr/>
          </p:nvSpPr>
          <p:spPr bwMode="auto">
            <a:xfrm>
              <a:off x="2888" y="2554"/>
              <a:ext cx="229" cy="1"/>
            </a:xfrm>
            <a:custGeom>
              <a:avLst/>
              <a:gdLst/>
              <a:ahLst/>
              <a:cxnLst>
                <a:cxn ang="0">
                  <a:pos x="0" y="0"/>
                </a:cxn>
                <a:cxn ang="0">
                  <a:pos x="228" y="0"/>
                </a:cxn>
              </a:cxnLst>
              <a:rect l="0" t="0" r="r" b="b"/>
              <a:pathLst>
                <a:path w="229" h="1">
                  <a:moveTo>
                    <a:pt x="0" y="0"/>
                  </a:moveTo>
                  <a:lnTo>
                    <a:pt x="228" y="0"/>
                  </a:lnTo>
                </a:path>
              </a:pathLst>
            </a:custGeom>
            <a:noFill/>
            <a:ln w="12700" cap="rnd" cmpd="sng">
              <a:solidFill>
                <a:schemeClr val="tx1"/>
              </a:solidFill>
              <a:prstDash val="solid"/>
              <a:round/>
              <a:headEnd type="none" w="med" len="med"/>
              <a:tailEnd type="none" w="med" len="med"/>
            </a:ln>
            <a:effectLst/>
          </p:spPr>
          <p:txBody>
            <a:bodyPr/>
            <a:lstStyle/>
            <a:p>
              <a:pPr algn="just"/>
              <a:endParaRPr lang="es-PE" sz="2400"/>
            </a:p>
          </p:txBody>
        </p:sp>
        <p:sp>
          <p:nvSpPr>
            <p:cNvPr id="25" name="Freeform 21"/>
            <p:cNvSpPr>
              <a:spLocks/>
            </p:cNvSpPr>
            <p:nvPr/>
          </p:nvSpPr>
          <p:spPr bwMode="auto">
            <a:xfrm>
              <a:off x="2580" y="2741"/>
              <a:ext cx="309" cy="228"/>
            </a:xfrm>
            <a:custGeom>
              <a:avLst/>
              <a:gdLst/>
              <a:ahLst/>
              <a:cxnLst>
                <a:cxn ang="0">
                  <a:pos x="0" y="227"/>
                </a:cxn>
                <a:cxn ang="0">
                  <a:pos x="308" y="0"/>
                </a:cxn>
              </a:cxnLst>
              <a:rect l="0" t="0" r="r" b="b"/>
              <a:pathLst>
                <a:path w="309" h="228">
                  <a:moveTo>
                    <a:pt x="0" y="227"/>
                  </a:moveTo>
                  <a:lnTo>
                    <a:pt x="308" y="0"/>
                  </a:lnTo>
                </a:path>
              </a:pathLst>
            </a:custGeom>
            <a:noFill/>
            <a:ln w="12700" cap="rnd" cmpd="sng">
              <a:solidFill>
                <a:schemeClr val="tx1"/>
              </a:solidFill>
              <a:prstDash val="solid"/>
              <a:round/>
              <a:headEnd type="none" w="med" len="med"/>
              <a:tailEnd type="none" w="med" len="med"/>
            </a:ln>
            <a:effectLst/>
          </p:spPr>
          <p:txBody>
            <a:bodyPr/>
            <a:lstStyle/>
            <a:p>
              <a:pPr algn="just"/>
              <a:endParaRPr lang="es-PE" sz="2400"/>
            </a:p>
          </p:txBody>
        </p:sp>
        <p:sp>
          <p:nvSpPr>
            <p:cNvPr id="26" name="Freeform 22"/>
            <p:cNvSpPr>
              <a:spLocks/>
            </p:cNvSpPr>
            <p:nvPr/>
          </p:nvSpPr>
          <p:spPr bwMode="auto">
            <a:xfrm>
              <a:off x="2927" y="2626"/>
              <a:ext cx="151" cy="53"/>
            </a:xfrm>
            <a:custGeom>
              <a:avLst/>
              <a:gdLst/>
              <a:ahLst/>
              <a:cxnLst>
                <a:cxn ang="0">
                  <a:pos x="0" y="52"/>
                </a:cxn>
                <a:cxn ang="0">
                  <a:pos x="71" y="0"/>
                </a:cxn>
                <a:cxn ang="0">
                  <a:pos x="150" y="52"/>
                </a:cxn>
              </a:cxnLst>
              <a:rect l="0" t="0" r="r" b="b"/>
              <a:pathLst>
                <a:path w="151" h="53">
                  <a:moveTo>
                    <a:pt x="0" y="52"/>
                  </a:moveTo>
                  <a:lnTo>
                    <a:pt x="71" y="0"/>
                  </a:lnTo>
                  <a:lnTo>
                    <a:pt x="150" y="52"/>
                  </a:lnTo>
                </a:path>
              </a:pathLst>
            </a:custGeom>
            <a:noFill/>
            <a:ln w="12700" cap="rnd" cmpd="sng">
              <a:solidFill>
                <a:schemeClr val="tx1"/>
              </a:solidFill>
              <a:prstDash val="solid"/>
              <a:round/>
              <a:headEnd type="none" w="med" len="med"/>
              <a:tailEnd type="none" w="med" len="med"/>
            </a:ln>
            <a:effectLst/>
          </p:spPr>
          <p:txBody>
            <a:bodyPr/>
            <a:lstStyle/>
            <a:p>
              <a:pPr algn="just"/>
              <a:endParaRPr lang="es-PE" sz="2400"/>
            </a:p>
          </p:txBody>
        </p:sp>
        <p:sp>
          <p:nvSpPr>
            <p:cNvPr id="27" name="Freeform 23"/>
            <p:cNvSpPr>
              <a:spLocks/>
            </p:cNvSpPr>
            <p:nvPr/>
          </p:nvSpPr>
          <p:spPr bwMode="auto">
            <a:xfrm>
              <a:off x="2927" y="2678"/>
              <a:ext cx="151" cy="43"/>
            </a:xfrm>
            <a:custGeom>
              <a:avLst/>
              <a:gdLst/>
              <a:ahLst/>
              <a:cxnLst>
                <a:cxn ang="0">
                  <a:pos x="0" y="42"/>
                </a:cxn>
                <a:cxn ang="0">
                  <a:pos x="71" y="0"/>
                </a:cxn>
                <a:cxn ang="0">
                  <a:pos x="150" y="42"/>
                </a:cxn>
              </a:cxnLst>
              <a:rect l="0" t="0" r="r" b="b"/>
              <a:pathLst>
                <a:path w="151" h="43">
                  <a:moveTo>
                    <a:pt x="0" y="42"/>
                  </a:moveTo>
                  <a:lnTo>
                    <a:pt x="71" y="0"/>
                  </a:lnTo>
                  <a:lnTo>
                    <a:pt x="150" y="42"/>
                  </a:lnTo>
                </a:path>
              </a:pathLst>
            </a:custGeom>
            <a:noFill/>
            <a:ln w="12700" cap="rnd" cmpd="sng">
              <a:solidFill>
                <a:schemeClr val="tx1"/>
              </a:solidFill>
              <a:prstDash val="solid"/>
              <a:round/>
              <a:headEnd type="none" w="med" len="med"/>
              <a:tailEnd type="none" w="med" len="med"/>
            </a:ln>
            <a:effectLst/>
          </p:spPr>
          <p:txBody>
            <a:bodyPr/>
            <a:lstStyle/>
            <a:p>
              <a:pPr algn="just"/>
              <a:endParaRPr lang="es-PE" sz="2400"/>
            </a:p>
          </p:txBody>
        </p:sp>
        <p:sp>
          <p:nvSpPr>
            <p:cNvPr id="28" name="Freeform 24"/>
            <p:cNvSpPr>
              <a:spLocks/>
            </p:cNvSpPr>
            <p:nvPr/>
          </p:nvSpPr>
          <p:spPr bwMode="auto">
            <a:xfrm>
              <a:off x="2517" y="2688"/>
              <a:ext cx="372" cy="281"/>
            </a:xfrm>
            <a:custGeom>
              <a:avLst/>
              <a:gdLst/>
              <a:ahLst/>
              <a:cxnLst>
                <a:cxn ang="0">
                  <a:pos x="371" y="0"/>
                </a:cxn>
                <a:cxn ang="0">
                  <a:pos x="0" y="280"/>
                </a:cxn>
              </a:cxnLst>
              <a:rect l="0" t="0" r="r" b="b"/>
              <a:pathLst>
                <a:path w="372" h="281">
                  <a:moveTo>
                    <a:pt x="371" y="0"/>
                  </a:moveTo>
                  <a:lnTo>
                    <a:pt x="0" y="280"/>
                  </a:lnTo>
                </a:path>
              </a:pathLst>
            </a:custGeom>
            <a:noFill/>
            <a:ln w="12700" cap="rnd" cmpd="sng">
              <a:solidFill>
                <a:schemeClr val="tx1"/>
              </a:solidFill>
              <a:prstDash val="solid"/>
              <a:round/>
              <a:headEnd type="none" w="med" len="med"/>
              <a:tailEnd type="none" w="med" len="med"/>
            </a:ln>
            <a:effectLst/>
          </p:spPr>
          <p:txBody>
            <a:bodyPr/>
            <a:lstStyle/>
            <a:p>
              <a:pPr algn="just"/>
              <a:endParaRPr lang="es-PE" sz="2400"/>
            </a:p>
          </p:txBody>
        </p:sp>
        <p:sp>
          <p:nvSpPr>
            <p:cNvPr id="29" name="Freeform 25"/>
            <p:cNvSpPr>
              <a:spLocks/>
            </p:cNvSpPr>
            <p:nvPr/>
          </p:nvSpPr>
          <p:spPr bwMode="auto">
            <a:xfrm>
              <a:off x="2035" y="3113"/>
              <a:ext cx="758" cy="11"/>
            </a:xfrm>
            <a:custGeom>
              <a:avLst/>
              <a:gdLst/>
              <a:ahLst/>
              <a:cxnLst>
                <a:cxn ang="0">
                  <a:pos x="0" y="0"/>
                </a:cxn>
                <a:cxn ang="0">
                  <a:pos x="757" y="10"/>
                </a:cxn>
              </a:cxnLst>
              <a:rect l="0" t="0" r="r" b="b"/>
              <a:pathLst>
                <a:path w="758" h="11">
                  <a:moveTo>
                    <a:pt x="0" y="0"/>
                  </a:moveTo>
                  <a:lnTo>
                    <a:pt x="757" y="10"/>
                  </a:lnTo>
                </a:path>
              </a:pathLst>
            </a:custGeom>
            <a:noFill/>
            <a:ln w="12700" cap="rnd" cmpd="sng">
              <a:solidFill>
                <a:schemeClr val="tx1"/>
              </a:solidFill>
              <a:prstDash val="solid"/>
              <a:round/>
              <a:headEnd type="none" w="med" len="med"/>
              <a:tailEnd type="none" w="med" len="med"/>
            </a:ln>
            <a:effectLst/>
          </p:spPr>
          <p:txBody>
            <a:bodyPr/>
            <a:lstStyle/>
            <a:p>
              <a:pPr algn="just"/>
              <a:endParaRPr lang="es-PE" sz="2400"/>
            </a:p>
          </p:txBody>
        </p:sp>
      </p:grpSp>
      <p:sp>
        <p:nvSpPr>
          <p:cNvPr id="30" name="Rectangle 26"/>
          <p:cNvSpPr>
            <a:spLocks noChangeArrowheads="1"/>
          </p:cNvSpPr>
          <p:nvPr/>
        </p:nvSpPr>
        <p:spPr bwMode="auto">
          <a:xfrm>
            <a:off x="2214546" y="0"/>
            <a:ext cx="5357850" cy="968375"/>
          </a:xfrm>
          <a:prstGeom prst="rect">
            <a:avLst/>
          </a:prstGeom>
          <a:noFill/>
          <a:ln w="12700">
            <a:noFill/>
            <a:miter lim="800000"/>
            <a:headEnd/>
            <a:tailEnd/>
          </a:ln>
          <a:effectLst/>
        </p:spPr>
        <p:txBody>
          <a:bodyPr lIns="92075" tIns="46038" rIns="92075" bIns="46038" anchor="ctr"/>
          <a:lstStyle/>
          <a:p>
            <a:pPr algn="just">
              <a:spcAft>
                <a:spcPct val="67000"/>
              </a:spcAft>
            </a:pPr>
            <a:r>
              <a:rPr lang="en-US" sz="2400" b="1" dirty="0">
                <a:effectLst>
                  <a:outerShdw blurRad="38100" dist="38100" dir="2700000" algn="tl">
                    <a:srgbClr val="C0C0C0"/>
                  </a:outerShdw>
                </a:effectLst>
              </a:rPr>
              <a:t>PROCESO PRODUCTIVO</a:t>
            </a:r>
          </a:p>
        </p:txBody>
      </p:sp>
      <p:sp>
        <p:nvSpPr>
          <p:cNvPr id="31" name="Text Box 27"/>
          <p:cNvSpPr txBox="1">
            <a:spLocks noChangeArrowheads="1"/>
          </p:cNvSpPr>
          <p:nvPr/>
        </p:nvSpPr>
        <p:spPr bwMode="auto">
          <a:xfrm>
            <a:off x="685800" y="1524000"/>
            <a:ext cx="3276600" cy="461665"/>
          </a:xfrm>
          <a:prstGeom prst="rect">
            <a:avLst/>
          </a:prstGeom>
          <a:noFill/>
          <a:ln w="12700" cap="sq">
            <a:noFill/>
            <a:miter lim="800000"/>
            <a:headEnd type="none" w="sm" len="sm"/>
            <a:tailEnd type="none" w="sm" len="sm"/>
          </a:ln>
          <a:effectLst/>
        </p:spPr>
        <p:txBody>
          <a:bodyPr>
            <a:spAutoFit/>
          </a:bodyPr>
          <a:lstStyle/>
          <a:p>
            <a:pPr algn="just">
              <a:spcBef>
                <a:spcPct val="50000"/>
              </a:spcBef>
            </a:pPr>
            <a:r>
              <a:rPr lang="es-GT" sz="2400" b="1">
                <a:solidFill>
                  <a:srgbClr val="0000FF"/>
                </a:solidFill>
                <a:effectLst>
                  <a:outerShdw blurRad="38100" dist="38100" dir="2700000" algn="tl">
                    <a:srgbClr val="C0C0C0"/>
                  </a:outerShdw>
                </a:effectLst>
              </a:rPr>
              <a:t>CONCEPTO</a:t>
            </a:r>
          </a:p>
        </p:txBody>
      </p:sp>
    </p:spTree>
    <p:extLst>
      <p:ext uri="{BB962C8B-B14F-4D97-AF65-F5344CB8AC3E}">
        <p14:creationId xmlns:p14="http://schemas.microsoft.com/office/powerpoint/2010/main" val="96498928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srcRect/>
          <a:stretch>
            <a:fillRect/>
          </a:stretch>
        </p:blipFill>
        <p:spPr bwMode="auto">
          <a:xfrm>
            <a:off x="1142976" y="71414"/>
            <a:ext cx="7524750" cy="6305550"/>
          </a:xfrm>
          <a:prstGeom prst="rect">
            <a:avLst/>
          </a:prstGeom>
          <a:noFill/>
          <a:ln w="9525">
            <a:noFill/>
            <a:miter lim="800000"/>
            <a:headEnd/>
            <a:tailEnd/>
          </a:ln>
          <a:effectLst/>
        </p:spPr>
      </p:pic>
      <p:sp>
        <p:nvSpPr>
          <p:cNvPr id="4" name="3 Rectángulo"/>
          <p:cNvSpPr/>
          <p:nvPr/>
        </p:nvSpPr>
        <p:spPr>
          <a:xfrm>
            <a:off x="6643734" y="642918"/>
            <a:ext cx="2571736" cy="769441"/>
          </a:xfrm>
          <a:prstGeom prst="rect">
            <a:avLst/>
          </a:prstGeom>
          <a:solidFill>
            <a:schemeClr val="accent3">
              <a:lumMod val="40000"/>
              <a:lumOff val="60000"/>
            </a:schemeClr>
          </a:solidFill>
          <a:ln>
            <a:solidFill>
              <a:schemeClr val="accent1"/>
            </a:solidFill>
          </a:ln>
        </p:spPr>
        <p:txBody>
          <a:bodyPr wrap="square">
            <a:spAutoFit/>
          </a:bodyPr>
          <a:lstStyle/>
          <a:p>
            <a:r>
              <a:rPr lang="es-PE" sz="1100" dirty="0" smtClean="0"/>
              <a:t>El compostaje es un proceso de transformación de la materia orgánica para obtener compost, un abono natural.</a:t>
            </a:r>
            <a:endParaRPr lang="es-PE" sz="1100" dirty="0"/>
          </a:p>
        </p:txBody>
      </p:sp>
    </p:spTree>
    <p:extLst>
      <p:ext uri="{BB962C8B-B14F-4D97-AF65-F5344CB8AC3E}">
        <p14:creationId xmlns:p14="http://schemas.microsoft.com/office/powerpoint/2010/main" val="96498928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2928958" y="214290"/>
            <a:ext cx="4572000" cy="954107"/>
          </a:xfrm>
          <a:prstGeom prst="rect">
            <a:avLst/>
          </a:prstGeom>
        </p:spPr>
        <p:txBody>
          <a:bodyPr>
            <a:spAutoFit/>
          </a:bodyPr>
          <a:lstStyle/>
          <a:p>
            <a:r>
              <a:rPr lang="es-PE" sz="2800" b="1" dirty="0" smtClean="0">
                <a:solidFill>
                  <a:srgbClr val="FF0000"/>
                </a:solidFill>
              </a:rPr>
              <a:t>ESTUDIO TECNICO:</a:t>
            </a:r>
            <a:r>
              <a:rPr lang="es-PE" sz="2800" dirty="0" smtClean="0">
                <a:solidFill>
                  <a:srgbClr val="FF0000"/>
                </a:solidFill>
              </a:rPr>
              <a:t/>
            </a:r>
            <a:br>
              <a:rPr lang="es-PE" sz="2800" dirty="0" smtClean="0">
                <a:solidFill>
                  <a:srgbClr val="FF0000"/>
                </a:solidFill>
              </a:rPr>
            </a:br>
            <a:endParaRPr lang="es-PE" sz="2800" dirty="0">
              <a:solidFill>
                <a:srgbClr val="FF0000"/>
              </a:solidFill>
            </a:endParaRPr>
          </a:p>
        </p:txBody>
      </p:sp>
      <p:sp>
        <p:nvSpPr>
          <p:cNvPr id="4" name="Rectangle 2"/>
          <p:cNvSpPr>
            <a:spLocks noChangeArrowheads="1"/>
          </p:cNvSpPr>
          <p:nvPr/>
        </p:nvSpPr>
        <p:spPr bwMode="auto">
          <a:xfrm>
            <a:off x="381000" y="1395413"/>
            <a:ext cx="8229600" cy="4185761"/>
          </a:xfrm>
          <a:prstGeom prst="rect">
            <a:avLst/>
          </a:prstGeom>
          <a:noFill/>
          <a:ln w="12700">
            <a:noFill/>
            <a:miter lim="800000"/>
            <a:headEnd type="none" w="sm" len="sm"/>
            <a:tailEnd type="none" w="sm" len="sm"/>
          </a:ln>
          <a:effectLst/>
        </p:spPr>
        <p:txBody>
          <a:bodyPr>
            <a:spAutoFit/>
          </a:bodyPr>
          <a:lstStyle/>
          <a:p>
            <a:pPr algn="just">
              <a:lnSpc>
                <a:spcPct val="90000"/>
              </a:lnSpc>
              <a:spcBef>
                <a:spcPct val="20000"/>
              </a:spcBef>
              <a:spcAft>
                <a:spcPct val="30000"/>
              </a:spcAft>
            </a:pPr>
            <a:r>
              <a:rPr lang="es-MX" sz="2000" b="1" dirty="0" smtClean="0">
                <a:cs typeface="Times New Roman" pitchFamily="18" charset="0"/>
              </a:rPr>
              <a:t>S</a:t>
            </a:r>
            <a:r>
              <a:rPr lang="es-CO" sz="2000" b="1" dirty="0" err="1" smtClean="0">
                <a:cs typeface="Times New Roman" pitchFamily="18" charset="0"/>
              </a:rPr>
              <a:t>eleccionado</a:t>
            </a:r>
            <a:r>
              <a:rPr lang="es-CO" sz="2000" b="1" dirty="0" smtClean="0">
                <a:cs typeface="Times New Roman" pitchFamily="18" charset="0"/>
              </a:rPr>
              <a:t>  el </a:t>
            </a:r>
            <a:r>
              <a:rPr lang="es-CO" sz="2000" b="1" dirty="0">
                <a:cs typeface="Times New Roman" pitchFamily="18" charset="0"/>
              </a:rPr>
              <a:t>“proceso de producción</a:t>
            </a:r>
            <a:r>
              <a:rPr lang="es-MX" sz="2000" b="1" dirty="0">
                <a:cs typeface="Times New Roman" pitchFamily="18" charset="0"/>
              </a:rPr>
              <a:t>”</a:t>
            </a:r>
            <a:r>
              <a:rPr lang="es-CO" sz="2000" b="1" dirty="0">
                <a:cs typeface="Times New Roman" pitchFamily="18" charset="0"/>
              </a:rPr>
              <a:t> se pueden estimar: </a:t>
            </a:r>
            <a:endParaRPr lang="es-MX" sz="2000" b="1" dirty="0">
              <a:cs typeface="Times New Roman" pitchFamily="18" charset="0"/>
            </a:endParaRPr>
          </a:p>
          <a:p>
            <a:pPr lvl="1" algn="just">
              <a:lnSpc>
                <a:spcPct val="90000"/>
              </a:lnSpc>
              <a:spcBef>
                <a:spcPct val="20000"/>
              </a:spcBef>
              <a:buFontTx/>
              <a:buChar char="–"/>
            </a:pPr>
            <a:r>
              <a:rPr lang="es-CO" sz="2000" b="1" u="sng" dirty="0" smtClean="0">
                <a:cs typeface="Times New Roman" pitchFamily="18" charset="0"/>
              </a:rPr>
              <a:t> Las </a:t>
            </a:r>
            <a:r>
              <a:rPr lang="es-CO" sz="2000" b="1" u="sng" dirty="0">
                <a:cs typeface="Times New Roman" pitchFamily="18" charset="0"/>
              </a:rPr>
              <a:t>inversiones del proyecto</a:t>
            </a:r>
            <a:r>
              <a:rPr lang="es-CO" sz="2000" b="1" dirty="0">
                <a:cs typeface="Times New Roman" pitchFamily="18" charset="0"/>
              </a:rPr>
              <a:t>:</a:t>
            </a:r>
            <a:endParaRPr lang="es-MX" sz="2000" b="1" dirty="0">
              <a:cs typeface="Times New Roman" pitchFamily="18" charset="0"/>
            </a:endParaRPr>
          </a:p>
          <a:p>
            <a:pPr lvl="2" algn="just">
              <a:lnSpc>
                <a:spcPct val="90000"/>
              </a:lnSpc>
              <a:spcBef>
                <a:spcPct val="20000"/>
              </a:spcBef>
              <a:buFontTx/>
              <a:buChar char="•"/>
            </a:pPr>
            <a:r>
              <a:rPr lang="es-CO" sz="2000" b="1" dirty="0" smtClean="0">
                <a:cs typeface="Times New Roman" pitchFamily="18" charset="0"/>
              </a:rPr>
              <a:t> Maquinaria </a:t>
            </a:r>
            <a:r>
              <a:rPr lang="es-CO" sz="2000" b="1" dirty="0">
                <a:cs typeface="Times New Roman" pitchFamily="18" charset="0"/>
              </a:rPr>
              <a:t>y Equipos</a:t>
            </a:r>
            <a:endParaRPr lang="es-MX" sz="2000" b="1" dirty="0">
              <a:cs typeface="Times New Roman" pitchFamily="18" charset="0"/>
            </a:endParaRPr>
          </a:p>
          <a:p>
            <a:pPr lvl="2" algn="just">
              <a:lnSpc>
                <a:spcPct val="90000"/>
              </a:lnSpc>
              <a:spcBef>
                <a:spcPct val="20000"/>
              </a:spcBef>
              <a:buFontTx/>
              <a:buChar char="•"/>
            </a:pPr>
            <a:r>
              <a:rPr lang="es-CO" sz="2000" b="1" dirty="0" smtClean="0">
                <a:cs typeface="Times New Roman" pitchFamily="18" charset="0"/>
              </a:rPr>
              <a:t> Requerimientos </a:t>
            </a:r>
            <a:r>
              <a:rPr lang="es-CO" sz="2000" b="1" dirty="0">
                <a:cs typeface="Times New Roman" pitchFamily="18" charset="0"/>
              </a:rPr>
              <a:t>locativos.</a:t>
            </a:r>
            <a:endParaRPr lang="es-MX" sz="2000" b="1" dirty="0">
              <a:cs typeface="Times New Roman" pitchFamily="18" charset="0"/>
            </a:endParaRPr>
          </a:p>
          <a:p>
            <a:pPr lvl="2" algn="just">
              <a:lnSpc>
                <a:spcPct val="90000"/>
              </a:lnSpc>
              <a:spcBef>
                <a:spcPct val="20000"/>
              </a:spcBef>
              <a:buFontTx/>
              <a:buChar char="•"/>
            </a:pPr>
            <a:r>
              <a:rPr lang="es-CO" sz="2000" b="1" dirty="0" smtClean="0">
                <a:cs typeface="Times New Roman" pitchFamily="18" charset="0"/>
              </a:rPr>
              <a:t> Obras </a:t>
            </a:r>
            <a:r>
              <a:rPr lang="es-CO" sz="2000" b="1" dirty="0">
                <a:cs typeface="Times New Roman" pitchFamily="18" charset="0"/>
              </a:rPr>
              <a:t>civiles.</a:t>
            </a:r>
            <a:endParaRPr lang="es-MX" sz="2000" b="1" dirty="0">
              <a:cs typeface="Times New Roman" pitchFamily="18" charset="0"/>
            </a:endParaRPr>
          </a:p>
          <a:p>
            <a:pPr lvl="2" algn="just">
              <a:lnSpc>
                <a:spcPct val="90000"/>
              </a:lnSpc>
              <a:spcBef>
                <a:spcPct val="20000"/>
              </a:spcBef>
              <a:buFontTx/>
              <a:buChar char="•"/>
            </a:pPr>
            <a:r>
              <a:rPr lang="es-CO" sz="2000" b="1" dirty="0" smtClean="0">
                <a:cs typeface="Times New Roman" pitchFamily="18" charset="0"/>
              </a:rPr>
              <a:t> Ampliaciones </a:t>
            </a:r>
            <a:r>
              <a:rPr lang="es-CO" sz="2000" b="1" dirty="0">
                <a:cs typeface="Times New Roman" pitchFamily="18" charset="0"/>
              </a:rPr>
              <a:t>futuras</a:t>
            </a:r>
            <a:r>
              <a:rPr lang="es-CO" sz="2000" b="1" dirty="0" smtClean="0">
                <a:cs typeface="Times New Roman" pitchFamily="18" charset="0"/>
              </a:rPr>
              <a:t>.</a:t>
            </a:r>
          </a:p>
          <a:p>
            <a:pPr lvl="2" algn="just">
              <a:lnSpc>
                <a:spcPct val="90000"/>
              </a:lnSpc>
              <a:spcBef>
                <a:spcPct val="20000"/>
              </a:spcBef>
              <a:buFontTx/>
              <a:buChar char="•"/>
            </a:pPr>
            <a:endParaRPr lang="es-MX" sz="2000" b="1" dirty="0">
              <a:cs typeface="Times New Roman" pitchFamily="18" charset="0"/>
            </a:endParaRPr>
          </a:p>
          <a:p>
            <a:pPr lvl="1" algn="just">
              <a:lnSpc>
                <a:spcPct val="90000"/>
              </a:lnSpc>
              <a:spcBef>
                <a:spcPct val="20000"/>
              </a:spcBef>
              <a:buFontTx/>
              <a:buChar char="–"/>
            </a:pPr>
            <a:r>
              <a:rPr lang="es-CO" sz="2000" b="1" u="sng" dirty="0" smtClean="0">
                <a:cs typeface="Times New Roman" pitchFamily="18" charset="0"/>
              </a:rPr>
              <a:t> Estructura </a:t>
            </a:r>
            <a:r>
              <a:rPr lang="es-CO" sz="2000" b="1" u="sng" dirty="0">
                <a:cs typeface="Times New Roman" pitchFamily="18" charset="0"/>
              </a:rPr>
              <a:t>de costos de operación</a:t>
            </a:r>
            <a:r>
              <a:rPr lang="es-CO" sz="2000" b="1" dirty="0">
                <a:cs typeface="Times New Roman" pitchFamily="18" charset="0"/>
              </a:rPr>
              <a:t>:</a:t>
            </a:r>
            <a:endParaRPr lang="es-MX" sz="2000" b="1" dirty="0">
              <a:cs typeface="Times New Roman" pitchFamily="18" charset="0"/>
            </a:endParaRPr>
          </a:p>
          <a:p>
            <a:pPr lvl="2" algn="just">
              <a:lnSpc>
                <a:spcPct val="90000"/>
              </a:lnSpc>
              <a:spcBef>
                <a:spcPct val="20000"/>
              </a:spcBef>
              <a:buFontTx/>
              <a:buChar char="•"/>
            </a:pPr>
            <a:r>
              <a:rPr lang="es-CO" sz="2000" b="1" dirty="0" smtClean="0">
                <a:cs typeface="Times New Roman" pitchFamily="18" charset="0"/>
              </a:rPr>
              <a:t> Mano </a:t>
            </a:r>
            <a:r>
              <a:rPr lang="es-CO" sz="2000" b="1" dirty="0">
                <a:cs typeface="Times New Roman" pitchFamily="18" charset="0"/>
              </a:rPr>
              <a:t>de obra directa e indirecta</a:t>
            </a:r>
            <a:endParaRPr lang="es-MX" sz="2000" b="1" dirty="0">
              <a:cs typeface="Times New Roman" pitchFamily="18" charset="0"/>
            </a:endParaRPr>
          </a:p>
          <a:p>
            <a:pPr lvl="2" algn="just">
              <a:lnSpc>
                <a:spcPct val="90000"/>
              </a:lnSpc>
              <a:spcBef>
                <a:spcPct val="20000"/>
              </a:spcBef>
              <a:buFontTx/>
              <a:buChar char="•"/>
            </a:pPr>
            <a:r>
              <a:rPr lang="es-CO" sz="2000" b="1" dirty="0" smtClean="0">
                <a:cs typeface="Times New Roman" pitchFamily="18" charset="0"/>
              </a:rPr>
              <a:t> Materia </a:t>
            </a:r>
            <a:r>
              <a:rPr lang="es-CO" sz="2000" b="1" dirty="0">
                <a:cs typeface="Times New Roman" pitchFamily="18" charset="0"/>
              </a:rPr>
              <a:t>prima e insumos </a:t>
            </a:r>
            <a:endParaRPr lang="es-MX" sz="2000" b="1" dirty="0">
              <a:cs typeface="Times New Roman" pitchFamily="18" charset="0"/>
            </a:endParaRPr>
          </a:p>
          <a:p>
            <a:pPr lvl="2" algn="just">
              <a:lnSpc>
                <a:spcPct val="90000"/>
              </a:lnSpc>
              <a:spcBef>
                <a:spcPct val="20000"/>
              </a:spcBef>
              <a:buFontTx/>
              <a:buChar char="•"/>
            </a:pPr>
            <a:r>
              <a:rPr lang="es-CO" sz="2000" b="1" dirty="0" smtClean="0">
                <a:cs typeface="Times New Roman" pitchFamily="18" charset="0"/>
              </a:rPr>
              <a:t> Costos </a:t>
            </a:r>
            <a:r>
              <a:rPr lang="es-CO" sz="2000" b="1" dirty="0">
                <a:cs typeface="Times New Roman" pitchFamily="18" charset="0"/>
              </a:rPr>
              <a:t>de mantenimiento</a:t>
            </a:r>
            <a:endParaRPr lang="es-MX" sz="2000" b="1" dirty="0">
              <a:cs typeface="Times New Roman" pitchFamily="18" charset="0"/>
            </a:endParaRPr>
          </a:p>
          <a:p>
            <a:pPr lvl="2" algn="just">
              <a:lnSpc>
                <a:spcPct val="90000"/>
              </a:lnSpc>
              <a:spcBef>
                <a:spcPct val="20000"/>
              </a:spcBef>
              <a:buFontTx/>
              <a:buChar char="•"/>
            </a:pPr>
            <a:r>
              <a:rPr lang="es-CO" sz="2000" b="1" dirty="0" smtClean="0">
                <a:cs typeface="Times New Roman" pitchFamily="18" charset="0"/>
              </a:rPr>
              <a:t> Costos </a:t>
            </a:r>
            <a:r>
              <a:rPr lang="es-CO" sz="2000" b="1" dirty="0">
                <a:cs typeface="Times New Roman" pitchFamily="18" charset="0"/>
              </a:rPr>
              <a:t>de depreciación.</a:t>
            </a:r>
            <a:endParaRPr lang="es-MX" sz="2000" b="1" dirty="0">
              <a:cs typeface="Times New Roman" pitchFamily="18" charset="0"/>
            </a:endParaRPr>
          </a:p>
        </p:txBody>
      </p:sp>
    </p:spTree>
    <p:extLst>
      <p:ext uri="{BB962C8B-B14F-4D97-AF65-F5344CB8AC3E}">
        <p14:creationId xmlns:p14="http://schemas.microsoft.com/office/powerpoint/2010/main" val="96498928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2928958" y="214290"/>
            <a:ext cx="4572000" cy="523220"/>
          </a:xfrm>
          <a:prstGeom prst="rect">
            <a:avLst/>
          </a:prstGeom>
        </p:spPr>
        <p:txBody>
          <a:bodyPr>
            <a:spAutoFit/>
          </a:bodyPr>
          <a:lstStyle/>
          <a:p>
            <a:r>
              <a:rPr lang="es-PE" sz="2800" b="1" dirty="0" smtClean="0">
                <a:solidFill>
                  <a:srgbClr val="FF0000"/>
                </a:solidFill>
              </a:rPr>
              <a:t>Ejemplos de Procesos:</a:t>
            </a:r>
            <a:endParaRPr lang="es-PE" sz="2800" dirty="0">
              <a:solidFill>
                <a:srgbClr val="FF0000"/>
              </a:solidFill>
            </a:endParaRPr>
          </a:p>
        </p:txBody>
      </p:sp>
      <p:graphicFrame>
        <p:nvGraphicFramePr>
          <p:cNvPr id="5" name="4 Tabla"/>
          <p:cNvGraphicFramePr>
            <a:graphicFrameLocks noGrp="1"/>
          </p:cNvGraphicFramePr>
          <p:nvPr/>
        </p:nvGraphicFramePr>
        <p:xfrm>
          <a:off x="1214414" y="1714488"/>
          <a:ext cx="7000924" cy="3819752"/>
        </p:xfrm>
        <a:graphic>
          <a:graphicData uri="http://schemas.openxmlformats.org/drawingml/2006/table">
            <a:tbl>
              <a:tblPr/>
              <a:tblGrid>
                <a:gridCol w="2954049"/>
                <a:gridCol w="1246506"/>
                <a:gridCol w="2800369"/>
              </a:tblGrid>
              <a:tr h="0">
                <a:tc>
                  <a:txBody>
                    <a:bodyPr/>
                    <a:lstStyle/>
                    <a:p>
                      <a:pPr algn="ctr" rtl="0" fontAlgn="t"/>
                      <a:r>
                        <a:rPr lang="es-PE" sz="1000" b="1" i="0" u="none" strike="noStrike" dirty="0">
                          <a:solidFill>
                            <a:srgbClr val="0000FF"/>
                          </a:solidFill>
                          <a:latin typeface="Arial"/>
                        </a:rPr>
                        <a:t>ESTADO INICIAL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s-PE" sz="1000" b="1" i="0" u="none" strike="noStrike">
                          <a:solidFill>
                            <a:srgbClr val="0000FF"/>
                          </a:solidFill>
                          <a:latin typeface="Arial"/>
                        </a:rPr>
                        <a:t>PROYECTO</a:t>
                      </a:r>
                      <a:r>
                        <a:rPr lang="es-PE" sz="1000" b="0" i="0" u="none" strike="noStrike">
                          <a:solidFill>
                            <a:srgbClr val="000066"/>
                          </a:solidFill>
                          <a:latin typeface="Tahoma"/>
                        </a:rPr>
                        <a:t> </a:t>
                      </a:r>
                      <a:endParaRPr lang="es-PE" sz="1000" b="1" i="0" u="none" strike="noStrike">
                        <a:solidFill>
                          <a:srgbClr val="0000FF"/>
                        </a:solidFill>
                        <a:latin typeface="Arial"/>
                      </a:endParaRP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s-PE" sz="1000" b="1" i="0" u="none" strike="noStrike">
                          <a:solidFill>
                            <a:srgbClr val="0000FF"/>
                          </a:solidFill>
                          <a:latin typeface="Arial"/>
                        </a:rPr>
                        <a:t>ESTADO FINAL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231141">
                <a:tc>
                  <a:txBody>
                    <a:bodyPr/>
                    <a:lstStyle/>
                    <a:p>
                      <a:pPr algn="l" rtl="0" fontAlgn="t"/>
                      <a:r>
                        <a:rPr lang="es-PE" sz="1000" b="0" i="0" u="none" strike="noStrike" dirty="0">
                          <a:solidFill>
                            <a:srgbClr val="000000"/>
                          </a:solidFill>
                          <a:latin typeface="Arial"/>
                        </a:rPr>
                        <a:t>PASAJERO EN EL</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rowSpan="2">
                  <a:txBody>
                    <a:bodyPr/>
                    <a:lstStyle/>
                    <a:p>
                      <a:pPr algn="ctr" rtl="0" fontAlgn="ctr"/>
                      <a:r>
                        <a:rPr lang="es-PE" sz="1000" b="1" i="0" u="none" strike="noStrike" dirty="0">
                          <a:solidFill>
                            <a:srgbClr val="000000"/>
                          </a:solidFill>
                          <a:latin typeface="Arial"/>
                        </a:rPr>
                        <a:t>TRANSPORTE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l" rtl="0" fontAlgn="t"/>
                      <a:endParaRPr lang="es-PE" sz="1000" b="0" i="0" u="none" strike="noStrike" dirty="0" smtClean="0">
                        <a:solidFill>
                          <a:srgbClr val="000000"/>
                        </a:solidFill>
                        <a:latin typeface="Arial"/>
                      </a:endParaRPr>
                    </a:p>
                    <a:p>
                      <a:pPr algn="l" rtl="0" fontAlgn="t"/>
                      <a:r>
                        <a:rPr lang="es-PE" sz="1000" b="0" i="0" u="none" strike="noStrike" dirty="0" smtClean="0">
                          <a:solidFill>
                            <a:srgbClr val="000000"/>
                          </a:solidFill>
                          <a:latin typeface="Arial"/>
                        </a:rPr>
                        <a:t>PASAJERO </a:t>
                      </a:r>
                      <a:r>
                        <a:rPr lang="es-PE" sz="1000" b="0" i="0" u="none" strike="noStrike" dirty="0">
                          <a:solidFill>
                            <a:srgbClr val="000000"/>
                          </a:solidFill>
                          <a:latin typeface="Arial"/>
                        </a:rPr>
                        <a:t>EN SU DESTINO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1141">
                <a:tc>
                  <a:txBody>
                    <a:bodyPr/>
                    <a:lstStyle/>
                    <a:p>
                      <a:pPr algn="l" rtl="0" fontAlgn="t"/>
                      <a:r>
                        <a:rPr lang="es-PE" sz="1000" b="0" i="0" u="none" strike="noStrike">
                          <a:solidFill>
                            <a:srgbClr val="000000"/>
                          </a:solidFill>
                          <a:latin typeface="Arial"/>
                        </a:rPr>
                        <a:t>ORIGEN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vMerge="1">
                  <a:txBody>
                    <a:bodyPr/>
                    <a:lstStyle/>
                    <a:p>
                      <a:endParaRPr lang="es-PE"/>
                    </a:p>
                  </a:txBody>
                  <a:tcPr/>
                </a:tc>
                <a:tc vMerge="1">
                  <a:txBody>
                    <a:bodyPr/>
                    <a:lstStyle/>
                    <a:p>
                      <a:endParaRPr lang="es-PE"/>
                    </a:p>
                  </a:txBody>
                  <a:tcPr/>
                </a:tc>
              </a:tr>
              <a:tr h="231141">
                <a:tc>
                  <a:txBody>
                    <a:bodyPr/>
                    <a:lstStyle/>
                    <a:p>
                      <a:pPr algn="l" rtl="0" fontAlgn="t"/>
                      <a:r>
                        <a:rPr lang="es-PE" sz="1000" b="0" i="0" u="none" strike="noStrike">
                          <a:solidFill>
                            <a:srgbClr val="000000"/>
                          </a:solidFill>
                          <a:latin typeface="Arial"/>
                        </a:rPr>
                        <a:t>PERSONA SIN</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rowSpan="4">
                  <a:txBody>
                    <a:bodyPr/>
                    <a:lstStyle/>
                    <a:p>
                      <a:pPr algn="ctr" rtl="0" fontAlgn="ctr"/>
                      <a:r>
                        <a:rPr lang="es-PE" sz="1000" b="1" i="0" u="none" strike="noStrike">
                          <a:solidFill>
                            <a:srgbClr val="000000"/>
                          </a:solidFill>
                          <a:latin typeface="Arial"/>
                        </a:rPr>
                        <a:t>EDUCACION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s-PE" sz="1000" b="0" i="0" u="none" strike="noStrike">
                          <a:solidFill>
                            <a:srgbClr val="000000"/>
                          </a:solidFill>
                          <a:latin typeface="Arial"/>
                        </a:rPr>
                        <a:t>PERSONA CON</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31141">
                <a:tc>
                  <a:txBody>
                    <a:bodyPr/>
                    <a:lstStyle/>
                    <a:p>
                      <a:pPr algn="l" rtl="0" fontAlgn="t"/>
                      <a:r>
                        <a:rPr lang="es-PE" sz="1000" b="0" i="0" u="none" strike="noStrike" dirty="0">
                          <a:solidFill>
                            <a:srgbClr val="000000"/>
                          </a:solidFill>
                          <a:latin typeface="Arial"/>
                        </a:rPr>
                        <a:t>CONOCIMIENTOS</a:t>
                      </a:r>
                      <a:r>
                        <a:rPr lang="es-PE" sz="1000" b="0" i="0" u="none" strike="noStrike" dirty="0" smtClean="0">
                          <a:solidFill>
                            <a:srgbClr val="000000"/>
                          </a:solidFill>
                          <a:latin typeface="Arial"/>
                        </a:rPr>
                        <a:t>, HABILIDADES </a:t>
                      </a:r>
                      <a:r>
                        <a:rPr lang="es-PE" sz="1000" b="0" i="0" u="none" strike="noStrike" dirty="0">
                          <a:solidFill>
                            <a:srgbClr val="000000"/>
                          </a:solidFill>
                          <a:latin typeface="Arial"/>
                        </a:rPr>
                        <a:t>NI</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endParaRPr lang="es-PE"/>
                    </a:p>
                  </a:txBody>
                  <a:tcPr/>
                </a:tc>
                <a:tc>
                  <a:txBody>
                    <a:bodyPr/>
                    <a:lstStyle/>
                    <a:p>
                      <a:pPr algn="l" rtl="0" fontAlgn="t"/>
                      <a:r>
                        <a:rPr lang="es-PE" sz="1000" b="0" i="0" u="none" strike="noStrike">
                          <a:solidFill>
                            <a:srgbClr val="000000"/>
                          </a:solidFill>
                          <a:latin typeface="Arial"/>
                        </a:rPr>
                        <a:t>CONOCIMIENTOS,</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231141">
                <a:tc>
                  <a:txBody>
                    <a:bodyPr/>
                    <a:lstStyle/>
                    <a:p>
                      <a:pPr algn="l" rtl="0" fontAlgn="t"/>
                      <a:r>
                        <a:rPr lang="es-PE" sz="1000" b="0" i="0" u="none" strike="noStrike">
                          <a:solidFill>
                            <a:srgbClr val="000000"/>
                          </a:solidFill>
                          <a:latin typeface="Arial"/>
                        </a:rPr>
                        <a:t>DESTREZAS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vMerge="1">
                  <a:txBody>
                    <a:bodyPr/>
                    <a:lstStyle/>
                    <a:p>
                      <a:endParaRPr lang="es-PE"/>
                    </a:p>
                  </a:txBody>
                  <a:tcPr/>
                </a:tc>
                <a:tc>
                  <a:txBody>
                    <a:bodyPr/>
                    <a:lstStyle/>
                    <a:p>
                      <a:pPr algn="l" rtl="0" fontAlgn="t"/>
                      <a:r>
                        <a:rPr lang="es-PE" sz="1000" b="0" i="0" u="none" strike="noStrike">
                          <a:solidFill>
                            <a:srgbClr val="000000"/>
                          </a:solidFill>
                          <a:latin typeface="Arial"/>
                        </a:rPr>
                        <a:t>HABILIDADES Y</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231141">
                <a:tc>
                  <a:txBody>
                    <a:bodyPr/>
                    <a:lstStyle/>
                    <a:p>
                      <a:pPr algn="l" fontAlgn="t"/>
                      <a:r>
                        <a:rPr lang="es-PE" sz="1000" b="0" i="0" u="none" strike="noStrike">
                          <a:solidFill>
                            <a:srgbClr val="000000"/>
                          </a:solidFill>
                          <a:latin typeface="Calibri"/>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vMerge="1">
                  <a:txBody>
                    <a:bodyPr/>
                    <a:lstStyle/>
                    <a:p>
                      <a:endParaRPr lang="es-PE"/>
                    </a:p>
                  </a:txBody>
                  <a:tcPr/>
                </a:tc>
                <a:tc>
                  <a:txBody>
                    <a:bodyPr/>
                    <a:lstStyle/>
                    <a:p>
                      <a:pPr algn="l" rtl="0" fontAlgn="t"/>
                      <a:r>
                        <a:rPr lang="es-PE" sz="1000" b="0" i="0" u="none" strike="noStrike">
                          <a:solidFill>
                            <a:srgbClr val="000000"/>
                          </a:solidFill>
                          <a:latin typeface="Arial"/>
                        </a:rPr>
                        <a:t>DESTREZAS</a:t>
                      </a:r>
                      <a:r>
                        <a:rPr lang="es-PE" sz="1000" b="0" i="0" u="none" strike="noStrike">
                          <a:solidFill>
                            <a:srgbClr val="000000"/>
                          </a:solidFill>
                          <a:latin typeface="Tahoma"/>
                        </a:rPr>
                        <a:t> </a:t>
                      </a:r>
                      <a:endParaRPr lang="es-PE" sz="1000" b="0" i="0" u="none" strike="noStrike">
                        <a:solidFill>
                          <a:srgbClr val="000000"/>
                        </a:solidFill>
                        <a:latin typeface="Arial"/>
                      </a:endParaRP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231141">
                <a:tc>
                  <a:txBody>
                    <a:bodyPr/>
                    <a:lstStyle/>
                    <a:p>
                      <a:pPr algn="l" rtl="0" fontAlgn="t"/>
                      <a:r>
                        <a:rPr lang="es-PE" sz="1000" b="0" i="0" u="none" strike="noStrike">
                          <a:solidFill>
                            <a:srgbClr val="000000"/>
                          </a:solidFill>
                          <a:latin typeface="Arial"/>
                        </a:rPr>
                        <a:t>PACIENTE</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rowSpan="2">
                  <a:txBody>
                    <a:bodyPr/>
                    <a:lstStyle/>
                    <a:p>
                      <a:pPr algn="ctr" rtl="0" fontAlgn="ctr"/>
                      <a:r>
                        <a:rPr lang="es-PE" sz="1000" b="1" i="0" u="none" strike="noStrike">
                          <a:solidFill>
                            <a:srgbClr val="000000"/>
                          </a:solidFill>
                          <a:latin typeface="Arial"/>
                        </a:rPr>
                        <a:t>SALUD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l" rtl="0" fontAlgn="t"/>
                      <a:endParaRPr lang="es-PE" sz="1000" b="0" i="0" u="none" strike="noStrike" dirty="0" smtClean="0">
                        <a:solidFill>
                          <a:srgbClr val="000000"/>
                        </a:solidFill>
                        <a:latin typeface="Arial"/>
                      </a:endParaRPr>
                    </a:p>
                    <a:p>
                      <a:pPr algn="l" rtl="0" fontAlgn="t"/>
                      <a:r>
                        <a:rPr lang="es-PE" sz="1000" b="0" i="0" u="none" strike="noStrike" dirty="0" smtClean="0">
                          <a:solidFill>
                            <a:srgbClr val="000000"/>
                          </a:solidFill>
                          <a:latin typeface="Arial"/>
                        </a:rPr>
                        <a:t>PERSONA </a:t>
                      </a:r>
                      <a:r>
                        <a:rPr lang="es-PE" sz="1000" b="0" i="0" u="none" strike="noStrike" dirty="0">
                          <a:solidFill>
                            <a:srgbClr val="000000"/>
                          </a:solidFill>
                          <a:latin typeface="Arial"/>
                        </a:rPr>
                        <a:t>CURADA  O TRATADA</a:t>
                      </a:r>
                      <a:r>
                        <a:rPr lang="es-PE" sz="1000" b="0" i="0" u="none" strike="noStrike" dirty="0">
                          <a:solidFill>
                            <a:srgbClr val="000000"/>
                          </a:solidFill>
                          <a:latin typeface="Tahoma"/>
                        </a:rPr>
                        <a:t> </a:t>
                      </a:r>
                      <a:endParaRPr lang="es-PE" sz="1000" b="0" i="0" u="none" strike="noStrike" dirty="0">
                        <a:solidFill>
                          <a:srgbClr val="000000"/>
                        </a:solidFill>
                        <a:latin typeface="Arial"/>
                      </a:endParaRP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1141">
                <a:tc>
                  <a:txBody>
                    <a:bodyPr/>
                    <a:lstStyle/>
                    <a:p>
                      <a:pPr algn="l" rtl="0" fontAlgn="t"/>
                      <a:r>
                        <a:rPr lang="es-PE" sz="1000" b="0" i="0" u="none" strike="noStrike">
                          <a:solidFill>
                            <a:srgbClr val="000000"/>
                          </a:solidFill>
                          <a:latin typeface="Arial"/>
                        </a:rPr>
                        <a:t>(ENFERMO)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vMerge="1">
                  <a:txBody>
                    <a:bodyPr/>
                    <a:lstStyle/>
                    <a:p>
                      <a:endParaRPr lang="es-PE"/>
                    </a:p>
                  </a:txBody>
                  <a:tcPr/>
                </a:tc>
                <a:tc vMerge="1">
                  <a:txBody>
                    <a:bodyPr/>
                    <a:lstStyle/>
                    <a:p>
                      <a:endParaRPr lang="es-PE"/>
                    </a:p>
                  </a:txBody>
                  <a:tcPr/>
                </a:tc>
              </a:tr>
              <a:tr h="231141">
                <a:tc>
                  <a:txBody>
                    <a:bodyPr/>
                    <a:lstStyle/>
                    <a:p>
                      <a:pPr algn="l" rtl="0" fontAlgn="t"/>
                      <a:r>
                        <a:rPr lang="es-PE" sz="1000" b="0" i="0" u="none" strike="noStrike">
                          <a:solidFill>
                            <a:srgbClr val="000000"/>
                          </a:solidFill>
                          <a:latin typeface="Arial"/>
                        </a:rPr>
                        <a:t>DESECHOS SOLIDOS EN EL</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rtl="0" fontAlgn="ctr"/>
                      <a:r>
                        <a:rPr lang="es-PE" sz="1000" b="1" i="0" u="none" strike="noStrike">
                          <a:solidFill>
                            <a:srgbClr val="000000"/>
                          </a:solidFill>
                          <a:latin typeface="Arial"/>
                        </a:rPr>
                        <a:t>ASEO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rtl="0" fontAlgn="t"/>
                      <a:r>
                        <a:rPr lang="es-PE" sz="1000" b="0" i="0" u="none" strike="noStrike">
                          <a:solidFill>
                            <a:srgbClr val="000000"/>
                          </a:solidFill>
                          <a:latin typeface="Arial"/>
                        </a:rPr>
                        <a:t>DESECHOS SOLIDOS EN SU</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31141">
                <a:tc>
                  <a:txBody>
                    <a:bodyPr/>
                    <a:lstStyle/>
                    <a:p>
                      <a:pPr algn="l" rtl="0" fontAlgn="t"/>
                      <a:r>
                        <a:rPr lang="es-PE" sz="1000" b="0" i="0" u="none" strike="noStrike">
                          <a:solidFill>
                            <a:srgbClr val="000000"/>
                          </a:solidFill>
                          <a:latin typeface="Arial"/>
                        </a:rPr>
                        <a:t>ORIGEN O EN</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s-PE" sz="1000" b="1" i="0" u="none" strike="noStrike">
                          <a:solidFill>
                            <a:srgbClr val="000000"/>
                          </a:solidFill>
                          <a:latin typeface="Arial"/>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rtl="0" fontAlgn="t"/>
                      <a:r>
                        <a:rPr lang="es-PE" sz="1000" b="0" i="0" u="none" strike="noStrike" dirty="0">
                          <a:solidFill>
                            <a:srgbClr val="000000"/>
                          </a:solidFill>
                          <a:latin typeface="Arial"/>
                        </a:rPr>
                        <a:t>DISPOSICION FINAL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231141">
                <a:tc>
                  <a:txBody>
                    <a:bodyPr/>
                    <a:lstStyle/>
                    <a:p>
                      <a:pPr algn="l" rtl="0" fontAlgn="t"/>
                      <a:r>
                        <a:rPr lang="es-PE" sz="1000" b="0" i="0" u="none" strike="noStrike">
                          <a:solidFill>
                            <a:srgbClr val="000000"/>
                          </a:solidFill>
                          <a:latin typeface="Arial"/>
                        </a:rPr>
                        <a:t>LAS CALLES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rtl="0" fontAlgn="ctr"/>
                      <a:r>
                        <a:rPr lang="es-PE" sz="1000" b="1" i="0" u="none" strike="noStrike">
                          <a:solidFill>
                            <a:srgbClr val="000000"/>
                          </a:solidFill>
                          <a:latin typeface="Arial"/>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t"/>
                      <a:r>
                        <a:rPr lang="es-PE" sz="1000" b="0" i="0" u="none" strike="noStrike">
                          <a:solidFill>
                            <a:srgbClr val="000000"/>
                          </a:solidFill>
                          <a:latin typeface="Calibri"/>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231141">
                <a:tc>
                  <a:txBody>
                    <a:bodyPr/>
                    <a:lstStyle/>
                    <a:p>
                      <a:pPr algn="l" rtl="0" fontAlgn="t"/>
                      <a:r>
                        <a:rPr lang="es-PE" sz="1000" b="0" i="0" u="none" strike="noStrike">
                          <a:solidFill>
                            <a:srgbClr val="000000"/>
                          </a:solidFill>
                          <a:latin typeface="Arial"/>
                        </a:rPr>
                        <a:t>TIERRA SIN</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rtl="0" fontAlgn="ctr"/>
                      <a:r>
                        <a:rPr lang="es-PE" sz="1000" b="1" i="0" u="none" strike="noStrike">
                          <a:solidFill>
                            <a:srgbClr val="000000"/>
                          </a:solidFill>
                          <a:latin typeface="Arial"/>
                        </a:rPr>
                        <a:t>AGRICOLA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rtl="0" fontAlgn="t"/>
                      <a:r>
                        <a:rPr lang="es-PE" sz="1000" b="0" i="0" u="none" strike="noStrike">
                          <a:solidFill>
                            <a:srgbClr val="000000"/>
                          </a:solidFill>
                          <a:latin typeface="Arial"/>
                        </a:rPr>
                        <a:t>PRODUCCION</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31141">
                <a:tc>
                  <a:txBody>
                    <a:bodyPr/>
                    <a:lstStyle/>
                    <a:p>
                      <a:pPr algn="l" rtl="0" fontAlgn="t"/>
                      <a:r>
                        <a:rPr lang="es-PE" sz="1000" b="0" i="0" u="none" strike="noStrike">
                          <a:solidFill>
                            <a:srgbClr val="000000"/>
                          </a:solidFill>
                          <a:latin typeface="Arial"/>
                        </a:rPr>
                        <a:t>CULTIVAR</a:t>
                      </a:r>
                      <a:r>
                        <a:rPr lang="es-PE" sz="1000" b="0" i="0" u="none" strike="noStrike">
                          <a:solidFill>
                            <a:srgbClr val="000000"/>
                          </a:solidFill>
                          <a:latin typeface="Tahoma"/>
                        </a:rPr>
                        <a:t> </a:t>
                      </a:r>
                      <a:endParaRPr lang="es-PE" sz="1000" b="0" i="0" u="none" strike="noStrike">
                        <a:solidFill>
                          <a:srgbClr val="000000"/>
                        </a:solidFill>
                        <a:latin typeface="Arial"/>
                      </a:endParaRP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rtl="0" fontAlgn="ctr"/>
                      <a:r>
                        <a:rPr lang="es-PE" sz="1000" b="1" i="0" u="none" strike="noStrike">
                          <a:solidFill>
                            <a:srgbClr val="000000"/>
                          </a:solidFill>
                          <a:latin typeface="Arial"/>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rtl="0" fontAlgn="t"/>
                      <a:r>
                        <a:rPr lang="es-PE" sz="1000" b="0" i="0" u="none" strike="noStrike">
                          <a:solidFill>
                            <a:srgbClr val="000000"/>
                          </a:solidFill>
                          <a:latin typeface="Arial"/>
                        </a:rPr>
                        <a:t>COSECHADA Y/O VENDIDA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423758">
                <a:tc>
                  <a:txBody>
                    <a:bodyPr/>
                    <a:lstStyle/>
                    <a:p>
                      <a:pPr algn="l" rtl="0" fontAlgn="t"/>
                      <a:r>
                        <a:rPr lang="es-PE" sz="1000" b="0" i="0" u="none" strike="noStrike">
                          <a:solidFill>
                            <a:srgbClr val="000000"/>
                          </a:solidFill>
                          <a:latin typeface="Arial"/>
                        </a:rPr>
                        <a:t>PERSONA</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rtl="0" fontAlgn="ctr"/>
                      <a:r>
                        <a:rPr lang="es-PE" sz="1000" b="1" i="0" u="none" strike="noStrike" dirty="0" smtClean="0">
                          <a:solidFill>
                            <a:srgbClr val="000000"/>
                          </a:solidFill>
                          <a:latin typeface="Arial"/>
                        </a:rPr>
                        <a:t>SERVICIOS </a:t>
                      </a:r>
                      <a:r>
                        <a:rPr lang="es-PE" sz="1000" b="1" i="0" u="none" strike="noStrike" dirty="0">
                          <a:solidFill>
                            <a:srgbClr val="000000"/>
                          </a:solidFill>
                          <a:latin typeface="Arial"/>
                        </a:rPr>
                        <a:t>VARIOS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rtl="0" fontAlgn="t"/>
                      <a:r>
                        <a:rPr lang="es-PE" sz="1000" b="0" i="0" u="none" strike="noStrike" dirty="0">
                          <a:solidFill>
                            <a:srgbClr val="000000"/>
                          </a:solidFill>
                          <a:latin typeface="Arial"/>
                        </a:rPr>
                        <a:t>PERSONA </a:t>
                      </a:r>
                      <a:r>
                        <a:rPr lang="es-PE" sz="1000" b="0" i="0" u="none" strike="noStrike" dirty="0" smtClean="0">
                          <a:solidFill>
                            <a:srgbClr val="000000"/>
                          </a:solidFill>
                          <a:latin typeface="Arial"/>
                        </a:rPr>
                        <a:t> ATENDIDA</a:t>
                      </a:r>
                      <a:endParaRPr lang="es-PE" sz="1000" b="0" i="0" u="none" strike="noStrike" dirty="0">
                        <a:solidFill>
                          <a:srgbClr val="000000"/>
                        </a:solidFill>
                        <a:latin typeface="Arial"/>
                      </a:endParaRP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31141">
                <a:tc>
                  <a:txBody>
                    <a:bodyPr/>
                    <a:lstStyle/>
                    <a:p>
                      <a:pPr algn="l" rtl="0" fontAlgn="t"/>
                      <a:r>
                        <a:rPr lang="es-PE" sz="1000" b="0" i="0" u="none" strike="noStrike">
                          <a:solidFill>
                            <a:srgbClr val="000000"/>
                          </a:solidFill>
                          <a:latin typeface="Arial"/>
                        </a:rPr>
                        <a:t>DEMANDANDO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rtl="0" fontAlgn="ctr"/>
                      <a:r>
                        <a:rPr lang="es-PE" sz="1000" b="0" i="0" u="none" strike="noStrike">
                          <a:solidFill>
                            <a:srgbClr val="000000"/>
                          </a:solidFill>
                          <a:latin typeface="Arial"/>
                        </a:rPr>
                        <a:t> </a:t>
                      </a:r>
                    </a:p>
                  </a:txBody>
                  <a:tcPr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rtl="0" fontAlgn="t"/>
                      <a:r>
                        <a:rPr lang="es-PE" sz="1000" b="0" i="0" u="none" strike="noStrike" dirty="0">
                          <a:solidFill>
                            <a:srgbClr val="000000"/>
                          </a:solidFill>
                          <a:latin typeface="Arial"/>
                        </a:rPr>
                        <a:t>Y SATISFECHA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96498928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2428860" y="2714620"/>
            <a:ext cx="4572000" cy="523220"/>
          </a:xfrm>
          <a:prstGeom prst="rect">
            <a:avLst/>
          </a:prstGeom>
        </p:spPr>
        <p:txBody>
          <a:bodyPr>
            <a:spAutoFit/>
          </a:bodyPr>
          <a:lstStyle/>
          <a:p>
            <a:pPr algn="ctr"/>
            <a:r>
              <a:rPr lang="es-PE" sz="2800" b="1" dirty="0" smtClean="0">
                <a:solidFill>
                  <a:srgbClr val="FF0000"/>
                </a:solidFill>
              </a:rPr>
              <a:t>Gracias…</a:t>
            </a:r>
            <a:endParaRPr lang="es-PE" sz="2800" b="1" dirty="0">
              <a:solidFill>
                <a:srgbClr val="FF0000"/>
              </a:solidFill>
            </a:endParaRPr>
          </a:p>
        </p:txBody>
      </p:sp>
    </p:spTree>
    <p:extLst>
      <p:ext uri="{BB962C8B-B14F-4D97-AF65-F5344CB8AC3E}">
        <p14:creationId xmlns:p14="http://schemas.microsoft.com/office/powerpoint/2010/main" val="9649892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2928958" y="214290"/>
            <a:ext cx="4572000" cy="954107"/>
          </a:xfrm>
          <a:prstGeom prst="rect">
            <a:avLst/>
          </a:prstGeom>
        </p:spPr>
        <p:txBody>
          <a:bodyPr>
            <a:spAutoFit/>
          </a:bodyPr>
          <a:lstStyle/>
          <a:p>
            <a:r>
              <a:rPr lang="es-PE" sz="2800" b="1" dirty="0" smtClean="0">
                <a:solidFill>
                  <a:srgbClr val="FF0000"/>
                </a:solidFill>
              </a:rPr>
              <a:t>ESTUDIO TECNICO:</a:t>
            </a:r>
            <a:r>
              <a:rPr lang="es-PE" sz="2800" dirty="0" smtClean="0">
                <a:solidFill>
                  <a:srgbClr val="FF0000"/>
                </a:solidFill>
              </a:rPr>
              <a:t/>
            </a:r>
            <a:br>
              <a:rPr lang="es-PE" sz="2800" dirty="0" smtClean="0">
                <a:solidFill>
                  <a:srgbClr val="FF0000"/>
                </a:solidFill>
              </a:rPr>
            </a:br>
            <a:endParaRPr lang="es-PE" sz="2800" dirty="0">
              <a:solidFill>
                <a:srgbClr val="FF0000"/>
              </a:solidFill>
            </a:endParaRPr>
          </a:p>
        </p:txBody>
      </p:sp>
      <p:sp>
        <p:nvSpPr>
          <p:cNvPr id="6" name="Rectangle 2"/>
          <p:cNvSpPr txBox="1">
            <a:spLocks noChangeArrowheads="1"/>
          </p:cNvSpPr>
          <p:nvPr/>
        </p:nvSpPr>
        <p:spPr>
          <a:xfrm>
            <a:off x="1000100" y="1357298"/>
            <a:ext cx="7772400" cy="1600200"/>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s-MX" sz="2000" b="1" i="0" u="none" strike="noStrike" kern="1200" cap="none" spc="0" normalizeH="0" baseline="0" noProof="0" smtClean="0">
                <a:ln>
                  <a:noFill/>
                </a:ln>
                <a:solidFill>
                  <a:srgbClr val="CC3300"/>
                </a:solidFill>
                <a:effectLst/>
                <a:uLnTx/>
                <a:uFillTx/>
                <a:latin typeface="Tahoma"/>
                <a:ea typeface="+mj-ea"/>
                <a:cs typeface="+mj-cs"/>
              </a:rPr>
              <a:t>“</a:t>
            </a:r>
            <a:r>
              <a:rPr kumimoji="0" lang="es-MX" sz="2000" b="1" i="0" u="none" strike="noStrike" kern="1200" cap="none" spc="0" normalizeH="0" baseline="0" noProof="0" smtClean="0">
                <a:ln>
                  <a:noFill/>
                </a:ln>
                <a:solidFill>
                  <a:srgbClr val="CC3300"/>
                </a:solidFill>
                <a:effectLst/>
                <a:uLnTx/>
                <a:uFillTx/>
                <a:latin typeface="Arial Black" pitchFamily="34" charset="0"/>
                <a:ea typeface="+mj-ea"/>
                <a:cs typeface="+mj-cs"/>
              </a:rPr>
              <a:t>UNO DE LOS ASPECTOS QUE MAYOR ATENCI</a:t>
            </a:r>
            <a:r>
              <a:rPr kumimoji="0" lang="es-MX" sz="2000" b="1" i="0" u="none" strike="noStrike" kern="1200" cap="none" spc="0" normalizeH="0" baseline="0" noProof="0" smtClean="0">
                <a:ln>
                  <a:noFill/>
                </a:ln>
                <a:solidFill>
                  <a:srgbClr val="CC3300"/>
                </a:solidFill>
                <a:effectLst/>
                <a:uLnTx/>
                <a:uFillTx/>
                <a:latin typeface="Tahoma"/>
                <a:ea typeface="+mj-ea"/>
                <a:cs typeface="+mj-cs"/>
              </a:rPr>
              <a:t>Ó</a:t>
            </a:r>
            <a:r>
              <a:rPr kumimoji="0" lang="es-MX" sz="2000" b="1" i="0" u="none" strike="noStrike" kern="1200" cap="none" spc="0" normalizeH="0" baseline="0" noProof="0" smtClean="0">
                <a:ln>
                  <a:noFill/>
                </a:ln>
                <a:solidFill>
                  <a:srgbClr val="CC3300"/>
                </a:solidFill>
                <a:effectLst/>
                <a:uLnTx/>
                <a:uFillTx/>
                <a:latin typeface="Arial Black" pitchFamily="34" charset="0"/>
                <a:ea typeface="+mj-ea"/>
                <a:cs typeface="+mj-cs"/>
              </a:rPr>
              <a:t>N REQUIERE POR PARTE DE LOS ANALISTAS ES EL ESTUDIO T</a:t>
            </a:r>
            <a:r>
              <a:rPr kumimoji="0" lang="es-MX" sz="2000" b="1" i="0" u="none" strike="noStrike" kern="1200" cap="none" spc="0" normalizeH="0" baseline="0" noProof="0" smtClean="0">
                <a:ln>
                  <a:noFill/>
                </a:ln>
                <a:solidFill>
                  <a:srgbClr val="CC3300"/>
                </a:solidFill>
                <a:effectLst/>
                <a:uLnTx/>
                <a:uFillTx/>
                <a:latin typeface="Tahoma"/>
                <a:ea typeface="+mj-ea"/>
                <a:cs typeface="+mj-cs"/>
              </a:rPr>
              <a:t>É</a:t>
            </a:r>
            <a:r>
              <a:rPr kumimoji="0" lang="es-MX" sz="2000" b="1" i="0" u="none" strike="noStrike" kern="1200" cap="none" spc="0" normalizeH="0" baseline="0" noProof="0" smtClean="0">
                <a:ln>
                  <a:noFill/>
                </a:ln>
                <a:solidFill>
                  <a:srgbClr val="CC3300"/>
                </a:solidFill>
                <a:effectLst/>
                <a:uLnTx/>
                <a:uFillTx/>
                <a:latin typeface="Arial Black" pitchFamily="34" charset="0"/>
                <a:ea typeface="+mj-ea"/>
                <a:cs typeface="+mj-cs"/>
              </a:rPr>
              <a:t>CNICO QUE SUPONE:</a:t>
            </a:r>
            <a:endParaRPr kumimoji="0" lang="es-ES" sz="2000" b="1" i="0" u="none" strike="noStrike" kern="1200" cap="none" spc="0" normalizeH="0" baseline="0" noProof="0" dirty="0">
              <a:ln>
                <a:noFill/>
              </a:ln>
              <a:solidFill>
                <a:srgbClr val="CC3300"/>
              </a:solidFill>
              <a:effectLst/>
              <a:uLnTx/>
              <a:uFillTx/>
              <a:latin typeface="Arial Black" pitchFamily="34" charset="0"/>
              <a:ea typeface="+mj-ea"/>
              <a:cs typeface="+mj-cs"/>
            </a:endParaRPr>
          </a:p>
        </p:txBody>
      </p:sp>
      <p:sp>
        <p:nvSpPr>
          <p:cNvPr id="7" name="Rectangle 3"/>
          <p:cNvSpPr>
            <a:spLocks noGrp="1" noChangeArrowheads="1"/>
          </p:cNvSpPr>
          <p:nvPr>
            <p:ph type="body" sz="half" idx="4294967295"/>
          </p:nvPr>
        </p:nvSpPr>
        <p:spPr>
          <a:xfrm>
            <a:off x="642910" y="3041650"/>
            <a:ext cx="8097866" cy="3816350"/>
          </a:xfrm>
          <a:prstGeom prst="rect">
            <a:avLst/>
          </a:prstGeom>
        </p:spPr>
        <p:txBody>
          <a:bodyPr/>
          <a:lstStyle/>
          <a:p>
            <a:pPr algn="just">
              <a:lnSpc>
                <a:spcPct val="90000"/>
              </a:lnSpc>
            </a:pPr>
            <a:r>
              <a:rPr lang="es-MX" sz="2000" dirty="0">
                <a:solidFill>
                  <a:schemeClr val="tx1"/>
                </a:solidFill>
                <a:latin typeface="Arial" charset="0"/>
              </a:rPr>
              <a:t>La determinaci</a:t>
            </a:r>
            <a:r>
              <a:rPr lang="es-MX" sz="2000" dirty="0">
                <a:solidFill>
                  <a:schemeClr val="tx1"/>
                </a:solidFill>
                <a:latin typeface="Tahoma"/>
              </a:rPr>
              <a:t>ó</a:t>
            </a:r>
            <a:r>
              <a:rPr lang="es-MX" sz="2000" dirty="0">
                <a:solidFill>
                  <a:schemeClr val="tx1"/>
                </a:solidFill>
                <a:latin typeface="Arial" charset="0"/>
              </a:rPr>
              <a:t>n del </a:t>
            </a:r>
            <a:r>
              <a:rPr lang="es-MX" sz="2000" b="1" u="sng" dirty="0">
                <a:solidFill>
                  <a:schemeClr val="tx1"/>
                </a:solidFill>
                <a:latin typeface="Arial" charset="0"/>
              </a:rPr>
              <a:t>tama</a:t>
            </a:r>
            <a:r>
              <a:rPr lang="es-MX" sz="2000" b="1" u="sng" dirty="0">
                <a:solidFill>
                  <a:schemeClr val="tx1"/>
                </a:solidFill>
                <a:latin typeface="Tahoma"/>
              </a:rPr>
              <a:t>ñ</a:t>
            </a:r>
            <a:r>
              <a:rPr lang="es-MX" sz="2000" b="1" u="sng" dirty="0">
                <a:solidFill>
                  <a:schemeClr val="tx1"/>
                </a:solidFill>
                <a:latin typeface="Arial" charset="0"/>
              </a:rPr>
              <a:t>o</a:t>
            </a:r>
            <a:r>
              <a:rPr lang="es-MX" sz="2000" dirty="0">
                <a:solidFill>
                  <a:schemeClr val="tx1"/>
                </a:solidFill>
                <a:latin typeface="Arial" charset="0"/>
              </a:rPr>
              <a:t> m</a:t>
            </a:r>
            <a:r>
              <a:rPr lang="es-MX" sz="2000" dirty="0">
                <a:solidFill>
                  <a:schemeClr val="tx1"/>
                </a:solidFill>
                <a:latin typeface="Tahoma"/>
              </a:rPr>
              <a:t>á</a:t>
            </a:r>
            <a:r>
              <a:rPr lang="es-MX" sz="2000" dirty="0">
                <a:solidFill>
                  <a:schemeClr val="tx1"/>
                </a:solidFill>
                <a:latin typeface="Arial" charset="0"/>
              </a:rPr>
              <a:t>s conveniente,</a:t>
            </a:r>
          </a:p>
          <a:p>
            <a:pPr algn="just">
              <a:lnSpc>
                <a:spcPct val="90000"/>
              </a:lnSpc>
            </a:pPr>
            <a:endParaRPr lang="es-MX" sz="2000" dirty="0">
              <a:solidFill>
                <a:schemeClr val="tx1"/>
              </a:solidFill>
              <a:latin typeface="Arial" charset="0"/>
            </a:endParaRPr>
          </a:p>
          <a:p>
            <a:pPr algn="just">
              <a:lnSpc>
                <a:spcPct val="90000"/>
              </a:lnSpc>
            </a:pPr>
            <a:r>
              <a:rPr lang="es-MX" sz="2000" dirty="0">
                <a:solidFill>
                  <a:schemeClr val="tx1"/>
                </a:solidFill>
                <a:latin typeface="Arial" charset="0"/>
              </a:rPr>
              <a:t>La identificaci</a:t>
            </a:r>
            <a:r>
              <a:rPr lang="es-MX" sz="2000" dirty="0">
                <a:solidFill>
                  <a:schemeClr val="tx1"/>
                </a:solidFill>
                <a:latin typeface="Tahoma"/>
              </a:rPr>
              <a:t>ó</a:t>
            </a:r>
            <a:r>
              <a:rPr lang="es-MX" sz="2000" dirty="0">
                <a:solidFill>
                  <a:schemeClr val="tx1"/>
                </a:solidFill>
                <a:latin typeface="Arial" charset="0"/>
              </a:rPr>
              <a:t>n de la </a:t>
            </a:r>
            <a:r>
              <a:rPr lang="es-MX" sz="2000" b="1" u="sng" dirty="0">
                <a:solidFill>
                  <a:schemeClr val="tx1"/>
                </a:solidFill>
                <a:latin typeface="Arial" charset="0"/>
              </a:rPr>
              <a:t>localizaci</a:t>
            </a:r>
            <a:r>
              <a:rPr lang="es-MX" sz="2000" b="1" u="sng" dirty="0">
                <a:solidFill>
                  <a:schemeClr val="tx1"/>
                </a:solidFill>
                <a:latin typeface="Tahoma"/>
              </a:rPr>
              <a:t>ó</a:t>
            </a:r>
            <a:r>
              <a:rPr lang="es-MX" sz="2000" b="1" u="sng" dirty="0">
                <a:solidFill>
                  <a:schemeClr val="tx1"/>
                </a:solidFill>
                <a:latin typeface="Arial" charset="0"/>
              </a:rPr>
              <a:t>n</a:t>
            </a:r>
            <a:r>
              <a:rPr lang="es-MX" sz="2000" dirty="0">
                <a:solidFill>
                  <a:schemeClr val="tx1"/>
                </a:solidFill>
                <a:latin typeface="Arial" charset="0"/>
              </a:rPr>
              <a:t> final apropiada obviamente,</a:t>
            </a:r>
          </a:p>
          <a:p>
            <a:pPr algn="just">
              <a:lnSpc>
                <a:spcPct val="90000"/>
              </a:lnSpc>
            </a:pPr>
            <a:endParaRPr lang="es-MX" sz="2000" dirty="0">
              <a:solidFill>
                <a:schemeClr val="tx1"/>
              </a:solidFill>
              <a:latin typeface="Arial" charset="0"/>
            </a:endParaRPr>
          </a:p>
          <a:p>
            <a:pPr algn="just">
              <a:lnSpc>
                <a:spcPct val="90000"/>
              </a:lnSpc>
            </a:pPr>
            <a:r>
              <a:rPr lang="es-MX" sz="2000" dirty="0">
                <a:solidFill>
                  <a:schemeClr val="tx1"/>
                </a:solidFill>
                <a:latin typeface="Arial" charset="0"/>
              </a:rPr>
              <a:t>La selecci</a:t>
            </a:r>
            <a:r>
              <a:rPr lang="es-MX" sz="2000" dirty="0">
                <a:solidFill>
                  <a:schemeClr val="tx1"/>
                </a:solidFill>
                <a:latin typeface="Tahoma"/>
              </a:rPr>
              <a:t>ó</a:t>
            </a:r>
            <a:r>
              <a:rPr lang="es-MX" sz="2000" dirty="0">
                <a:solidFill>
                  <a:schemeClr val="tx1"/>
                </a:solidFill>
                <a:latin typeface="Arial" charset="0"/>
              </a:rPr>
              <a:t>n del modelo tecnol</a:t>
            </a:r>
            <a:r>
              <a:rPr lang="es-MX" sz="2000" dirty="0">
                <a:solidFill>
                  <a:schemeClr val="tx1"/>
                </a:solidFill>
                <a:latin typeface="Tahoma"/>
              </a:rPr>
              <a:t>ó</a:t>
            </a:r>
            <a:r>
              <a:rPr lang="es-MX" sz="2000" dirty="0">
                <a:solidFill>
                  <a:schemeClr val="tx1"/>
                </a:solidFill>
                <a:latin typeface="Arial" charset="0"/>
              </a:rPr>
              <a:t>gico y administrativo </a:t>
            </a:r>
            <a:r>
              <a:rPr lang="es-MX" sz="2000" b="1" u="sng" dirty="0">
                <a:solidFill>
                  <a:schemeClr val="tx1"/>
                </a:solidFill>
                <a:latin typeface="Arial" charset="0"/>
              </a:rPr>
              <a:t>(Proceso)</a:t>
            </a:r>
            <a:r>
              <a:rPr lang="es-MX" sz="2000" dirty="0">
                <a:solidFill>
                  <a:schemeClr val="tx1"/>
                </a:solidFill>
                <a:latin typeface="Arial" charset="0"/>
              </a:rPr>
              <a:t> id</a:t>
            </a:r>
            <a:r>
              <a:rPr lang="es-MX" sz="2000" dirty="0">
                <a:solidFill>
                  <a:schemeClr val="tx1"/>
                </a:solidFill>
                <a:latin typeface="Tahoma"/>
              </a:rPr>
              <a:t>ó</a:t>
            </a:r>
            <a:r>
              <a:rPr lang="es-MX" sz="2000" dirty="0">
                <a:solidFill>
                  <a:schemeClr val="tx1"/>
                </a:solidFill>
                <a:latin typeface="Arial" charset="0"/>
              </a:rPr>
              <a:t>neo que sean consecuentes con el comportamiento del mercado y las restricciones de orden financiero.</a:t>
            </a:r>
            <a:r>
              <a:rPr lang="es-MX" sz="2000" dirty="0">
                <a:solidFill>
                  <a:schemeClr val="tx1"/>
                </a:solidFill>
                <a:latin typeface="Tahoma"/>
              </a:rPr>
              <a:t>”</a:t>
            </a:r>
            <a:endParaRPr lang="es-ES" sz="2000" i="1" dirty="0">
              <a:solidFill>
                <a:schemeClr val="tx1"/>
              </a:solidFill>
              <a:latin typeface="Arial" charset="0"/>
            </a:endParaRPr>
          </a:p>
        </p:txBody>
      </p:sp>
    </p:spTree>
    <p:extLst>
      <p:ext uri="{BB962C8B-B14F-4D97-AF65-F5344CB8AC3E}">
        <p14:creationId xmlns:p14="http://schemas.microsoft.com/office/powerpoint/2010/main" val="9649892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2928958" y="214290"/>
            <a:ext cx="4572000" cy="954107"/>
          </a:xfrm>
          <a:prstGeom prst="rect">
            <a:avLst/>
          </a:prstGeom>
        </p:spPr>
        <p:txBody>
          <a:bodyPr>
            <a:spAutoFit/>
          </a:bodyPr>
          <a:lstStyle/>
          <a:p>
            <a:r>
              <a:rPr lang="es-PE" sz="2800" b="1" dirty="0" smtClean="0">
                <a:solidFill>
                  <a:srgbClr val="FF0000"/>
                </a:solidFill>
              </a:rPr>
              <a:t>ESTUDIO TECNICO:</a:t>
            </a:r>
            <a:r>
              <a:rPr lang="es-PE" sz="2800" dirty="0" smtClean="0">
                <a:solidFill>
                  <a:srgbClr val="FF0000"/>
                </a:solidFill>
              </a:rPr>
              <a:t/>
            </a:r>
            <a:br>
              <a:rPr lang="es-PE" sz="2800" dirty="0" smtClean="0">
                <a:solidFill>
                  <a:srgbClr val="FF0000"/>
                </a:solidFill>
              </a:rPr>
            </a:br>
            <a:endParaRPr lang="es-PE" sz="2800" dirty="0">
              <a:solidFill>
                <a:srgbClr val="FF0000"/>
              </a:solidFill>
            </a:endParaRPr>
          </a:p>
        </p:txBody>
      </p:sp>
      <p:sp>
        <p:nvSpPr>
          <p:cNvPr id="5" name="Rectangle 2"/>
          <p:cNvSpPr txBox="1">
            <a:spLocks noChangeArrowheads="1"/>
          </p:cNvSpPr>
          <p:nvPr/>
        </p:nvSpPr>
        <p:spPr>
          <a:xfrm>
            <a:off x="323850" y="1450975"/>
            <a:ext cx="5899150" cy="609600"/>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s-MX" sz="2400" b="1" i="0" u="none" strike="noStrike" kern="1200" cap="none" spc="0" normalizeH="0" baseline="0" noProof="0" smtClean="0">
                <a:ln>
                  <a:noFill/>
                </a:ln>
                <a:solidFill>
                  <a:srgbClr val="CC3300"/>
                </a:solidFill>
                <a:effectLst/>
                <a:uLnTx/>
                <a:uFillTx/>
                <a:latin typeface="+mj-lt"/>
                <a:ea typeface="+mj-ea"/>
                <a:cs typeface="+mj-cs"/>
              </a:rPr>
              <a:t>TAMAÑO DE UN PROYECTO</a:t>
            </a:r>
            <a:endParaRPr kumimoji="0" lang="es-ES" sz="2400" b="1" i="0" u="none" strike="noStrike" kern="1200" cap="none" spc="0" normalizeH="0" baseline="0" noProof="0">
              <a:ln>
                <a:noFill/>
              </a:ln>
              <a:solidFill>
                <a:srgbClr val="CC3300"/>
              </a:solidFill>
              <a:effectLst/>
              <a:uLnTx/>
              <a:uFillTx/>
              <a:latin typeface="+mj-lt"/>
              <a:ea typeface="+mj-ea"/>
              <a:cs typeface="+mj-cs"/>
            </a:endParaRPr>
          </a:p>
        </p:txBody>
      </p:sp>
      <p:sp>
        <p:nvSpPr>
          <p:cNvPr id="8" name="Rectangle 3"/>
          <p:cNvSpPr>
            <a:spLocks noGrp="1" noChangeArrowheads="1"/>
          </p:cNvSpPr>
          <p:nvPr>
            <p:ph type="body" idx="4294967295"/>
          </p:nvPr>
        </p:nvSpPr>
        <p:spPr>
          <a:xfrm>
            <a:off x="395288" y="2708275"/>
            <a:ext cx="8139112" cy="3216275"/>
          </a:xfrm>
          <a:prstGeom prst="rect">
            <a:avLst/>
          </a:prstGeom>
        </p:spPr>
        <p:txBody>
          <a:bodyPr/>
          <a:lstStyle/>
          <a:p>
            <a:pPr algn="just">
              <a:lnSpc>
                <a:spcPct val="90000"/>
              </a:lnSpc>
            </a:pPr>
            <a:r>
              <a:rPr lang="es-MX" sz="2800">
                <a:solidFill>
                  <a:schemeClr val="tx1"/>
                </a:solidFill>
              </a:rPr>
              <a:t>Técnicamente, la capacidad es el máximo de unidades (Bienes o Servicios) que se puede obtener de unas instalaciones productivas en la Unidad de Tiempo.</a:t>
            </a:r>
          </a:p>
          <a:p>
            <a:pPr algn="just">
              <a:lnSpc>
                <a:spcPct val="90000"/>
              </a:lnSpc>
            </a:pPr>
            <a:endParaRPr lang="es-MX" sz="2800">
              <a:solidFill>
                <a:schemeClr val="tx1"/>
              </a:solidFill>
            </a:endParaRPr>
          </a:p>
          <a:p>
            <a:pPr algn="just">
              <a:lnSpc>
                <a:spcPct val="90000"/>
              </a:lnSpc>
            </a:pPr>
            <a:r>
              <a:rPr lang="es-MX" sz="2800">
                <a:solidFill>
                  <a:schemeClr val="tx1"/>
                </a:solidFill>
              </a:rPr>
              <a:t>La </a:t>
            </a:r>
            <a:r>
              <a:rPr lang="es-MX" sz="2800" u="sng">
                <a:solidFill>
                  <a:schemeClr val="tx1"/>
                </a:solidFill>
              </a:rPr>
              <a:t>Capacidad Efectiva</a:t>
            </a:r>
            <a:r>
              <a:rPr lang="es-MX" sz="2800">
                <a:solidFill>
                  <a:schemeClr val="tx1"/>
                </a:solidFill>
              </a:rPr>
              <a:t> es casi siempre menor que la </a:t>
            </a:r>
            <a:r>
              <a:rPr lang="es-MX" sz="2800" u="sng">
                <a:solidFill>
                  <a:schemeClr val="tx1"/>
                </a:solidFill>
              </a:rPr>
              <a:t>Capacidad Teórica</a:t>
            </a:r>
            <a:r>
              <a:rPr lang="es-MX" sz="2800">
                <a:solidFill>
                  <a:schemeClr val="tx1"/>
                </a:solidFill>
              </a:rPr>
              <a:t>.</a:t>
            </a:r>
          </a:p>
          <a:p>
            <a:pPr algn="just">
              <a:lnSpc>
                <a:spcPct val="90000"/>
              </a:lnSpc>
            </a:pPr>
            <a:endParaRPr lang="es-MX" sz="2800">
              <a:solidFill>
                <a:schemeClr val="tx1"/>
              </a:solidFill>
            </a:endParaRPr>
          </a:p>
        </p:txBody>
      </p:sp>
      <p:sp>
        <p:nvSpPr>
          <p:cNvPr id="9" name="AutoShape 4"/>
          <p:cNvSpPr>
            <a:spLocks noChangeArrowheads="1"/>
          </p:cNvSpPr>
          <p:nvPr/>
        </p:nvSpPr>
        <p:spPr bwMode="auto">
          <a:xfrm>
            <a:off x="5795963" y="1450975"/>
            <a:ext cx="668337" cy="503238"/>
          </a:xfrm>
          <a:prstGeom prst="rightArrow">
            <a:avLst>
              <a:gd name="adj1" fmla="val 50000"/>
              <a:gd name="adj2" fmla="val 33202"/>
            </a:avLst>
          </a:prstGeom>
          <a:solidFill>
            <a:srgbClr val="FFCC99"/>
          </a:solidFill>
          <a:ln w="9525">
            <a:solidFill>
              <a:schemeClr val="tx1"/>
            </a:solidFill>
            <a:miter lim="800000"/>
            <a:headEnd/>
            <a:tailEnd/>
          </a:ln>
          <a:effectLst/>
        </p:spPr>
        <p:txBody>
          <a:bodyPr wrap="none" anchor="ctr"/>
          <a:lstStyle/>
          <a:p>
            <a:endParaRPr lang="es-PE"/>
          </a:p>
        </p:txBody>
      </p:sp>
      <p:sp>
        <p:nvSpPr>
          <p:cNvPr id="10" name="Text Box 6"/>
          <p:cNvSpPr txBox="1">
            <a:spLocks noChangeArrowheads="1"/>
          </p:cNvSpPr>
          <p:nvPr/>
        </p:nvSpPr>
        <p:spPr bwMode="auto">
          <a:xfrm>
            <a:off x="6659563" y="1233488"/>
            <a:ext cx="2211387" cy="825500"/>
          </a:xfrm>
          <a:prstGeom prst="rect">
            <a:avLst/>
          </a:prstGeom>
          <a:noFill/>
          <a:ln w="9525">
            <a:noFill/>
            <a:miter lim="800000"/>
            <a:headEnd/>
            <a:tailEnd/>
          </a:ln>
          <a:effectLst/>
        </p:spPr>
        <p:txBody>
          <a:bodyPr>
            <a:spAutoFit/>
          </a:bodyPr>
          <a:lstStyle/>
          <a:p>
            <a:pPr>
              <a:spcBef>
                <a:spcPct val="50000"/>
              </a:spcBef>
            </a:pPr>
            <a:r>
              <a:rPr lang="es-MX" sz="1600"/>
              <a:t>Capacidad de producción en un período de referencia</a:t>
            </a:r>
            <a:endParaRPr lang="es-ES" sz="1600"/>
          </a:p>
        </p:txBody>
      </p:sp>
    </p:spTree>
    <p:extLst>
      <p:ext uri="{BB962C8B-B14F-4D97-AF65-F5344CB8AC3E}">
        <p14:creationId xmlns:p14="http://schemas.microsoft.com/office/powerpoint/2010/main" val="9649892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2928958" y="214290"/>
            <a:ext cx="4572000" cy="954107"/>
          </a:xfrm>
          <a:prstGeom prst="rect">
            <a:avLst/>
          </a:prstGeom>
        </p:spPr>
        <p:txBody>
          <a:bodyPr>
            <a:spAutoFit/>
          </a:bodyPr>
          <a:lstStyle/>
          <a:p>
            <a:r>
              <a:rPr lang="es-PE" sz="2800" b="1" dirty="0" smtClean="0">
                <a:solidFill>
                  <a:srgbClr val="FF0000"/>
                </a:solidFill>
              </a:rPr>
              <a:t>ESTUDIO TECNICO:</a:t>
            </a:r>
            <a:r>
              <a:rPr lang="es-PE" sz="2800" dirty="0" smtClean="0">
                <a:solidFill>
                  <a:srgbClr val="FF0000"/>
                </a:solidFill>
              </a:rPr>
              <a:t/>
            </a:r>
            <a:br>
              <a:rPr lang="es-PE" sz="2800" dirty="0" smtClean="0">
                <a:solidFill>
                  <a:srgbClr val="FF0000"/>
                </a:solidFill>
              </a:rPr>
            </a:br>
            <a:endParaRPr lang="es-PE" sz="2800" dirty="0">
              <a:solidFill>
                <a:srgbClr val="FF0000"/>
              </a:solidFill>
            </a:endParaRPr>
          </a:p>
        </p:txBody>
      </p:sp>
      <p:sp>
        <p:nvSpPr>
          <p:cNvPr id="4" name="Rectangle 3"/>
          <p:cNvSpPr>
            <a:spLocks noGrp="1" noChangeArrowheads="1"/>
          </p:cNvSpPr>
          <p:nvPr>
            <p:ph type="body" idx="4294967295"/>
          </p:nvPr>
        </p:nvSpPr>
        <p:spPr>
          <a:xfrm>
            <a:off x="468313" y="2276475"/>
            <a:ext cx="8229600" cy="3816350"/>
          </a:xfrm>
          <a:prstGeom prst="rect">
            <a:avLst/>
          </a:prstGeom>
        </p:spPr>
        <p:txBody>
          <a:bodyPr/>
          <a:lstStyle/>
          <a:p>
            <a:pPr algn="just"/>
            <a:r>
              <a:rPr lang="es-MX" sz="2800" u="sng" dirty="0">
                <a:solidFill>
                  <a:schemeClr val="tx1"/>
                </a:solidFill>
              </a:rPr>
              <a:t>Nivel de Utilización</a:t>
            </a:r>
            <a:r>
              <a:rPr lang="es-MX" sz="2800" dirty="0">
                <a:solidFill>
                  <a:schemeClr val="tx1"/>
                </a:solidFill>
              </a:rPr>
              <a:t> es el porcentaje de uso efectivo de la Capacidad Instalada.</a:t>
            </a:r>
          </a:p>
          <a:p>
            <a:pPr algn="just"/>
            <a:endParaRPr lang="es-MX" sz="2800" dirty="0">
              <a:solidFill>
                <a:schemeClr val="tx1"/>
              </a:solidFill>
            </a:endParaRPr>
          </a:p>
          <a:p>
            <a:pPr algn="just"/>
            <a:r>
              <a:rPr lang="es-MX" sz="2800" u="sng" dirty="0">
                <a:solidFill>
                  <a:schemeClr val="tx1"/>
                </a:solidFill>
              </a:rPr>
              <a:t>Capacidad Ociosa</a:t>
            </a:r>
            <a:r>
              <a:rPr lang="es-MX" sz="2800" dirty="0">
                <a:solidFill>
                  <a:schemeClr val="tx1"/>
                </a:solidFill>
              </a:rPr>
              <a:t> es la parte de la Capacidad no utilizada</a:t>
            </a:r>
            <a:r>
              <a:rPr lang="es-MX" sz="2800" u="sng" dirty="0">
                <a:solidFill>
                  <a:schemeClr val="tx1"/>
                </a:solidFill>
              </a:rPr>
              <a:t>  </a:t>
            </a:r>
            <a:endParaRPr lang="es-ES" sz="2800" u="sng" dirty="0">
              <a:solidFill>
                <a:schemeClr val="tx1"/>
              </a:solidFill>
            </a:endParaRPr>
          </a:p>
          <a:p>
            <a:endParaRPr lang="es-ES" sz="2800" dirty="0"/>
          </a:p>
        </p:txBody>
      </p:sp>
    </p:spTree>
    <p:extLst>
      <p:ext uri="{BB962C8B-B14F-4D97-AF65-F5344CB8AC3E}">
        <p14:creationId xmlns:p14="http://schemas.microsoft.com/office/powerpoint/2010/main" val="9649892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2928958" y="214290"/>
            <a:ext cx="4572000" cy="954107"/>
          </a:xfrm>
          <a:prstGeom prst="rect">
            <a:avLst/>
          </a:prstGeom>
        </p:spPr>
        <p:txBody>
          <a:bodyPr>
            <a:spAutoFit/>
          </a:bodyPr>
          <a:lstStyle/>
          <a:p>
            <a:r>
              <a:rPr lang="es-PE" sz="2800" b="1" dirty="0" smtClean="0">
                <a:solidFill>
                  <a:srgbClr val="FF0000"/>
                </a:solidFill>
              </a:rPr>
              <a:t>ESTUDIO TECNICO:</a:t>
            </a:r>
            <a:r>
              <a:rPr lang="es-PE" sz="2800" dirty="0" smtClean="0">
                <a:solidFill>
                  <a:srgbClr val="FF0000"/>
                </a:solidFill>
              </a:rPr>
              <a:t/>
            </a:r>
            <a:br>
              <a:rPr lang="es-PE" sz="2800" dirty="0" smtClean="0">
                <a:solidFill>
                  <a:srgbClr val="FF0000"/>
                </a:solidFill>
              </a:rPr>
            </a:br>
            <a:endParaRPr lang="es-PE" sz="2800" dirty="0">
              <a:solidFill>
                <a:srgbClr val="FF0000"/>
              </a:solidFill>
            </a:endParaRPr>
          </a:p>
        </p:txBody>
      </p:sp>
      <p:sp>
        <p:nvSpPr>
          <p:cNvPr id="4" name="Rectangle 2"/>
          <p:cNvSpPr txBox="1">
            <a:spLocks noChangeArrowheads="1"/>
          </p:cNvSpPr>
          <p:nvPr/>
        </p:nvSpPr>
        <p:spPr>
          <a:xfrm>
            <a:off x="755650" y="1052513"/>
            <a:ext cx="3810000" cy="609600"/>
          </a:xfrm>
          <a:prstGeom prst="rect">
            <a:avLst/>
          </a:prstGeom>
        </p:spPr>
        <p:txBody>
          <a:bodyPr vert="horz" lIns="91440" tIns="45720" rIns="91440" bIns="45720" rtlCol="0" anchor="ctr">
            <a:normAutofit fontScale="92500" lnSpcReduction="100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s-MX" sz="4000" b="1" i="0" u="none" strike="noStrike" kern="1200" cap="none" spc="0" normalizeH="0" baseline="0" noProof="0" smtClean="0">
                <a:ln>
                  <a:noFill/>
                </a:ln>
                <a:solidFill>
                  <a:srgbClr val="CC3300"/>
                </a:solidFill>
                <a:effectLst/>
                <a:uLnTx/>
                <a:uFillTx/>
                <a:latin typeface="+mj-lt"/>
                <a:ea typeface="+mj-ea"/>
                <a:cs typeface="+mj-cs"/>
              </a:rPr>
              <a:t>TAMAÑO  </a:t>
            </a:r>
            <a:endParaRPr kumimoji="0" lang="es-ES" sz="4000" b="1" i="0" u="none" strike="noStrike" kern="1200" cap="none" spc="0" normalizeH="0" baseline="0" noProof="0">
              <a:ln>
                <a:noFill/>
              </a:ln>
              <a:solidFill>
                <a:srgbClr val="CC3300"/>
              </a:solidFill>
              <a:effectLst/>
              <a:uLnTx/>
              <a:uFillTx/>
              <a:latin typeface="+mj-lt"/>
              <a:ea typeface="+mj-ea"/>
              <a:cs typeface="+mj-cs"/>
            </a:endParaRPr>
          </a:p>
        </p:txBody>
      </p:sp>
      <p:sp>
        <p:nvSpPr>
          <p:cNvPr id="5" name="Rectangle 3"/>
          <p:cNvSpPr>
            <a:spLocks noGrp="1" noChangeArrowheads="1"/>
          </p:cNvSpPr>
          <p:nvPr>
            <p:ph type="body" sz="half" idx="4294967295"/>
          </p:nvPr>
        </p:nvSpPr>
        <p:spPr>
          <a:xfrm>
            <a:off x="609600" y="2743224"/>
            <a:ext cx="3810000" cy="4114800"/>
          </a:xfrm>
          <a:prstGeom prst="rect">
            <a:avLst/>
          </a:prstGeom>
        </p:spPr>
        <p:txBody>
          <a:bodyPr/>
          <a:lstStyle/>
          <a:p>
            <a:r>
              <a:rPr lang="es-MX" sz="2400" b="1" dirty="0">
                <a:solidFill>
                  <a:schemeClr val="tx1"/>
                </a:solidFill>
                <a:latin typeface="Arial" charset="0"/>
              </a:rPr>
              <a:t>Capacidad de Dise</a:t>
            </a:r>
            <a:r>
              <a:rPr lang="es-MX" sz="2400" b="1" dirty="0">
                <a:solidFill>
                  <a:schemeClr val="tx1"/>
                </a:solidFill>
                <a:latin typeface="Tahoma"/>
              </a:rPr>
              <a:t>ñ</a:t>
            </a:r>
            <a:r>
              <a:rPr lang="es-MX" sz="2400" b="1" dirty="0">
                <a:solidFill>
                  <a:schemeClr val="tx1"/>
                </a:solidFill>
                <a:latin typeface="Arial" charset="0"/>
              </a:rPr>
              <a:t>o</a:t>
            </a:r>
          </a:p>
          <a:p>
            <a:endParaRPr lang="es-MX" sz="2400" b="1" dirty="0">
              <a:solidFill>
                <a:schemeClr val="tx1"/>
              </a:solidFill>
              <a:latin typeface="Arial" charset="0"/>
            </a:endParaRPr>
          </a:p>
          <a:p>
            <a:endParaRPr lang="es-MX" sz="2400" b="1" dirty="0">
              <a:solidFill>
                <a:schemeClr val="tx1"/>
              </a:solidFill>
              <a:latin typeface="Arial" charset="0"/>
            </a:endParaRPr>
          </a:p>
          <a:p>
            <a:r>
              <a:rPr lang="es-MX" sz="2400" b="1" dirty="0">
                <a:solidFill>
                  <a:schemeClr val="tx1"/>
                </a:solidFill>
                <a:latin typeface="Arial" charset="0"/>
              </a:rPr>
              <a:t>Capacidad Instalada</a:t>
            </a:r>
          </a:p>
          <a:p>
            <a:pPr>
              <a:buFontTx/>
              <a:buNone/>
            </a:pPr>
            <a:endParaRPr lang="es-MX" sz="2400" b="1" dirty="0">
              <a:solidFill>
                <a:schemeClr val="tx1"/>
              </a:solidFill>
              <a:latin typeface="Arial" charset="0"/>
            </a:endParaRPr>
          </a:p>
          <a:p>
            <a:pPr>
              <a:buFontTx/>
              <a:buNone/>
            </a:pPr>
            <a:endParaRPr lang="es-MX" sz="2400" b="1" dirty="0">
              <a:solidFill>
                <a:schemeClr val="tx1"/>
              </a:solidFill>
              <a:latin typeface="Arial" charset="0"/>
            </a:endParaRPr>
          </a:p>
          <a:p>
            <a:r>
              <a:rPr lang="es-MX" sz="2400" b="1" dirty="0">
                <a:solidFill>
                  <a:schemeClr val="tx1"/>
                </a:solidFill>
                <a:latin typeface="Arial" charset="0"/>
              </a:rPr>
              <a:t>Capacidad Utilizada</a:t>
            </a:r>
            <a:endParaRPr lang="es-ES" sz="2400" b="1" dirty="0">
              <a:solidFill>
                <a:schemeClr val="tx1"/>
              </a:solidFill>
              <a:latin typeface="Arial" charset="0"/>
            </a:endParaRPr>
          </a:p>
        </p:txBody>
      </p:sp>
      <p:sp>
        <p:nvSpPr>
          <p:cNvPr id="6" name="Rectangle 4"/>
          <p:cNvSpPr>
            <a:spLocks noGrp="1" noChangeArrowheads="1"/>
          </p:cNvSpPr>
          <p:nvPr>
            <p:ph type="body" sz="half" idx="2"/>
          </p:nvPr>
        </p:nvSpPr>
        <p:spPr>
          <a:xfrm>
            <a:off x="4648200" y="2438400"/>
            <a:ext cx="3810000" cy="4114800"/>
          </a:xfrm>
        </p:spPr>
        <p:txBody>
          <a:bodyPr/>
          <a:lstStyle/>
          <a:p>
            <a:pPr algn="just">
              <a:lnSpc>
                <a:spcPct val="90000"/>
              </a:lnSpc>
              <a:buFont typeface="Symbol" pitchFamily="18" charset="2"/>
              <a:buChar char="Ü"/>
            </a:pPr>
            <a:r>
              <a:rPr lang="es-MX" sz="2400" dirty="0" smtClean="0">
                <a:solidFill>
                  <a:schemeClr val="tx1"/>
                </a:solidFill>
                <a:latin typeface="Arial" charset="0"/>
              </a:rPr>
              <a:t> M</a:t>
            </a:r>
            <a:r>
              <a:rPr lang="es-MX" sz="2400" dirty="0" smtClean="0">
                <a:solidFill>
                  <a:schemeClr val="tx1"/>
                </a:solidFill>
                <a:latin typeface="Tahoma"/>
              </a:rPr>
              <a:t>á</a:t>
            </a:r>
            <a:r>
              <a:rPr lang="es-MX" sz="2400" dirty="0" smtClean="0">
                <a:solidFill>
                  <a:schemeClr val="tx1"/>
                </a:solidFill>
                <a:latin typeface="Arial" charset="0"/>
              </a:rPr>
              <a:t>ximo </a:t>
            </a:r>
            <a:r>
              <a:rPr lang="es-MX" sz="2400" dirty="0">
                <a:solidFill>
                  <a:schemeClr val="tx1"/>
                </a:solidFill>
                <a:latin typeface="Arial" charset="0"/>
              </a:rPr>
              <a:t>nivel posible de producci</a:t>
            </a:r>
            <a:r>
              <a:rPr lang="es-MX" sz="2400" dirty="0">
                <a:solidFill>
                  <a:schemeClr val="tx1"/>
                </a:solidFill>
                <a:latin typeface="Tahoma"/>
              </a:rPr>
              <a:t>ó</a:t>
            </a:r>
            <a:r>
              <a:rPr lang="es-MX" sz="2400" dirty="0">
                <a:solidFill>
                  <a:schemeClr val="tx1"/>
                </a:solidFill>
                <a:latin typeface="Arial" charset="0"/>
              </a:rPr>
              <a:t>n o prestaci</a:t>
            </a:r>
            <a:r>
              <a:rPr lang="es-MX" sz="2400" dirty="0">
                <a:solidFill>
                  <a:schemeClr val="tx1"/>
                </a:solidFill>
                <a:latin typeface="Tahoma"/>
              </a:rPr>
              <a:t>ó</a:t>
            </a:r>
            <a:r>
              <a:rPr lang="es-MX" sz="2400" dirty="0">
                <a:solidFill>
                  <a:schemeClr val="tx1"/>
                </a:solidFill>
                <a:latin typeface="Arial" charset="0"/>
              </a:rPr>
              <a:t>n del servicio.</a:t>
            </a:r>
          </a:p>
          <a:p>
            <a:pPr algn="just">
              <a:lnSpc>
                <a:spcPct val="90000"/>
              </a:lnSpc>
              <a:buFont typeface="Symbol" pitchFamily="18" charset="2"/>
              <a:buNone/>
            </a:pPr>
            <a:endParaRPr lang="es-MX" sz="2400" dirty="0">
              <a:solidFill>
                <a:schemeClr val="tx1"/>
              </a:solidFill>
              <a:latin typeface="Arial" charset="0"/>
            </a:endParaRPr>
          </a:p>
          <a:p>
            <a:pPr algn="just">
              <a:lnSpc>
                <a:spcPct val="90000"/>
              </a:lnSpc>
              <a:buFont typeface="Symbol" pitchFamily="18" charset="2"/>
              <a:buChar char="Ü"/>
            </a:pPr>
            <a:r>
              <a:rPr lang="es-MX" sz="2400" dirty="0" smtClean="0">
                <a:solidFill>
                  <a:schemeClr val="tx1"/>
                </a:solidFill>
                <a:latin typeface="Arial" charset="0"/>
              </a:rPr>
              <a:t> Capacidad </a:t>
            </a:r>
            <a:r>
              <a:rPr lang="es-MX" sz="2400" dirty="0">
                <a:solidFill>
                  <a:schemeClr val="tx1"/>
                </a:solidFill>
                <a:latin typeface="Arial" charset="0"/>
              </a:rPr>
              <a:t>disponible permanente.</a:t>
            </a:r>
          </a:p>
          <a:p>
            <a:pPr algn="just">
              <a:lnSpc>
                <a:spcPct val="90000"/>
              </a:lnSpc>
              <a:buFont typeface="Symbol" pitchFamily="18" charset="2"/>
              <a:buNone/>
            </a:pPr>
            <a:endParaRPr lang="es-MX" sz="2400" dirty="0">
              <a:solidFill>
                <a:schemeClr val="tx1"/>
              </a:solidFill>
              <a:latin typeface="Arial" charset="0"/>
            </a:endParaRPr>
          </a:p>
          <a:p>
            <a:pPr algn="just">
              <a:lnSpc>
                <a:spcPct val="90000"/>
              </a:lnSpc>
              <a:buFont typeface="Symbol" pitchFamily="18" charset="2"/>
              <a:buChar char="Ü"/>
            </a:pPr>
            <a:endParaRPr lang="es-MX" sz="2400" dirty="0">
              <a:solidFill>
                <a:schemeClr val="tx1"/>
              </a:solidFill>
              <a:latin typeface="Arial" charset="0"/>
            </a:endParaRPr>
          </a:p>
          <a:p>
            <a:pPr algn="just">
              <a:lnSpc>
                <a:spcPct val="90000"/>
              </a:lnSpc>
              <a:buFont typeface="Symbol" pitchFamily="18" charset="2"/>
              <a:buChar char="Ü"/>
            </a:pPr>
            <a:r>
              <a:rPr lang="es-MX" sz="2400" dirty="0" smtClean="0">
                <a:solidFill>
                  <a:schemeClr val="tx1"/>
                </a:solidFill>
                <a:latin typeface="Arial" charset="0"/>
              </a:rPr>
              <a:t> Fracci</a:t>
            </a:r>
            <a:r>
              <a:rPr lang="es-MX" sz="2400" dirty="0" smtClean="0">
                <a:solidFill>
                  <a:schemeClr val="tx1"/>
                </a:solidFill>
                <a:latin typeface="Tahoma"/>
              </a:rPr>
              <a:t>ó</a:t>
            </a:r>
            <a:r>
              <a:rPr lang="es-MX" sz="2400" dirty="0" smtClean="0">
                <a:solidFill>
                  <a:schemeClr val="tx1"/>
                </a:solidFill>
                <a:latin typeface="Arial" charset="0"/>
              </a:rPr>
              <a:t>n </a:t>
            </a:r>
            <a:r>
              <a:rPr lang="es-MX" sz="2400" dirty="0">
                <a:solidFill>
                  <a:schemeClr val="tx1"/>
                </a:solidFill>
                <a:latin typeface="Arial" charset="0"/>
              </a:rPr>
              <a:t>de capacidad instalada que se est</a:t>
            </a:r>
            <a:r>
              <a:rPr lang="es-MX" sz="2400" dirty="0">
                <a:solidFill>
                  <a:schemeClr val="tx1"/>
                </a:solidFill>
                <a:latin typeface="Tahoma"/>
              </a:rPr>
              <a:t>á</a:t>
            </a:r>
            <a:r>
              <a:rPr lang="es-MX" sz="2400" dirty="0">
                <a:solidFill>
                  <a:schemeClr val="tx1"/>
                </a:solidFill>
                <a:latin typeface="Arial" charset="0"/>
              </a:rPr>
              <a:t> empleando.</a:t>
            </a:r>
            <a:endParaRPr lang="es-ES" sz="2400" dirty="0">
              <a:solidFill>
                <a:schemeClr val="tx1"/>
              </a:solidFill>
              <a:latin typeface="Arial" charset="0"/>
            </a:endParaRPr>
          </a:p>
        </p:txBody>
      </p:sp>
      <p:sp>
        <p:nvSpPr>
          <p:cNvPr id="7" name="Text Box 6"/>
          <p:cNvSpPr txBox="1">
            <a:spLocks noChangeArrowheads="1"/>
          </p:cNvSpPr>
          <p:nvPr/>
        </p:nvSpPr>
        <p:spPr bwMode="auto">
          <a:xfrm>
            <a:off x="957282" y="1909755"/>
            <a:ext cx="6400800" cy="519113"/>
          </a:xfrm>
          <a:prstGeom prst="rect">
            <a:avLst/>
          </a:prstGeom>
          <a:noFill/>
          <a:ln w="9525">
            <a:noFill/>
            <a:miter lim="800000"/>
            <a:headEnd/>
            <a:tailEnd/>
          </a:ln>
          <a:effectLst/>
        </p:spPr>
        <p:txBody>
          <a:bodyPr>
            <a:spAutoFit/>
          </a:bodyPr>
          <a:lstStyle/>
          <a:p>
            <a:pPr>
              <a:spcBef>
                <a:spcPct val="50000"/>
              </a:spcBef>
            </a:pPr>
            <a:r>
              <a:rPr lang="es-MX" sz="2800" b="1" u="sng" dirty="0"/>
              <a:t>Capacidad del </a:t>
            </a:r>
            <a:r>
              <a:rPr lang="es-MX" sz="2800" b="1" u="sng" dirty="0" smtClean="0"/>
              <a:t>proyecto</a:t>
            </a:r>
            <a:r>
              <a:rPr lang="es-MX" sz="2800" b="1" dirty="0" smtClean="0"/>
              <a:t>:</a:t>
            </a:r>
            <a:endParaRPr lang="es-ES" sz="2800" b="1" dirty="0"/>
          </a:p>
        </p:txBody>
      </p:sp>
    </p:spTree>
    <p:extLst>
      <p:ext uri="{BB962C8B-B14F-4D97-AF65-F5344CB8AC3E}">
        <p14:creationId xmlns:p14="http://schemas.microsoft.com/office/powerpoint/2010/main" val="9649892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2928958" y="214290"/>
            <a:ext cx="4572000" cy="954107"/>
          </a:xfrm>
          <a:prstGeom prst="rect">
            <a:avLst/>
          </a:prstGeom>
        </p:spPr>
        <p:txBody>
          <a:bodyPr>
            <a:spAutoFit/>
          </a:bodyPr>
          <a:lstStyle/>
          <a:p>
            <a:r>
              <a:rPr lang="es-PE" sz="2800" b="1" dirty="0" smtClean="0">
                <a:solidFill>
                  <a:srgbClr val="FF0000"/>
                </a:solidFill>
              </a:rPr>
              <a:t>ESTUDIO TECNICO:</a:t>
            </a:r>
            <a:r>
              <a:rPr lang="es-PE" sz="2800" dirty="0" smtClean="0">
                <a:solidFill>
                  <a:srgbClr val="FF0000"/>
                </a:solidFill>
              </a:rPr>
              <a:t/>
            </a:r>
            <a:br>
              <a:rPr lang="es-PE" sz="2800" dirty="0" smtClean="0">
                <a:solidFill>
                  <a:srgbClr val="FF0000"/>
                </a:solidFill>
              </a:rPr>
            </a:br>
            <a:endParaRPr lang="es-PE" sz="2800" dirty="0">
              <a:solidFill>
                <a:srgbClr val="FF0000"/>
              </a:solidFill>
            </a:endParaRPr>
          </a:p>
        </p:txBody>
      </p:sp>
      <p:sp>
        <p:nvSpPr>
          <p:cNvPr id="4" name="Rectangle 3"/>
          <p:cNvSpPr>
            <a:spLocks noGrp="1" noChangeArrowheads="1"/>
          </p:cNvSpPr>
          <p:nvPr>
            <p:ph type="body" idx="4294967295"/>
          </p:nvPr>
        </p:nvSpPr>
        <p:spPr>
          <a:xfrm>
            <a:off x="585814" y="2278049"/>
            <a:ext cx="7772400" cy="3570287"/>
          </a:xfrm>
          <a:prstGeom prst="rect">
            <a:avLst/>
          </a:prstGeom>
        </p:spPr>
        <p:txBody>
          <a:bodyPr>
            <a:normAutofit lnSpcReduction="10000"/>
          </a:bodyPr>
          <a:lstStyle/>
          <a:p>
            <a:pPr>
              <a:lnSpc>
                <a:spcPct val="80000"/>
              </a:lnSpc>
            </a:pPr>
            <a:r>
              <a:rPr lang="es-MX" sz="2400" dirty="0">
                <a:solidFill>
                  <a:schemeClr val="tx1"/>
                </a:solidFill>
              </a:rPr>
              <a:t>Tamaño y </a:t>
            </a:r>
            <a:r>
              <a:rPr lang="es-MX" sz="2400" dirty="0" smtClean="0">
                <a:solidFill>
                  <a:schemeClr val="tx1"/>
                </a:solidFill>
              </a:rPr>
              <a:t>Mercado.</a:t>
            </a:r>
            <a:endParaRPr lang="es-MX" sz="2400" dirty="0">
              <a:solidFill>
                <a:schemeClr val="tx1"/>
              </a:solidFill>
            </a:endParaRPr>
          </a:p>
          <a:p>
            <a:pPr>
              <a:lnSpc>
                <a:spcPct val="80000"/>
              </a:lnSpc>
            </a:pPr>
            <a:endParaRPr lang="es-MX" sz="2400" dirty="0">
              <a:solidFill>
                <a:schemeClr val="tx1"/>
              </a:solidFill>
            </a:endParaRPr>
          </a:p>
          <a:p>
            <a:pPr>
              <a:lnSpc>
                <a:spcPct val="80000"/>
              </a:lnSpc>
            </a:pPr>
            <a:r>
              <a:rPr lang="es-MX" sz="2400" dirty="0">
                <a:solidFill>
                  <a:schemeClr val="tx1"/>
                </a:solidFill>
              </a:rPr>
              <a:t>Tamaño y </a:t>
            </a:r>
            <a:r>
              <a:rPr lang="es-MX" sz="2400" dirty="0" smtClean="0">
                <a:solidFill>
                  <a:schemeClr val="tx1"/>
                </a:solidFill>
              </a:rPr>
              <a:t>Localización.</a:t>
            </a:r>
            <a:endParaRPr lang="es-MX" sz="2400" dirty="0">
              <a:solidFill>
                <a:schemeClr val="tx1"/>
              </a:solidFill>
            </a:endParaRPr>
          </a:p>
          <a:p>
            <a:pPr>
              <a:lnSpc>
                <a:spcPct val="80000"/>
              </a:lnSpc>
            </a:pPr>
            <a:endParaRPr lang="es-MX" sz="2400" dirty="0">
              <a:solidFill>
                <a:schemeClr val="tx1"/>
              </a:solidFill>
            </a:endParaRPr>
          </a:p>
          <a:p>
            <a:pPr>
              <a:lnSpc>
                <a:spcPct val="80000"/>
              </a:lnSpc>
            </a:pPr>
            <a:r>
              <a:rPr lang="es-MX" sz="2400" dirty="0">
                <a:solidFill>
                  <a:schemeClr val="tx1"/>
                </a:solidFill>
              </a:rPr>
              <a:t>Tamaño, Costos y Aspectos </a:t>
            </a:r>
            <a:r>
              <a:rPr lang="es-MX" sz="2400" dirty="0" smtClean="0">
                <a:solidFill>
                  <a:schemeClr val="tx1"/>
                </a:solidFill>
              </a:rPr>
              <a:t>Técnicos: </a:t>
            </a:r>
            <a:endParaRPr lang="es-MX" sz="2400" dirty="0">
              <a:solidFill>
                <a:schemeClr val="tx1"/>
              </a:solidFill>
            </a:endParaRPr>
          </a:p>
          <a:p>
            <a:pPr lvl="1">
              <a:lnSpc>
                <a:spcPct val="80000"/>
              </a:lnSpc>
              <a:buClr>
                <a:schemeClr val="tx1"/>
              </a:buClr>
            </a:pPr>
            <a:r>
              <a:rPr lang="es-MX" sz="2400" dirty="0"/>
              <a:t>Economías de Escala</a:t>
            </a:r>
          </a:p>
          <a:p>
            <a:pPr lvl="1">
              <a:lnSpc>
                <a:spcPct val="80000"/>
              </a:lnSpc>
              <a:buClr>
                <a:schemeClr val="tx1"/>
              </a:buClr>
            </a:pPr>
            <a:r>
              <a:rPr lang="es-MX" sz="2400" dirty="0"/>
              <a:t>Posibilidad Tecnológica</a:t>
            </a:r>
          </a:p>
          <a:p>
            <a:pPr lvl="1">
              <a:lnSpc>
                <a:spcPct val="80000"/>
              </a:lnSpc>
              <a:buClr>
                <a:schemeClr val="tx1"/>
              </a:buClr>
              <a:buFont typeface="Wingdings" pitchFamily="2" charset="2"/>
              <a:buChar char="Ø"/>
            </a:pPr>
            <a:endParaRPr lang="es-MX" sz="2400" dirty="0"/>
          </a:p>
          <a:p>
            <a:pPr>
              <a:lnSpc>
                <a:spcPct val="80000"/>
              </a:lnSpc>
            </a:pPr>
            <a:r>
              <a:rPr lang="es-MX" sz="2400" dirty="0">
                <a:solidFill>
                  <a:schemeClr val="tx1"/>
                </a:solidFill>
              </a:rPr>
              <a:t> Tamaño y Financiamiento </a:t>
            </a:r>
            <a:r>
              <a:rPr lang="es-MX" sz="2400" dirty="0" smtClean="0">
                <a:solidFill>
                  <a:schemeClr val="tx1"/>
                </a:solidFill>
              </a:rPr>
              <a:t>.</a:t>
            </a:r>
            <a:endParaRPr lang="es-MX" sz="2400" dirty="0">
              <a:solidFill>
                <a:schemeClr val="tx1"/>
              </a:solidFill>
            </a:endParaRPr>
          </a:p>
          <a:p>
            <a:pPr>
              <a:lnSpc>
                <a:spcPct val="80000"/>
              </a:lnSpc>
              <a:buFont typeface="Wingdings" pitchFamily="2" charset="2"/>
              <a:buNone/>
            </a:pPr>
            <a:r>
              <a:rPr lang="es-MX" sz="2400" dirty="0">
                <a:solidFill>
                  <a:schemeClr val="tx1"/>
                </a:solidFill>
              </a:rPr>
              <a:t>       </a:t>
            </a:r>
            <a:endParaRPr lang="es-ES" sz="2400" dirty="0">
              <a:solidFill>
                <a:schemeClr val="tx1"/>
              </a:solidFill>
            </a:endParaRPr>
          </a:p>
        </p:txBody>
      </p:sp>
      <p:sp>
        <p:nvSpPr>
          <p:cNvPr id="5" name="Text Box 4"/>
          <p:cNvSpPr txBox="1">
            <a:spLocks noChangeArrowheads="1"/>
          </p:cNvSpPr>
          <p:nvPr/>
        </p:nvSpPr>
        <p:spPr bwMode="auto">
          <a:xfrm>
            <a:off x="585814" y="1428736"/>
            <a:ext cx="7391400" cy="579438"/>
          </a:xfrm>
          <a:prstGeom prst="rect">
            <a:avLst/>
          </a:prstGeom>
          <a:noFill/>
          <a:ln w="9525">
            <a:noFill/>
            <a:miter lim="800000"/>
            <a:headEnd/>
            <a:tailEnd/>
          </a:ln>
          <a:effectLst/>
        </p:spPr>
        <p:txBody>
          <a:bodyPr>
            <a:spAutoFit/>
          </a:bodyPr>
          <a:lstStyle/>
          <a:p>
            <a:pPr>
              <a:spcBef>
                <a:spcPct val="50000"/>
              </a:spcBef>
            </a:pPr>
            <a:r>
              <a:rPr lang="es-MX" sz="3200" b="1" u="sng" dirty="0"/>
              <a:t>Factores Condicionantes</a:t>
            </a:r>
            <a:endParaRPr lang="es-ES" sz="3200" b="1" u="sng" dirty="0"/>
          </a:p>
        </p:txBody>
      </p:sp>
    </p:spTree>
    <p:extLst>
      <p:ext uri="{BB962C8B-B14F-4D97-AF65-F5344CB8AC3E}">
        <p14:creationId xmlns:p14="http://schemas.microsoft.com/office/powerpoint/2010/main" val="96498928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UCV">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Tema UCV</Template>
  <TotalTime>445</TotalTime>
  <Words>1522</Words>
  <Application>Microsoft Office PowerPoint</Application>
  <PresentationFormat>Presentación en pantalla (4:3)</PresentationFormat>
  <Paragraphs>386</Paragraphs>
  <Slides>45</Slides>
  <Notes>7</Notes>
  <HiddenSlides>0</HiddenSlides>
  <MMClips>0</MMClips>
  <ScaleCrop>false</ScaleCrop>
  <HeadingPairs>
    <vt:vector size="6" baseType="variant">
      <vt:variant>
        <vt:lpstr>Tema</vt:lpstr>
      </vt:variant>
      <vt:variant>
        <vt:i4>1</vt:i4>
      </vt:variant>
      <vt:variant>
        <vt:lpstr>Servidores OLE incrustados</vt:lpstr>
      </vt:variant>
      <vt:variant>
        <vt:i4>3</vt:i4>
      </vt:variant>
      <vt:variant>
        <vt:lpstr>Títulos de diapositiva</vt:lpstr>
      </vt:variant>
      <vt:variant>
        <vt:i4>45</vt:i4>
      </vt:variant>
    </vt:vector>
  </HeadingPairs>
  <TitlesOfParts>
    <vt:vector size="49" baseType="lpstr">
      <vt:lpstr>Tema UCV</vt:lpstr>
      <vt:lpstr>Document</vt:lpstr>
      <vt:lpstr>Worksheet</vt:lpstr>
      <vt:lpstr>Hoja de cálculo</vt:lpstr>
      <vt:lpstr>FACULTAD DE CIENCIAS EMPRESARIALES ESCUELA ACADÉMICO PROFESIONAL DE ADMINISTRACION</vt:lpstr>
      <vt:lpstr>CUARTA SEMANA:</vt:lpstr>
      <vt:lpstr>Presentación de PowerPoint</vt:lpstr>
      <vt:lpstr>Un estudio técnico permite proponer y analizar las diferentes opciones tecnológicas para producir los bienes o servicios que se requieren, lo que además admite verificar la factibilidad técnica de cada una de ellas.  Este análisis identifica los equipos, la maquinaria, las materias primas y las instalaciones necesarias para el proyecto y, por tanto, los costos de inversión y de operación requeridos, así como el capital de trabajo que se necesita.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PLANTILLA_ UCV 2015</dc:title>
  <dc:creator>ISOTOH</dc:creator>
  <cp:lastModifiedBy>Docente</cp:lastModifiedBy>
  <cp:revision>51</cp:revision>
  <dcterms:created xsi:type="dcterms:W3CDTF">2015-02-13T05:41:54Z</dcterms:created>
  <dcterms:modified xsi:type="dcterms:W3CDTF">2015-04-22T01:27:44Z</dcterms:modified>
</cp:coreProperties>
</file>