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1"/>
  </p:handoutMasterIdLst>
  <p:sldIdLst>
    <p:sldId id="257" r:id="rId2"/>
    <p:sldId id="258" r:id="rId3"/>
    <p:sldId id="303" r:id="rId4"/>
    <p:sldId id="306" r:id="rId5"/>
    <p:sldId id="305" r:id="rId6"/>
    <p:sldId id="307" r:id="rId7"/>
    <p:sldId id="308" r:id="rId8"/>
    <p:sldId id="309" r:id="rId9"/>
    <p:sldId id="310" r:id="rId10"/>
    <p:sldId id="311" r:id="rId11"/>
    <p:sldId id="312" r:id="rId12"/>
    <p:sldId id="313" r:id="rId13"/>
    <p:sldId id="296" r:id="rId14"/>
    <p:sldId id="301" r:id="rId15"/>
    <p:sldId id="314" r:id="rId16"/>
    <p:sldId id="315" r:id="rId17"/>
    <p:sldId id="316" r:id="rId18"/>
    <p:sldId id="317" r:id="rId19"/>
    <p:sldId id="299" r:id="rId20"/>
    <p:sldId id="293" r:id="rId21"/>
    <p:sldId id="318" r:id="rId22"/>
    <p:sldId id="319" r:id="rId23"/>
    <p:sldId id="320" r:id="rId24"/>
    <p:sldId id="323" r:id="rId25"/>
    <p:sldId id="321" r:id="rId26"/>
    <p:sldId id="322" r:id="rId27"/>
    <p:sldId id="324" r:id="rId28"/>
    <p:sldId id="325" r:id="rId29"/>
    <p:sldId id="294" r:id="rId30"/>
  </p:sldIdLst>
  <p:sldSz cx="9144000" cy="6858000" type="screen4x3"/>
  <p:notesSz cx="6669088" cy="97536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5" d="100"/>
          <a:sy n="65" d="100"/>
        </p:scale>
        <p:origin x="-907"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778250" y="0"/>
            <a:ext cx="2889250" cy="487363"/>
          </a:xfrm>
          <a:prstGeom prst="rect">
            <a:avLst/>
          </a:prstGeom>
        </p:spPr>
        <p:txBody>
          <a:bodyPr vert="horz" lIns="91440" tIns="45720" rIns="91440" bIns="45720" rtlCol="0"/>
          <a:lstStyle>
            <a:lvl1pPr algn="r">
              <a:defRPr sz="1200"/>
            </a:lvl1pPr>
          </a:lstStyle>
          <a:p>
            <a:fld id="{6ABC6B91-3E3E-4EED-B6A4-FCB5845569EC}" type="datetimeFigureOut">
              <a:rPr lang="es-PE" smtClean="0"/>
              <a:pPr/>
              <a:t>14/04/2015</a:t>
            </a:fld>
            <a:endParaRPr lang="es-PE"/>
          </a:p>
        </p:txBody>
      </p:sp>
      <p:sp>
        <p:nvSpPr>
          <p:cNvPr id="4" name="3 Marcador de pie de página"/>
          <p:cNvSpPr>
            <a:spLocks noGrp="1"/>
          </p:cNvSpPr>
          <p:nvPr>
            <p:ph type="ftr" sz="quarter" idx="2"/>
          </p:nvPr>
        </p:nvSpPr>
        <p:spPr>
          <a:xfrm>
            <a:off x="0" y="9264650"/>
            <a:ext cx="2889250" cy="487363"/>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778250" y="9264650"/>
            <a:ext cx="2889250" cy="487363"/>
          </a:xfrm>
          <a:prstGeom prst="rect">
            <a:avLst/>
          </a:prstGeom>
        </p:spPr>
        <p:txBody>
          <a:bodyPr vert="horz" lIns="91440" tIns="45720" rIns="91440" bIns="45720" rtlCol="0" anchor="b"/>
          <a:lstStyle>
            <a:lvl1pPr algn="r">
              <a:defRPr sz="1200"/>
            </a:lvl1pPr>
          </a:lstStyle>
          <a:p>
            <a:fld id="{D81CCB92-69B7-4F69-A9BC-0B5D5F923E3D}" type="slidenum">
              <a:rPr lang="es-PE" smtClean="0"/>
              <a:pPr/>
              <a:t>‹Nº›</a:t>
            </a:fld>
            <a:endParaRPr lang="es-P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722313" y="1726764"/>
            <a:ext cx="7772400" cy="1362075"/>
          </a:xfrm>
        </p:spPr>
        <p:txBody>
          <a:bodyPr anchor="t"/>
          <a:lstStyle>
            <a:lvl1pPr algn="ctr">
              <a:defRPr sz="4000" b="1" cap="none"/>
            </a:lvl1pPr>
          </a:lstStyle>
          <a:p>
            <a:r>
              <a:rPr lang="es-ES_tradnl" dirty="0" smtClean="0"/>
              <a:t>Clic para editar título</a:t>
            </a:r>
            <a:endParaRPr lang="es-ES" dirty="0"/>
          </a:p>
        </p:txBody>
      </p:sp>
      <p:sp>
        <p:nvSpPr>
          <p:cNvPr id="3" name="Marcador de texto 2"/>
          <p:cNvSpPr>
            <a:spLocks noGrp="1"/>
          </p:cNvSpPr>
          <p:nvPr>
            <p:ph type="body" idx="1" hasCustomPrompt="1"/>
          </p:nvPr>
        </p:nvSpPr>
        <p:spPr>
          <a:xfrm>
            <a:off x="722313" y="3285087"/>
            <a:ext cx="7772400" cy="1500187"/>
          </a:xfrm>
        </p:spPr>
        <p:txBody>
          <a:bodyPr anchor="b"/>
          <a:lstStyle>
            <a:lvl1pPr marL="0" indent="0" algn="ctr">
              <a:buNone/>
              <a:defRPr sz="20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dirty="0" smtClean="0"/>
              <a:t>Clic para editar subtítulo</a:t>
            </a:r>
          </a:p>
        </p:txBody>
      </p:sp>
      <p:sp>
        <p:nvSpPr>
          <p:cNvPr id="4" name="Marcador de fecha 3"/>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spTree>
    <p:extLst>
      <p:ext uri="{BB962C8B-B14F-4D97-AF65-F5344CB8AC3E}">
        <p14:creationId xmlns="" xmlns:p14="http://schemas.microsoft.com/office/powerpoint/2010/main" val="2913752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7" y="4233862"/>
            <a:ext cx="6219998"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976979"/>
            <a:ext cx="6219998" cy="3103702"/>
          </a:xfrm>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Marcador de texto 3"/>
          <p:cNvSpPr>
            <a:spLocks noGrp="1"/>
          </p:cNvSpPr>
          <p:nvPr>
            <p:ph type="body" sz="half" idx="2"/>
          </p:nvPr>
        </p:nvSpPr>
        <p:spPr>
          <a:xfrm>
            <a:off x="1792287" y="4964907"/>
            <a:ext cx="62199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457200" y="6356352"/>
            <a:ext cx="1545871" cy="365125"/>
          </a:xfrm>
        </p:spPr>
        <p:txBody>
          <a:bodyPr/>
          <a:lstStyle/>
          <a:p>
            <a:fld id="{4513374F-7192-4441-81BE-9EEE1504CFC7}" type="datetimeFigureOut">
              <a:rPr lang="es-PE" smtClean="0"/>
              <a:pPr/>
              <a:t>14/04/2015</a:t>
            </a:fld>
            <a:endParaRPr lang="es-PE"/>
          </a:p>
        </p:txBody>
      </p:sp>
      <p:sp>
        <p:nvSpPr>
          <p:cNvPr id="6" name="Marcador de pie de página 5"/>
          <p:cNvSpPr>
            <a:spLocks noGrp="1"/>
          </p:cNvSpPr>
          <p:nvPr>
            <p:ph type="ftr" sz="quarter" idx="11"/>
          </p:nvPr>
        </p:nvSpPr>
        <p:spPr>
          <a:xfrm>
            <a:off x="2367454" y="6360749"/>
            <a:ext cx="2067018" cy="365125"/>
          </a:xfrm>
        </p:spPr>
        <p:txBody>
          <a:bodyPr/>
          <a:lstStyle/>
          <a:p>
            <a:endParaRPr lang="es-PE"/>
          </a:p>
        </p:txBody>
      </p:sp>
      <p:sp>
        <p:nvSpPr>
          <p:cNvPr id="7" name="Marcador de número de diapositiva 6"/>
          <p:cNvSpPr>
            <a:spLocks noGrp="1"/>
          </p:cNvSpPr>
          <p:nvPr>
            <p:ph type="sldNum" sz="quarter" idx="12"/>
          </p:nvPr>
        </p:nvSpPr>
        <p:spPr>
          <a:xfrm>
            <a:off x="4715699" y="6390731"/>
            <a:ext cx="1691218" cy="335143"/>
          </a:xfrm>
        </p:spPr>
        <p:txBody>
          <a:bodyPr/>
          <a:lstStyle/>
          <a:p>
            <a:fld id="{3B9ACB9A-587A-4B43-B074-1C5BB588E3BF}" type="slidenum">
              <a:rPr lang="es-PE" smtClean="0"/>
              <a:pPr/>
              <a:t>‹Nº›</a:t>
            </a:fld>
            <a:endParaRPr lang="es-PE"/>
          </a:p>
        </p:txBody>
      </p:sp>
      <p:cxnSp>
        <p:nvCxnSpPr>
          <p:cNvPr id="8" name="7 Conector recto"/>
          <p:cNvCxnSpPr/>
          <p:nvPr/>
        </p:nvCxnSpPr>
        <p:spPr>
          <a:xfrm flipH="1">
            <a:off x="251959" y="6346115"/>
            <a:ext cx="8654780"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3955506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483173" y="1150883"/>
            <a:ext cx="1070825" cy="4975281"/>
          </a:xfrm>
        </p:spPr>
        <p:txBody>
          <a:bodyPr vert="eaVert"/>
          <a:lstStyle/>
          <a:p>
            <a:r>
              <a:rPr lang="es-ES" smtClean="0"/>
              <a:t>Haga clic para modificar el estilo de título del patrón</a:t>
            </a:r>
            <a:endParaRPr lang="es-ES" dirty="0"/>
          </a:p>
        </p:txBody>
      </p:sp>
      <p:sp>
        <p:nvSpPr>
          <p:cNvPr id="3" name="Marcador de texto vertical 2"/>
          <p:cNvSpPr>
            <a:spLocks noGrp="1"/>
          </p:cNvSpPr>
          <p:nvPr>
            <p:ph type="body" orient="vert" idx="1"/>
          </p:nvPr>
        </p:nvSpPr>
        <p:spPr>
          <a:xfrm>
            <a:off x="970041" y="1150883"/>
            <a:ext cx="6336760" cy="497528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12" name="11 Conector recto"/>
          <p:cNvCxnSpPr/>
          <p:nvPr/>
        </p:nvCxnSpPr>
        <p:spPr>
          <a:xfrm flipH="1">
            <a:off x="251959" y="6346115"/>
            <a:ext cx="8654780"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4443755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076906" y="43841"/>
            <a:ext cx="7640213" cy="902090"/>
          </a:xfrm>
        </p:spPr>
        <p:txBody>
          <a:bodyPr/>
          <a:lstStyle/>
          <a:p>
            <a:r>
              <a:rPr lang="es-ES" smtClean="0"/>
              <a:t>Haga clic para modificar el estilo de título del patrón</a:t>
            </a:r>
            <a:endParaRPr lang="es-ES" dirty="0"/>
          </a:p>
        </p:txBody>
      </p:sp>
      <p:sp>
        <p:nvSpPr>
          <p:cNvPr id="4" name="Marcador de fecha 3"/>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9" name="8 Conector recto"/>
          <p:cNvCxnSpPr/>
          <p:nvPr/>
        </p:nvCxnSpPr>
        <p:spPr>
          <a:xfrm>
            <a:off x="1045006" y="926298"/>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
        <p:nvSpPr>
          <p:cNvPr id="8" name="Marcador de texto 3"/>
          <p:cNvSpPr>
            <a:spLocks noGrp="1"/>
          </p:cNvSpPr>
          <p:nvPr>
            <p:ph type="body" sz="half" idx="2"/>
          </p:nvPr>
        </p:nvSpPr>
        <p:spPr>
          <a:xfrm>
            <a:off x="1076906" y="1166648"/>
            <a:ext cx="7609894" cy="4959516"/>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 xmlns:p14="http://schemas.microsoft.com/office/powerpoint/2010/main" val="2226805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lvl1pPr algn="ctr">
              <a:defRPr/>
            </a:lvl1pPr>
          </a:lstStyle>
          <a:p>
            <a:fld id="{3B9ACB9A-587A-4B43-B074-1C5BB588E3BF}" type="slidenum">
              <a:rPr lang="es-PE" smtClean="0"/>
              <a:pPr/>
              <a:t>‹Nº›</a:t>
            </a:fld>
            <a:endParaRPr lang="es-PE"/>
          </a:p>
        </p:txBody>
      </p:sp>
      <p:cxnSp>
        <p:nvCxnSpPr>
          <p:cNvPr id="7" name="6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20466257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95300" y="1600202"/>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029201" y="1600202"/>
            <a:ext cx="36575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3B9ACB9A-587A-4B43-B074-1C5BB588E3BF}" type="slidenum">
              <a:rPr lang="es-PE" smtClean="0"/>
              <a:pPr/>
              <a:t>‹Nº›</a:t>
            </a:fld>
            <a:endParaRPr lang="es-PE"/>
          </a:p>
        </p:txBody>
      </p:sp>
      <p:cxnSp>
        <p:nvCxnSpPr>
          <p:cNvPr id="8" name="7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1331575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3B9ACB9A-587A-4B43-B074-1C5BB588E3BF}" type="slidenum">
              <a:rPr lang="es-PE" smtClean="0"/>
              <a:pPr/>
              <a:t>‹Nº›</a:t>
            </a:fld>
            <a:endParaRPr lang="es-PE"/>
          </a:p>
        </p:txBody>
      </p:sp>
      <p:cxnSp>
        <p:nvCxnSpPr>
          <p:cNvPr id="6" name="5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219297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120564" y="148515"/>
            <a:ext cx="7566237" cy="750121"/>
          </a:xfrm>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337481"/>
            <a:ext cx="4040188" cy="83739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6" y="1337481"/>
            <a:ext cx="4041775" cy="83739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3B9ACB9A-587A-4B43-B074-1C5BB588E3BF}" type="slidenum">
              <a:rPr lang="es-PE" smtClean="0"/>
              <a:pPr/>
              <a:t>‹Nº›</a:t>
            </a:fld>
            <a:endParaRPr lang="es-PE"/>
          </a:p>
        </p:txBody>
      </p:sp>
      <p:cxnSp>
        <p:nvCxnSpPr>
          <p:cNvPr id="10" name="9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6697915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3B9ACB9A-587A-4B43-B074-1C5BB588E3BF}" type="slidenum">
              <a:rPr lang="es-PE" smtClean="0"/>
              <a:pPr/>
              <a:t>‹Nº›</a:t>
            </a:fld>
            <a:endParaRPr lang="es-PE"/>
          </a:p>
        </p:txBody>
      </p:sp>
    </p:spTree>
    <p:extLst>
      <p:ext uri="{BB962C8B-B14F-4D97-AF65-F5344CB8AC3E}">
        <p14:creationId xmlns="" xmlns:p14="http://schemas.microsoft.com/office/powerpoint/2010/main" val="42879800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rot="16200000">
            <a:off x="-2022558" y="3304415"/>
            <a:ext cx="4959516" cy="683981"/>
          </a:xfrm>
        </p:spPr>
        <p:txBody>
          <a:bodyPr anchor="b"/>
          <a:lstStyle>
            <a:lvl1pPr algn="l">
              <a:defRPr sz="2000" b="1"/>
            </a:lvl1pPr>
          </a:lstStyle>
          <a:p>
            <a:r>
              <a:rPr lang="es-ES" smtClean="0"/>
              <a:t>Haga clic para modificar el estilo de título del patrón</a:t>
            </a:r>
            <a:endParaRPr lang="es-ES" dirty="0"/>
          </a:p>
        </p:txBody>
      </p:sp>
      <p:sp>
        <p:nvSpPr>
          <p:cNvPr id="3" name="Marcador de contenido 2"/>
          <p:cNvSpPr>
            <a:spLocks noGrp="1"/>
          </p:cNvSpPr>
          <p:nvPr>
            <p:ph idx="1"/>
          </p:nvPr>
        </p:nvSpPr>
        <p:spPr>
          <a:xfrm>
            <a:off x="3575051" y="1166648"/>
            <a:ext cx="5111750" cy="49595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Marcador de texto 3"/>
          <p:cNvSpPr>
            <a:spLocks noGrp="1"/>
          </p:cNvSpPr>
          <p:nvPr>
            <p:ph type="body" sz="half" idx="2"/>
          </p:nvPr>
        </p:nvSpPr>
        <p:spPr>
          <a:xfrm>
            <a:off x="1178775" y="1166648"/>
            <a:ext cx="2286738" cy="49595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3B9ACB9A-587A-4B43-B074-1C5BB588E3BF}" type="slidenum">
              <a:rPr lang="es-PE" smtClean="0"/>
              <a:pPr/>
              <a:t>‹Nº›</a:t>
            </a:fld>
            <a:endParaRPr lang="es-PE"/>
          </a:p>
        </p:txBody>
      </p:sp>
      <p:cxnSp>
        <p:nvCxnSpPr>
          <p:cNvPr id="8" name="7 Conector recto"/>
          <p:cNvCxnSpPr/>
          <p:nvPr/>
        </p:nvCxnSpPr>
        <p:spPr>
          <a:xfrm>
            <a:off x="974701" y="1008992"/>
            <a:ext cx="0" cy="5117171"/>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10208548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14/04/2015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7" name="6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35973816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n 4" descr="fondo-de-pantalla-1.jpg"/>
          <p:cNvPicPr>
            <a:picLocks noChangeAspect="1"/>
          </p:cNvPicPr>
          <p:nvPr/>
        </p:nvPicPr>
        <p:blipFill rotWithShape="1">
          <a:blip r:embed="rId13" cstate="print">
            <a:extLst>
              <a:ext uri="{28A0092B-C50C-407E-A947-70E740481C1C}">
                <a14:useLocalDpi xmlns="" xmlns:a14="http://schemas.microsoft.com/office/drawing/2010/main" val="0"/>
              </a:ext>
            </a:extLst>
          </a:blip>
          <a:srcRect b="14428"/>
          <a:stretch/>
        </p:blipFill>
        <p:spPr>
          <a:xfrm>
            <a:off x="0" y="1"/>
            <a:ext cx="9260422" cy="6858000"/>
          </a:xfrm>
          <a:prstGeom prst="rect">
            <a:avLst/>
          </a:prstGeom>
        </p:spPr>
      </p:pic>
      <p:sp>
        <p:nvSpPr>
          <p:cNvPr id="2" name="Marcador de título 1"/>
          <p:cNvSpPr>
            <a:spLocks noGrp="1"/>
          </p:cNvSpPr>
          <p:nvPr>
            <p:ph type="title"/>
          </p:nvPr>
        </p:nvSpPr>
        <p:spPr>
          <a:xfrm>
            <a:off x="1179375" y="43840"/>
            <a:ext cx="7423115" cy="900363"/>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1292772"/>
            <a:ext cx="8229600" cy="4351284"/>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4" name="Marcador de fecha 3"/>
          <p:cNvSpPr>
            <a:spLocks noGrp="1"/>
          </p:cNvSpPr>
          <p:nvPr>
            <p:ph type="dt" sz="half" idx="2"/>
          </p:nvPr>
        </p:nvSpPr>
        <p:spPr>
          <a:xfrm>
            <a:off x="457200" y="6356352"/>
            <a:ext cx="13910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3374F-7192-4441-81BE-9EEE1504CFC7}" type="datetimeFigureOut">
              <a:rPr lang="es-PE" smtClean="0"/>
              <a:pPr/>
              <a:t>14/04/2015</a:t>
            </a:fld>
            <a:endParaRPr lang="es-PE"/>
          </a:p>
        </p:txBody>
      </p:sp>
      <p:sp>
        <p:nvSpPr>
          <p:cNvPr id="5" name="Marcador de pie de página 4"/>
          <p:cNvSpPr>
            <a:spLocks noGrp="1"/>
          </p:cNvSpPr>
          <p:nvPr>
            <p:ph type="ftr" sz="quarter" idx="3"/>
          </p:nvPr>
        </p:nvSpPr>
        <p:spPr>
          <a:xfrm>
            <a:off x="2367455" y="6360749"/>
            <a:ext cx="175098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4551925" y="6386334"/>
            <a:ext cx="1691218" cy="335143"/>
          </a:xfrm>
          <a:prstGeom prst="rect">
            <a:avLst/>
          </a:prstGeom>
        </p:spPr>
        <p:txBody>
          <a:bodyPr vert="horz" lIns="91440" tIns="45720" rIns="91440" bIns="45720" rtlCol="0" anchor="ctr"/>
          <a:lstStyle>
            <a:lvl1pPr algn="ctr">
              <a:defRPr sz="1200">
                <a:solidFill>
                  <a:schemeClr val="tx1">
                    <a:tint val="75000"/>
                  </a:schemeClr>
                </a:solidFill>
              </a:defRPr>
            </a:lvl1pPr>
          </a:lstStyle>
          <a:p>
            <a:fld id="{3B9ACB9A-587A-4B43-B074-1C5BB588E3BF}" type="slidenum">
              <a:rPr lang="es-PE" smtClean="0"/>
              <a:pPr/>
              <a:t>‹Nº›</a:t>
            </a:fld>
            <a:endParaRPr lang="es-PE"/>
          </a:p>
        </p:txBody>
      </p:sp>
      <p:pic>
        <p:nvPicPr>
          <p:cNvPr id="9" name="Imagen 4" descr="fondo-de-pantalla-1.jpg"/>
          <p:cNvPicPr>
            <a:picLocks noChangeAspect="1"/>
          </p:cNvPicPr>
          <p:nvPr/>
        </p:nvPicPr>
        <p:blipFill rotWithShape="1">
          <a:blip r:embed="rId13" cstate="print">
            <a:extLst>
              <a:ext uri="{28A0092B-C50C-407E-A947-70E740481C1C}">
                <a14:useLocalDpi xmlns="" xmlns:a14="http://schemas.microsoft.com/office/drawing/2010/main" val="0"/>
              </a:ext>
            </a:extLst>
          </a:blip>
          <a:srcRect l="63005" t="85372" r="5725" b="6134"/>
          <a:stretch/>
        </p:blipFill>
        <p:spPr>
          <a:xfrm>
            <a:off x="6899437" y="6386334"/>
            <a:ext cx="1966930" cy="339540"/>
          </a:xfrm>
          <a:prstGeom prst="rect">
            <a:avLst/>
          </a:prstGeom>
        </p:spPr>
      </p:pic>
      <p:pic>
        <p:nvPicPr>
          <p:cNvPr id="7" name="Imagen 4" descr="fondo-de-pantalla-2.jpg"/>
          <p:cNvPicPr>
            <a:picLocks noChangeAspect="1"/>
          </p:cNvPicPr>
          <p:nvPr/>
        </p:nvPicPr>
        <p:blipFill rotWithShape="1">
          <a:blip r:embed="rId14" cstate="print">
            <a:extLst>
              <a:ext uri="{28A0092B-C50C-407E-A947-70E740481C1C}">
                <a14:useLocalDpi xmlns="" xmlns:a14="http://schemas.microsoft.com/office/drawing/2010/main" val="0"/>
              </a:ext>
            </a:extLst>
          </a:blip>
          <a:srcRect l="9123" t="3416" r="83716" b="85176"/>
          <a:stretch/>
        </p:blipFill>
        <p:spPr>
          <a:xfrm>
            <a:off x="239360" y="-1"/>
            <a:ext cx="748032" cy="944204"/>
          </a:xfrm>
          <a:prstGeom prst="rect">
            <a:avLst/>
          </a:prstGeom>
        </p:spPr>
      </p:pic>
    </p:spTree>
    <p:extLst>
      <p:ext uri="{BB962C8B-B14F-4D97-AF65-F5344CB8AC3E}">
        <p14:creationId xmlns="" xmlns:p14="http://schemas.microsoft.com/office/powerpoint/2010/main" val="248176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0"/>
            <a:ext cx="7772400" cy="1362075"/>
          </a:xfrm>
        </p:spPr>
        <p:txBody>
          <a:bodyPr>
            <a:noAutofit/>
          </a:bodyPr>
          <a:lstStyle/>
          <a:p>
            <a:r>
              <a:rPr lang="es-PE" sz="2400" dirty="0" smtClean="0"/>
              <a:t>FACULTAD DE CIENCIAS EMPRESARIALES</a:t>
            </a:r>
            <a:br>
              <a:rPr lang="es-PE" sz="2400" dirty="0" smtClean="0"/>
            </a:br>
            <a:r>
              <a:rPr lang="es-PE" sz="2400" dirty="0" smtClean="0"/>
              <a:t>ESCUELA ACADÉMICO PROFESIONAL DE </a:t>
            </a:r>
            <a:r>
              <a:rPr lang="es-PE" sz="2400" dirty="0" smtClean="0"/>
              <a:t>ADMINISTRACION</a:t>
            </a:r>
            <a:endParaRPr lang="es-PE" sz="2400" dirty="0" smtClean="0"/>
          </a:p>
        </p:txBody>
      </p:sp>
      <p:sp>
        <p:nvSpPr>
          <p:cNvPr id="3" name="2 Marcador de texto"/>
          <p:cNvSpPr>
            <a:spLocks noGrp="1"/>
          </p:cNvSpPr>
          <p:nvPr>
            <p:ph type="body" idx="1"/>
          </p:nvPr>
        </p:nvSpPr>
        <p:spPr>
          <a:xfrm>
            <a:off x="785786" y="1571612"/>
            <a:ext cx="7772400" cy="2571768"/>
          </a:xfrm>
        </p:spPr>
        <p:txBody>
          <a:bodyPr>
            <a:noAutofit/>
          </a:bodyPr>
          <a:lstStyle/>
          <a:p>
            <a:r>
              <a:rPr lang="es-PE" sz="4800" dirty="0" smtClean="0">
                <a:solidFill>
                  <a:schemeClr val="accent5">
                    <a:lumMod val="75000"/>
                  </a:schemeClr>
                </a:solidFill>
                <a:effectLst>
                  <a:outerShdw blurRad="38100" dist="38100" dir="2700000" algn="tl">
                    <a:srgbClr val="000000">
                      <a:alpha val="43137"/>
                    </a:srgbClr>
                  </a:outerShdw>
                </a:effectLst>
              </a:rPr>
              <a:t>Gestión de </a:t>
            </a:r>
          </a:p>
          <a:p>
            <a:r>
              <a:rPr lang="es-PE" sz="4800" dirty="0" smtClean="0">
                <a:solidFill>
                  <a:schemeClr val="accent5">
                    <a:lumMod val="75000"/>
                  </a:schemeClr>
                </a:solidFill>
                <a:effectLst>
                  <a:outerShdw blurRad="38100" dist="38100" dir="2700000" algn="tl">
                    <a:srgbClr val="000000">
                      <a:alpha val="43137"/>
                    </a:srgbClr>
                  </a:outerShdw>
                </a:effectLst>
              </a:rPr>
              <a:t>Proyectos de Inversión</a:t>
            </a:r>
            <a:endParaRPr lang="es-PE" sz="4800" dirty="0">
              <a:solidFill>
                <a:schemeClr val="accent5">
                  <a:lumMod val="75000"/>
                </a:schemeClr>
              </a:solidFill>
              <a:effectLst>
                <a:outerShdw blurRad="38100" dist="38100" dir="2700000" algn="tl">
                  <a:srgbClr val="000000">
                    <a:alpha val="43137"/>
                  </a:srgbClr>
                </a:outerShdw>
              </a:effectLst>
            </a:endParaRPr>
          </a:p>
        </p:txBody>
      </p:sp>
      <p:sp>
        <p:nvSpPr>
          <p:cNvPr id="4" name="1 Título"/>
          <p:cNvSpPr txBox="1">
            <a:spLocks/>
          </p:cNvSpPr>
          <p:nvPr/>
        </p:nvSpPr>
        <p:spPr>
          <a:xfrm>
            <a:off x="571472" y="4857760"/>
            <a:ext cx="7772400" cy="1362075"/>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PE" sz="24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PE" sz="2400" b="1" i="0" u="none" strike="noStrike" kern="1200" cap="none" spc="0" normalizeH="0" baseline="0" noProof="0" dirty="0" smtClean="0">
                <a:ln>
                  <a:noFill/>
                </a:ln>
                <a:solidFill>
                  <a:schemeClr val="tx1"/>
                </a:solidFill>
                <a:effectLst/>
                <a:uLnTx/>
                <a:uFillTx/>
                <a:latin typeface="+mj-lt"/>
                <a:ea typeface="+mj-ea"/>
                <a:cs typeface="+mj-cs"/>
              </a:rPr>
              <a:t>Tercera Semana</a:t>
            </a:r>
          </a:p>
          <a:p>
            <a:pPr marL="0" marR="0" lvl="0" indent="0" algn="ctr" defTabSz="457200" rtl="0" eaLnBrk="1" fontAlgn="auto" latinLnBrk="0" hangingPunct="1">
              <a:lnSpc>
                <a:spcPct val="100000"/>
              </a:lnSpc>
              <a:spcBef>
                <a:spcPct val="0"/>
              </a:spcBef>
              <a:spcAft>
                <a:spcPts val="0"/>
              </a:spcAft>
              <a:buClrTx/>
              <a:buSzTx/>
              <a:buFontTx/>
              <a:buNone/>
              <a:tabLst/>
              <a:defRPr/>
            </a:pPr>
            <a:r>
              <a:rPr lang="es-PE" sz="2400" b="1" dirty="0" smtClean="0">
                <a:latin typeface="+mj-lt"/>
                <a:ea typeface="+mj-ea"/>
                <a:cs typeface="+mj-cs"/>
              </a:rPr>
              <a:t>14/04/2015</a:t>
            </a:r>
            <a:endParaRPr kumimoji="0" lang="es-PE"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4 Rectángulo"/>
          <p:cNvSpPr/>
          <p:nvPr/>
        </p:nvSpPr>
        <p:spPr>
          <a:xfrm>
            <a:off x="0" y="6488668"/>
            <a:ext cx="2452723" cy="307777"/>
          </a:xfrm>
          <a:prstGeom prst="rect">
            <a:avLst/>
          </a:prstGeom>
        </p:spPr>
        <p:txBody>
          <a:bodyPr wrap="none">
            <a:spAutoFit/>
          </a:bodyPr>
          <a:lstStyle/>
          <a:p>
            <a:r>
              <a:rPr lang="es-PE" sz="1400" i="1" dirty="0" smtClean="0">
                <a:solidFill>
                  <a:schemeClr val="tx2"/>
                </a:solidFill>
              </a:rPr>
              <a:t>Ing. Juan Alberto </a:t>
            </a:r>
            <a:r>
              <a:rPr lang="es-PE" sz="1400" i="1" dirty="0" err="1" smtClean="0">
                <a:solidFill>
                  <a:schemeClr val="tx2"/>
                </a:solidFill>
              </a:rPr>
              <a:t>Paucar</a:t>
            </a:r>
            <a:r>
              <a:rPr lang="es-PE" sz="1400" i="1" dirty="0" smtClean="0">
                <a:solidFill>
                  <a:schemeClr val="tx2"/>
                </a:solidFill>
              </a:rPr>
              <a:t> </a:t>
            </a:r>
            <a:r>
              <a:rPr lang="es-PE" sz="1400" i="1" dirty="0" err="1" smtClean="0">
                <a:solidFill>
                  <a:schemeClr val="tx2"/>
                </a:solidFill>
              </a:rPr>
              <a:t>Rupay</a:t>
            </a:r>
            <a:endParaRPr lang="es-PE" sz="1400" i="1" dirty="0"/>
          </a:p>
        </p:txBody>
      </p:sp>
    </p:spTree>
    <p:extLst>
      <p:ext uri="{BB962C8B-B14F-4D97-AF65-F5344CB8AC3E}">
        <p14:creationId xmlns="" xmlns:p14="http://schemas.microsoft.com/office/powerpoint/2010/main" val="79730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785918" y="142852"/>
            <a:ext cx="6357982" cy="714356"/>
          </a:xfrm>
          <a:prstGeom prst="rect">
            <a:avLst/>
          </a:prstGeom>
          <a:noFill/>
          <a:ln w="9525">
            <a:noFill/>
            <a:miter lim="800000"/>
            <a:headEnd/>
            <a:tailEnd/>
          </a:ln>
        </p:spPr>
        <p:txBody>
          <a:bodyPr anchor="ctr"/>
          <a:lstStyle/>
          <a:p>
            <a:pPr algn="ctr"/>
            <a:r>
              <a:rPr lang="es-ES" altLang="es-PE" sz="3600" b="1" dirty="0" smtClean="0">
                <a:solidFill>
                  <a:srgbClr val="FF0000"/>
                </a:solidFill>
              </a:rPr>
              <a:t>Estudio </a:t>
            </a:r>
            <a:r>
              <a:rPr lang="es-ES" altLang="es-PE" sz="3600" b="1" dirty="0">
                <a:solidFill>
                  <a:srgbClr val="FF0000"/>
                </a:solidFill>
              </a:rPr>
              <a:t>de </a:t>
            </a:r>
            <a:r>
              <a:rPr lang="es-ES" altLang="es-PE" sz="3600" b="1" dirty="0" smtClean="0">
                <a:solidFill>
                  <a:srgbClr val="FF0000"/>
                </a:solidFill>
              </a:rPr>
              <a:t>Mercado. Objetivos</a:t>
            </a:r>
            <a:endParaRPr lang="es-ES" altLang="es-PE" sz="3600" b="1" dirty="0">
              <a:solidFill>
                <a:srgbClr val="FF0000"/>
              </a:solidFill>
            </a:endParaRPr>
          </a:p>
        </p:txBody>
      </p:sp>
      <p:sp>
        <p:nvSpPr>
          <p:cNvPr id="7" name="Rectangle 3"/>
          <p:cNvSpPr txBox="1">
            <a:spLocks noChangeArrowheads="1"/>
          </p:cNvSpPr>
          <p:nvPr/>
        </p:nvSpPr>
        <p:spPr bwMode="auto">
          <a:xfrm>
            <a:off x="642910" y="1357298"/>
            <a:ext cx="8175625" cy="3817938"/>
          </a:xfrm>
          <a:prstGeom prst="rect">
            <a:avLst/>
          </a:prstGeom>
          <a:solidFill>
            <a:schemeClr val="bg1"/>
          </a:solidFill>
          <a:ln w="9525">
            <a:noFill/>
            <a:miter lim="800000"/>
            <a:headEnd/>
            <a:tailEnd/>
          </a:ln>
        </p:spPr>
        <p:txBody>
          <a:bodyPr/>
          <a:lstStyle/>
          <a:p>
            <a:pPr algn="just">
              <a:spcBef>
                <a:spcPct val="50000"/>
              </a:spcBef>
            </a:pPr>
            <a:r>
              <a:rPr lang="es-ES_tradnl" altLang="es-PE" sz="2000" dirty="0">
                <a:latin typeface="Arial" pitchFamily="34" charset="0"/>
                <a:cs typeface="Arial" pitchFamily="34" charset="0"/>
              </a:rPr>
              <a:t>La empresa que desea iniciar una nueva actividad o que pretende ampliar su actual producción, debe considerar la potencialidad de la demanda del bien o servicio que desea lanzar al mercado.</a:t>
            </a:r>
          </a:p>
          <a:p>
            <a:pPr algn="just">
              <a:spcBef>
                <a:spcPct val="50000"/>
              </a:spcBef>
            </a:pPr>
            <a:r>
              <a:rPr lang="es-ES_tradnl" altLang="es-PE" sz="2000" dirty="0">
                <a:latin typeface="Arial" pitchFamily="34" charset="0"/>
                <a:cs typeface="Arial" pitchFamily="34" charset="0"/>
              </a:rPr>
              <a:t>Permite conocer las futuras posibilidades y lograr una mayor eficiencia</a:t>
            </a:r>
            <a:r>
              <a:rPr lang="es-ES_tradnl" altLang="es-PE" sz="2000" dirty="0" smtClean="0">
                <a:latin typeface="Arial" pitchFamily="34" charset="0"/>
                <a:cs typeface="Arial" pitchFamily="34" charset="0"/>
              </a:rPr>
              <a:t>.</a:t>
            </a:r>
            <a:endParaRPr lang="es-ES_tradnl" altLang="es-PE" sz="2000" dirty="0">
              <a:latin typeface="Arial" pitchFamily="34" charset="0"/>
              <a:cs typeface="Arial" pitchFamily="34" charset="0"/>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785918" y="142852"/>
            <a:ext cx="6357982" cy="714356"/>
          </a:xfrm>
          <a:prstGeom prst="rect">
            <a:avLst/>
          </a:prstGeom>
          <a:noFill/>
          <a:ln w="9525">
            <a:noFill/>
            <a:miter lim="800000"/>
            <a:headEnd/>
            <a:tailEnd/>
          </a:ln>
        </p:spPr>
        <p:txBody>
          <a:bodyPr anchor="ctr"/>
          <a:lstStyle/>
          <a:p>
            <a:pPr algn="ctr"/>
            <a:r>
              <a:rPr lang="es-ES" altLang="es-PE" sz="3600" b="1" dirty="0" smtClean="0">
                <a:solidFill>
                  <a:srgbClr val="FF0000"/>
                </a:solidFill>
              </a:rPr>
              <a:t>Estudio </a:t>
            </a:r>
            <a:r>
              <a:rPr lang="es-ES" altLang="es-PE" sz="3600" b="1" dirty="0">
                <a:solidFill>
                  <a:srgbClr val="FF0000"/>
                </a:solidFill>
              </a:rPr>
              <a:t>de </a:t>
            </a:r>
            <a:r>
              <a:rPr lang="es-ES" altLang="es-PE" sz="3600" b="1" dirty="0" smtClean="0">
                <a:solidFill>
                  <a:srgbClr val="FF0000"/>
                </a:solidFill>
              </a:rPr>
              <a:t>Mercado. Objetivos</a:t>
            </a:r>
            <a:endParaRPr lang="es-ES" altLang="es-PE" sz="3600" b="1" dirty="0">
              <a:solidFill>
                <a:srgbClr val="FF0000"/>
              </a:solidFill>
            </a:endParaRPr>
          </a:p>
        </p:txBody>
      </p:sp>
      <p:sp>
        <p:nvSpPr>
          <p:cNvPr id="7" name="Rectangle 3"/>
          <p:cNvSpPr txBox="1">
            <a:spLocks noChangeArrowheads="1"/>
          </p:cNvSpPr>
          <p:nvPr/>
        </p:nvSpPr>
        <p:spPr bwMode="auto">
          <a:xfrm>
            <a:off x="642910" y="1357298"/>
            <a:ext cx="8175625" cy="3817938"/>
          </a:xfrm>
          <a:prstGeom prst="rect">
            <a:avLst/>
          </a:prstGeom>
          <a:solidFill>
            <a:schemeClr val="bg1"/>
          </a:solidFill>
          <a:ln w="9525">
            <a:noFill/>
            <a:miter lim="800000"/>
            <a:headEnd/>
            <a:tailEnd/>
          </a:ln>
        </p:spPr>
        <p:txBody>
          <a:bodyPr/>
          <a:lstStyle/>
          <a:p>
            <a:pPr algn="just">
              <a:spcBef>
                <a:spcPct val="50000"/>
              </a:spcBef>
            </a:pPr>
            <a:r>
              <a:rPr lang="es-ES_tradnl" altLang="es-PE" sz="2000" dirty="0" smtClean="0">
                <a:latin typeface="Arial" pitchFamily="34" charset="0"/>
                <a:cs typeface="Arial" pitchFamily="34" charset="0"/>
              </a:rPr>
              <a:t>Constituye </a:t>
            </a:r>
            <a:r>
              <a:rPr lang="es-ES_tradnl" altLang="es-PE" sz="2000" dirty="0">
                <a:latin typeface="Arial" pitchFamily="34" charset="0"/>
                <a:cs typeface="Arial" pitchFamily="34" charset="0"/>
              </a:rPr>
              <a:t>el punto de partida de la elaboración de la mayoría de los proyectos y es una de las partes importantes y críticas en los aspectos técnicos y económico financieros.</a:t>
            </a:r>
          </a:p>
          <a:p>
            <a:pPr algn="just">
              <a:spcBef>
                <a:spcPct val="50000"/>
              </a:spcBef>
            </a:pPr>
            <a:r>
              <a:rPr lang="es-PE" altLang="es-PE" sz="2000" dirty="0">
                <a:latin typeface="Arial" pitchFamily="34" charset="0"/>
                <a:cs typeface="Arial" pitchFamily="34" charset="0"/>
              </a:rPr>
              <a:t>Recopilar información de carácter económico que repercuta en la composición del flujo de caja del Proyecto.</a:t>
            </a:r>
          </a:p>
          <a:p>
            <a:pPr algn="just">
              <a:spcBef>
                <a:spcPct val="50000"/>
              </a:spcBef>
            </a:pPr>
            <a:r>
              <a:rPr lang="es-PE" altLang="es-PE" sz="2000" dirty="0">
                <a:latin typeface="Arial" pitchFamily="34" charset="0"/>
                <a:cs typeface="Arial" pitchFamily="34" charset="0"/>
              </a:rPr>
              <a:t>Detectar y reconocer la ventaja competitiva del Proyecto dentro del mercado.</a:t>
            </a:r>
          </a:p>
          <a:p>
            <a:pPr algn="just">
              <a:spcBef>
                <a:spcPct val="50000"/>
              </a:spcBef>
            </a:pPr>
            <a:endParaRPr lang="es-ES_tradnl" altLang="es-PE" sz="2000" dirty="0">
              <a:latin typeface="Arial" pitchFamily="34" charset="0"/>
              <a:cs typeface="Arial" pitchFamily="34" charset="0"/>
            </a:endParaRPr>
          </a:p>
          <a:p>
            <a:pPr algn="just">
              <a:spcBef>
                <a:spcPct val="50000"/>
              </a:spcBef>
            </a:pPr>
            <a:endParaRPr lang="es-ES_tradnl" altLang="es-PE" sz="3200" dirty="0">
              <a:latin typeface="Arial" pitchFamily="34" charset="0"/>
              <a:cs typeface="Arial" pitchFamily="34" charset="0"/>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785918" y="142852"/>
            <a:ext cx="6357982" cy="714356"/>
          </a:xfrm>
          <a:prstGeom prst="rect">
            <a:avLst/>
          </a:prstGeom>
          <a:noFill/>
          <a:ln w="9525">
            <a:noFill/>
            <a:miter lim="800000"/>
            <a:headEnd/>
            <a:tailEnd/>
          </a:ln>
        </p:spPr>
        <p:txBody>
          <a:bodyPr anchor="ctr"/>
          <a:lstStyle/>
          <a:p>
            <a:pPr algn="ctr"/>
            <a:r>
              <a:rPr lang="es-ES" altLang="es-PE" sz="3600" b="1" dirty="0" smtClean="0">
                <a:solidFill>
                  <a:srgbClr val="FF0000"/>
                </a:solidFill>
              </a:rPr>
              <a:t>Estudio </a:t>
            </a:r>
            <a:r>
              <a:rPr lang="es-ES" altLang="es-PE" sz="3600" b="1" dirty="0">
                <a:solidFill>
                  <a:srgbClr val="FF0000"/>
                </a:solidFill>
              </a:rPr>
              <a:t>de </a:t>
            </a:r>
            <a:r>
              <a:rPr lang="es-ES" altLang="es-PE" sz="3600" b="1" dirty="0" smtClean="0">
                <a:solidFill>
                  <a:srgbClr val="FF0000"/>
                </a:solidFill>
              </a:rPr>
              <a:t>Mercado. Objetivos</a:t>
            </a:r>
            <a:endParaRPr lang="es-ES" altLang="es-PE" sz="3600" b="1" dirty="0">
              <a:solidFill>
                <a:srgbClr val="FF0000"/>
              </a:solidFill>
            </a:endParaRPr>
          </a:p>
        </p:txBody>
      </p:sp>
      <p:sp>
        <p:nvSpPr>
          <p:cNvPr id="4" name="Rectangle 3"/>
          <p:cNvSpPr txBox="1">
            <a:spLocks noChangeArrowheads="1"/>
          </p:cNvSpPr>
          <p:nvPr/>
        </p:nvSpPr>
        <p:spPr bwMode="auto">
          <a:xfrm>
            <a:off x="1052513" y="1700213"/>
            <a:ext cx="7516812" cy="4094162"/>
          </a:xfrm>
          <a:prstGeom prst="rect">
            <a:avLst/>
          </a:prstGeom>
          <a:noFill/>
          <a:ln w="9525">
            <a:noFill/>
            <a:miter lim="800000"/>
            <a:headEnd/>
            <a:tailEnd/>
          </a:ln>
        </p:spPr>
        <p:txBody>
          <a:bodyPr/>
          <a:lstStyle/>
          <a:p>
            <a:pPr algn="just">
              <a:spcBef>
                <a:spcPct val="50000"/>
              </a:spcBef>
              <a:defRPr/>
            </a:pPr>
            <a:r>
              <a:rPr lang="es-PE" sz="2000" dirty="0">
                <a:latin typeface="Arial" pitchFamily="34" charset="0"/>
                <a:cs typeface="Arial" pitchFamily="34" charset="0"/>
              </a:rPr>
              <a:t>Es un estudio diseñado para definir:</a:t>
            </a:r>
          </a:p>
          <a:p>
            <a:pPr marL="180975" indent="-180975" algn="just">
              <a:spcBef>
                <a:spcPct val="50000"/>
              </a:spcBef>
              <a:buFont typeface="Arial" pitchFamily="34" charset="0"/>
              <a:buChar char="•"/>
              <a:defRPr/>
            </a:pPr>
            <a:r>
              <a:rPr lang="es-PE" sz="2000" dirty="0">
                <a:latin typeface="Arial" pitchFamily="34" charset="0"/>
                <a:cs typeface="Arial" pitchFamily="34" charset="0"/>
              </a:rPr>
              <a:t>Clientes potenciales para el proyecto.</a:t>
            </a:r>
          </a:p>
          <a:p>
            <a:pPr marL="180975" indent="-180975" algn="just">
              <a:spcBef>
                <a:spcPct val="50000"/>
              </a:spcBef>
              <a:buFont typeface="Arial" pitchFamily="34" charset="0"/>
              <a:buChar char="•"/>
              <a:defRPr/>
            </a:pPr>
            <a:r>
              <a:rPr lang="es-PE" sz="2000" dirty="0">
                <a:latin typeface="Arial" pitchFamily="34" charset="0"/>
                <a:cs typeface="Arial" pitchFamily="34" charset="0"/>
              </a:rPr>
              <a:t>Determinar la tendencia de la demanda.</a:t>
            </a:r>
          </a:p>
          <a:p>
            <a:pPr marL="180975" indent="-180975" algn="just">
              <a:spcBef>
                <a:spcPct val="50000"/>
              </a:spcBef>
              <a:buFont typeface="Arial" pitchFamily="34" charset="0"/>
              <a:buChar char="•"/>
              <a:defRPr/>
            </a:pPr>
            <a:r>
              <a:rPr lang="es-PE" sz="2000" dirty="0">
                <a:latin typeface="Arial" pitchFamily="34" charset="0"/>
                <a:cs typeface="Arial" pitchFamily="34" charset="0"/>
              </a:rPr>
              <a:t>Determinar la competencia actual y potencial.</a:t>
            </a:r>
          </a:p>
          <a:p>
            <a:pPr marL="180975" indent="-180975" algn="just">
              <a:spcBef>
                <a:spcPct val="50000"/>
              </a:spcBef>
              <a:buFont typeface="Arial" pitchFamily="34" charset="0"/>
              <a:buChar char="•"/>
              <a:defRPr/>
            </a:pPr>
            <a:r>
              <a:rPr lang="es-PE" sz="2000" dirty="0">
                <a:latin typeface="Arial" pitchFamily="34" charset="0"/>
                <a:cs typeface="Arial" pitchFamily="34" charset="0"/>
              </a:rPr>
              <a:t>Determinar la tendencia de la oferta.</a:t>
            </a:r>
          </a:p>
          <a:p>
            <a:pPr marL="180975" indent="-180975" algn="just">
              <a:spcBef>
                <a:spcPct val="50000"/>
              </a:spcBef>
              <a:buFont typeface="Arial" pitchFamily="34" charset="0"/>
              <a:buChar char="•"/>
              <a:defRPr/>
            </a:pPr>
            <a:r>
              <a:rPr lang="es-PE" sz="2000" dirty="0">
                <a:latin typeface="Arial" pitchFamily="34" charset="0"/>
                <a:cs typeface="Arial" pitchFamily="34" charset="0"/>
              </a:rPr>
              <a:t>Definir las principales estrategias comerciales (intermediación).</a:t>
            </a:r>
          </a:p>
          <a:p>
            <a:pPr marL="180975" indent="-180975" algn="just">
              <a:spcBef>
                <a:spcPct val="50000"/>
              </a:spcBef>
              <a:buFont typeface="Arial" pitchFamily="34" charset="0"/>
              <a:buChar char="•"/>
              <a:defRPr/>
            </a:pPr>
            <a:r>
              <a:rPr lang="es-PE" sz="2000" dirty="0">
                <a:latin typeface="Arial" pitchFamily="34" charset="0"/>
                <a:cs typeface="Arial" pitchFamily="34" charset="0"/>
              </a:rPr>
              <a:t>Determinar la viabilidad del mercado para el proyecto de inversión.</a:t>
            </a:r>
            <a:endParaRPr lang="es-ES_tradnl" sz="3200" dirty="0">
              <a:latin typeface="Arial" pitchFamily="34" charset="0"/>
              <a:cs typeface="Arial" pitchFamily="34" charset="0"/>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TERCERA SEMANA:</a:t>
            </a:r>
            <a:endParaRPr lang="es-PE" dirty="0"/>
          </a:p>
        </p:txBody>
      </p:sp>
      <p:sp>
        <p:nvSpPr>
          <p:cNvPr id="3" name="2 Marcador de texto"/>
          <p:cNvSpPr>
            <a:spLocks noGrp="1"/>
          </p:cNvSpPr>
          <p:nvPr>
            <p:ph type="body" sz="half" idx="2"/>
          </p:nvPr>
        </p:nvSpPr>
        <p:spPr/>
        <p:txBody>
          <a:bodyPr/>
          <a:lstStyle/>
          <a:p>
            <a:r>
              <a:rPr lang="es-PE" b="1" u="sng" dirty="0" smtClean="0">
                <a:solidFill>
                  <a:srgbClr val="FF0000"/>
                </a:solidFill>
              </a:rPr>
              <a:t>El Estudio de Mercado:</a:t>
            </a:r>
          </a:p>
          <a:p>
            <a:endParaRPr lang="es-PE" b="1" u="sng" dirty="0" smtClean="0">
              <a:solidFill>
                <a:srgbClr val="FF0000"/>
              </a:solidFill>
            </a:endParaRPr>
          </a:p>
          <a:p>
            <a:r>
              <a:rPr lang="es-PE" dirty="0" smtClean="0">
                <a:solidFill>
                  <a:schemeClr val="accent1">
                    <a:lumMod val="60000"/>
                    <a:lumOff val="40000"/>
                  </a:schemeClr>
                </a:solidFill>
              </a:rPr>
              <a:t>-	Mercado del proyecto.</a:t>
            </a:r>
          </a:p>
          <a:p>
            <a:r>
              <a:rPr lang="es-PE" dirty="0" smtClean="0">
                <a:solidFill>
                  <a:schemeClr val="accent1">
                    <a:lumMod val="60000"/>
                    <a:lumOff val="40000"/>
                  </a:schemeClr>
                </a:solidFill>
              </a:rPr>
              <a:t>-	Objetivos del estudio de mercado.</a:t>
            </a:r>
          </a:p>
          <a:p>
            <a:r>
              <a:rPr lang="es-PE" dirty="0" smtClean="0">
                <a:solidFill>
                  <a:schemeClr val="tx2">
                    <a:lumMod val="75000"/>
                  </a:schemeClr>
                </a:solidFill>
              </a:rPr>
              <a:t>-	Etapas del estudio de mercado.</a:t>
            </a:r>
          </a:p>
          <a:p>
            <a:r>
              <a:rPr lang="es-PE" dirty="0" smtClean="0">
                <a:solidFill>
                  <a:schemeClr val="accent1">
                    <a:lumMod val="60000"/>
                    <a:lumOff val="40000"/>
                  </a:schemeClr>
                </a:solidFill>
              </a:rPr>
              <a:t>-	El consumidor.</a:t>
            </a:r>
          </a:p>
          <a:p>
            <a:r>
              <a:rPr lang="es-PE" dirty="0" smtClean="0">
                <a:solidFill>
                  <a:schemeClr val="accent1">
                    <a:lumMod val="60000"/>
                    <a:lumOff val="40000"/>
                  </a:schemeClr>
                </a:solidFill>
              </a:rPr>
              <a:t>-	Estrategia comercial.</a:t>
            </a:r>
          </a:p>
          <a:p>
            <a:r>
              <a:rPr lang="es-PE" dirty="0" smtClean="0">
                <a:solidFill>
                  <a:schemeClr val="accent1">
                    <a:lumMod val="60000"/>
                    <a:lumOff val="40000"/>
                  </a:schemeClr>
                </a:solidFill>
              </a:rPr>
              <a:t>-	Técnicas de proyección del mercado.</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42976" y="46001"/>
            <a:ext cx="8001024" cy="954107"/>
          </a:xfrm>
          <a:prstGeom prst="rect">
            <a:avLst/>
          </a:prstGeom>
        </p:spPr>
        <p:txBody>
          <a:bodyPr wrap="square">
            <a:spAutoFit/>
          </a:bodyPr>
          <a:lstStyle/>
          <a:p>
            <a:r>
              <a:rPr lang="es-PE" sz="2800" b="1" dirty="0" smtClean="0">
                <a:solidFill>
                  <a:srgbClr val="FF0000"/>
                </a:solidFill>
              </a:rPr>
              <a:t>¿Cómo Elaborar un estudio de mercado para un proyecto?</a:t>
            </a:r>
            <a:endParaRPr lang="es-PE" sz="2800" b="1" dirty="0">
              <a:solidFill>
                <a:srgbClr val="FF0000"/>
              </a:solidFill>
            </a:endParaRPr>
          </a:p>
        </p:txBody>
      </p:sp>
      <p:sp>
        <p:nvSpPr>
          <p:cNvPr id="4" name="3 Rectángulo"/>
          <p:cNvSpPr/>
          <p:nvPr/>
        </p:nvSpPr>
        <p:spPr>
          <a:xfrm>
            <a:off x="2285984" y="1500174"/>
            <a:ext cx="4572000" cy="3693319"/>
          </a:xfrm>
          <a:prstGeom prst="rect">
            <a:avLst/>
          </a:prstGeom>
        </p:spPr>
        <p:txBody>
          <a:bodyPr>
            <a:spAutoFit/>
          </a:bodyPr>
          <a:lstStyle/>
          <a:p>
            <a:r>
              <a:rPr lang="es-PE" dirty="0" smtClean="0"/>
              <a:t>El esquema recomendado es:</a:t>
            </a:r>
            <a:br>
              <a:rPr lang="es-PE" dirty="0" smtClean="0"/>
            </a:br>
            <a:r>
              <a:rPr lang="es-PE" dirty="0" smtClean="0"/>
              <a:t/>
            </a:r>
            <a:br>
              <a:rPr lang="es-PE" dirty="0" smtClean="0"/>
            </a:br>
            <a:r>
              <a:rPr lang="es-PE" dirty="0" smtClean="0"/>
              <a:t>a. El producto.</a:t>
            </a:r>
          </a:p>
          <a:p>
            <a:r>
              <a:rPr lang="es-PE" dirty="0" smtClean="0"/>
              <a:t>b. Mercado Objetivo.</a:t>
            </a:r>
          </a:p>
          <a:p>
            <a:r>
              <a:rPr lang="es-PE" dirty="0" smtClean="0"/>
              <a:t>c. Análisis de la Demanda.</a:t>
            </a:r>
          </a:p>
          <a:p>
            <a:r>
              <a:rPr lang="es-PE" dirty="0" smtClean="0"/>
              <a:t>d. Análisis de la Oferta.</a:t>
            </a:r>
          </a:p>
          <a:p>
            <a:r>
              <a:rPr lang="es-PE" dirty="0" smtClean="0"/>
              <a:t>e. Estrategia de Marketing.</a:t>
            </a:r>
          </a:p>
          <a:p>
            <a:r>
              <a:rPr lang="es-PE" dirty="0" smtClean="0"/>
              <a:t>f.  Demanda para el proyecto.</a:t>
            </a:r>
          </a:p>
          <a:p>
            <a:r>
              <a:rPr lang="es-PE" dirty="0" smtClean="0"/>
              <a:t>g. Plan de Ventas.</a:t>
            </a:r>
          </a:p>
          <a:p>
            <a:endParaRPr lang="es-PE" dirty="0" smtClean="0"/>
          </a:p>
          <a:p>
            <a:r>
              <a:rPr lang="es-PE" dirty="0" smtClean="0"/>
              <a:t/>
            </a:r>
            <a:br>
              <a:rPr lang="es-PE" dirty="0" smtClean="0"/>
            </a:br>
            <a:r>
              <a:rPr lang="es-PE" dirty="0" smtClean="0"/>
              <a:t/>
            </a:r>
            <a:br>
              <a:rPr lang="es-PE" dirty="0" smtClean="0"/>
            </a:br>
            <a:endParaRPr lang="es-PE" dirty="0"/>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42976" y="46001"/>
            <a:ext cx="8001024" cy="954107"/>
          </a:xfrm>
          <a:prstGeom prst="rect">
            <a:avLst/>
          </a:prstGeom>
        </p:spPr>
        <p:txBody>
          <a:bodyPr wrap="square">
            <a:spAutoFit/>
          </a:bodyPr>
          <a:lstStyle/>
          <a:p>
            <a:r>
              <a:rPr lang="es-PE" sz="2800" b="1" dirty="0" smtClean="0">
                <a:solidFill>
                  <a:srgbClr val="FF0000"/>
                </a:solidFill>
              </a:rPr>
              <a:t>¿Cómo Elaborar un estudio de mercado para un proyecto?</a:t>
            </a:r>
            <a:endParaRPr lang="es-PE" sz="2800" b="1" dirty="0">
              <a:solidFill>
                <a:srgbClr val="FF0000"/>
              </a:solidFill>
            </a:endParaRPr>
          </a:p>
        </p:txBody>
      </p:sp>
      <p:sp>
        <p:nvSpPr>
          <p:cNvPr id="4" name="3 Rectángulo"/>
          <p:cNvSpPr/>
          <p:nvPr/>
        </p:nvSpPr>
        <p:spPr>
          <a:xfrm>
            <a:off x="571472" y="1405015"/>
            <a:ext cx="8001056" cy="4524315"/>
          </a:xfrm>
          <a:prstGeom prst="rect">
            <a:avLst/>
          </a:prstGeom>
        </p:spPr>
        <p:txBody>
          <a:bodyPr wrap="square">
            <a:spAutoFit/>
          </a:bodyPr>
          <a:lstStyle/>
          <a:p>
            <a:r>
              <a:rPr lang="es-PE" b="1" dirty="0" smtClean="0"/>
              <a:t>a. El producto.- </a:t>
            </a:r>
            <a:r>
              <a:rPr lang="es-PE" dirty="0" smtClean="0"/>
              <a:t>Se realizará una descripción detallada del producto que el proyecto considerará. Si el producto es bien, servicio o una mezcla de éstos, será necesario describirlo, tipificándolo y explicando en detalle desde un punto de vista </a:t>
            </a:r>
            <a:r>
              <a:rPr lang="es-PE" dirty="0" err="1" smtClean="0"/>
              <a:t>marquetero</a:t>
            </a:r>
            <a:r>
              <a:rPr lang="es-PE" dirty="0" smtClean="0"/>
              <a:t>.</a:t>
            </a:r>
          </a:p>
          <a:p>
            <a:endParaRPr lang="es-PE" dirty="0" smtClean="0"/>
          </a:p>
          <a:p>
            <a:r>
              <a:rPr lang="es-PE" dirty="0" smtClean="0"/>
              <a:t>Detalle:</a:t>
            </a:r>
          </a:p>
          <a:p>
            <a:r>
              <a:rPr lang="es-PE" dirty="0" smtClean="0"/>
              <a:t>- Definición del producto.</a:t>
            </a:r>
          </a:p>
          <a:p>
            <a:r>
              <a:rPr lang="es-PE" dirty="0" smtClean="0"/>
              <a:t>- Tipos de producto.</a:t>
            </a:r>
          </a:p>
          <a:p>
            <a:r>
              <a:rPr lang="es-PE" dirty="0" smtClean="0"/>
              <a:t>- Usos.</a:t>
            </a:r>
          </a:p>
          <a:p>
            <a:r>
              <a:rPr lang="es-PE" dirty="0" smtClean="0"/>
              <a:t>- Aspecto de calidad.</a:t>
            </a:r>
          </a:p>
          <a:p>
            <a:endParaRPr lang="es-PE" dirty="0" smtClean="0"/>
          </a:p>
          <a:p>
            <a:r>
              <a:rPr lang="es-PE" dirty="0" smtClean="0"/>
              <a:t>Cuando se describen servicios, se describen los procesos y los aspectos de calidad.</a:t>
            </a:r>
          </a:p>
          <a:p>
            <a:endParaRPr lang="es-PE" dirty="0" smtClean="0"/>
          </a:p>
          <a:p>
            <a:endParaRPr lang="es-PE" b="1" dirty="0" smtClean="0"/>
          </a:p>
          <a:p>
            <a:r>
              <a:rPr lang="es-PE" b="1" dirty="0" smtClean="0"/>
              <a:t>b. Mercado Objetivo.- </a:t>
            </a:r>
            <a:r>
              <a:rPr lang="es-PE" dirty="0" smtClean="0"/>
              <a:t>Se hará referencia a los segmentos, nichos o sectores de mercado para los cuales se ha diseñado el producto que se ofrecerá.</a:t>
            </a:r>
            <a:endParaRPr lang="es-PE" dirty="0"/>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42976" y="46001"/>
            <a:ext cx="8001024" cy="954107"/>
          </a:xfrm>
          <a:prstGeom prst="rect">
            <a:avLst/>
          </a:prstGeom>
        </p:spPr>
        <p:txBody>
          <a:bodyPr wrap="square">
            <a:spAutoFit/>
          </a:bodyPr>
          <a:lstStyle/>
          <a:p>
            <a:r>
              <a:rPr lang="es-PE" sz="2800" b="1" dirty="0" smtClean="0">
                <a:solidFill>
                  <a:srgbClr val="FF0000"/>
                </a:solidFill>
              </a:rPr>
              <a:t>¿Cómo Elaborar un estudio de mercado para un proyecto?</a:t>
            </a:r>
            <a:endParaRPr lang="es-PE" sz="2800" b="1" dirty="0">
              <a:solidFill>
                <a:srgbClr val="FF0000"/>
              </a:solidFill>
            </a:endParaRPr>
          </a:p>
        </p:txBody>
      </p:sp>
      <p:sp>
        <p:nvSpPr>
          <p:cNvPr id="4" name="3 Rectángulo"/>
          <p:cNvSpPr/>
          <p:nvPr/>
        </p:nvSpPr>
        <p:spPr>
          <a:xfrm>
            <a:off x="571472" y="1142984"/>
            <a:ext cx="8001056" cy="4524315"/>
          </a:xfrm>
          <a:prstGeom prst="rect">
            <a:avLst/>
          </a:prstGeom>
        </p:spPr>
        <p:txBody>
          <a:bodyPr wrap="square">
            <a:spAutoFit/>
          </a:bodyPr>
          <a:lstStyle/>
          <a:p>
            <a:r>
              <a:rPr lang="es-PE" b="1" dirty="0" smtClean="0"/>
              <a:t>c. Análisis de la Demanda.- </a:t>
            </a:r>
            <a:r>
              <a:rPr lang="es-PE" dirty="0" smtClean="0"/>
              <a:t>Se basará en cantidades demandadas y frecuencias de compra.  Se deben identificar los tipos de consumidores, gustos, modas y otros motivos de compras  relacionados con el comportamiento  del consumidor, esquemas de decisión de los consumidores racionales, revisar fuentes secundarias,  relación de la demanda  actual y futura ,etc.  </a:t>
            </a:r>
          </a:p>
          <a:p>
            <a:endParaRPr lang="es-PE" dirty="0" smtClean="0"/>
          </a:p>
          <a:p>
            <a:r>
              <a:rPr lang="es-PE" dirty="0" smtClean="0"/>
              <a:t>Dicha estructura se debe elaborar con los siguientes elementos:</a:t>
            </a:r>
          </a:p>
          <a:p>
            <a:endParaRPr lang="es-PE" dirty="0" smtClean="0"/>
          </a:p>
          <a:p>
            <a:r>
              <a:rPr lang="es-PE" dirty="0" smtClean="0"/>
              <a:t>- </a:t>
            </a:r>
            <a:r>
              <a:rPr lang="es-PE" u="sng" dirty="0" smtClean="0"/>
              <a:t>Información </a:t>
            </a:r>
            <a:r>
              <a:rPr lang="es-PE" u="sng" dirty="0" err="1" smtClean="0"/>
              <a:t>historica</a:t>
            </a:r>
            <a:r>
              <a:rPr lang="es-PE" u="sng" dirty="0" smtClean="0"/>
              <a:t> y/o previa</a:t>
            </a:r>
            <a:r>
              <a:rPr lang="es-PE" dirty="0" smtClean="0"/>
              <a:t>.- A partir de fuentes secundarias (no elaboradas especialmente para el estudio) o fuentes primarias (datos de encuesta u otros instrumentos planeados y aplicados para el proyecto)</a:t>
            </a:r>
          </a:p>
          <a:p>
            <a:r>
              <a:rPr lang="es-PE" dirty="0" smtClean="0"/>
              <a:t>- </a:t>
            </a:r>
            <a:r>
              <a:rPr lang="es-PE" u="sng" dirty="0" smtClean="0"/>
              <a:t>Análisis de la demanda</a:t>
            </a:r>
            <a:r>
              <a:rPr lang="es-PE" dirty="0" smtClean="0"/>
              <a:t>.-  Tomar en consideración el punto de vista cualitativo y/o cuantitativo.</a:t>
            </a:r>
          </a:p>
          <a:p>
            <a:r>
              <a:rPr lang="es-PE" dirty="0" smtClean="0"/>
              <a:t>- </a:t>
            </a:r>
            <a:r>
              <a:rPr lang="es-PE" u="sng" dirty="0" smtClean="0"/>
              <a:t>Proyecciones</a:t>
            </a:r>
            <a:r>
              <a:rPr lang="es-PE" dirty="0" smtClean="0"/>
              <a:t>.-  Se presentarán los pronósticos , de las intenciones de compra o de uso de los bienes y servicios en estudio.</a:t>
            </a:r>
          </a:p>
          <a:p>
            <a:endParaRPr lang="es-PE" dirty="0" smtClean="0"/>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42976" y="46001"/>
            <a:ext cx="8001024" cy="954107"/>
          </a:xfrm>
          <a:prstGeom prst="rect">
            <a:avLst/>
          </a:prstGeom>
        </p:spPr>
        <p:txBody>
          <a:bodyPr wrap="square">
            <a:spAutoFit/>
          </a:bodyPr>
          <a:lstStyle/>
          <a:p>
            <a:r>
              <a:rPr lang="es-PE" sz="2800" b="1" dirty="0" smtClean="0">
                <a:solidFill>
                  <a:srgbClr val="FF0000"/>
                </a:solidFill>
              </a:rPr>
              <a:t>¿Cómo Elaborar un estudio de mercado para un proyecto?</a:t>
            </a:r>
            <a:endParaRPr lang="es-PE" sz="2800" b="1" dirty="0">
              <a:solidFill>
                <a:srgbClr val="FF0000"/>
              </a:solidFill>
            </a:endParaRPr>
          </a:p>
        </p:txBody>
      </p:sp>
      <p:sp>
        <p:nvSpPr>
          <p:cNvPr id="4" name="3 Rectángulo"/>
          <p:cNvSpPr/>
          <p:nvPr/>
        </p:nvSpPr>
        <p:spPr>
          <a:xfrm>
            <a:off x="571472" y="1142984"/>
            <a:ext cx="8001056" cy="5355312"/>
          </a:xfrm>
          <a:prstGeom prst="rect">
            <a:avLst/>
          </a:prstGeom>
        </p:spPr>
        <p:txBody>
          <a:bodyPr wrap="square">
            <a:spAutoFit/>
          </a:bodyPr>
          <a:lstStyle/>
          <a:p>
            <a:pPr algn="just"/>
            <a:r>
              <a:rPr lang="es-PE" dirty="0" smtClean="0"/>
              <a:t>d. </a:t>
            </a:r>
            <a:r>
              <a:rPr lang="es-PE" b="1" dirty="0" smtClean="0"/>
              <a:t>Análisis de la Oferta</a:t>
            </a:r>
            <a:r>
              <a:rPr lang="es-PE" dirty="0" smtClean="0"/>
              <a:t>.-  Recopilar información de cómo se proyecta la capacidad instalada de los actuales ofertantes, identificados como competencia.</a:t>
            </a:r>
          </a:p>
          <a:p>
            <a:pPr algn="just"/>
            <a:r>
              <a:rPr lang="es-PE" dirty="0" smtClean="0"/>
              <a:t>Se debe analizar en que medida  el proyecto va a expandir la oferta del mercado. </a:t>
            </a:r>
          </a:p>
          <a:p>
            <a:pPr algn="just"/>
            <a:r>
              <a:rPr lang="es-PE" dirty="0" smtClean="0"/>
              <a:t>Realizar el análisis FODA de cada competidor.  Las proyecciones pueden ser cualitativas y/o cuantitativas.</a:t>
            </a:r>
          </a:p>
          <a:p>
            <a:pPr algn="just"/>
            <a:endParaRPr lang="es-PE" dirty="0" smtClean="0"/>
          </a:p>
          <a:p>
            <a:pPr algn="just"/>
            <a:r>
              <a:rPr lang="es-PE" dirty="0" smtClean="0"/>
              <a:t>e. </a:t>
            </a:r>
            <a:r>
              <a:rPr lang="es-PE" b="1" dirty="0" smtClean="0"/>
              <a:t>Estrategia de Marketing</a:t>
            </a:r>
            <a:r>
              <a:rPr lang="es-PE" dirty="0" smtClean="0"/>
              <a:t>.- Se deberá tener en cuenta como lograr la ventaja competitiva  necesaria para los bienes y/o servicios generados por el proyecto sean demandados por el publico objetivo. Debe estar sustentada en un análisis  del entorno que el proyectista puede o no plantear dentro del documento del proyecto.</a:t>
            </a:r>
          </a:p>
          <a:p>
            <a:pPr algn="just"/>
            <a:r>
              <a:rPr lang="es-PE" dirty="0" smtClean="0"/>
              <a:t>El análisis de </a:t>
            </a:r>
            <a:r>
              <a:rPr lang="es-PE" dirty="0" err="1" smtClean="0"/>
              <a:t>Porter</a:t>
            </a:r>
            <a:r>
              <a:rPr lang="es-PE" dirty="0" smtClean="0"/>
              <a:t> es una herramienta  potente  para sustentar la estrategia de marketing basada en los cuatro mercados: mercado competidor, mercado consumidor, mercado distribuidor y mercado proveedor. </a:t>
            </a:r>
          </a:p>
          <a:p>
            <a:pPr algn="just"/>
            <a:endParaRPr lang="es-PE" dirty="0" smtClean="0"/>
          </a:p>
          <a:p>
            <a:pPr algn="just"/>
            <a:r>
              <a:rPr lang="es-PE" dirty="0" smtClean="0"/>
              <a:t>- Amenaza de entrada de nuevos competidores.</a:t>
            </a:r>
          </a:p>
          <a:p>
            <a:pPr algn="just"/>
            <a:r>
              <a:rPr lang="es-PE" dirty="0" smtClean="0"/>
              <a:t>- La rivalidad entre los competidores.</a:t>
            </a:r>
          </a:p>
          <a:p>
            <a:pPr algn="just"/>
            <a:r>
              <a:rPr lang="es-PE" dirty="0" smtClean="0"/>
              <a:t>- Poder de Negociación  de los proveedores o vendedores.</a:t>
            </a:r>
          </a:p>
          <a:p>
            <a:pPr algn="just"/>
            <a:r>
              <a:rPr lang="es-PE" dirty="0" smtClean="0"/>
              <a:t>- Poder de negociación de los compradores o clientes.</a:t>
            </a:r>
          </a:p>
          <a:p>
            <a:pPr algn="just"/>
            <a:r>
              <a:rPr lang="es-PE" dirty="0" smtClean="0"/>
              <a:t>- Amenaza de ingreso de productos sustitutos.</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142976" y="46001"/>
            <a:ext cx="8001024" cy="954107"/>
          </a:xfrm>
          <a:prstGeom prst="rect">
            <a:avLst/>
          </a:prstGeom>
        </p:spPr>
        <p:txBody>
          <a:bodyPr wrap="square">
            <a:spAutoFit/>
          </a:bodyPr>
          <a:lstStyle/>
          <a:p>
            <a:r>
              <a:rPr lang="es-PE" sz="2800" b="1" dirty="0" smtClean="0">
                <a:solidFill>
                  <a:srgbClr val="FF0000"/>
                </a:solidFill>
              </a:rPr>
              <a:t>¿Cómo Elaborar un estudio de mercado para un proyecto?</a:t>
            </a:r>
            <a:endParaRPr lang="es-PE" sz="2800" b="1" dirty="0">
              <a:solidFill>
                <a:srgbClr val="FF0000"/>
              </a:solidFill>
            </a:endParaRPr>
          </a:p>
        </p:txBody>
      </p:sp>
      <p:sp>
        <p:nvSpPr>
          <p:cNvPr id="6" name="2 Marcador de contenido"/>
          <p:cNvSpPr txBox="1">
            <a:spLocks/>
          </p:cNvSpPr>
          <p:nvPr/>
        </p:nvSpPr>
        <p:spPr>
          <a:xfrm>
            <a:off x="873149" y="642918"/>
            <a:ext cx="7127875" cy="5067300"/>
          </a:xfrm>
          <a:prstGeom prst="rect">
            <a:avLst/>
          </a:prstGeom>
        </p:spPr>
        <p:txBody>
          <a:bodyPr/>
          <a:lstStyle/>
          <a:p>
            <a:pPr algn="ctr">
              <a:spcBef>
                <a:spcPts val="0"/>
              </a:spcBef>
              <a:spcAft>
                <a:spcPts val="0"/>
              </a:spcAft>
              <a:buFont typeface="Arial" pitchFamily="34" charset="0"/>
              <a:buNone/>
              <a:defRPr/>
            </a:pPr>
            <a:endParaRPr lang="es-CO" sz="1600" dirty="0">
              <a:latin typeface="+mn-lt"/>
            </a:endParaRPr>
          </a:p>
          <a:p>
            <a:pPr algn="ctr">
              <a:spcBef>
                <a:spcPts val="0"/>
              </a:spcBef>
              <a:spcAft>
                <a:spcPts val="0"/>
              </a:spcAft>
              <a:buFont typeface="Arial" pitchFamily="34" charset="0"/>
              <a:buNone/>
              <a:defRPr/>
            </a:pPr>
            <a:endParaRPr lang="es-MX" sz="2400" dirty="0">
              <a:latin typeface="+mn-lt"/>
            </a:endParaRPr>
          </a:p>
          <a:p>
            <a:pPr algn="ctr">
              <a:spcBef>
                <a:spcPts val="0"/>
              </a:spcBef>
              <a:spcAft>
                <a:spcPts val="0"/>
              </a:spcAft>
              <a:buFont typeface="Arial" pitchFamily="34" charset="0"/>
              <a:buNone/>
              <a:defRPr/>
            </a:pPr>
            <a:r>
              <a:rPr lang="es-MX" sz="2400" dirty="0">
                <a:latin typeface="+mn-lt"/>
              </a:rPr>
              <a:t> </a:t>
            </a:r>
          </a:p>
          <a:p>
            <a:pPr algn="ctr">
              <a:spcBef>
                <a:spcPts val="0"/>
              </a:spcBef>
              <a:buFont typeface="Arial" pitchFamily="34" charset="0"/>
              <a:buNone/>
              <a:defRPr/>
            </a:pPr>
            <a:endParaRPr lang="es-CO" sz="3600" b="1" dirty="0">
              <a:effectLst>
                <a:outerShdw blurRad="38100" dist="38100" dir="2700000" algn="tl">
                  <a:srgbClr val="000000">
                    <a:alpha val="43137"/>
                  </a:srgbClr>
                </a:outerShdw>
              </a:effectLst>
              <a:latin typeface="+mn-lt"/>
            </a:endParaRPr>
          </a:p>
          <a:p>
            <a:pPr algn="ctr">
              <a:spcBef>
                <a:spcPts val="0"/>
              </a:spcBef>
              <a:spcAft>
                <a:spcPts val="0"/>
              </a:spcAft>
              <a:buFont typeface="Arial" pitchFamily="34" charset="0"/>
              <a:buNone/>
              <a:defRPr/>
            </a:pPr>
            <a:endParaRPr lang="es-CO" sz="2200" dirty="0">
              <a:latin typeface="+mn-lt"/>
            </a:endParaRPr>
          </a:p>
        </p:txBody>
      </p:sp>
      <p:pic>
        <p:nvPicPr>
          <p:cNvPr id="7" name="Picture 5"/>
          <p:cNvPicPr>
            <a:picLocks noChangeAspect="1" noChangeArrowheads="1"/>
          </p:cNvPicPr>
          <p:nvPr/>
        </p:nvPicPr>
        <p:blipFill>
          <a:blip r:embed="rId2"/>
          <a:srcRect/>
          <a:stretch>
            <a:fillRect/>
          </a:stretch>
        </p:blipFill>
        <p:spPr bwMode="auto">
          <a:xfrm>
            <a:off x="1304949" y="1290618"/>
            <a:ext cx="6335712" cy="4906963"/>
          </a:xfrm>
          <a:prstGeom prst="rect">
            <a:avLst/>
          </a:prstGeom>
          <a:noFill/>
          <a:ln w="9525">
            <a:noFill/>
            <a:miter lim="800000"/>
            <a:headEnd/>
            <a:tailEnd/>
          </a:ln>
        </p:spPr>
      </p:pic>
      <p:sp>
        <p:nvSpPr>
          <p:cNvPr id="8" name="Text Box 7"/>
          <p:cNvSpPr txBox="1">
            <a:spLocks noChangeArrowheads="1"/>
          </p:cNvSpPr>
          <p:nvPr/>
        </p:nvSpPr>
        <p:spPr bwMode="auto">
          <a:xfrm>
            <a:off x="3681436" y="1363643"/>
            <a:ext cx="1439863" cy="863600"/>
          </a:xfrm>
          <a:prstGeom prst="rect">
            <a:avLst/>
          </a:prstGeom>
          <a:solidFill>
            <a:srgbClr val="FFFFFF">
              <a:alpha val="0"/>
            </a:srgbClr>
          </a:solidFill>
          <a:ln w="9525">
            <a:noFill/>
            <a:miter lim="800000"/>
            <a:headEnd/>
            <a:tailEnd/>
          </a:ln>
        </p:spPr>
        <p:txBody>
          <a:bodyPr/>
          <a:lstStyle/>
          <a:p>
            <a:pPr algn="ctr" defTabSz="914400" eaLnBrk="1" hangingPunct="1">
              <a:spcAft>
                <a:spcPts val="1000"/>
              </a:spcAft>
            </a:pPr>
            <a:r>
              <a:rPr lang="es-MX" altLang="es-PE" sz="1500" b="1">
                <a:cs typeface="Arial" pitchFamily="34" charset="0"/>
              </a:rPr>
              <a:t>Proveedores Poder Negociador</a:t>
            </a:r>
            <a:endParaRPr lang="es-CO" altLang="es-PE" sz="1500">
              <a:latin typeface="Arial" pitchFamily="34" charset="0"/>
              <a:cs typeface="Arial" pitchFamily="34" charset="0"/>
            </a:endParaRPr>
          </a:p>
        </p:txBody>
      </p:sp>
      <p:sp>
        <p:nvSpPr>
          <p:cNvPr id="9" name="Text Box 8"/>
          <p:cNvSpPr txBox="1">
            <a:spLocks noChangeArrowheads="1"/>
          </p:cNvSpPr>
          <p:nvPr/>
        </p:nvSpPr>
        <p:spPr bwMode="auto">
          <a:xfrm rot="20356465">
            <a:off x="6053161" y="2592368"/>
            <a:ext cx="1279525" cy="827088"/>
          </a:xfrm>
          <a:prstGeom prst="rect">
            <a:avLst/>
          </a:prstGeom>
          <a:solidFill>
            <a:srgbClr val="FFFFFF">
              <a:alpha val="0"/>
            </a:srgbClr>
          </a:solidFill>
          <a:ln w="9525">
            <a:noFill/>
            <a:miter lim="800000"/>
            <a:headEnd/>
            <a:tailEnd/>
          </a:ln>
        </p:spPr>
        <p:txBody>
          <a:bodyPr/>
          <a:lstStyle/>
          <a:p>
            <a:pPr algn="ctr" defTabSz="914400" eaLnBrk="1" hangingPunct="1">
              <a:spcAft>
                <a:spcPts val="1000"/>
              </a:spcAft>
            </a:pPr>
            <a:r>
              <a:rPr lang="es-MX" altLang="es-PE" sz="1600" b="1">
                <a:solidFill>
                  <a:srgbClr val="333333"/>
                </a:solidFill>
                <a:cs typeface="Arial" pitchFamily="34" charset="0"/>
              </a:rPr>
              <a:t>Clientes Poder Negociador </a:t>
            </a:r>
            <a:endParaRPr lang="es-CO" altLang="es-PE" sz="3600">
              <a:latin typeface="Arial" pitchFamily="34" charset="0"/>
              <a:cs typeface="Arial" pitchFamily="34" charset="0"/>
            </a:endParaRPr>
          </a:p>
        </p:txBody>
      </p:sp>
      <p:sp>
        <p:nvSpPr>
          <p:cNvPr id="10" name="Text Box 9"/>
          <p:cNvSpPr txBox="1">
            <a:spLocks noChangeArrowheads="1"/>
          </p:cNvSpPr>
          <p:nvPr/>
        </p:nvSpPr>
        <p:spPr bwMode="auto">
          <a:xfrm>
            <a:off x="3478236" y="3235306"/>
            <a:ext cx="1871663" cy="1079500"/>
          </a:xfrm>
          <a:prstGeom prst="rect">
            <a:avLst/>
          </a:prstGeom>
          <a:solidFill>
            <a:srgbClr val="FFFFFF">
              <a:alpha val="0"/>
            </a:srgbClr>
          </a:solidFill>
          <a:ln w="9525">
            <a:noFill/>
            <a:miter lim="800000"/>
            <a:headEnd/>
            <a:tailEnd/>
          </a:ln>
        </p:spPr>
        <p:txBody>
          <a:bodyPr/>
          <a:lstStyle/>
          <a:p>
            <a:pPr algn="ctr" defTabSz="914400" eaLnBrk="1" hangingPunct="1">
              <a:spcAft>
                <a:spcPts val="1000"/>
              </a:spcAft>
            </a:pPr>
            <a:r>
              <a:rPr lang="es-MX" altLang="es-PE" sz="2000" b="1">
                <a:solidFill>
                  <a:srgbClr val="FFFFFF"/>
                </a:solidFill>
                <a:cs typeface="Arial" pitchFamily="34" charset="0"/>
              </a:rPr>
              <a:t>Negocio   Sector Económico</a:t>
            </a:r>
            <a:endParaRPr lang="es-CO" altLang="es-PE" sz="2800">
              <a:latin typeface="Arial" pitchFamily="34" charset="0"/>
              <a:cs typeface="Arial" pitchFamily="34" charset="0"/>
            </a:endParaRPr>
          </a:p>
        </p:txBody>
      </p:sp>
      <p:sp>
        <p:nvSpPr>
          <p:cNvPr id="11" name="Text Box 10"/>
          <p:cNvSpPr txBox="1">
            <a:spLocks noChangeArrowheads="1"/>
          </p:cNvSpPr>
          <p:nvPr/>
        </p:nvSpPr>
        <p:spPr bwMode="auto">
          <a:xfrm rot="860174">
            <a:off x="1406549" y="2700318"/>
            <a:ext cx="1768475" cy="1058863"/>
          </a:xfrm>
          <a:prstGeom prst="rect">
            <a:avLst/>
          </a:prstGeom>
          <a:solidFill>
            <a:srgbClr val="FFFFFF">
              <a:alpha val="3137"/>
            </a:srgbClr>
          </a:solidFill>
          <a:ln w="9525">
            <a:noFill/>
            <a:miter lim="800000"/>
            <a:headEnd/>
            <a:tailEnd/>
          </a:ln>
        </p:spPr>
        <p:txBody>
          <a:bodyPr/>
          <a:lstStyle/>
          <a:p>
            <a:pPr algn="ctr" defTabSz="914400" eaLnBrk="1" hangingPunct="1">
              <a:spcAft>
                <a:spcPts val="1000"/>
              </a:spcAft>
            </a:pPr>
            <a:r>
              <a:rPr lang="es-MX" altLang="es-PE" sz="1400" b="1">
                <a:solidFill>
                  <a:srgbClr val="333333"/>
                </a:solidFill>
                <a:cs typeface="Arial" pitchFamily="34" charset="0"/>
              </a:rPr>
              <a:t>Competidores Potenciales Amenaza de nuevos Competidores</a:t>
            </a:r>
            <a:endParaRPr lang="es-CO" altLang="es-PE" sz="1400">
              <a:latin typeface="Arial" pitchFamily="34" charset="0"/>
              <a:cs typeface="Arial" pitchFamily="34" charset="0"/>
            </a:endParaRPr>
          </a:p>
        </p:txBody>
      </p:sp>
      <p:sp>
        <p:nvSpPr>
          <p:cNvPr id="12" name="Text Box 11"/>
          <p:cNvSpPr txBox="1">
            <a:spLocks noChangeArrowheads="1"/>
          </p:cNvSpPr>
          <p:nvPr/>
        </p:nvSpPr>
        <p:spPr bwMode="auto">
          <a:xfrm rot="18978136">
            <a:off x="2336824" y="4821218"/>
            <a:ext cx="1436687" cy="1062038"/>
          </a:xfrm>
          <a:prstGeom prst="rect">
            <a:avLst/>
          </a:prstGeom>
          <a:solidFill>
            <a:srgbClr val="FFFFFF">
              <a:alpha val="0"/>
            </a:srgbClr>
          </a:solidFill>
          <a:ln w="9525">
            <a:noFill/>
            <a:miter lim="800000"/>
            <a:headEnd/>
            <a:tailEnd/>
          </a:ln>
        </p:spPr>
        <p:txBody>
          <a:bodyPr/>
          <a:lstStyle/>
          <a:p>
            <a:pPr algn="ctr" defTabSz="914400" eaLnBrk="1" hangingPunct="1">
              <a:spcAft>
                <a:spcPts val="1000"/>
              </a:spcAft>
            </a:pPr>
            <a:r>
              <a:rPr lang="es-MX" altLang="es-PE" sz="1500" b="1">
                <a:solidFill>
                  <a:srgbClr val="333333"/>
                </a:solidFill>
                <a:cs typeface="Arial" pitchFamily="34" charset="0"/>
              </a:rPr>
              <a:t>Sustitutos Amenaza de nuevos Productos</a:t>
            </a:r>
            <a:endParaRPr lang="es-CO" altLang="es-PE" sz="1500">
              <a:latin typeface="Arial" pitchFamily="34" charset="0"/>
              <a:cs typeface="Arial" pitchFamily="34" charset="0"/>
            </a:endParaRPr>
          </a:p>
        </p:txBody>
      </p:sp>
      <p:sp>
        <p:nvSpPr>
          <p:cNvPr id="13" name="Text Box 12"/>
          <p:cNvSpPr txBox="1">
            <a:spLocks noChangeArrowheads="1"/>
          </p:cNvSpPr>
          <p:nvPr/>
        </p:nvSpPr>
        <p:spPr bwMode="auto">
          <a:xfrm rot="3092559">
            <a:off x="4844280" y="4885512"/>
            <a:ext cx="1398587" cy="752475"/>
          </a:xfrm>
          <a:prstGeom prst="rect">
            <a:avLst/>
          </a:prstGeom>
          <a:solidFill>
            <a:srgbClr val="FFFFFF">
              <a:alpha val="0"/>
            </a:srgbClr>
          </a:solidFill>
          <a:ln w="9525">
            <a:noFill/>
            <a:miter lim="800000"/>
            <a:headEnd/>
            <a:tailEnd/>
          </a:ln>
        </p:spPr>
        <p:txBody>
          <a:bodyPr/>
          <a:lstStyle/>
          <a:p>
            <a:pPr algn="ctr" defTabSz="914400" eaLnBrk="1" hangingPunct="1">
              <a:spcAft>
                <a:spcPts val="1000"/>
              </a:spcAft>
            </a:pPr>
            <a:r>
              <a:rPr lang="es-MX" altLang="es-PE" sz="1500" b="1">
                <a:solidFill>
                  <a:srgbClr val="333333"/>
                </a:solidFill>
                <a:cs typeface="Arial" pitchFamily="34" charset="0"/>
              </a:rPr>
              <a:t>Competencia Rivalidad entre competidores</a:t>
            </a:r>
            <a:endParaRPr lang="es-CO" altLang="es-PE" sz="1500">
              <a:latin typeface="Arial" pitchFamily="34" charset="0"/>
              <a:cs typeface="Arial" pitchFamily="34" charset="0"/>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TERCERA SEMANA:</a:t>
            </a:r>
            <a:endParaRPr lang="es-PE" dirty="0"/>
          </a:p>
        </p:txBody>
      </p:sp>
      <p:sp>
        <p:nvSpPr>
          <p:cNvPr id="3" name="2 Marcador de texto"/>
          <p:cNvSpPr>
            <a:spLocks noGrp="1"/>
          </p:cNvSpPr>
          <p:nvPr>
            <p:ph type="body" sz="half" idx="2"/>
          </p:nvPr>
        </p:nvSpPr>
        <p:spPr/>
        <p:txBody>
          <a:bodyPr/>
          <a:lstStyle/>
          <a:p>
            <a:r>
              <a:rPr lang="es-PE" b="1" u="sng" dirty="0" smtClean="0">
                <a:solidFill>
                  <a:srgbClr val="FF0000"/>
                </a:solidFill>
              </a:rPr>
              <a:t>El Estudio de Mercado:</a:t>
            </a:r>
          </a:p>
          <a:p>
            <a:endParaRPr lang="es-PE" b="1" u="sng" dirty="0" smtClean="0">
              <a:solidFill>
                <a:srgbClr val="FF0000"/>
              </a:solidFill>
            </a:endParaRPr>
          </a:p>
          <a:p>
            <a:r>
              <a:rPr lang="es-PE" dirty="0" smtClean="0">
                <a:solidFill>
                  <a:schemeClr val="accent1">
                    <a:lumMod val="60000"/>
                    <a:lumOff val="40000"/>
                  </a:schemeClr>
                </a:solidFill>
              </a:rPr>
              <a:t>-	Mercado del proyecto.</a:t>
            </a:r>
          </a:p>
          <a:p>
            <a:r>
              <a:rPr lang="es-PE" dirty="0" smtClean="0">
                <a:solidFill>
                  <a:schemeClr val="accent1">
                    <a:lumMod val="60000"/>
                    <a:lumOff val="40000"/>
                  </a:schemeClr>
                </a:solidFill>
              </a:rPr>
              <a:t>-	Objetivos del estudio de mercado.</a:t>
            </a:r>
          </a:p>
          <a:p>
            <a:r>
              <a:rPr lang="es-PE" dirty="0" smtClean="0">
                <a:solidFill>
                  <a:schemeClr val="accent1">
                    <a:lumMod val="60000"/>
                    <a:lumOff val="40000"/>
                  </a:schemeClr>
                </a:solidFill>
              </a:rPr>
              <a:t>-</a:t>
            </a:r>
            <a:r>
              <a:rPr lang="es-PE" dirty="0" smtClean="0">
                <a:solidFill>
                  <a:schemeClr val="tx2">
                    <a:lumMod val="75000"/>
                  </a:schemeClr>
                </a:solidFill>
              </a:rPr>
              <a:t>	</a:t>
            </a:r>
            <a:r>
              <a:rPr lang="es-PE" dirty="0" smtClean="0">
                <a:solidFill>
                  <a:schemeClr val="accent1">
                    <a:lumMod val="60000"/>
                    <a:lumOff val="40000"/>
                  </a:schemeClr>
                </a:solidFill>
              </a:rPr>
              <a:t>Etapas del estudio de mercado.</a:t>
            </a:r>
          </a:p>
          <a:p>
            <a:r>
              <a:rPr lang="es-PE" dirty="0" smtClean="0">
                <a:solidFill>
                  <a:schemeClr val="accent1">
                    <a:lumMod val="60000"/>
                    <a:lumOff val="40000"/>
                  </a:schemeClr>
                </a:solidFill>
              </a:rPr>
              <a:t>-	El consumidor.</a:t>
            </a:r>
          </a:p>
          <a:p>
            <a:r>
              <a:rPr lang="es-PE" dirty="0" smtClean="0">
                <a:solidFill>
                  <a:schemeClr val="accent1">
                    <a:lumMod val="60000"/>
                    <a:lumOff val="40000"/>
                  </a:schemeClr>
                </a:solidFill>
              </a:rPr>
              <a:t>-	Estrategia comercial.</a:t>
            </a:r>
          </a:p>
          <a:p>
            <a:r>
              <a:rPr lang="es-PE" dirty="0" smtClean="0">
                <a:solidFill>
                  <a:schemeClr val="tx2">
                    <a:lumMod val="75000"/>
                  </a:schemeClr>
                </a:solidFill>
              </a:rPr>
              <a:t>-	Técnicas de proyección del mercado.</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TERCERA SEMANA:</a:t>
            </a:r>
            <a:endParaRPr lang="es-PE" dirty="0"/>
          </a:p>
        </p:txBody>
      </p:sp>
      <p:sp>
        <p:nvSpPr>
          <p:cNvPr id="3" name="2 Marcador de texto"/>
          <p:cNvSpPr>
            <a:spLocks noGrp="1"/>
          </p:cNvSpPr>
          <p:nvPr>
            <p:ph type="body" sz="half" idx="2"/>
          </p:nvPr>
        </p:nvSpPr>
        <p:spPr/>
        <p:txBody>
          <a:bodyPr/>
          <a:lstStyle/>
          <a:p>
            <a:r>
              <a:rPr lang="es-PE" b="1" u="sng" dirty="0" smtClean="0">
                <a:solidFill>
                  <a:srgbClr val="FF0000"/>
                </a:solidFill>
              </a:rPr>
              <a:t>El Estudio de Mercado:</a:t>
            </a:r>
          </a:p>
          <a:p>
            <a:endParaRPr lang="es-PE" b="1" u="sng" dirty="0" smtClean="0">
              <a:solidFill>
                <a:srgbClr val="FF0000"/>
              </a:solidFill>
            </a:endParaRPr>
          </a:p>
          <a:p>
            <a:r>
              <a:rPr lang="es-PE" dirty="0" smtClean="0">
                <a:solidFill>
                  <a:schemeClr val="tx2">
                    <a:lumMod val="75000"/>
                  </a:schemeClr>
                </a:solidFill>
              </a:rPr>
              <a:t>-	Mercado del proyecto.</a:t>
            </a:r>
          </a:p>
          <a:p>
            <a:r>
              <a:rPr lang="es-PE" dirty="0" smtClean="0">
                <a:solidFill>
                  <a:schemeClr val="accent1">
                    <a:lumMod val="60000"/>
                    <a:lumOff val="40000"/>
                  </a:schemeClr>
                </a:solidFill>
              </a:rPr>
              <a:t>-</a:t>
            </a:r>
            <a:r>
              <a:rPr lang="es-PE" dirty="0" smtClean="0">
                <a:solidFill>
                  <a:schemeClr val="tx2">
                    <a:lumMod val="75000"/>
                  </a:schemeClr>
                </a:solidFill>
              </a:rPr>
              <a:t>	</a:t>
            </a:r>
            <a:r>
              <a:rPr lang="es-PE" dirty="0" smtClean="0">
                <a:solidFill>
                  <a:schemeClr val="accent1">
                    <a:lumMod val="60000"/>
                    <a:lumOff val="40000"/>
                  </a:schemeClr>
                </a:solidFill>
              </a:rPr>
              <a:t>Objetivos del estudio de mercado.</a:t>
            </a:r>
          </a:p>
          <a:p>
            <a:r>
              <a:rPr lang="es-PE" dirty="0" smtClean="0">
                <a:solidFill>
                  <a:schemeClr val="accent1">
                    <a:lumMod val="60000"/>
                    <a:lumOff val="40000"/>
                  </a:schemeClr>
                </a:solidFill>
              </a:rPr>
              <a:t>-	Etapas del estudio de mercado.</a:t>
            </a:r>
          </a:p>
          <a:p>
            <a:r>
              <a:rPr lang="es-PE" dirty="0" smtClean="0">
                <a:solidFill>
                  <a:schemeClr val="accent1">
                    <a:lumMod val="60000"/>
                    <a:lumOff val="40000"/>
                  </a:schemeClr>
                </a:solidFill>
              </a:rPr>
              <a:t>-	El consumidor.</a:t>
            </a:r>
          </a:p>
          <a:p>
            <a:r>
              <a:rPr lang="es-PE" dirty="0" smtClean="0">
                <a:solidFill>
                  <a:schemeClr val="accent1">
                    <a:lumMod val="60000"/>
                    <a:lumOff val="40000"/>
                  </a:schemeClr>
                </a:solidFill>
              </a:rPr>
              <a:t>-	Estrategia comercial.</a:t>
            </a:r>
          </a:p>
          <a:p>
            <a:r>
              <a:rPr lang="es-PE" dirty="0" smtClean="0">
                <a:solidFill>
                  <a:schemeClr val="accent1">
                    <a:lumMod val="60000"/>
                    <a:lumOff val="40000"/>
                  </a:schemeClr>
                </a:solidFill>
              </a:rPr>
              <a:t>-	Técnicas de proyección del mercado.</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202113"/>
          <p:cNvSpPr>
            <a:spLocks noGrp="1" noChangeArrowheads="1"/>
          </p:cNvSpPr>
          <p:nvPr>
            <p:ph type="ctrTitle"/>
          </p:nvPr>
        </p:nvSpPr>
        <p:spPr>
          <a:xfrm>
            <a:off x="571472" y="1000125"/>
            <a:ext cx="8286808" cy="5286395"/>
          </a:xfrm>
        </p:spPr>
        <p:txBody>
          <a:bodyPr/>
          <a:lstStyle/>
          <a:p>
            <a:pPr algn="just"/>
            <a:r>
              <a:rPr lang="es-PE" sz="2400" dirty="0" smtClean="0"/>
              <a:t>.</a:t>
            </a:r>
            <a:endParaRPr lang="es-PE" sz="2400" dirty="0"/>
          </a:p>
        </p:txBody>
      </p:sp>
      <p:sp>
        <p:nvSpPr>
          <p:cNvPr id="4" name="Rectangle 3"/>
          <p:cNvSpPr txBox="1">
            <a:spLocks noChangeArrowheads="1"/>
          </p:cNvSpPr>
          <p:nvPr/>
        </p:nvSpPr>
        <p:spPr>
          <a:xfrm>
            <a:off x="711200" y="1982788"/>
            <a:ext cx="8004175" cy="3781425"/>
          </a:xfrm>
          <a:prstGeom prst="rect">
            <a:avLst/>
          </a:prstGeom>
        </p:spPr>
        <p:txBody>
          <a:bodyPr/>
          <a:lstStyle/>
          <a:p>
            <a:pPr marL="342900" indent="-342900" eaLnBrk="1" hangingPunct="1">
              <a:lnSpc>
                <a:spcPct val="90000"/>
              </a:lnSpc>
              <a:spcBef>
                <a:spcPct val="20000"/>
              </a:spcBef>
              <a:buFont typeface="Arial" pitchFamily="34" charset="0"/>
              <a:buChar char="•"/>
              <a:defRPr/>
            </a:pPr>
            <a:r>
              <a:rPr lang="es-ES" sz="2800" dirty="0">
                <a:latin typeface="+mn-lt"/>
              </a:rPr>
              <a:t>Se requiere conocer el comportamiento de los componentes del estudio de mercado en el pasado, en el presente y en el futuro.</a:t>
            </a:r>
          </a:p>
          <a:p>
            <a:pPr marL="342900" indent="-342900" eaLnBrk="1" hangingPunct="1">
              <a:lnSpc>
                <a:spcPct val="90000"/>
              </a:lnSpc>
              <a:spcBef>
                <a:spcPct val="20000"/>
              </a:spcBef>
              <a:buFont typeface="Wingdings" pitchFamily="2" charset="2"/>
              <a:buNone/>
              <a:defRPr/>
            </a:pPr>
            <a:endParaRPr lang="es-ES" sz="2800" dirty="0">
              <a:latin typeface="+mn-lt"/>
            </a:endParaRPr>
          </a:p>
          <a:p>
            <a:pPr marL="342900" indent="-342900" eaLnBrk="1" hangingPunct="1">
              <a:lnSpc>
                <a:spcPct val="90000"/>
              </a:lnSpc>
              <a:spcBef>
                <a:spcPct val="20000"/>
              </a:spcBef>
              <a:buFont typeface="Arial" pitchFamily="34" charset="0"/>
              <a:buChar char="•"/>
              <a:defRPr/>
            </a:pPr>
            <a:r>
              <a:rPr lang="es-ES" sz="2800" dirty="0">
                <a:latin typeface="+mn-lt"/>
              </a:rPr>
              <a:t>Los modelos y técnicas de proyección ayudan a determinar éste comportamiento futuro.</a:t>
            </a:r>
          </a:p>
        </p:txBody>
      </p:sp>
      <p:sp>
        <p:nvSpPr>
          <p:cNvPr id="6" name="Rectangle 2"/>
          <p:cNvSpPr txBox="1">
            <a:spLocks noChangeArrowheads="1"/>
          </p:cNvSpPr>
          <p:nvPr/>
        </p:nvSpPr>
        <p:spPr>
          <a:xfrm>
            <a:off x="457200" y="274638"/>
            <a:ext cx="8229600" cy="1143000"/>
          </a:xfrm>
          <a:prstGeom prst="rect">
            <a:avLst/>
          </a:prstGeom>
        </p:spPr>
        <p:txBody>
          <a:bodyPr/>
          <a:lstStyle/>
          <a:p>
            <a:pPr algn="ctr" eaLnBrk="1" hangingPunct="1">
              <a:defRPr/>
            </a:pPr>
            <a:r>
              <a:rPr lang="es-ES" sz="4400" b="1" dirty="0">
                <a:solidFill>
                  <a:srgbClr val="FF0000"/>
                </a:solidFill>
                <a:latin typeface="+mj-lt"/>
                <a:ea typeface="+mj-ea"/>
                <a:cs typeface="+mj-cs"/>
              </a:rPr>
              <a:t>METODOS DE PROYECCIÓN</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100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711200" y="1982788"/>
            <a:ext cx="8004175" cy="3781425"/>
          </a:xfrm>
          <a:prstGeom prst="rect">
            <a:avLst/>
          </a:prstGeom>
          <a:noFill/>
          <a:ln w="9525">
            <a:noFill/>
            <a:miter lim="800000"/>
            <a:headEnd/>
            <a:tailEnd/>
          </a:ln>
        </p:spPr>
        <p:txBody>
          <a:bodyPr/>
          <a:lstStyle/>
          <a:p>
            <a:pPr eaLnBrk="1" hangingPunct="1">
              <a:lnSpc>
                <a:spcPct val="90000"/>
              </a:lnSpc>
            </a:pPr>
            <a:r>
              <a:rPr lang="es-ES" altLang="es-PE" sz="2400" dirty="0"/>
              <a:t>Elección de un modelo o técnica depende de:</a:t>
            </a:r>
          </a:p>
          <a:p>
            <a:pPr eaLnBrk="1" hangingPunct="1">
              <a:lnSpc>
                <a:spcPct val="90000"/>
              </a:lnSpc>
            </a:pPr>
            <a:endParaRPr lang="es-ES" altLang="es-PE" sz="2400" dirty="0"/>
          </a:p>
          <a:p>
            <a:pPr marL="355600" lvl="1" indent="-273050" eaLnBrk="1" hangingPunct="1">
              <a:lnSpc>
                <a:spcPct val="90000"/>
              </a:lnSpc>
              <a:buFont typeface="Arial" pitchFamily="34" charset="0"/>
              <a:buChar char="•"/>
            </a:pPr>
            <a:r>
              <a:rPr lang="es-ES" altLang="es-PE" sz="2400" dirty="0"/>
              <a:t>la validez y disponibilidad de los datos históricos, </a:t>
            </a:r>
          </a:p>
          <a:p>
            <a:pPr marL="355600" lvl="1" indent="-273050" eaLnBrk="1" hangingPunct="1">
              <a:lnSpc>
                <a:spcPct val="90000"/>
              </a:lnSpc>
              <a:buFont typeface="Arial" pitchFamily="34" charset="0"/>
              <a:buChar char="•"/>
            </a:pPr>
            <a:r>
              <a:rPr lang="es-ES" altLang="es-PE" sz="2400" dirty="0"/>
              <a:t>la precisión deseada, </a:t>
            </a:r>
          </a:p>
          <a:p>
            <a:pPr marL="355600" lvl="1" indent="-273050" eaLnBrk="1" hangingPunct="1">
              <a:lnSpc>
                <a:spcPct val="90000"/>
              </a:lnSpc>
              <a:buFont typeface="Arial" pitchFamily="34" charset="0"/>
              <a:buChar char="•"/>
            </a:pPr>
            <a:r>
              <a:rPr lang="es-ES" altLang="es-PE" sz="2400" dirty="0"/>
              <a:t>el costo del procedimiento, </a:t>
            </a:r>
          </a:p>
          <a:p>
            <a:pPr marL="355600" lvl="1" indent="-273050" eaLnBrk="1" hangingPunct="1">
              <a:lnSpc>
                <a:spcPct val="90000"/>
              </a:lnSpc>
              <a:buFont typeface="Arial" pitchFamily="34" charset="0"/>
              <a:buChar char="•"/>
            </a:pPr>
            <a:r>
              <a:rPr lang="es-ES" altLang="es-PE" sz="2400" dirty="0"/>
              <a:t>los beneficios del resultado, </a:t>
            </a:r>
          </a:p>
          <a:p>
            <a:pPr marL="355600" lvl="1" indent="-273050" eaLnBrk="1" hangingPunct="1">
              <a:lnSpc>
                <a:spcPct val="90000"/>
              </a:lnSpc>
              <a:buFont typeface="Arial" pitchFamily="34" charset="0"/>
              <a:buChar char="•"/>
            </a:pPr>
            <a:r>
              <a:rPr lang="es-ES" altLang="es-PE" sz="2400" dirty="0"/>
              <a:t>los periodos futuros que se deseen pronosticar,  </a:t>
            </a:r>
          </a:p>
          <a:p>
            <a:pPr marL="355600" lvl="1" indent="-273050" eaLnBrk="1" hangingPunct="1">
              <a:lnSpc>
                <a:spcPct val="90000"/>
              </a:lnSpc>
              <a:buFont typeface="Arial" pitchFamily="34" charset="0"/>
              <a:buChar char="•"/>
            </a:pPr>
            <a:r>
              <a:rPr lang="es-ES" altLang="es-PE" sz="2400" dirty="0"/>
              <a:t>el tiempo disponible para hacer el estudio, </a:t>
            </a:r>
          </a:p>
          <a:p>
            <a:pPr marL="355600" lvl="1" indent="-273050" eaLnBrk="1" hangingPunct="1">
              <a:lnSpc>
                <a:spcPct val="90000"/>
              </a:lnSpc>
              <a:buFont typeface="Arial" pitchFamily="34" charset="0"/>
              <a:buChar char="•"/>
            </a:pPr>
            <a:r>
              <a:rPr lang="es-ES" altLang="es-PE" sz="2400" dirty="0"/>
              <a:t>ciclo de vida del producto, producto nuevo o no</a:t>
            </a:r>
          </a:p>
          <a:p>
            <a:pPr marL="355600" lvl="1" indent="-273050" eaLnBrk="1" hangingPunct="1">
              <a:lnSpc>
                <a:spcPct val="90000"/>
              </a:lnSpc>
              <a:buFont typeface="Arial" pitchFamily="34" charset="0"/>
              <a:buChar char="•"/>
            </a:pPr>
            <a:r>
              <a:rPr lang="es-ES" altLang="es-PE" sz="2400" dirty="0"/>
              <a:t>etc.</a:t>
            </a:r>
          </a:p>
        </p:txBody>
      </p:sp>
      <p:sp>
        <p:nvSpPr>
          <p:cNvPr id="8" name="Rectangle 2"/>
          <p:cNvSpPr txBox="1">
            <a:spLocks noChangeArrowheads="1"/>
          </p:cNvSpPr>
          <p:nvPr/>
        </p:nvSpPr>
        <p:spPr>
          <a:xfrm>
            <a:off x="457200" y="274638"/>
            <a:ext cx="8229600" cy="1143000"/>
          </a:xfrm>
          <a:prstGeom prst="rect">
            <a:avLst/>
          </a:prstGeom>
        </p:spPr>
        <p:txBody>
          <a:bodyPr/>
          <a:lstStyle/>
          <a:p>
            <a:pPr algn="ctr" eaLnBrk="1" hangingPunct="1">
              <a:defRPr/>
            </a:pPr>
            <a:r>
              <a:rPr lang="es-ES" sz="4400" b="1" dirty="0">
                <a:solidFill>
                  <a:srgbClr val="FF0000"/>
                </a:solidFill>
                <a:latin typeface="+mj-lt"/>
                <a:ea typeface="+mj-ea"/>
                <a:cs typeface="+mj-cs"/>
              </a:rPr>
              <a:t>METODOS DE PROYECCIÓN</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00063" y="296863"/>
            <a:ext cx="8215312" cy="723900"/>
          </a:xfrm>
          <a:prstGeom prst="rect">
            <a:avLst/>
          </a:prstGeom>
        </p:spPr>
        <p:txBody>
          <a:bodyPr/>
          <a:lstStyle/>
          <a:p>
            <a:pPr algn="ctr" eaLnBrk="1" hangingPunct="1">
              <a:defRPr/>
            </a:pPr>
            <a:r>
              <a:rPr lang="en-US" sz="3600" b="1" dirty="0">
                <a:solidFill>
                  <a:srgbClr val="FF0000"/>
                </a:solidFill>
                <a:latin typeface="+mj-lt"/>
                <a:ea typeface="+mj-ea"/>
                <a:cs typeface="+mj-cs"/>
              </a:rPr>
              <a:t>PROYECCIÓN DEL MERCADO </a:t>
            </a:r>
            <a:endParaRPr lang="es-ES" sz="3600" b="1" dirty="0">
              <a:solidFill>
                <a:srgbClr val="FF0000"/>
              </a:solidFill>
              <a:latin typeface="+mj-lt"/>
              <a:ea typeface="+mj-ea"/>
              <a:cs typeface="+mj-cs"/>
            </a:endParaRPr>
          </a:p>
        </p:txBody>
      </p:sp>
      <p:sp>
        <p:nvSpPr>
          <p:cNvPr id="5" name="Text Box 5"/>
          <p:cNvSpPr txBox="1">
            <a:spLocks noChangeArrowheads="1"/>
          </p:cNvSpPr>
          <p:nvPr/>
        </p:nvSpPr>
        <p:spPr bwMode="auto">
          <a:xfrm>
            <a:off x="2914650" y="1758950"/>
            <a:ext cx="4033838" cy="3968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Dificultades para pronosticar</a:t>
            </a:r>
          </a:p>
        </p:txBody>
      </p:sp>
      <p:sp>
        <p:nvSpPr>
          <p:cNvPr id="6" name="Text Box 6"/>
          <p:cNvSpPr txBox="1">
            <a:spLocks noChangeArrowheads="1"/>
          </p:cNvSpPr>
          <p:nvPr/>
        </p:nvSpPr>
        <p:spPr bwMode="auto">
          <a:xfrm>
            <a:off x="3276600" y="2479675"/>
            <a:ext cx="3024188" cy="7016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Eventos que no hayan ocurrido en el pasado</a:t>
            </a:r>
          </a:p>
        </p:txBody>
      </p:sp>
      <p:sp>
        <p:nvSpPr>
          <p:cNvPr id="8" name="Text Box 7"/>
          <p:cNvSpPr txBox="1">
            <a:spLocks noChangeArrowheads="1"/>
          </p:cNvSpPr>
          <p:nvPr/>
        </p:nvSpPr>
        <p:spPr bwMode="auto">
          <a:xfrm>
            <a:off x="252413" y="4051300"/>
            <a:ext cx="2374900" cy="7016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Desarrollo de nuevas tecnologías</a:t>
            </a:r>
          </a:p>
        </p:txBody>
      </p:sp>
      <p:sp>
        <p:nvSpPr>
          <p:cNvPr id="9" name="Text Box 8"/>
          <p:cNvSpPr txBox="1">
            <a:spLocks noChangeArrowheads="1"/>
          </p:cNvSpPr>
          <p:nvPr/>
        </p:nvSpPr>
        <p:spPr bwMode="auto">
          <a:xfrm>
            <a:off x="2700338" y="4078288"/>
            <a:ext cx="2592387" cy="13112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Incorporación de competidores con sistemas comerciales no tradicionales</a:t>
            </a:r>
          </a:p>
        </p:txBody>
      </p:sp>
      <p:sp>
        <p:nvSpPr>
          <p:cNvPr id="10" name="Text Box 9"/>
          <p:cNvSpPr txBox="1">
            <a:spLocks noChangeArrowheads="1"/>
          </p:cNvSpPr>
          <p:nvPr/>
        </p:nvSpPr>
        <p:spPr bwMode="auto">
          <a:xfrm>
            <a:off x="5219700" y="4064000"/>
            <a:ext cx="2592388" cy="10064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Variaciones en las políticas económicas gubernamentales</a:t>
            </a:r>
          </a:p>
        </p:txBody>
      </p:sp>
      <p:sp>
        <p:nvSpPr>
          <p:cNvPr id="11" name="Text Box 10"/>
          <p:cNvSpPr txBox="1">
            <a:spLocks noChangeArrowheads="1"/>
          </p:cNvSpPr>
          <p:nvPr/>
        </p:nvSpPr>
        <p:spPr bwMode="auto">
          <a:xfrm>
            <a:off x="7812088" y="4064000"/>
            <a:ext cx="792162" cy="3968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Etc.</a:t>
            </a:r>
          </a:p>
        </p:txBody>
      </p:sp>
      <p:sp>
        <p:nvSpPr>
          <p:cNvPr id="12" name="AutoShape 11"/>
          <p:cNvSpPr>
            <a:spLocks noChangeArrowheads="1"/>
          </p:cNvSpPr>
          <p:nvPr/>
        </p:nvSpPr>
        <p:spPr bwMode="auto">
          <a:xfrm>
            <a:off x="4356100" y="2190750"/>
            <a:ext cx="360363" cy="360363"/>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endParaRPr lang="es-MX" altLang="es-PE"/>
          </a:p>
        </p:txBody>
      </p:sp>
      <p:sp>
        <p:nvSpPr>
          <p:cNvPr id="13" name="Line 12"/>
          <p:cNvSpPr>
            <a:spLocks noChangeShapeType="1"/>
          </p:cNvSpPr>
          <p:nvPr/>
        </p:nvSpPr>
        <p:spPr bwMode="auto">
          <a:xfrm flipH="1">
            <a:off x="1979613" y="3127375"/>
            <a:ext cx="1296987" cy="863600"/>
          </a:xfrm>
          <a:prstGeom prst="line">
            <a:avLst/>
          </a:prstGeom>
          <a:noFill/>
          <a:ln w="76200">
            <a:solidFill>
              <a:schemeClr val="tx1"/>
            </a:solidFill>
            <a:round/>
            <a:headEnd/>
            <a:tailEnd type="triangle" w="med" len="med"/>
          </a:ln>
        </p:spPr>
        <p:txBody>
          <a:bodyPr/>
          <a:lstStyle/>
          <a:p>
            <a:endParaRPr lang="es-PE"/>
          </a:p>
        </p:txBody>
      </p:sp>
      <p:sp>
        <p:nvSpPr>
          <p:cNvPr id="14" name="Line 13"/>
          <p:cNvSpPr>
            <a:spLocks noChangeShapeType="1"/>
          </p:cNvSpPr>
          <p:nvPr/>
        </p:nvSpPr>
        <p:spPr bwMode="auto">
          <a:xfrm flipH="1">
            <a:off x="3635375" y="3198813"/>
            <a:ext cx="504825" cy="792162"/>
          </a:xfrm>
          <a:prstGeom prst="line">
            <a:avLst/>
          </a:prstGeom>
          <a:noFill/>
          <a:ln w="76200">
            <a:solidFill>
              <a:schemeClr val="tx1"/>
            </a:solidFill>
            <a:round/>
            <a:headEnd/>
            <a:tailEnd type="triangle" w="med" len="med"/>
          </a:ln>
        </p:spPr>
        <p:txBody>
          <a:bodyPr/>
          <a:lstStyle/>
          <a:p>
            <a:endParaRPr lang="es-PE"/>
          </a:p>
        </p:txBody>
      </p:sp>
      <p:sp>
        <p:nvSpPr>
          <p:cNvPr id="15" name="Line 14"/>
          <p:cNvSpPr>
            <a:spLocks noChangeShapeType="1"/>
          </p:cNvSpPr>
          <p:nvPr/>
        </p:nvSpPr>
        <p:spPr bwMode="auto">
          <a:xfrm>
            <a:off x="5003800" y="3198813"/>
            <a:ext cx="647700" cy="792162"/>
          </a:xfrm>
          <a:prstGeom prst="line">
            <a:avLst/>
          </a:prstGeom>
          <a:noFill/>
          <a:ln w="76200">
            <a:solidFill>
              <a:schemeClr val="tx1"/>
            </a:solidFill>
            <a:round/>
            <a:headEnd/>
            <a:tailEnd type="triangle" w="med" len="med"/>
          </a:ln>
        </p:spPr>
        <p:txBody>
          <a:bodyPr/>
          <a:lstStyle/>
          <a:p>
            <a:endParaRPr lang="es-PE"/>
          </a:p>
        </p:txBody>
      </p:sp>
      <p:sp>
        <p:nvSpPr>
          <p:cNvPr id="16" name="Line 15"/>
          <p:cNvSpPr>
            <a:spLocks noChangeShapeType="1"/>
          </p:cNvSpPr>
          <p:nvPr/>
        </p:nvSpPr>
        <p:spPr bwMode="auto">
          <a:xfrm>
            <a:off x="5940425" y="3198813"/>
            <a:ext cx="1655763" cy="792162"/>
          </a:xfrm>
          <a:prstGeom prst="line">
            <a:avLst/>
          </a:prstGeom>
          <a:noFill/>
          <a:ln w="76200">
            <a:solidFill>
              <a:schemeClr val="tx1"/>
            </a:solidFill>
            <a:round/>
            <a:headEnd/>
            <a:tailEnd type="triangle" w="med" len="med"/>
          </a:ln>
        </p:spPr>
        <p:txBody>
          <a:bodyPr/>
          <a:lstStyle/>
          <a:p>
            <a:endParaRPr lang="es-PE"/>
          </a:p>
        </p:txBody>
      </p:sp>
      <p:sp>
        <p:nvSpPr>
          <p:cNvPr id="17" name="Text Box 16"/>
          <p:cNvSpPr txBox="1">
            <a:spLocks noChangeArrowheads="1"/>
          </p:cNvSpPr>
          <p:nvPr/>
        </p:nvSpPr>
        <p:spPr bwMode="auto">
          <a:xfrm>
            <a:off x="1643063" y="5929313"/>
            <a:ext cx="5832475" cy="3968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Antecedentes históricos = variables referenciales</a:t>
            </a:r>
          </a:p>
        </p:txBody>
      </p:sp>
      <p:sp>
        <p:nvSpPr>
          <p:cNvPr id="18" name="AutoShape 17"/>
          <p:cNvSpPr>
            <a:spLocks noChangeArrowheads="1"/>
          </p:cNvSpPr>
          <p:nvPr/>
        </p:nvSpPr>
        <p:spPr bwMode="auto">
          <a:xfrm>
            <a:off x="4213225" y="5576888"/>
            <a:ext cx="287338" cy="287337"/>
          </a:xfrm>
          <a:prstGeom prst="downArrow">
            <a:avLst>
              <a:gd name="adj1" fmla="val 50000"/>
              <a:gd name="adj2" fmla="val 25000"/>
            </a:avLst>
          </a:prstGeom>
          <a:solidFill>
            <a:schemeClr val="tx1"/>
          </a:solidFill>
          <a:ln w="9525">
            <a:solidFill>
              <a:schemeClr val="tx1"/>
            </a:solidFill>
            <a:miter lim="800000"/>
            <a:headEnd/>
            <a:tailEnd/>
          </a:ln>
        </p:spPr>
        <p:txBody>
          <a:bodyPr wrap="none" anchor="ctr"/>
          <a:lstStyle/>
          <a:p>
            <a:endParaRPr lang="es-MX" altLang="es-PE"/>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p>
            <a:pPr algn="ctr" eaLnBrk="1" hangingPunct="1">
              <a:defRPr/>
            </a:pPr>
            <a:r>
              <a:rPr lang="es-ES" sz="4400" b="1" dirty="0">
                <a:solidFill>
                  <a:srgbClr val="FF0000"/>
                </a:solidFill>
                <a:latin typeface="+mj-lt"/>
                <a:ea typeface="+mj-ea"/>
                <a:cs typeface="+mj-cs"/>
              </a:rPr>
              <a:t>METODOS DE PROYECCIÓN</a:t>
            </a:r>
          </a:p>
        </p:txBody>
      </p:sp>
      <p:sp>
        <p:nvSpPr>
          <p:cNvPr id="5" name="Text Box 4"/>
          <p:cNvSpPr txBox="1">
            <a:spLocks noChangeArrowheads="1"/>
          </p:cNvSpPr>
          <p:nvPr/>
        </p:nvSpPr>
        <p:spPr bwMode="auto">
          <a:xfrm>
            <a:off x="2771775" y="2420938"/>
            <a:ext cx="3313113" cy="3968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Métodos de proyección</a:t>
            </a:r>
          </a:p>
        </p:txBody>
      </p:sp>
      <p:sp>
        <p:nvSpPr>
          <p:cNvPr id="6" name="Text Box 5"/>
          <p:cNvSpPr txBox="1">
            <a:spLocks noChangeArrowheads="1"/>
          </p:cNvSpPr>
          <p:nvPr/>
        </p:nvSpPr>
        <p:spPr bwMode="auto">
          <a:xfrm>
            <a:off x="1474788" y="3506788"/>
            <a:ext cx="1944687" cy="701675"/>
          </a:xfrm>
          <a:prstGeom prst="rect">
            <a:avLst/>
          </a:prstGeom>
          <a:noFill/>
          <a:ln w="28575">
            <a:noFill/>
            <a:miter lim="800000"/>
            <a:headEnd/>
            <a:tailEnd/>
          </a:ln>
        </p:spPr>
        <p:txBody>
          <a:bodyPr>
            <a:spAutoFit/>
          </a:bodyPr>
          <a:lstStyle/>
          <a:p>
            <a:pPr>
              <a:spcBef>
                <a:spcPct val="50000"/>
              </a:spcBef>
            </a:pPr>
            <a:r>
              <a:rPr lang="es-ES" altLang="es-PE" sz="2000">
                <a:latin typeface="Tahoma" pitchFamily="34" charset="0"/>
              </a:rPr>
              <a:t>Métodos subjetivos</a:t>
            </a:r>
          </a:p>
        </p:txBody>
      </p:sp>
      <p:sp>
        <p:nvSpPr>
          <p:cNvPr id="8" name="Text Box 6"/>
          <p:cNvSpPr txBox="1">
            <a:spLocks noChangeArrowheads="1"/>
          </p:cNvSpPr>
          <p:nvPr/>
        </p:nvSpPr>
        <p:spPr bwMode="auto">
          <a:xfrm>
            <a:off x="3635375" y="3567113"/>
            <a:ext cx="1608138" cy="7016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Modelos causales</a:t>
            </a:r>
          </a:p>
        </p:txBody>
      </p:sp>
      <p:sp>
        <p:nvSpPr>
          <p:cNvPr id="9" name="Text Box 7"/>
          <p:cNvSpPr txBox="1">
            <a:spLocks noChangeArrowheads="1"/>
          </p:cNvSpPr>
          <p:nvPr/>
        </p:nvSpPr>
        <p:spPr bwMode="auto">
          <a:xfrm>
            <a:off x="5292725" y="3519488"/>
            <a:ext cx="2374900" cy="701675"/>
          </a:xfrm>
          <a:prstGeom prst="rect">
            <a:avLst/>
          </a:prstGeom>
          <a:noFill/>
          <a:ln w="9525">
            <a:noFill/>
            <a:miter lim="800000"/>
            <a:headEnd/>
            <a:tailEnd/>
          </a:ln>
        </p:spPr>
        <p:txBody>
          <a:bodyPr>
            <a:spAutoFit/>
          </a:bodyPr>
          <a:lstStyle/>
          <a:p>
            <a:pPr>
              <a:spcBef>
                <a:spcPct val="50000"/>
              </a:spcBef>
            </a:pPr>
            <a:r>
              <a:rPr lang="es-ES" altLang="es-PE" sz="2000">
                <a:latin typeface="Tahoma" pitchFamily="34" charset="0"/>
              </a:rPr>
              <a:t>Métodos de series de tiempo</a:t>
            </a:r>
          </a:p>
        </p:txBody>
      </p:sp>
      <p:sp>
        <p:nvSpPr>
          <p:cNvPr id="10" name="Line 8"/>
          <p:cNvSpPr>
            <a:spLocks noChangeShapeType="1"/>
          </p:cNvSpPr>
          <p:nvPr/>
        </p:nvSpPr>
        <p:spPr bwMode="auto">
          <a:xfrm flipH="1">
            <a:off x="2484438" y="2854325"/>
            <a:ext cx="1135062" cy="503238"/>
          </a:xfrm>
          <a:prstGeom prst="line">
            <a:avLst/>
          </a:prstGeom>
          <a:noFill/>
          <a:ln w="28575">
            <a:solidFill>
              <a:schemeClr val="tx1"/>
            </a:solidFill>
            <a:round/>
            <a:headEnd/>
            <a:tailEnd type="triangle" w="med" len="med"/>
          </a:ln>
        </p:spPr>
        <p:txBody>
          <a:bodyPr/>
          <a:lstStyle/>
          <a:p>
            <a:endParaRPr lang="es-PE"/>
          </a:p>
        </p:txBody>
      </p:sp>
      <p:sp>
        <p:nvSpPr>
          <p:cNvPr id="11" name="Line 9"/>
          <p:cNvSpPr>
            <a:spLocks noChangeShapeType="1"/>
          </p:cNvSpPr>
          <p:nvPr/>
        </p:nvSpPr>
        <p:spPr bwMode="auto">
          <a:xfrm>
            <a:off x="4067175" y="2854325"/>
            <a:ext cx="0" cy="574675"/>
          </a:xfrm>
          <a:prstGeom prst="line">
            <a:avLst/>
          </a:prstGeom>
          <a:noFill/>
          <a:ln w="28575">
            <a:solidFill>
              <a:schemeClr val="tx1"/>
            </a:solidFill>
            <a:round/>
            <a:headEnd/>
            <a:tailEnd type="triangle" w="med" len="med"/>
          </a:ln>
        </p:spPr>
        <p:txBody>
          <a:bodyPr/>
          <a:lstStyle/>
          <a:p>
            <a:endParaRPr lang="es-PE"/>
          </a:p>
        </p:txBody>
      </p:sp>
      <p:sp>
        <p:nvSpPr>
          <p:cNvPr id="12" name="Line 10"/>
          <p:cNvSpPr>
            <a:spLocks noChangeShapeType="1"/>
          </p:cNvSpPr>
          <p:nvPr/>
        </p:nvSpPr>
        <p:spPr bwMode="auto">
          <a:xfrm>
            <a:off x="5003800" y="2854325"/>
            <a:ext cx="850900" cy="503238"/>
          </a:xfrm>
          <a:prstGeom prst="line">
            <a:avLst/>
          </a:prstGeom>
          <a:noFill/>
          <a:ln w="28575">
            <a:solidFill>
              <a:schemeClr val="tx1"/>
            </a:solidFill>
            <a:round/>
            <a:headEnd/>
            <a:tailEnd type="triangle" w="med" len="med"/>
          </a:ln>
        </p:spPr>
        <p:txBody>
          <a:bodyPr/>
          <a:lstStyle/>
          <a:p>
            <a:endParaRPr lang="es-PE"/>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500063" y="296863"/>
            <a:ext cx="8215312" cy="723900"/>
          </a:xfrm>
          <a:prstGeom prst="rect">
            <a:avLst/>
          </a:prstGeom>
          <a:noFill/>
          <a:ln w="9525">
            <a:noFill/>
            <a:miter lim="800000"/>
            <a:headEnd/>
            <a:tailEnd/>
          </a:ln>
        </p:spPr>
        <p:txBody>
          <a:bodyPr/>
          <a:lstStyle/>
          <a:p>
            <a:pPr algn="ctr" eaLnBrk="1" hangingPunct="1"/>
            <a:r>
              <a:rPr lang="es-ES" altLang="es-PE" sz="3600" b="1" dirty="0">
                <a:solidFill>
                  <a:srgbClr val="FF0000"/>
                </a:solidFill>
              </a:rPr>
              <a:t>METODOS DE PROYECCIÓN</a:t>
            </a:r>
          </a:p>
        </p:txBody>
      </p:sp>
      <p:sp>
        <p:nvSpPr>
          <p:cNvPr id="4" name="Text Box 4"/>
          <p:cNvSpPr txBox="1">
            <a:spLocks noChangeArrowheads="1"/>
          </p:cNvSpPr>
          <p:nvPr/>
        </p:nvSpPr>
        <p:spPr bwMode="auto">
          <a:xfrm>
            <a:off x="1081088" y="1876425"/>
            <a:ext cx="7056437" cy="3168650"/>
          </a:xfrm>
          <a:prstGeom prst="rect">
            <a:avLst/>
          </a:prstGeom>
          <a:noFill/>
          <a:ln w="28575">
            <a:solidFill>
              <a:schemeClr val="hlink"/>
            </a:solidFill>
            <a:miter lim="800000"/>
            <a:headEnd/>
            <a:tailEnd/>
          </a:ln>
        </p:spPr>
        <p:txBody>
          <a:bodyPr>
            <a:spAutoFit/>
          </a:bodyPr>
          <a:lstStyle/>
          <a:p>
            <a:pPr>
              <a:spcBef>
                <a:spcPct val="50000"/>
              </a:spcBef>
            </a:pPr>
            <a:r>
              <a:rPr lang="es-ES" altLang="es-PE" sz="2000" b="1" dirty="0">
                <a:latin typeface="Tahoma" pitchFamily="34" charset="0"/>
              </a:rPr>
              <a:t>Métodos </a:t>
            </a:r>
            <a:r>
              <a:rPr lang="es-ES" altLang="es-PE" sz="2000" b="1" dirty="0" smtClean="0">
                <a:latin typeface="Tahoma" pitchFamily="34" charset="0"/>
              </a:rPr>
              <a:t>subjetivos:</a:t>
            </a:r>
            <a:endParaRPr lang="es-ES" altLang="es-PE" sz="2000" b="1" dirty="0">
              <a:latin typeface="Tahoma" pitchFamily="34" charset="0"/>
            </a:endParaRPr>
          </a:p>
          <a:p>
            <a:pPr>
              <a:spcBef>
                <a:spcPct val="50000"/>
              </a:spcBef>
              <a:buFontTx/>
              <a:buChar char="-"/>
            </a:pPr>
            <a:r>
              <a:rPr lang="es-ES" altLang="es-PE" sz="2000" dirty="0">
                <a:latin typeface="Tahoma" pitchFamily="34" charset="0"/>
              </a:rPr>
              <a:t>Opinión de expertos</a:t>
            </a:r>
          </a:p>
          <a:p>
            <a:pPr>
              <a:spcBef>
                <a:spcPct val="50000"/>
              </a:spcBef>
              <a:buFontTx/>
              <a:buChar char="-"/>
            </a:pPr>
            <a:r>
              <a:rPr lang="es-ES" altLang="es-PE" sz="2000" dirty="0">
                <a:latin typeface="Tahoma" pitchFamily="34" charset="0"/>
              </a:rPr>
              <a:t>Se usa cuando:</a:t>
            </a:r>
          </a:p>
          <a:p>
            <a:pPr>
              <a:spcBef>
                <a:spcPct val="50000"/>
              </a:spcBef>
              <a:buFontTx/>
              <a:buChar char="o"/>
            </a:pPr>
            <a:r>
              <a:rPr lang="es-ES" altLang="es-PE" sz="2000" dirty="0">
                <a:latin typeface="Tahoma" pitchFamily="34" charset="0"/>
              </a:rPr>
              <a:t> el tiempo de elaboración es escaso</a:t>
            </a:r>
          </a:p>
          <a:p>
            <a:pPr>
              <a:spcBef>
                <a:spcPct val="50000"/>
              </a:spcBef>
              <a:buFontTx/>
              <a:buChar char="o"/>
            </a:pPr>
            <a:r>
              <a:rPr lang="es-ES" altLang="es-PE" sz="2000" dirty="0">
                <a:latin typeface="Tahoma" pitchFamily="34" charset="0"/>
              </a:rPr>
              <a:t> no se dispone de todos los antecedentes o datos</a:t>
            </a:r>
          </a:p>
          <a:p>
            <a:pPr>
              <a:spcBef>
                <a:spcPct val="50000"/>
              </a:spcBef>
              <a:buFontTx/>
              <a:buChar char="o"/>
            </a:pPr>
            <a:r>
              <a:rPr lang="es-ES" altLang="es-PE" sz="2000" dirty="0">
                <a:latin typeface="Tahoma" pitchFamily="34" charset="0"/>
              </a:rPr>
              <a:t> los datos no son confiables para predecir</a:t>
            </a:r>
          </a:p>
          <a:p>
            <a:pPr>
              <a:spcBef>
                <a:spcPct val="50000"/>
              </a:spcBef>
              <a:buFontTx/>
              <a:buChar char="o"/>
            </a:pPr>
            <a:r>
              <a:rPr lang="es-ES" altLang="es-PE" sz="2000" dirty="0">
                <a:latin typeface="Tahoma" pitchFamily="34" charset="0"/>
              </a:rPr>
              <a:t> no se puede explicar alguna variable</a:t>
            </a:r>
          </a:p>
        </p:txBody>
      </p:sp>
      <p:sp>
        <p:nvSpPr>
          <p:cNvPr id="5" name="Text Box 10"/>
          <p:cNvSpPr txBox="1">
            <a:spLocks noChangeArrowheads="1"/>
          </p:cNvSpPr>
          <p:nvPr/>
        </p:nvSpPr>
        <p:spPr bwMode="auto">
          <a:xfrm>
            <a:off x="1006475" y="5797550"/>
            <a:ext cx="8137525" cy="366713"/>
          </a:xfrm>
          <a:prstGeom prst="rect">
            <a:avLst/>
          </a:prstGeom>
          <a:noFill/>
          <a:ln w="9525">
            <a:noFill/>
            <a:miter lim="800000"/>
            <a:headEnd/>
            <a:tailEnd/>
          </a:ln>
        </p:spPr>
        <p:txBody>
          <a:bodyPr>
            <a:spAutoFit/>
          </a:bodyPr>
          <a:lstStyle/>
          <a:p>
            <a:pPr>
              <a:spcBef>
                <a:spcPct val="50000"/>
              </a:spcBef>
            </a:pPr>
            <a:r>
              <a:rPr lang="es-ES" altLang="es-PE"/>
              <a:t>Ejm: Método Delphi, investigación de mercado y consenso de panel</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500063" y="296863"/>
            <a:ext cx="8215312" cy="723900"/>
          </a:xfrm>
          <a:prstGeom prst="rect">
            <a:avLst/>
          </a:prstGeom>
          <a:noFill/>
          <a:ln w="9525">
            <a:noFill/>
            <a:miter lim="800000"/>
            <a:headEnd/>
            <a:tailEnd/>
          </a:ln>
        </p:spPr>
        <p:txBody>
          <a:bodyPr/>
          <a:lstStyle/>
          <a:p>
            <a:pPr algn="ctr" eaLnBrk="1" hangingPunct="1"/>
            <a:r>
              <a:rPr lang="es-ES" altLang="es-PE" sz="3600" b="1" dirty="0">
                <a:solidFill>
                  <a:srgbClr val="FF0000"/>
                </a:solidFill>
              </a:rPr>
              <a:t>METODOS DE PROYECCIÓN</a:t>
            </a:r>
          </a:p>
        </p:txBody>
      </p:sp>
      <p:sp>
        <p:nvSpPr>
          <p:cNvPr id="5" name="Text Box 5"/>
          <p:cNvSpPr txBox="1">
            <a:spLocks noChangeArrowheads="1"/>
          </p:cNvSpPr>
          <p:nvPr/>
        </p:nvSpPr>
        <p:spPr bwMode="auto">
          <a:xfrm>
            <a:off x="1547813" y="1773238"/>
            <a:ext cx="6264275" cy="3224212"/>
          </a:xfrm>
          <a:prstGeom prst="rect">
            <a:avLst/>
          </a:prstGeom>
          <a:noFill/>
          <a:ln w="28575">
            <a:solidFill>
              <a:schemeClr val="hlink"/>
            </a:solidFill>
            <a:miter lim="800000"/>
            <a:headEnd/>
            <a:tailEnd/>
          </a:ln>
        </p:spPr>
        <p:txBody>
          <a:bodyPr>
            <a:spAutoFit/>
          </a:bodyPr>
          <a:lstStyle/>
          <a:p>
            <a:pPr>
              <a:spcBef>
                <a:spcPct val="50000"/>
              </a:spcBef>
            </a:pPr>
            <a:r>
              <a:rPr lang="es-ES" altLang="es-PE" sz="2400" b="1" dirty="0">
                <a:latin typeface="Tahoma" pitchFamily="34" charset="0"/>
              </a:rPr>
              <a:t>Modelos causales</a:t>
            </a:r>
          </a:p>
          <a:p>
            <a:pPr>
              <a:spcBef>
                <a:spcPct val="50000"/>
              </a:spcBef>
            </a:pPr>
            <a:r>
              <a:rPr lang="es-ES" altLang="es-PE" sz="2400" dirty="0">
                <a:latin typeface="Tahoma" pitchFamily="34" charset="0"/>
              </a:rPr>
              <a:t>Parten del supuesto de que el grado de influencia de las variables que afectan al comportamiento del mercado permanece estable, para luego construir un modelo que relacione ese comportamiento con las variables que se estima son las causantes de los cambios que se observan en el mercado  </a:t>
            </a:r>
          </a:p>
        </p:txBody>
      </p:sp>
      <p:sp>
        <p:nvSpPr>
          <p:cNvPr id="6" name="Text Box 10"/>
          <p:cNvSpPr txBox="1">
            <a:spLocks noChangeArrowheads="1"/>
          </p:cNvSpPr>
          <p:nvPr/>
        </p:nvSpPr>
        <p:spPr bwMode="auto">
          <a:xfrm>
            <a:off x="2843213" y="5438775"/>
            <a:ext cx="1008062" cy="366713"/>
          </a:xfrm>
          <a:prstGeom prst="rect">
            <a:avLst/>
          </a:prstGeom>
          <a:noFill/>
          <a:ln w="9525">
            <a:noFill/>
            <a:miter lim="800000"/>
            <a:headEnd/>
            <a:tailEnd/>
          </a:ln>
        </p:spPr>
        <p:txBody>
          <a:bodyPr>
            <a:spAutoFit/>
          </a:bodyPr>
          <a:lstStyle/>
          <a:p>
            <a:pPr>
              <a:spcBef>
                <a:spcPct val="50000"/>
              </a:spcBef>
            </a:pPr>
            <a:r>
              <a:rPr lang="es-ES" altLang="es-PE"/>
              <a:t>Causa</a:t>
            </a:r>
          </a:p>
        </p:txBody>
      </p:sp>
      <p:sp>
        <p:nvSpPr>
          <p:cNvPr id="8" name="Text Box 11"/>
          <p:cNvSpPr txBox="1">
            <a:spLocks noChangeArrowheads="1"/>
          </p:cNvSpPr>
          <p:nvPr/>
        </p:nvSpPr>
        <p:spPr bwMode="auto">
          <a:xfrm>
            <a:off x="4643438" y="5432425"/>
            <a:ext cx="1008062" cy="366713"/>
          </a:xfrm>
          <a:prstGeom prst="rect">
            <a:avLst/>
          </a:prstGeom>
          <a:noFill/>
          <a:ln w="9525">
            <a:noFill/>
            <a:miter lim="800000"/>
            <a:headEnd/>
            <a:tailEnd/>
          </a:ln>
        </p:spPr>
        <p:txBody>
          <a:bodyPr>
            <a:spAutoFit/>
          </a:bodyPr>
          <a:lstStyle/>
          <a:p>
            <a:pPr>
              <a:spcBef>
                <a:spcPct val="50000"/>
              </a:spcBef>
            </a:pPr>
            <a:r>
              <a:rPr lang="es-ES" altLang="es-PE"/>
              <a:t>Efecto</a:t>
            </a:r>
          </a:p>
        </p:txBody>
      </p:sp>
      <p:sp>
        <p:nvSpPr>
          <p:cNvPr id="9" name="AutoShape 12"/>
          <p:cNvSpPr>
            <a:spLocks noChangeArrowheads="1"/>
          </p:cNvSpPr>
          <p:nvPr/>
        </p:nvSpPr>
        <p:spPr bwMode="auto">
          <a:xfrm>
            <a:off x="3779838" y="5511800"/>
            <a:ext cx="720725" cy="215900"/>
          </a:xfrm>
          <a:prstGeom prst="rightArrow">
            <a:avLst>
              <a:gd name="adj1" fmla="val 50000"/>
              <a:gd name="adj2" fmla="val 83456"/>
            </a:avLst>
          </a:prstGeom>
          <a:solidFill>
            <a:schemeClr val="hlink"/>
          </a:solidFill>
          <a:ln w="9525">
            <a:solidFill>
              <a:schemeClr val="tx1"/>
            </a:solidFill>
            <a:miter lim="800000"/>
            <a:headEnd/>
            <a:tailEnd/>
          </a:ln>
        </p:spPr>
        <p:txBody>
          <a:bodyPr wrap="none" anchor="ctr"/>
          <a:lstStyle/>
          <a:p>
            <a:endParaRPr lang="es-MX" altLang="es-PE"/>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500063" y="296863"/>
            <a:ext cx="8215312" cy="723900"/>
          </a:xfrm>
          <a:prstGeom prst="rect">
            <a:avLst/>
          </a:prstGeom>
          <a:noFill/>
          <a:ln w="9525">
            <a:noFill/>
            <a:miter lim="800000"/>
            <a:headEnd/>
            <a:tailEnd/>
          </a:ln>
        </p:spPr>
        <p:txBody>
          <a:bodyPr/>
          <a:lstStyle/>
          <a:p>
            <a:pPr algn="ctr" eaLnBrk="1" hangingPunct="1"/>
            <a:r>
              <a:rPr lang="es-ES" altLang="es-PE" sz="3600" b="1" dirty="0">
                <a:solidFill>
                  <a:srgbClr val="FF0000"/>
                </a:solidFill>
              </a:rPr>
              <a:t>METODOS DE PROYECCIÓN</a:t>
            </a:r>
          </a:p>
        </p:txBody>
      </p:sp>
      <p:sp>
        <p:nvSpPr>
          <p:cNvPr id="4" name="Text Box 3"/>
          <p:cNvSpPr txBox="1">
            <a:spLocks noChangeArrowheads="1"/>
          </p:cNvSpPr>
          <p:nvPr/>
        </p:nvSpPr>
        <p:spPr bwMode="auto">
          <a:xfrm>
            <a:off x="1547813" y="2481263"/>
            <a:ext cx="6264275" cy="3168650"/>
          </a:xfrm>
          <a:prstGeom prst="rect">
            <a:avLst/>
          </a:prstGeom>
          <a:noFill/>
          <a:ln w="28575">
            <a:solidFill>
              <a:schemeClr val="hlink"/>
            </a:solidFill>
            <a:miter lim="800000"/>
            <a:headEnd/>
            <a:tailEnd/>
          </a:ln>
        </p:spPr>
        <p:txBody>
          <a:bodyPr>
            <a:spAutoFit/>
          </a:bodyPr>
          <a:lstStyle/>
          <a:p>
            <a:pPr>
              <a:spcBef>
                <a:spcPct val="50000"/>
              </a:spcBef>
            </a:pPr>
            <a:r>
              <a:rPr lang="es-ES" altLang="es-PE" sz="2000" b="1" dirty="0">
                <a:latin typeface="Tahoma" pitchFamily="34" charset="0"/>
              </a:rPr>
              <a:t>Métodos de series de tiempo </a:t>
            </a:r>
          </a:p>
          <a:p>
            <a:pPr>
              <a:spcBef>
                <a:spcPct val="50000"/>
              </a:spcBef>
            </a:pPr>
            <a:r>
              <a:rPr lang="es-ES" altLang="es-PE" sz="2000" dirty="0">
                <a:latin typeface="Tahoma" pitchFamily="34" charset="0"/>
              </a:rPr>
              <a:t>Se utiliza cuando el comportamiento que asume el mercado a futuro puede determinarse por lo sucedido en el pasado y se cuenta con la información histórica en forma confiable y completa.</a:t>
            </a:r>
          </a:p>
          <a:p>
            <a:pPr>
              <a:spcBef>
                <a:spcPct val="50000"/>
              </a:spcBef>
            </a:pPr>
            <a:r>
              <a:rPr lang="es-ES" altLang="es-PE" sz="2000" dirty="0">
                <a:latin typeface="Tahoma" pitchFamily="34" charset="0"/>
              </a:rPr>
              <a:t>El modelo pierde validez cuando cambian las variables que caracterizaron el contexto (recesión económica, nueva tecnología, etc.) y necesita un ajuste en forma subjetiva.</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TERCERA SEMANA:</a:t>
            </a:r>
            <a:endParaRPr lang="es-PE" dirty="0"/>
          </a:p>
        </p:txBody>
      </p:sp>
      <p:sp>
        <p:nvSpPr>
          <p:cNvPr id="3" name="2 Marcador de texto"/>
          <p:cNvSpPr>
            <a:spLocks noGrp="1"/>
          </p:cNvSpPr>
          <p:nvPr>
            <p:ph type="body" sz="half" idx="2"/>
          </p:nvPr>
        </p:nvSpPr>
        <p:spPr/>
        <p:txBody>
          <a:bodyPr/>
          <a:lstStyle/>
          <a:p>
            <a:r>
              <a:rPr lang="es-PE" b="1" u="sng" dirty="0" smtClean="0">
                <a:solidFill>
                  <a:srgbClr val="FF0000"/>
                </a:solidFill>
              </a:rPr>
              <a:t>El Estudio de Mercado:</a:t>
            </a:r>
          </a:p>
          <a:p>
            <a:endParaRPr lang="es-PE" b="1" u="sng" dirty="0" smtClean="0">
              <a:solidFill>
                <a:srgbClr val="FF0000"/>
              </a:solidFill>
            </a:endParaRPr>
          </a:p>
          <a:p>
            <a:r>
              <a:rPr lang="es-PE" dirty="0" smtClean="0">
                <a:solidFill>
                  <a:schemeClr val="accent1">
                    <a:lumMod val="60000"/>
                    <a:lumOff val="40000"/>
                  </a:schemeClr>
                </a:solidFill>
              </a:rPr>
              <a:t>-	Mercado del proyecto.</a:t>
            </a:r>
          </a:p>
          <a:p>
            <a:r>
              <a:rPr lang="es-PE" dirty="0" smtClean="0">
                <a:solidFill>
                  <a:schemeClr val="accent1">
                    <a:lumMod val="60000"/>
                    <a:lumOff val="40000"/>
                  </a:schemeClr>
                </a:solidFill>
              </a:rPr>
              <a:t>-	Objetivos del estudio de mercado.</a:t>
            </a:r>
          </a:p>
          <a:p>
            <a:r>
              <a:rPr lang="es-PE" dirty="0" smtClean="0">
                <a:solidFill>
                  <a:schemeClr val="accent1">
                    <a:lumMod val="60000"/>
                    <a:lumOff val="40000"/>
                  </a:schemeClr>
                </a:solidFill>
              </a:rPr>
              <a:t>-</a:t>
            </a:r>
            <a:r>
              <a:rPr lang="es-PE" dirty="0" smtClean="0">
                <a:solidFill>
                  <a:schemeClr val="tx2">
                    <a:lumMod val="75000"/>
                  </a:schemeClr>
                </a:solidFill>
              </a:rPr>
              <a:t>	</a:t>
            </a:r>
            <a:r>
              <a:rPr lang="es-PE" dirty="0" smtClean="0">
                <a:solidFill>
                  <a:schemeClr val="accent1">
                    <a:lumMod val="60000"/>
                    <a:lumOff val="40000"/>
                  </a:schemeClr>
                </a:solidFill>
              </a:rPr>
              <a:t>Etapas del estudio de mercado.</a:t>
            </a:r>
          </a:p>
          <a:p>
            <a:r>
              <a:rPr lang="es-PE" dirty="0" smtClean="0">
                <a:solidFill>
                  <a:schemeClr val="accent1">
                    <a:lumMod val="60000"/>
                    <a:lumOff val="40000"/>
                  </a:schemeClr>
                </a:solidFill>
              </a:rPr>
              <a:t>-	El consumidor.</a:t>
            </a:r>
          </a:p>
          <a:p>
            <a:r>
              <a:rPr lang="es-PE" dirty="0" smtClean="0">
                <a:solidFill>
                  <a:schemeClr val="tx2">
                    <a:lumMod val="75000"/>
                  </a:schemeClr>
                </a:solidFill>
              </a:rPr>
              <a:t>-	Estrategia comercial.</a:t>
            </a:r>
          </a:p>
          <a:p>
            <a:r>
              <a:rPr lang="es-PE" dirty="0" smtClean="0">
                <a:solidFill>
                  <a:schemeClr val="accent1">
                    <a:lumMod val="60000"/>
                    <a:lumOff val="40000"/>
                  </a:schemeClr>
                </a:solidFill>
              </a:rPr>
              <a:t>-	Técnicas de proyección del mercado.</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TERCERA SEMANA:</a:t>
            </a:r>
            <a:endParaRPr lang="es-PE" dirty="0"/>
          </a:p>
        </p:txBody>
      </p:sp>
      <p:sp>
        <p:nvSpPr>
          <p:cNvPr id="3" name="2 Marcador de texto"/>
          <p:cNvSpPr>
            <a:spLocks noGrp="1"/>
          </p:cNvSpPr>
          <p:nvPr>
            <p:ph type="body" sz="half" idx="2"/>
          </p:nvPr>
        </p:nvSpPr>
        <p:spPr/>
        <p:txBody>
          <a:bodyPr/>
          <a:lstStyle/>
          <a:p>
            <a:r>
              <a:rPr lang="es-PE" b="1" u="sng" dirty="0" smtClean="0">
                <a:solidFill>
                  <a:srgbClr val="FF0000"/>
                </a:solidFill>
              </a:rPr>
              <a:t>El Estudio de Mercado:</a:t>
            </a:r>
          </a:p>
          <a:p>
            <a:endParaRPr lang="es-PE" b="1" u="sng" dirty="0" smtClean="0">
              <a:solidFill>
                <a:srgbClr val="FF0000"/>
              </a:solidFill>
            </a:endParaRPr>
          </a:p>
          <a:p>
            <a:r>
              <a:rPr lang="es-PE" dirty="0" smtClean="0">
                <a:solidFill>
                  <a:schemeClr val="accent1">
                    <a:lumMod val="60000"/>
                    <a:lumOff val="40000"/>
                  </a:schemeClr>
                </a:solidFill>
              </a:rPr>
              <a:t>-	Mercado del proyecto.</a:t>
            </a:r>
          </a:p>
          <a:p>
            <a:r>
              <a:rPr lang="es-PE" dirty="0" smtClean="0">
                <a:solidFill>
                  <a:schemeClr val="accent1">
                    <a:lumMod val="60000"/>
                    <a:lumOff val="40000"/>
                  </a:schemeClr>
                </a:solidFill>
              </a:rPr>
              <a:t>-	Objetivos del estudio de mercado.</a:t>
            </a:r>
          </a:p>
          <a:p>
            <a:r>
              <a:rPr lang="es-PE" dirty="0" smtClean="0">
                <a:solidFill>
                  <a:schemeClr val="accent1">
                    <a:lumMod val="60000"/>
                    <a:lumOff val="40000"/>
                  </a:schemeClr>
                </a:solidFill>
              </a:rPr>
              <a:t>-	Etapas del estudio de mercado.</a:t>
            </a:r>
          </a:p>
          <a:p>
            <a:r>
              <a:rPr lang="es-PE" dirty="0" smtClean="0">
                <a:solidFill>
                  <a:schemeClr val="tx2">
                    <a:lumMod val="75000"/>
                  </a:schemeClr>
                </a:solidFill>
              </a:rPr>
              <a:t>-	El consumidor.</a:t>
            </a:r>
          </a:p>
          <a:p>
            <a:r>
              <a:rPr lang="es-PE" dirty="0" smtClean="0">
                <a:solidFill>
                  <a:schemeClr val="accent1">
                    <a:lumMod val="60000"/>
                    <a:lumOff val="40000"/>
                  </a:schemeClr>
                </a:solidFill>
              </a:rPr>
              <a:t>-	Estrategia comercial.</a:t>
            </a:r>
          </a:p>
          <a:p>
            <a:r>
              <a:rPr lang="es-PE" dirty="0" smtClean="0">
                <a:solidFill>
                  <a:schemeClr val="accent1">
                    <a:lumMod val="60000"/>
                    <a:lumOff val="40000"/>
                  </a:schemeClr>
                </a:solidFill>
              </a:rPr>
              <a:t>-	Técnicas de proyección del mercado.</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428860" y="2714620"/>
            <a:ext cx="4572000" cy="1384995"/>
          </a:xfrm>
          <a:prstGeom prst="rect">
            <a:avLst/>
          </a:prstGeom>
        </p:spPr>
        <p:txBody>
          <a:bodyPr>
            <a:spAutoFit/>
          </a:bodyPr>
          <a:lstStyle/>
          <a:p>
            <a:pPr algn="ctr"/>
            <a:r>
              <a:rPr lang="es-PE" sz="2800" b="1" dirty="0" smtClean="0">
                <a:solidFill>
                  <a:srgbClr val="FF0000"/>
                </a:solidFill>
              </a:rPr>
              <a:t>Continuará….</a:t>
            </a:r>
          </a:p>
          <a:p>
            <a:pPr algn="ctr"/>
            <a:endParaRPr lang="es-PE" sz="2800" b="1" dirty="0" smtClean="0">
              <a:solidFill>
                <a:srgbClr val="FF0000"/>
              </a:solidFill>
            </a:endParaRPr>
          </a:p>
          <a:p>
            <a:pPr algn="ctr"/>
            <a:r>
              <a:rPr lang="es-PE" sz="2800" b="1" dirty="0" smtClean="0">
                <a:solidFill>
                  <a:srgbClr val="FF0000"/>
                </a:solidFill>
              </a:rPr>
              <a:t>Gracias…</a:t>
            </a:r>
            <a:endParaRPr lang="es-PE" sz="2800" b="1" dirty="0">
              <a:solidFill>
                <a:srgbClr val="FF0000"/>
              </a:solidFill>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143108" y="214290"/>
            <a:ext cx="4572000" cy="523220"/>
          </a:xfrm>
          <a:prstGeom prst="rect">
            <a:avLst/>
          </a:prstGeom>
        </p:spPr>
        <p:txBody>
          <a:bodyPr>
            <a:spAutoFit/>
          </a:bodyPr>
          <a:lstStyle/>
          <a:p>
            <a:r>
              <a:rPr lang="es-PE" sz="2800" b="1" dirty="0" smtClean="0">
                <a:solidFill>
                  <a:srgbClr val="FF0000"/>
                </a:solidFill>
              </a:rPr>
              <a:t>Mercado del proyecto.</a:t>
            </a:r>
            <a:endParaRPr lang="es-PE" sz="2800" b="1" dirty="0">
              <a:solidFill>
                <a:srgbClr val="FF0000"/>
              </a:solidFill>
            </a:endParaRPr>
          </a:p>
        </p:txBody>
      </p:sp>
      <p:sp>
        <p:nvSpPr>
          <p:cNvPr id="6" name="Text Box 2051"/>
          <p:cNvSpPr txBox="1">
            <a:spLocks noChangeArrowheads="1"/>
          </p:cNvSpPr>
          <p:nvPr/>
        </p:nvSpPr>
        <p:spPr bwMode="auto">
          <a:xfrm>
            <a:off x="1000100" y="1357298"/>
            <a:ext cx="7056437" cy="2677656"/>
          </a:xfrm>
          <a:prstGeom prst="rect">
            <a:avLst/>
          </a:prstGeom>
          <a:noFill/>
          <a:ln w="9525">
            <a:noFill/>
            <a:miter lim="800000"/>
            <a:headEnd/>
            <a:tailEnd/>
          </a:ln>
        </p:spPr>
        <p:txBody>
          <a:bodyPr>
            <a:spAutoFit/>
          </a:bodyPr>
          <a:lstStyle/>
          <a:p>
            <a:pPr algn="just">
              <a:defRPr/>
            </a:pPr>
            <a:r>
              <a:rPr lang="es-PE" sz="2400" dirty="0">
                <a:latin typeface="+mn-lt"/>
              </a:rPr>
              <a:t>Cuando se trata de Proyectos Privados (generadores de ingresos), el Objeto del Estudio de Mercado es determinar la cantidad de bienes y/o servicios provenientes de la nueva unidad productora, que en una cierta Área Geográfica y bajo determinadas condiciones de Precio y Cantidad, la comunidad estaría dispuesta a Adquirir para Satisfacer sus necesidades</a:t>
            </a:r>
            <a:r>
              <a:rPr lang="es-PE" sz="2400" dirty="0" smtClean="0">
                <a:latin typeface="+mn-lt"/>
              </a:rPr>
              <a:t>.</a:t>
            </a:r>
            <a:endParaRPr lang="es-PE" sz="2400" dirty="0">
              <a:latin typeface="+mn-lt"/>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051"/>
          <p:cNvSpPr txBox="1">
            <a:spLocks noChangeArrowheads="1"/>
          </p:cNvSpPr>
          <p:nvPr/>
        </p:nvSpPr>
        <p:spPr bwMode="auto">
          <a:xfrm>
            <a:off x="1000100" y="1357298"/>
            <a:ext cx="7056437" cy="1569660"/>
          </a:xfrm>
          <a:prstGeom prst="rect">
            <a:avLst/>
          </a:prstGeom>
          <a:noFill/>
          <a:ln w="9525">
            <a:noFill/>
            <a:miter lim="800000"/>
            <a:headEnd/>
            <a:tailEnd/>
          </a:ln>
        </p:spPr>
        <p:txBody>
          <a:bodyPr>
            <a:spAutoFit/>
          </a:bodyPr>
          <a:lstStyle/>
          <a:p>
            <a:pPr algn="just">
              <a:defRPr/>
            </a:pPr>
            <a:r>
              <a:rPr lang="es-PE" sz="2400" dirty="0" smtClean="0"/>
              <a:t>Pero </a:t>
            </a:r>
            <a:r>
              <a:rPr lang="es-PE" sz="2400" dirty="0"/>
              <a:t>si se trata de Proyectos Sociales, su estudio se  </a:t>
            </a:r>
            <a:r>
              <a:rPr lang="es-PE" sz="2400" dirty="0" smtClean="0"/>
              <a:t>orienta </a:t>
            </a:r>
            <a:r>
              <a:rPr lang="es-PE" sz="2400" dirty="0"/>
              <a:t>hacia la Estimación de Necesidades Colectivas, tengan o no respaldo de un poder adquisitivo.</a:t>
            </a:r>
          </a:p>
          <a:p>
            <a:pPr algn="just">
              <a:defRPr/>
            </a:pPr>
            <a:endParaRPr lang="es-PE" sz="2400" dirty="0">
              <a:latin typeface="+mn-lt"/>
            </a:endParaRPr>
          </a:p>
        </p:txBody>
      </p:sp>
      <p:sp>
        <p:nvSpPr>
          <p:cNvPr id="4" name="3 Rectángulo"/>
          <p:cNvSpPr/>
          <p:nvPr/>
        </p:nvSpPr>
        <p:spPr>
          <a:xfrm>
            <a:off x="2143108" y="214290"/>
            <a:ext cx="4572000" cy="523220"/>
          </a:xfrm>
          <a:prstGeom prst="rect">
            <a:avLst/>
          </a:prstGeom>
        </p:spPr>
        <p:txBody>
          <a:bodyPr>
            <a:spAutoFit/>
          </a:bodyPr>
          <a:lstStyle/>
          <a:p>
            <a:r>
              <a:rPr lang="es-PE" sz="2800" b="1" dirty="0" smtClean="0">
                <a:solidFill>
                  <a:srgbClr val="FF0000"/>
                </a:solidFill>
              </a:rPr>
              <a:t>Mercado del proyecto.</a:t>
            </a:r>
            <a:endParaRPr lang="es-PE" sz="2800" b="1" dirty="0">
              <a:solidFill>
                <a:srgbClr val="FF0000"/>
              </a:solidFill>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285875" y="1349379"/>
            <a:ext cx="6672263" cy="2651125"/>
          </a:xfrm>
          <a:prstGeom prst="rect">
            <a:avLst/>
          </a:prstGeom>
          <a:noFill/>
          <a:ln w="9525">
            <a:noFill/>
            <a:miter lim="800000"/>
            <a:headEnd/>
            <a:tailEnd/>
          </a:ln>
        </p:spPr>
        <p:txBody>
          <a:bodyPr/>
          <a:lstStyle/>
          <a:p>
            <a:pPr algn="just">
              <a:spcBef>
                <a:spcPct val="20000"/>
              </a:spcBef>
              <a:defRPr/>
            </a:pPr>
            <a:r>
              <a:rPr lang="es-PE" sz="2800" dirty="0">
                <a:latin typeface="+mj-lt"/>
              </a:rPr>
              <a:t>Es la identificación, recopilación, análisis y difusión sistemática y objetiva de la información, constituyéndose en una herramienta de la mercadotecnia que permite satisfacer las necesidades de información  para la toma de decisiones.</a:t>
            </a:r>
          </a:p>
        </p:txBody>
      </p:sp>
      <p:sp>
        <p:nvSpPr>
          <p:cNvPr id="7" name="6 Rectángulo"/>
          <p:cNvSpPr/>
          <p:nvPr/>
        </p:nvSpPr>
        <p:spPr>
          <a:xfrm>
            <a:off x="2143108" y="214290"/>
            <a:ext cx="4572000" cy="523220"/>
          </a:xfrm>
          <a:prstGeom prst="rect">
            <a:avLst/>
          </a:prstGeom>
        </p:spPr>
        <p:txBody>
          <a:bodyPr>
            <a:spAutoFit/>
          </a:bodyPr>
          <a:lstStyle/>
          <a:p>
            <a:r>
              <a:rPr lang="es-PE" sz="2800" b="1" dirty="0" smtClean="0">
                <a:solidFill>
                  <a:srgbClr val="FF0000"/>
                </a:solidFill>
              </a:rPr>
              <a:t>Estudio del Mercado.</a:t>
            </a:r>
            <a:endParaRPr lang="es-PE" sz="2800" b="1" dirty="0">
              <a:solidFill>
                <a:srgbClr val="FF0000"/>
              </a:solidFill>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285875" y="1349379"/>
            <a:ext cx="6672263" cy="2651125"/>
          </a:xfrm>
          <a:prstGeom prst="rect">
            <a:avLst/>
          </a:prstGeom>
          <a:noFill/>
          <a:ln w="9525">
            <a:noFill/>
            <a:miter lim="800000"/>
            <a:headEnd/>
            <a:tailEnd/>
          </a:ln>
        </p:spPr>
        <p:txBody>
          <a:bodyPr/>
          <a:lstStyle/>
          <a:p>
            <a:pPr algn="just">
              <a:spcBef>
                <a:spcPct val="20000"/>
              </a:spcBef>
              <a:defRPr/>
            </a:pPr>
            <a:r>
              <a:rPr lang="es-PE" sz="2800" dirty="0" smtClean="0">
                <a:latin typeface="+mj-lt"/>
              </a:rPr>
              <a:t>Los estudios de Mercado tiene dos partes definidas:</a:t>
            </a:r>
          </a:p>
          <a:p>
            <a:pPr algn="just">
              <a:spcBef>
                <a:spcPct val="20000"/>
              </a:spcBef>
              <a:defRPr/>
            </a:pPr>
            <a:endParaRPr lang="es-PE" sz="2800" dirty="0" smtClean="0">
              <a:latin typeface="+mj-lt"/>
            </a:endParaRPr>
          </a:p>
          <a:p>
            <a:pPr algn="just">
              <a:spcBef>
                <a:spcPct val="20000"/>
              </a:spcBef>
              <a:defRPr/>
            </a:pPr>
            <a:r>
              <a:rPr lang="es-PE" sz="2800" dirty="0" smtClean="0">
                <a:latin typeface="+mj-lt"/>
              </a:rPr>
              <a:t>1.- El levantamiento de la información, y</a:t>
            </a:r>
          </a:p>
          <a:p>
            <a:pPr algn="just">
              <a:spcBef>
                <a:spcPct val="20000"/>
              </a:spcBef>
              <a:defRPr/>
            </a:pPr>
            <a:r>
              <a:rPr lang="es-PE" sz="2800" dirty="0" smtClean="0">
                <a:latin typeface="+mj-lt"/>
              </a:rPr>
              <a:t>2.- Planeamiento de la estrategia de Marketing.</a:t>
            </a:r>
            <a:endParaRPr lang="es-PE" sz="2800" dirty="0">
              <a:latin typeface="+mj-lt"/>
            </a:endParaRPr>
          </a:p>
        </p:txBody>
      </p:sp>
      <p:sp>
        <p:nvSpPr>
          <p:cNvPr id="7" name="6 Rectángulo"/>
          <p:cNvSpPr/>
          <p:nvPr/>
        </p:nvSpPr>
        <p:spPr>
          <a:xfrm>
            <a:off x="2143108" y="214290"/>
            <a:ext cx="4572000" cy="523220"/>
          </a:xfrm>
          <a:prstGeom prst="rect">
            <a:avLst/>
          </a:prstGeom>
        </p:spPr>
        <p:txBody>
          <a:bodyPr>
            <a:spAutoFit/>
          </a:bodyPr>
          <a:lstStyle/>
          <a:p>
            <a:r>
              <a:rPr lang="es-PE" sz="2800" b="1" dirty="0" smtClean="0">
                <a:solidFill>
                  <a:srgbClr val="FF0000"/>
                </a:solidFill>
              </a:rPr>
              <a:t>Estudio del Mercado.</a:t>
            </a:r>
            <a:endParaRPr lang="es-PE" sz="2800" b="1" dirty="0">
              <a:solidFill>
                <a:srgbClr val="FF0000"/>
              </a:solidFill>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1285875" y="1349379"/>
            <a:ext cx="6672263" cy="2651125"/>
          </a:xfrm>
          <a:prstGeom prst="rect">
            <a:avLst/>
          </a:prstGeom>
          <a:noFill/>
          <a:ln w="9525">
            <a:noFill/>
            <a:miter lim="800000"/>
            <a:headEnd/>
            <a:tailEnd/>
          </a:ln>
        </p:spPr>
        <p:txBody>
          <a:bodyPr/>
          <a:lstStyle/>
          <a:p>
            <a:pPr algn="just">
              <a:spcBef>
                <a:spcPct val="20000"/>
              </a:spcBef>
              <a:defRPr/>
            </a:pPr>
            <a:endParaRPr lang="es-PE" sz="2800" dirty="0" smtClean="0">
              <a:latin typeface="+mj-lt"/>
            </a:endParaRPr>
          </a:p>
          <a:p>
            <a:pPr algn="just">
              <a:spcBef>
                <a:spcPct val="20000"/>
              </a:spcBef>
              <a:defRPr/>
            </a:pPr>
            <a:r>
              <a:rPr lang="es-PE" sz="2800" b="1" dirty="0" smtClean="0">
                <a:latin typeface="+mj-lt"/>
              </a:rPr>
              <a:t>1.- El levantamiento de la información.- </a:t>
            </a:r>
            <a:r>
              <a:rPr lang="es-PE" sz="2800" dirty="0" smtClean="0">
                <a:latin typeface="+mj-lt"/>
              </a:rPr>
              <a:t>Está relacionado con aquellos aspectos importantes para entender el comportamiento futuro. Por ejemplo: La encuesta.</a:t>
            </a:r>
            <a:endParaRPr lang="es-PE" sz="2800" dirty="0">
              <a:latin typeface="+mj-lt"/>
            </a:endParaRPr>
          </a:p>
        </p:txBody>
      </p:sp>
      <p:sp>
        <p:nvSpPr>
          <p:cNvPr id="7" name="6 Rectángulo"/>
          <p:cNvSpPr/>
          <p:nvPr/>
        </p:nvSpPr>
        <p:spPr>
          <a:xfrm>
            <a:off x="2143108" y="214290"/>
            <a:ext cx="4572000" cy="523220"/>
          </a:xfrm>
          <a:prstGeom prst="rect">
            <a:avLst/>
          </a:prstGeom>
        </p:spPr>
        <p:txBody>
          <a:bodyPr>
            <a:spAutoFit/>
          </a:bodyPr>
          <a:lstStyle/>
          <a:p>
            <a:r>
              <a:rPr lang="es-PE" sz="2800" b="1" dirty="0" smtClean="0">
                <a:solidFill>
                  <a:srgbClr val="FF0000"/>
                </a:solidFill>
              </a:rPr>
              <a:t>Estudio del Mercado.</a:t>
            </a:r>
            <a:endParaRPr lang="es-PE" sz="2800" b="1" dirty="0">
              <a:solidFill>
                <a:srgbClr val="FF0000"/>
              </a:solidFill>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bwMode="auto">
          <a:xfrm>
            <a:off x="785786" y="1349379"/>
            <a:ext cx="7715303" cy="2651125"/>
          </a:xfrm>
          <a:prstGeom prst="rect">
            <a:avLst/>
          </a:prstGeom>
          <a:noFill/>
          <a:ln w="9525">
            <a:noFill/>
            <a:miter lim="800000"/>
            <a:headEnd/>
            <a:tailEnd/>
          </a:ln>
        </p:spPr>
        <p:txBody>
          <a:bodyPr/>
          <a:lstStyle/>
          <a:p>
            <a:pPr algn="just">
              <a:spcBef>
                <a:spcPct val="20000"/>
              </a:spcBef>
              <a:defRPr/>
            </a:pPr>
            <a:r>
              <a:rPr lang="es-PE" sz="2800" b="1" dirty="0" smtClean="0">
                <a:latin typeface="+mj-lt"/>
              </a:rPr>
              <a:t>2.- Planeamiento de la estrategia de Marketing.- </a:t>
            </a:r>
            <a:r>
              <a:rPr lang="es-PE" sz="2800" dirty="0" smtClean="0">
                <a:latin typeface="+mj-lt"/>
              </a:rPr>
              <a:t>es el elemento con que se podrá estimar las variables de mercado que deberán ser la base para el posterior desarrollo del proyecto.</a:t>
            </a:r>
          </a:p>
          <a:p>
            <a:pPr algn="just">
              <a:spcBef>
                <a:spcPct val="20000"/>
              </a:spcBef>
              <a:defRPr/>
            </a:pPr>
            <a:endParaRPr lang="es-PE" sz="1600" dirty="0" smtClean="0">
              <a:latin typeface="+mj-lt"/>
            </a:endParaRPr>
          </a:p>
          <a:p>
            <a:pPr algn="just">
              <a:spcBef>
                <a:spcPct val="20000"/>
              </a:spcBef>
              <a:defRPr/>
            </a:pPr>
            <a:r>
              <a:rPr lang="es-PE" sz="2800" dirty="0" smtClean="0">
                <a:latin typeface="+mj-lt"/>
              </a:rPr>
              <a:t>Se deberá definir el producto (bien o servicio), el mercado objetivo, el precio y requerimientos que la estrategia de marketing genere en función del esquema de promoción, comercialización y la mezcla de variables de marketing</a:t>
            </a:r>
            <a:endParaRPr lang="es-PE" sz="2800" dirty="0">
              <a:latin typeface="+mj-lt"/>
            </a:endParaRPr>
          </a:p>
        </p:txBody>
      </p:sp>
      <p:sp>
        <p:nvSpPr>
          <p:cNvPr id="7" name="6 Rectángulo"/>
          <p:cNvSpPr/>
          <p:nvPr/>
        </p:nvSpPr>
        <p:spPr>
          <a:xfrm>
            <a:off x="2143108" y="214290"/>
            <a:ext cx="4572000" cy="523220"/>
          </a:xfrm>
          <a:prstGeom prst="rect">
            <a:avLst/>
          </a:prstGeom>
        </p:spPr>
        <p:txBody>
          <a:bodyPr>
            <a:spAutoFit/>
          </a:bodyPr>
          <a:lstStyle/>
          <a:p>
            <a:r>
              <a:rPr lang="es-PE" sz="2800" b="1" dirty="0" smtClean="0">
                <a:solidFill>
                  <a:srgbClr val="FF0000"/>
                </a:solidFill>
              </a:rPr>
              <a:t>Estudio del Mercado.</a:t>
            </a:r>
            <a:endParaRPr lang="es-PE" sz="2800" b="1" dirty="0">
              <a:solidFill>
                <a:srgbClr val="FF0000"/>
              </a:solidFill>
            </a:endParaRP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TERCERA SEMANA:</a:t>
            </a:r>
            <a:endParaRPr lang="es-PE" dirty="0"/>
          </a:p>
        </p:txBody>
      </p:sp>
      <p:sp>
        <p:nvSpPr>
          <p:cNvPr id="3" name="2 Marcador de texto"/>
          <p:cNvSpPr>
            <a:spLocks noGrp="1"/>
          </p:cNvSpPr>
          <p:nvPr>
            <p:ph type="body" sz="half" idx="2"/>
          </p:nvPr>
        </p:nvSpPr>
        <p:spPr/>
        <p:txBody>
          <a:bodyPr/>
          <a:lstStyle/>
          <a:p>
            <a:r>
              <a:rPr lang="es-PE" b="1" u="sng" dirty="0" smtClean="0">
                <a:solidFill>
                  <a:srgbClr val="FF0000"/>
                </a:solidFill>
              </a:rPr>
              <a:t>El Estudio de Mercado:</a:t>
            </a:r>
          </a:p>
          <a:p>
            <a:endParaRPr lang="es-PE" b="1" u="sng" dirty="0" smtClean="0">
              <a:solidFill>
                <a:srgbClr val="FF0000"/>
              </a:solidFill>
            </a:endParaRPr>
          </a:p>
          <a:p>
            <a:r>
              <a:rPr lang="es-PE" dirty="0" smtClean="0">
                <a:solidFill>
                  <a:schemeClr val="accent1">
                    <a:lumMod val="60000"/>
                    <a:lumOff val="40000"/>
                  </a:schemeClr>
                </a:solidFill>
              </a:rPr>
              <a:t>-	Mercado del proyecto.</a:t>
            </a:r>
          </a:p>
          <a:p>
            <a:r>
              <a:rPr lang="es-PE" dirty="0" smtClean="0">
                <a:solidFill>
                  <a:schemeClr val="tx2">
                    <a:lumMod val="75000"/>
                  </a:schemeClr>
                </a:solidFill>
              </a:rPr>
              <a:t>-	Objetivos del estudio de mercado.</a:t>
            </a:r>
          </a:p>
          <a:p>
            <a:r>
              <a:rPr lang="es-PE" dirty="0" smtClean="0">
                <a:solidFill>
                  <a:schemeClr val="accent1">
                    <a:lumMod val="60000"/>
                    <a:lumOff val="40000"/>
                  </a:schemeClr>
                </a:solidFill>
              </a:rPr>
              <a:t>-</a:t>
            </a:r>
            <a:r>
              <a:rPr lang="es-PE" dirty="0" smtClean="0">
                <a:solidFill>
                  <a:schemeClr val="tx2">
                    <a:lumMod val="75000"/>
                  </a:schemeClr>
                </a:solidFill>
              </a:rPr>
              <a:t>	</a:t>
            </a:r>
            <a:r>
              <a:rPr lang="es-PE" dirty="0" smtClean="0">
                <a:solidFill>
                  <a:schemeClr val="accent1">
                    <a:lumMod val="60000"/>
                    <a:lumOff val="40000"/>
                  </a:schemeClr>
                </a:solidFill>
              </a:rPr>
              <a:t>Etapas del estudio de mercado.</a:t>
            </a:r>
          </a:p>
          <a:p>
            <a:r>
              <a:rPr lang="es-PE" dirty="0" smtClean="0">
                <a:solidFill>
                  <a:schemeClr val="accent1">
                    <a:lumMod val="60000"/>
                    <a:lumOff val="40000"/>
                  </a:schemeClr>
                </a:solidFill>
              </a:rPr>
              <a:t>-	El consumidor.</a:t>
            </a:r>
          </a:p>
          <a:p>
            <a:r>
              <a:rPr lang="es-PE" dirty="0" smtClean="0">
                <a:solidFill>
                  <a:schemeClr val="accent1">
                    <a:lumMod val="60000"/>
                    <a:lumOff val="40000"/>
                  </a:schemeClr>
                </a:solidFill>
              </a:rPr>
              <a:t>-	Estrategia comercial.</a:t>
            </a:r>
          </a:p>
          <a:p>
            <a:r>
              <a:rPr lang="es-PE" dirty="0" smtClean="0">
                <a:solidFill>
                  <a:schemeClr val="accent1">
                    <a:lumMod val="60000"/>
                    <a:lumOff val="40000"/>
                  </a:schemeClr>
                </a:solidFill>
              </a:rPr>
              <a:t>-	Técnicas de proyección del mercado.</a:t>
            </a:r>
          </a:p>
        </p:txBody>
      </p:sp>
    </p:spTree>
    <p:extLst>
      <p:ext uri="{BB962C8B-B14F-4D97-AF65-F5344CB8AC3E}">
        <p14:creationId xmlns="" xmlns:p14="http://schemas.microsoft.com/office/powerpoint/2010/main" val="964989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UC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UCV</Template>
  <TotalTime>517</TotalTime>
  <Words>1388</Words>
  <Application>Microsoft Office PowerPoint</Application>
  <PresentationFormat>Presentación en pantalla (4:3)</PresentationFormat>
  <Paragraphs>198</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UCV</vt:lpstr>
      <vt:lpstr>FACULTAD DE CIENCIAS EMPRESARIALES ESCUELA ACADÉMICO PROFESIONAL DE ADMINISTRACION</vt:lpstr>
      <vt:lpstr>TERCERA SEMANA:</vt:lpstr>
      <vt:lpstr>Diapositiva 3</vt:lpstr>
      <vt:lpstr>Diapositiva 4</vt:lpstr>
      <vt:lpstr>Diapositiva 5</vt:lpstr>
      <vt:lpstr>Diapositiva 6</vt:lpstr>
      <vt:lpstr>Diapositiva 7</vt:lpstr>
      <vt:lpstr>Diapositiva 8</vt:lpstr>
      <vt:lpstr>TERCERA SEMANA:</vt:lpstr>
      <vt:lpstr>Diapositiva 10</vt:lpstr>
      <vt:lpstr>Diapositiva 11</vt:lpstr>
      <vt:lpstr>Diapositiva 12</vt:lpstr>
      <vt:lpstr>TERCERA SEMANA:</vt:lpstr>
      <vt:lpstr>Diapositiva 14</vt:lpstr>
      <vt:lpstr>Diapositiva 15</vt:lpstr>
      <vt:lpstr>Diapositiva 16</vt:lpstr>
      <vt:lpstr>Diapositiva 17</vt:lpstr>
      <vt:lpstr>Diapositiva 18</vt:lpstr>
      <vt:lpstr>TERCERA SEMANA:</vt:lpstr>
      <vt:lpstr>.</vt:lpstr>
      <vt:lpstr>Diapositiva 21</vt:lpstr>
      <vt:lpstr>Diapositiva 22</vt:lpstr>
      <vt:lpstr>Diapositiva 23</vt:lpstr>
      <vt:lpstr>Diapositiva 24</vt:lpstr>
      <vt:lpstr>Diapositiva 25</vt:lpstr>
      <vt:lpstr>Diapositiva 26</vt:lpstr>
      <vt:lpstr>TERCERA SEMANA:</vt:lpstr>
      <vt:lpstr>TERCERA SEMANA:</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 UCV 2015</dc:title>
  <dc:creator>ISOTOH</dc:creator>
  <cp:lastModifiedBy>PJUDICIAL</cp:lastModifiedBy>
  <cp:revision>62</cp:revision>
  <dcterms:created xsi:type="dcterms:W3CDTF">2015-02-13T05:41:54Z</dcterms:created>
  <dcterms:modified xsi:type="dcterms:W3CDTF">2015-04-14T21:42:55Z</dcterms:modified>
</cp:coreProperties>
</file>