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handoutMasterIdLst>
    <p:handoutMasterId r:id="rId46"/>
  </p:handoutMasterIdLst>
  <p:sldIdLst>
    <p:sldId id="297" r:id="rId2"/>
    <p:sldId id="258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22" r:id="rId28"/>
    <p:sldId id="323" r:id="rId29"/>
    <p:sldId id="324" r:id="rId30"/>
    <p:sldId id="325" r:id="rId31"/>
    <p:sldId id="328" r:id="rId32"/>
    <p:sldId id="326" r:id="rId33"/>
    <p:sldId id="327" r:id="rId34"/>
    <p:sldId id="329" r:id="rId35"/>
    <p:sldId id="330" r:id="rId36"/>
    <p:sldId id="336" r:id="rId37"/>
    <p:sldId id="337" r:id="rId38"/>
    <p:sldId id="331" r:id="rId39"/>
    <p:sldId id="332" r:id="rId40"/>
    <p:sldId id="333" r:id="rId41"/>
    <p:sldId id="334" r:id="rId42"/>
    <p:sldId id="335" r:id="rId43"/>
    <p:sldId id="294" r:id="rId44"/>
  </p:sldIdLst>
  <p:sldSz cx="9144000" cy="6858000" type="screen4x3"/>
  <p:notesSz cx="6669088" cy="97536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0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C6B91-3E3E-4EED-B6A4-FCB5845569EC}" type="datetimeFigureOut">
              <a:rPr lang="es-PE" smtClean="0"/>
              <a:pPr/>
              <a:t>16/04/2015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26465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778250" y="926465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1CCB92-69B7-4F69-A9BC-0B5D5F923E3D}" type="slidenum">
              <a:rPr lang="es-PE" smtClean="0"/>
              <a:pPr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B1228-E42C-4931-9246-75B682C8CB83}" type="datetimeFigureOut">
              <a:rPr lang="es-PE" smtClean="0"/>
              <a:t>16/04/2015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31838"/>
            <a:ext cx="4875212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66750" y="4632325"/>
            <a:ext cx="5335588" cy="4389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26465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778250" y="926465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ABB536-59E1-4C71-9915-E884732372DC}" type="slidenum">
              <a:rPr lang="es-PE" smtClean="0"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722313" y="1726764"/>
            <a:ext cx="7772400" cy="1362075"/>
          </a:xfrm>
        </p:spPr>
        <p:txBody>
          <a:bodyPr anchor="t"/>
          <a:lstStyle>
            <a:lvl1pPr algn="ctr">
              <a:defRPr sz="4000" b="1" cap="none"/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722313" y="3285087"/>
            <a:ext cx="7772400" cy="1500187"/>
          </a:xfrm>
        </p:spPr>
        <p:txBody>
          <a:bodyPr anchor="b"/>
          <a:lstStyle>
            <a:lvl1pPr marL="0" indent="0" algn="ctr">
              <a:buNone/>
              <a:defRPr sz="20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dirty="0" smtClean="0"/>
              <a:t>Clic para editar subtítulo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3374F-7192-4441-81BE-9EEE1504CFC7}" type="datetimeFigureOut">
              <a:rPr lang="es-PE" smtClean="0"/>
              <a:pPr/>
              <a:t>16/04/2015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CB9A-587A-4B43-B074-1C5BB588E3BF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2913752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7" y="4233862"/>
            <a:ext cx="621999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976979"/>
            <a:ext cx="6219998" cy="3103702"/>
          </a:xfrm>
        </p:spPr>
        <p:txBody>
          <a:bodyPr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7" y="4964907"/>
            <a:ext cx="621999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1545871" cy="365125"/>
          </a:xfrm>
        </p:spPr>
        <p:txBody>
          <a:bodyPr/>
          <a:lstStyle/>
          <a:p>
            <a:fld id="{4513374F-7192-4441-81BE-9EEE1504CFC7}" type="datetimeFigureOut">
              <a:rPr lang="es-PE" smtClean="0"/>
              <a:pPr/>
              <a:t>16/04/2015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2367454" y="6360749"/>
            <a:ext cx="2067018" cy="365125"/>
          </a:xfrm>
        </p:spPr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4715699" y="6390731"/>
            <a:ext cx="1691218" cy="335143"/>
          </a:xfrm>
        </p:spPr>
        <p:txBody>
          <a:bodyPr/>
          <a:lstStyle/>
          <a:p>
            <a:fld id="{3B9ACB9A-587A-4B43-B074-1C5BB588E3BF}" type="slidenum">
              <a:rPr lang="es-PE" smtClean="0"/>
              <a:pPr/>
              <a:t>‹Nº›</a:t>
            </a:fld>
            <a:endParaRPr lang="es-PE"/>
          </a:p>
        </p:txBody>
      </p:sp>
      <p:cxnSp>
        <p:nvCxnSpPr>
          <p:cNvPr id="8" name="7 Conector recto"/>
          <p:cNvCxnSpPr/>
          <p:nvPr/>
        </p:nvCxnSpPr>
        <p:spPr>
          <a:xfrm flipH="1">
            <a:off x="251959" y="6346115"/>
            <a:ext cx="865478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95550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483173" y="1150883"/>
            <a:ext cx="1070825" cy="497528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970041" y="1150883"/>
            <a:ext cx="6336760" cy="497528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3374F-7192-4441-81BE-9EEE1504CFC7}" type="datetimeFigureOut">
              <a:rPr lang="es-PE" smtClean="0"/>
              <a:pPr/>
              <a:t>16/04/2015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CB9A-587A-4B43-B074-1C5BB588E3BF}" type="slidenum">
              <a:rPr lang="es-PE" smtClean="0"/>
              <a:pPr/>
              <a:t>‹Nº›</a:t>
            </a:fld>
            <a:endParaRPr lang="es-PE"/>
          </a:p>
        </p:txBody>
      </p:sp>
      <p:cxnSp>
        <p:nvCxnSpPr>
          <p:cNvPr id="12" name="11 Conector recto"/>
          <p:cNvCxnSpPr/>
          <p:nvPr/>
        </p:nvCxnSpPr>
        <p:spPr>
          <a:xfrm flipH="1">
            <a:off x="251959" y="6346115"/>
            <a:ext cx="865478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4375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6906" y="43841"/>
            <a:ext cx="7640213" cy="9020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3374F-7192-4441-81BE-9EEE1504CFC7}" type="datetimeFigureOut">
              <a:rPr lang="es-PE" smtClean="0"/>
              <a:pPr/>
              <a:t>16/04/2015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CB9A-587A-4B43-B074-1C5BB588E3BF}" type="slidenum">
              <a:rPr lang="es-PE" smtClean="0"/>
              <a:pPr/>
              <a:t>‹Nº›</a:t>
            </a:fld>
            <a:endParaRPr lang="es-PE"/>
          </a:p>
        </p:txBody>
      </p:sp>
      <p:cxnSp>
        <p:nvCxnSpPr>
          <p:cNvPr id="9" name="8 Conector recto"/>
          <p:cNvCxnSpPr/>
          <p:nvPr/>
        </p:nvCxnSpPr>
        <p:spPr>
          <a:xfrm>
            <a:off x="1045006" y="926298"/>
            <a:ext cx="7641795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Marcador de texto 3"/>
          <p:cNvSpPr>
            <a:spLocks noGrp="1"/>
          </p:cNvSpPr>
          <p:nvPr>
            <p:ph type="body" sz="half" idx="2"/>
          </p:nvPr>
        </p:nvSpPr>
        <p:spPr>
          <a:xfrm>
            <a:off x="1076906" y="1166648"/>
            <a:ext cx="7609894" cy="495951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xmlns="" val="2226805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3374F-7192-4441-81BE-9EEE1504CFC7}" type="datetimeFigureOut">
              <a:rPr lang="es-PE" smtClean="0"/>
              <a:pPr/>
              <a:t>16/04/2015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3B9ACB9A-587A-4B43-B074-1C5BB588E3BF}" type="slidenum">
              <a:rPr lang="es-PE" smtClean="0"/>
              <a:pPr/>
              <a:t>‹Nº›</a:t>
            </a:fld>
            <a:endParaRPr lang="es-PE"/>
          </a:p>
        </p:txBody>
      </p:sp>
      <p:cxnSp>
        <p:nvCxnSpPr>
          <p:cNvPr id="7" name="6 Conector recto"/>
          <p:cNvCxnSpPr/>
          <p:nvPr/>
        </p:nvCxnSpPr>
        <p:spPr>
          <a:xfrm>
            <a:off x="1045006" y="944203"/>
            <a:ext cx="7641795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46625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95300" y="1600202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029201" y="1600202"/>
            <a:ext cx="36575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3374F-7192-4441-81BE-9EEE1504CFC7}" type="datetimeFigureOut">
              <a:rPr lang="es-PE" smtClean="0"/>
              <a:pPr/>
              <a:t>16/04/2015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CB9A-587A-4B43-B074-1C5BB588E3BF}" type="slidenum">
              <a:rPr lang="es-PE" smtClean="0"/>
              <a:pPr/>
              <a:t>‹Nº›</a:t>
            </a:fld>
            <a:endParaRPr lang="es-PE"/>
          </a:p>
        </p:txBody>
      </p:sp>
      <p:cxnSp>
        <p:nvCxnSpPr>
          <p:cNvPr id="8" name="7 Conector recto"/>
          <p:cNvCxnSpPr/>
          <p:nvPr/>
        </p:nvCxnSpPr>
        <p:spPr>
          <a:xfrm>
            <a:off x="1045006" y="944203"/>
            <a:ext cx="7641795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33157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3374F-7192-4441-81BE-9EEE1504CFC7}" type="datetimeFigureOut">
              <a:rPr lang="es-PE" smtClean="0"/>
              <a:pPr/>
              <a:t>16/04/2015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CB9A-587A-4B43-B074-1C5BB588E3BF}" type="slidenum">
              <a:rPr lang="es-PE" smtClean="0"/>
              <a:pPr/>
              <a:t>‹Nº›</a:t>
            </a:fld>
            <a:endParaRPr lang="es-PE"/>
          </a:p>
        </p:txBody>
      </p:sp>
      <p:cxnSp>
        <p:nvCxnSpPr>
          <p:cNvPr id="6" name="5 Conector recto"/>
          <p:cNvCxnSpPr/>
          <p:nvPr/>
        </p:nvCxnSpPr>
        <p:spPr>
          <a:xfrm>
            <a:off x="1045006" y="944203"/>
            <a:ext cx="7641795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1929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20564" y="148515"/>
            <a:ext cx="7566237" cy="750121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37481"/>
            <a:ext cx="4040188" cy="83739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337481"/>
            <a:ext cx="4041775" cy="83739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3374F-7192-4441-81BE-9EEE1504CFC7}" type="datetimeFigureOut">
              <a:rPr lang="es-PE" smtClean="0"/>
              <a:pPr/>
              <a:t>16/04/2015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CB9A-587A-4B43-B074-1C5BB588E3BF}" type="slidenum">
              <a:rPr lang="es-PE" smtClean="0"/>
              <a:pPr/>
              <a:t>‹Nº›</a:t>
            </a:fld>
            <a:endParaRPr lang="es-PE"/>
          </a:p>
        </p:txBody>
      </p:sp>
      <p:cxnSp>
        <p:nvCxnSpPr>
          <p:cNvPr id="10" name="9 Conector recto"/>
          <p:cNvCxnSpPr/>
          <p:nvPr/>
        </p:nvCxnSpPr>
        <p:spPr>
          <a:xfrm>
            <a:off x="1045006" y="944203"/>
            <a:ext cx="7641795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69791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3374F-7192-4441-81BE-9EEE1504CFC7}" type="datetimeFigureOut">
              <a:rPr lang="es-PE" smtClean="0"/>
              <a:pPr/>
              <a:t>16/04/2015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CB9A-587A-4B43-B074-1C5BB588E3BF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xmlns="" val="4287980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16200000">
            <a:off x="-2022558" y="3304415"/>
            <a:ext cx="4959516" cy="68398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1" y="1166648"/>
            <a:ext cx="5111750" cy="49595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178775" y="1166648"/>
            <a:ext cx="2286738" cy="49595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3374F-7192-4441-81BE-9EEE1504CFC7}" type="datetimeFigureOut">
              <a:rPr lang="es-PE" smtClean="0"/>
              <a:pPr/>
              <a:t>16/04/2015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CB9A-587A-4B43-B074-1C5BB588E3BF}" type="slidenum">
              <a:rPr lang="es-PE" smtClean="0"/>
              <a:pPr/>
              <a:t>‹Nº›</a:t>
            </a:fld>
            <a:endParaRPr lang="es-PE"/>
          </a:p>
        </p:txBody>
      </p:sp>
      <p:cxnSp>
        <p:nvCxnSpPr>
          <p:cNvPr id="8" name="7 Conector recto"/>
          <p:cNvCxnSpPr/>
          <p:nvPr/>
        </p:nvCxnSpPr>
        <p:spPr>
          <a:xfrm>
            <a:off x="974701" y="1008992"/>
            <a:ext cx="0" cy="511717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20854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3374F-7192-4441-81BE-9EEE1504CFC7}" type="datetimeFigureOut">
              <a:rPr lang="es-PE" smtClean="0"/>
              <a:pPr/>
              <a:t>16/04/2015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CB9A-587A-4B43-B074-1C5BB588E3BF}" type="slidenum">
              <a:rPr lang="es-PE" smtClean="0"/>
              <a:pPr/>
              <a:t>‹Nº›</a:t>
            </a:fld>
            <a:endParaRPr lang="es-PE"/>
          </a:p>
        </p:txBody>
      </p:sp>
      <p:cxnSp>
        <p:nvCxnSpPr>
          <p:cNvPr id="7" name="6 Conector recto"/>
          <p:cNvCxnSpPr/>
          <p:nvPr/>
        </p:nvCxnSpPr>
        <p:spPr>
          <a:xfrm>
            <a:off x="1045006" y="944203"/>
            <a:ext cx="7641795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97381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4" descr="fondo-de-pantalla-1.jpg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4428"/>
          <a:stretch/>
        </p:blipFill>
        <p:spPr>
          <a:xfrm>
            <a:off x="0" y="1"/>
            <a:ext cx="9260422" cy="6858000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179375" y="43840"/>
            <a:ext cx="7423115" cy="900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292772"/>
            <a:ext cx="8229600" cy="43512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13910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3374F-7192-4441-81BE-9EEE1504CFC7}" type="datetimeFigureOut">
              <a:rPr lang="es-PE" smtClean="0"/>
              <a:pPr/>
              <a:t>16/04/2015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367455" y="6360749"/>
            <a:ext cx="17509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4551925" y="6386334"/>
            <a:ext cx="1691218" cy="3351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ACB9A-587A-4B43-B074-1C5BB588E3BF}" type="slidenum">
              <a:rPr lang="es-PE" smtClean="0"/>
              <a:pPr/>
              <a:t>‹Nº›</a:t>
            </a:fld>
            <a:endParaRPr lang="es-PE"/>
          </a:p>
        </p:txBody>
      </p:sp>
      <p:pic>
        <p:nvPicPr>
          <p:cNvPr id="9" name="Imagen 4" descr="fondo-de-pantalla-1.jpg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3005" t="85372" r="5725" b="6134"/>
          <a:stretch/>
        </p:blipFill>
        <p:spPr>
          <a:xfrm>
            <a:off x="6899437" y="6386334"/>
            <a:ext cx="1966930" cy="339540"/>
          </a:xfrm>
          <a:prstGeom prst="rect">
            <a:avLst/>
          </a:prstGeom>
        </p:spPr>
      </p:pic>
      <p:pic>
        <p:nvPicPr>
          <p:cNvPr id="7" name="Imagen 4" descr="fondo-de-pantalla-2.jpg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123" t="3416" r="83716" b="85176"/>
          <a:stretch/>
        </p:blipFill>
        <p:spPr>
          <a:xfrm>
            <a:off x="239360" y="-1"/>
            <a:ext cx="748032" cy="944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8176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4414" y="0"/>
            <a:ext cx="7772400" cy="1362075"/>
          </a:xfrm>
        </p:spPr>
        <p:txBody>
          <a:bodyPr>
            <a:noAutofit/>
          </a:bodyPr>
          <a:lstStyle/>
          <a:p>
            <a:r>
              <a:rPr lang="es-PE" sz="2400" dirty="0" smtClean="0"/>
              <a:t>FACULTAD DE CIENCIAS EMPRESARIALES</a:t>
            </a:r>
            <a:br>
              <a:rPr lang="es-PE" sz="2400" dirty="0" smtClean="0"/>
            </a:br>
            <a:r>
              <a:rPr lang="es-PE" sz="2400" dirty="0" smtClean="0"/>
              <a:t>ESCUELA ACADÉMICO PROFESIONAL DE ADMINISTRACIÓN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57224" y="2357430"/>
            <a:ext cx="7772400" cy="1000132"/>
          </a:xfrm>
        </p:spPr>
        <p:txBody>
          <a:bodyPr>
            <a:noAutofit/>
          </a:bodyPr>
          <a:lstStyle/>
          <a:p>
            <a:r>
              <a:rPr lang="es-PE" sz="4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Gestión Por Resultados</a:t>
            </a:r>
            <a:endParaRPr lang="es-PE" sz="48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571472" y="4857760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PE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Primera y Segunda Semana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2400" b="1" dirty="0" smtClean="0">
                <a:latin typeface="+mj-lt"/>
                <a:ea typeface="+mj-ea"/>
                <a:cs typeface="+mj-cs"/>
              </a:rPr>
              <a:t>09/04/2015</a:t>
            </a:r>
            <a:endParaRPr kumimoji="0" lang="es-PE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0" y="6488668"/>
            <a:ext cx="245272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1400" i="1" dirty="0" smtClean="0">
                <a:solidFill>
                  <a:schemeClr val="tx2"/>
                </a:solidFill>
              </a:rPr>
              <a:t>Ing. Juan Alberto </a:t>
            </a:r>
            <a:r>
              <a:rPr lang="es-PE" sz="1400" i="1" dirty="0" err="1" smtClean="0">
                <a:solidFill>
                  <a:schemeClr val="tx2"/>
                </a:solidFill>
              </a:rPr>
              <a:t>Paucar</a:t>
            </a:r>
            <a:r>
              <a:rPr lang="es-PE" sz="1400" i="1" dirty="0" smtClean="0">
                <a:solidFill>
                  <a:schemeClr val="tx2"/>
                </a:solidFill>
              </a:rPr>
              <a:t> </a:t>
            </a:r>
            <a:r>
              <a:rPr lang="es-PE" sz="1400" i="1" dirty="0" err="1" smtClean="0">
                <a:solidFill>
                  <a:schemeClr val="tx2"/>
                </a:solidFill>
              </a:rPr>
              <a:t>Rupay</a:t>
            </a:r>
            <a:endParaRPr lang="es-PE" sz="1400" i="1" dirty="0"/>
          </a:p>
        </p:txBody>
      </p:sp>
    </p:spTree>
    <p:extLst>
      <p:ext uri="{BB962C8B-B14F-4D97-AF65-F5344CB8AC3E}">
        <p14:creationId xmlns="" xmlns:p14="http://schemas.microsoft.com/office/powerpoint/2010/main" val="7973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0202113"/>
          <p:cNvSpPr txBox="1">
            <a:spLocks noChangeArrowheads="1"/>
          </p:cNvSpPr>
          <p:nvPr/>
        </p:nvSpPr>
        <p:spPr bwMode="auto">
          <a:xfrm>
            <a:off x="609600" y="1752600"/>
            <a:ext cx="7772400" cy="304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7200" indent="-457200" algn="ctr">
              <a:buFontTx/>
              <a:buChar char="-"/>
              <a:defRPr/>
            </a:pPr>
            <a:r>
              <a:rPr lang="es-ES" sz="3200" b="1" dirty="0">
                <a:latin typeface="+mn-lt"/>
                <a:ea typeface="+mj-ea"/>
                <a:cs typeface="+mj-cs"/>
              </a:rPr>
              <a:t>Gestión por Resultados </a:t>
            </a:r>
            <a:r>
              <a:rPr lang="es-ES" sz="3200" b="1" dirty="0" smtClean="0">
                <a:ea typeface="+mj-ea"/>
                <a:cs typeface="+mj-cs"/>
              </a:rPr>
              <a:t>-</a:t>
            </a:r>
            <a:endParaRPr lang="es-ES" sz="3200" b="1" dirty="0"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4989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 advAuto="100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-214338"/>
            <a:ext cx="9144000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3600" b="1" dirty="0"/>
              <a:t>Introducción</a:t>
            </a:r>
          </a:p>
        </p:txBody>
      </p:sp>
      <p:sp>
        <p:nvSpPr>
          <p:cNvPr id="3" name="Text Box 2051"/>
          <p:cNvSpPr txBox="1">
            <a:spLocks noChangeArrowheads="1"/>
          </p:cNvSpPr>
          <p:nvPr/>
        </p:nvSpPr>
        <p:spPr bwMode="auto">
          <a:xfrm>
            <a:off x="1214438" y="2163763"/>
            <a:ext cx="7056437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s-PE" sz="2400" dirty="0">
                <a:latin typeface="+mn-lt"/>
              </a:rPr>
              <a:t>La gestión basada en resultados, es un enfoque de gestión a través del cual una organización se asegura de que sus procesos, productos y servicios contribuyan al logro de resultados definidos. </a:t>
            </a:r>
          </a:p>
          <a:p>
            <a:pPr algn="just">
              <a:defRPr/>
            </a:pPr>
            <a:endParaRPr lang="es-PE" sz="2400" dirty="0">
              <a:latin typeface="+mn-lt"/>
            </a:endParaRPr>
          </a:p>
          <a:p>
            <a:pPr algn="just">
              <a:defRPr/>
            </a:pPr>
            <a:r>
              <a:rPr lang="es-PE" sz="2400" dirty="0">
                <a:latin typeface="+mn-lt"/>
              </a:rPr>
              <a:t>Esta metodología ofrece un marco coherente para la planificación y la gestión estratégicas, ya que permite  mejorar los aspectos de aprendizaje y de responsabilidad.  </a:t>
            </a:r>
          </a:p>
        </p:txBody>
      </p:sp>
    </p:spTree>
    <p:extLst>
      <p:ext uri="{BB962C8B-B14F-4D97-AF65-F5344CB8AC3E}">
        <p14:creationId xmlns:p14="http://schemas.microsoft.com/office/powerpoint/2010/main" xmlns="" val="96498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831850" y="1782763"/>
            <a:ext cx="7694613" cy="420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  <a:defRPr/>
            </a:pPr>
            <a:r>
              <a:rPr lang="es-PE" sz="2400" dirty="0">
                <a:latin typeface="+mj-lt"/>
              </a:rPr>
              <a:t>La gestión basada en resultados es también una estrategia amplia de gestión dirigida a lograr cambios importantes en el funcionamiento de las organizaciones, siendo importante la mejora del desempeño y el logro de resultados. </a:t>
            </a:r>
          </a:p>
          <a:p>
            <a:pPr algn="just">
              <a:spcBef>
                <a:spcPct val="20000"/>
              </a:spcBef>
              <a:defRPr/>
            </a:pPr>
            <a:endParaRPr lang="es-PE" sz="2400" dirty="0" smtClean="0">
              <a:latin typeface="+mj-lt"/>
            </a:endParaRPr>
          </a:p>
          <a:p>
            <a:pPr algn="just">
              <a:spcBef>
                <a:spcPct val="20000"/>
              </a:spcBef>
              <a:defRPr/>
            </a:pPr>
            <a:r>
              <a:rPr lang="es-PE" sz="2400" dirty="0" smtClean="0">
                <a:latin typeface="+mj-lt"/>
              </a:rPr>
              <a:t>La </a:t>
            </a:r>
            <a:r>
              <a:rPr lang="es-PE" sz="2400" dirty="0">
                <a:latin typeface="+mj-lt"/>
              </a:rPr>
              <a:t>clave de éxito de este enfoque es definir de manera realista los resultados que se espera obtener,  y posteriormente seguir el progreso hacia el logro de los resultados esperados, integrando las lecciones aprendidas en las decisiones de gerencia y presentando informes sobre el desempeño.</a:t>
            </a:r>
            <a:endParaRPr lang="es-PE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498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0202113"/>
          <p:cNvSpPr txBox="1">
            <a:spLocks noChangeArrowheads="1"/>
          </p:cNvSpPr>
          <p:nvPr/>
        </p:nvSpPr>
        <p:spPr bwMode="auto">
          <a:xfrm>
            <a:off x="609600" y="1752600"/>
            <a:ext cx="7772400" cy="304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ES" sz="3200" b="1" dirty="0">
                <a:latin typeface="+mn-lt"/>
                <a:ea typeface="+mj-ea"/>
                <a:cs typeface="+mj-cs"/>
              </a:rPr>
              <a:t>¿Qué es Gestión por Resultados?</a:t>
            </a:r>
          </a:p>
        </p:txBody>
      </p:sp>
    </p:spTree>
    <p:extLst>
      <p:ext uri="{BB962C8B-B14F-4D97-AF65-F5344CB8AC3E}">
        <p14:creationId xmlns:p14="http://schemas.microsoft.com/office/powerpoint/2010/main" xmlns="" val="964989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 advAuto="100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-142900"/>
            <a:ext cx="9144000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3600" b="1" dirty="0"/>
              <a:t>                ¿Qué es Gestión por Resultados?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31850" y="2855913"/>
            <a:ext cx="7694613" cy="248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s-PE" sz="2400" dirty="0"/>
              <a:t>Es un enfoque de gestión que busca incrementar la eficacia y el impacto de las políticas  de la organización a través  de una mayor responsabilidad de los funcionarios por los resultados de su gestión.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xmlns="" val="96498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-142900"/>
            <a:ext cx="9144000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3600" b="1" dirty="0"/>
              <a:t>                ¿Qué es Gestión por Resultados?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31850" y="2855913"/>
            <a:ext cx="7694613" cy="248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s-PE" sz="2400"/>
              <a:t>La GPR supone medir resultados. Ésta medición es una de las cuestiones institucionales más complejas: medir la gestión operativa (productos) y analizar la gestión estratégica (resultados).</a:t>
            </a:r>
          </a:p>
        </p:txBody>
      </p:sp>
    </p:spTree>
    <p:extLst>
      <p:ext uri="{BB962C8B-B14F-4D97-AF65-F5344CB8AC3E}">
        <p14:creationId xmlns:p14="http://schemas.microsoft.com/office/powerpoint/2010/main" xmlns="" val="96498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-214338"/>
            <a:ext cx="9144000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3600" b="1" dirty="0"/>
              <a:t>                ¿Qué es Gestión por Resultados?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31850" y="2571744"/>
            <a:ext cx="7694613" cy="248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s-MX" sz="2400" dirty="0"/>
              <a:t>Es el seguimiento, a partir de indicadores apropiados, de los progresos hacia el logro de los resultados esperados haciendo un uso eficaz de los recursos con que se cuenta.</a:t>
            </a:r>
          </a:p>
          <a:p>
            <a:pPr algn="just"/>
            <a:endParaRPr lang="es-MX" sz="2400" dirty="0"/>
          </a:p>
          <a:p>
            <a:pPr algn="just"/>
            <a:r>
              <a:rPr lang="es-MX" sz="2400" dirty="0"/>
              <a:t>Es la identificación y la gestión de los riesgos, teniendo en cuenta los resultados esperados y los recursos requeridos.</a:t>
            </a:r>
            <a:endParaRPr lang="es-PE" sz="2400" dirty="0"/>
          </a:p>
          <a:p>
            <a:pPr algn="just"/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xmlns="" val="96498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463550" y="2043113"/>
            <a:ext cx="8348663" cy="445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s-MX" sz="2400" dirty="0"/>
              <a:t>Pone énfasis en el logro de los resultados de corto plazo, sin descuidar los de largo plazo; y privilegia lo concreto.</a:t>
            </a:r>
            <a:endParaRPr lang="es-PE" sz="2400" dirty="0"/>
          </a:p>
          <a:p>
            <a:pPr algn="just"/>
            <a:r>
              <a:rPr lang="es-MX" sz="2400" dirty="0"/>
              <a:t> </a:t>
            </a:r>
            <a:endParaRPr lang="es-PE" sz="2400" dirty="0"/>
          </a:p>
          <a:p>
            <a:pPr algn="just"/>
            <a:r>
              <a:rPr lang="es-MX" sz="2400" dirty="0"/>
              <a:t>Pone énfasis en la planificación, así como en la participación de los diferentes actores en las diferentes etapas de planificación, implementación y mantenimiento y presentación de informes sobre los resultados, fortaleciendo el concepto de socio.</a:t>
            </a:r>
            <a:endParaRPr lang="es-PE" sz="2400" dirty="0"/>
          </a:p>
          <a:p>
            <a:pPr algn="just"/>
            <a:r>
              <a:rPr lang="es-MX" sz="2400" dirty="0"/>
              <a:t> </a:t>
            </a:r>
            <a:endParaRPr lang="es-PE" sz="2400" dirty="0"/>
          </a:p>
          <a:p>
            <a:pPr algn="just"/>
            <a:r>
              <a:rPr lang="es-MX" sz="2400" dirty="0"/>
              <a:t>Se inserta en un marco estratégico y tiene como regla general que un proyecto constituye un paso para lograr resultados de largo plazo.</a:t>
            </a:r>
            <a:endParaRPr lang="es-PE" sz="2400" dirty="0"/>
          </a:p>
        </p:txBody>
      </p:sp>
    </p:spTree>
    <p:extLst>
      <p:ext uri="{BB962C8B-B14F-4D97-AF65-F5344CB8AC3E}">
        <p14:creationId xmlns:p14="http://schemas.microsoft.com/office/powerpoint/2010/main" xmlns="" val="96498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463550" y="2043113"/>
            <a:ext cx="8348663" cy="445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s-ES" sz="2400" dirty="0" smtClean="0"/>
              <a:t>Es </a:t>
            </a:r>
            <a:r>
              <a:rPr lang="es-ES" sz="2400" dirty="0"/>
              <a:t>un </a:t>
            </a:r>
            <a:r>
              <a:rPr lang="es-ES" sz="2400" b="1" dirty="0"/>
              <a:t>modelo</a:t>
            </a:r>
            <a:r>
              <a:rPr lang="es-ES" sz="2400" dirty="0"/>
              <a:t> de cultura organizacional, directiva y de gestión.</a:t>
            </a:r>
          </a:p>
          <a:p>
            <a:pPr algn="just"/>
            <a:endParaRPr lang="es-ES" sz="2400" dirty="0"/>
          </a:p>
          <a:p>
            <a:pPr algn="just"/>
            <a:r>
              <a:rPr lang="es-ES" sz="2400" dirty="0"/>
              <a:t>Pone énfasis en los </a:t>
            </a:r>
            <a:r>
              <a:rPr lang="es-ES" sz="2400" b="1" dirty="0"/>
              <a:t>resultados</a:t>
            </a:r>
            <a:r>
              <a:rPr lang="es-ES" sz="2400" dirty="0"/>
              <a:t> y no en los procedimientos.</a:t>
            </a:r>
          </a:p>
          <a:p>
            <a:pPr algn="just"/>
            <a:endParaRPr lang="es-ES" sz="2400" dirty="0"/>
          </a:p>
          <a:p>
            <a:pPr algn="just"/>
            <a:r>
              <a:rPr lang="es-ES" sz="2400" dirty="0"/>
              <a:t>Foco en la creación de </a:t>
            </a:r>
            <a:r>
              <a:rPr lang="es-ES" sz="2400" b="1" dirty="0"/>
              <a:t>valor público.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xmlns="" val="96498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22388" y="1214422"/>
            <a:ext cx="6392862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96498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es-ES" smtClean="0"/>
              <a:t>V</a:t>
            </a:r>
          </a:p>
        </p:txBody>
      </p:sp>
      <p:pic>
        <p:nvPicPr>
          <p:cNvPr id="4" name="Imagen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12913"/>
            <a:ext cx="9145588" cy="274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ángulo 9"/>
          <p:cNvSpPr>
            <a:spLocks noChangeArrowheads="1"/>
          </p:cNvSpPr>
          <p:nvPr/>
        </p:nvSpPr>
        <p:spPr bwMode="auto">
          <a:xfrm>
            <a:off x="1262063" y="1782763"/>
            <a:ext cx="6746875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PE" sz="4400" b="1" dirty="0">
                <a:ln w="1905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Gestión</a:t>
            </a:r>
          </a:p>
          <a:p>
            <a:pPr algn="ctr">
              <a:defRPr/>
            </a:pPr>
            <a:r>
              <a:rPr lang="es-PE" sz="4400" b="1" dirty="0">
                <a:ln w="1905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</a:t>
            </a:r>
          </a:p>
          <a:p>
            <a:pPr algn="ctr">
              <a:defRPr/>
            </a:pPr>
            <a:r>
              <a:rPr lang="es-PE" sz="4400" b="1" dirty="0">
                <a:ln w="1905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</a:t>
            </a:r>
            <a:endParaRPr lang="es-PE" sz="3600" b="1" dirty="0">
              <a:ln w="1905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s-PE" sz="2400" b="1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s-PE" sz="2400" b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 </a:t>
            </a:r>
            <a:r>
              <a:rPr lang="es-PE" sz="2400" b="1" dirty="0" err="1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  <a:r>
              <a:rPr lang="es-PE" sz="2400" b="1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PE" sz="2400" b="1" dirty="0" err="1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</a:t>
            </a:r>
            <a:r>
              <a:rPr lang="es-PE" sz="2400" b="1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101850" y="333375"/>
            <a:ext cx="68278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ES" sz="2000" b="1">
                <a:solidFill>
                  <a:srgbClr val="92D050"/>
                </a:solidFill>
                <a:latin typeface="Arial Black" pitchFamily="34" charset="0"/>
                <a:ea typeface="Times New Roman" pitchFamily="18" charset="0"/>
                <a:cs typeface="Aharoni" pitchFamily="2" charset="-79"/>
              </a:rPr>
              <a:t>FACULTAD DE CIENCIAS EMPRESARIALES</a:t>
            </a:r>
            <a:endParaRPr lang="es-PE" sz="2000" b="1">
              <a:solidFill>
                <a:srgbClr val="92D050"/>
              </a:solidFill>
              <a:latin typeface="Arial Black" pitchFamily="34" charset="0"/>
              <a:ea typeface="Times New Roman" pitchFamily="18" charset="0"/>
              <a:cs typeface="Aharoni" pitchFamily="2" charset="-79"/>
            </a:endParaRPr>
          </a:p>
          <a:p>
            <a:pPr algn="ctr"/>
            <a:r>
              <a:rPr lang="es-ES" sz="1600" b="1">
                <a:solidFill>
                  <a:srgbClr val="92D050"/>
                </a:solidFill>
                <a:latin typeface="Arial Black" pitchFamily="34" charset="0"/>
                <a:ea typeface="Times New Roman" pitchFamily="18" charset="0"/>
                <a:cs typeface="Aharoni" pitchFamily="2" charset="-79"/>
              </a:rPr>
              <a:t>ESCUELA ACADÉMICO PROFESIONAL DE CONTABILIDAD</a:t>
            </a:r>
          </a:p>
        </p:txBody>
      </p:sp>
      <p:sp>
        <p:nvSpPr>
          <p:cNvPr id="9" name="4 Rectángulo"/>
          <p:cNvSpPr>
            <a:spLocks noChangeArrowheads="1"/>
          </p:cNvSpPr>
          <p:nvPr/>
        </p:nvSpPr>
        <p:spPr bwMode="auto">
          <a:xfrm>
            <a:off x="3571875" y="5572125"/>
            <a:ext cx="1457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solidFill>
                  <a:schemeClr val="bg1"/>
                </a:solidFill>
              </a:rPr>
              <a:t>Ciclo 2014 - II</a:t>
            </a:r>
            <a:endParaRPr lang="es-PE">
              <a:solidFill>
                <a:schemeClr val="bg1"/>
              </a:solidFill>
            </a:endParaRPr>
          </a:p>
        </p:txBody>
      </p:sp>
      <p:sp>
        <p:nvSpPr>
          <p:cNvPr id="10" name="5 Rectángulo"/>
          <p:cNvSpPr>
            <a:spLocks noChangeArrowheads="1"/>
          </p:cNvSpPr>
          <p:nvPr/>
        </p:nvSpPr>
        <p:spPr bwMode="auto">
          <a:xfrm>
            <a:off x="3571875" y="4786313"/>
            <a:ext cx="20526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solidFill>
                  <a:schemeClr val="bg1"/>
                </a:solidFill>
              </a:rPr>
              <a:t>1ra. y 2da.  Semana</a:t>
            </a:r>
            <a:endParaRPr lang="es-P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498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0202113"/>
          <p:cNvSpPr txBox="1">
            <a:spLocks noChangeArrowheads="1"/>
          </p:cNvSpPr>
          <p:nvPr/>
        </p:nvSpPr>
        <p:spPr bwMode="auto">
          <a:xfrm>
            <a:off x="609600" y="1752600"/>
            <a:ext cx="7772400" cy="304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PE" sz="3200" b="1" dirty="0">
                <a:latin typeface="+mn-lt"/>
                <a:ea typeface="+mj-ea"/>
                <a:cs typeface="+mj-cs"/>
              </a:rPr>
              <a:t>Principios</a:t>
            </a:r>
            <a:endParaRPr lang="es-ES" sz="3200" b="1" dirty="0"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4989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 advAuto="100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1344613"/>
            <a:ext cx="2659063" cy="376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s-PE" altLang="es-PE" sz="2800" b="1" dirty="0">
                <a:ea typeface="MS PGothic" pitchFamily="34" charset="-128"/>
              </a:rPr>
              <a:t>Principios </a:t>
            </a:r>
          </a:p>
          <a:p>
            <a:pPr algn="ctr" eaLnBrk="1" hangingPunct="1"/>
            <a:r>
              <a:rPr lang="es-PE" altLang="es-PE" sz="2800" b="1" dirty="0">
                <a:ea typeface="MS PGothic" pitchFamily="34" charset="-128"/>
              </a:rPr>
              <a:t>de la</a:t>
            </a:r>
          </a:p>
          <a:p>
            <a:pPr algn="ctr" eaLnBrk="1" hangingPunct="1"/>
            <a:r>
              <a:rPr lang="es-PE" altLang="es-PE" sz="2800" b="1" dirty="0">
                <a:ea typeface="MS PGothic" pitchFamily="34" charset="-128"/>
              </a:rPr>
              <a:t>GPR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857488" y="1006496"/>
            <a:ext cx="5892800" cy="549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177800" indent="-17780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PE" sz="2800" dirty="0">
                <a:latin typeface="+mn-lt"/>
              </a:rPr>
              <a:t>Centrar el diálogo en los resultados.</a:t>
            </a:r>
          </a:p>
          <a:p>
            <a:pPr marL="177800" indent="-17780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PE" sz="2800" dirty="0">
              <a:latin typeface="+mn-lt"/>
            </a:endParaRPr>
          </a:p>
          <a:p>
            <a:pPr marL="177800" indent="-17780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PE" sz="2800" dirty="0">
                <a:latin typeface="+mn-lt"/>
              </a:rPr>
              <a:t>Alinear los procesos de planeación, programación, </a:t>
            </a:r>
            <a:r>
              <a:rPr lang="es-PE" sz="2800" dirty="0" err="1">
                <a:latin typeface="+mn-lt"/>
              </a:rPr>
              <a:t>presupuestación</a:t>
            </a:r>
            <a:r>
              <a:rPr lang="es-PE" sz="2800" dirty="0">
                <a:latin typeface="+mn-lt"/>
              </a:rPr>
              <a:t>, seguimiento y evaluación, con los resultados previstos.</a:t>
            </a:r>
          </a:p>
          <a:p>
            <a:pPr marL="177800" indent="-17780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PE" sz="2800" dirty="0">
              <a:latin typeface="+mn-lt"/>
            </a:endParaRPr>
          </a:p>
          <a:p>
            <a:pPr marL="177800" indent="-17780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PE" sz="2800" dirty="0">
                <a:latin typeface="+mn-lt"/>
              </a:rPr>
              <a:t>Mantener el sistema de generación de informes de resultados lo más sencillo, económico y fácil de usar como sea posible.</a:t>
            </a:r>
          </a:p>
        </p:txBody>
      </p:sp>
    </p:spTree>
    <p:extLst>
      <p:ext uri="{BB962C8B-B14F-4D97-AF65-F5344CB8AC3E}">
        <p14:creationId xmlns:p14="http://schemas.microsoft.com/office/powerpoint/2010/main" xmlns="" val="96498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1344613"/>
            <a:ext cx="2659063" cy="376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s-PE" altLang="es-PE" sz="2800" b="1" dirty="0">
                <a:ea typeface="MS PGothic" pitchFamily="34" charset="-128"/>
              </a:rPr>
              <a:t>Principios </a:t>
            </a:r>
          </a:p>
          <a:p>
            <a:pPr algn="ctr" eaLnBrk="1" hangingPunct="1"/>
            <a:r>
              <a:rPr lang="es-PE" altLang="es-PE" sz="2800" b="1" dirty="0">
                <a:ea typeface="MS PGothic" pitchFamily="34" charset="-128"/>
              </a:rPr>
              <a:t>de la</a:t>
            </a:r>
          </a:p>
          <a:p>
            <a:pPr algn="ctr" eaLnBrk="1" hangingPunct="1"/>
            <a:r>
              <a:rPr lang="es-PE" altLang="es-PE" sz="2800" b="1" dirty="0">
                <a:ea typeface="MS PGothic" pitchFamily="34" charset="-128"/>
              </a:rPr>
              <a:t>GPR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073400" y="692150"/>
            <a:ext cx="5892800" cy="549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177800" indent="-17780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PE" sz="2800" dirty="0">
              <a:latin typeface="+mn-lt"/>
            </a:endParaRPr>
          </a:p>
          <a:p>
            <a:pPr marL="177800" indent="-17780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PE" sz="2800" dirty="0">
                <a:latin typeface="+mn-lt"/>
              </a:rPr>
              <a:t>Gestionar para los resultados.</a:t>
            </a:r>
          </a:p>
          <a:p>
            <a:pPr marL="177800" indent="-17780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PE" sz="2800" dirty="0">
              <a:latin typeface="+mn-lt"/>
            </a:endParaRPr>
          </a:p>
          <a:p>
            <a:pPr marL="177800" indent="-17780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PE" sz="2800" dirty="0">
                <a:latin typeface="+mn-lt"/>
              </a:rPr>
              <a:t>Usar la información de resultados para el aprendizaje administrativo, la toma de decisiones, y la rendición de cuentas a los involucrados.</a:t>
            </a:r>
          </a:p>
        </p:txBody>
      </p:sp>
    </p:spTree>
    <p:extLst>
      <p:ext uri="{BB962C8B-B14F-4D97-AF65-F5344CB8AC3E}">
        <p14:creationId xmlns:p14="http://schemas.microsoft.com/office/powerpoint/2010/main" xmlns="" val="96498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0202113"/>
          <p:cNvSpPr txBox="1">
            <a:spLocks noChangeArrowheads="1"/>
          </p:cNvSpPr>
          <p:nvPr/>
        </p:nvSpPr>
        <p:spPr bwMode="auto">
          <a:xfrm>
            <a:off x="609600" y="1752600"/>
            <a:ext cx="7772400" cy="304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PE" sz="3200" b="1" dirty="0">
                <a:latin typeface="+mn-lt"/>
                <a:ea typeface="+mj-ea"/>
                <a:cs typeface="+mj-cs"/>
              </a:rPr>
              <a:t>¿Qué se considera un Resultado?</a:t>
            </a:r>
            <a:endParaRPr lang="es-ES" sz="3200" b="1" dirty="0"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4989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 advAuto="100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1344613"/>
            <a:ext cx="2659063" cy="376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PE" sz="2800" b="1" dirty="0"/>
              <a:t>¿Qué se considera un Resultado?</a:t>
            </a:r>
            <a:endParaRPr lang="es-ES" sz="2800" b="1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000364" y="1643050"/>
            <a:ext cx="5561013" cy="3929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just">
              <a:defRPr/>
            </a:pPr>
            <a:r>
              <a:rPr lang="es-PE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En su definición más básica, un resultado es un cambio medible que es derivado de una relación de causa y efecto. </a:t>
            </a:r>
          </a:p>
          <a:p>
            <a:pPr algn="just">
              <a:defRPr/>
            </a:pPr>
            <a:endParaRPr lang="es-PE" sz="20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>
              <a:defRPr/>
            </a:pPr>
            <a:r>
              <a:rPr lang="es-PE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Esta definición reconoce dos aspectos fundamentales del resultado: </a:t>
            </a:r>
          </a:p>
          <a:p>
            <a:pPr algn="just">
              <a:defRPr/>
            </a:pPr>
            <a:endParaRPr lang="es-PE" sz="20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>
              <a:defRPr/>
            </a:pPr>
            <a:r>
              <a:rPr lang="es-PE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I)  La importancia de medir el cambio; y, </a:t>
            </a:r>
          </a:p>
          <a:p>
            <a:pPr algn="just">
              <a:defRPr/>
            </a:pPr>
            <a:endParaRPr lang="es-PE" sz="20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55600" indent="-355600" algn="just">
              <a:defRPr/>
            </a:pPr>
            <a:r>
              <a:rPr lang="es-PE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II) La necesidad de comprender la causalidad como base lógica para generar el cambio.</a:t>
            </a:r>
          </a:p>
        </p:txBody>
      </p:sp>
    </p:spTree>
    <p:extLst>
      <p:ext uri="{BB962C8B-B14F-4D97-AF65-F5344CB8AC3E}">
        <p14:creationId xmlns:p14="http://schemas.microsoft.com/office/powerpoint/2010/main" xmlns="" val="96498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1344613"/>
            <a:ext cx="2659063" cy="376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PE" sz="2800" b="1" dirty="0"/>
              <a:t>¿Qué se considera un Resultado?</a:t>
            </a:r>
            <a:endParaRPr lang="es-ES" sz="2800" b="1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659063" y="1457348"/>
            <a:ext cx="631825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just">
              <a:defRPr/>
            </a:pPr>
            <a:r>
              <a:rPr lang="es-PE" sz="2000" dirty="0"/>
              <a:t>Tomando como referencia la definición básica enunciada en el párrafo anterior, para formular un resultado se requiere definir cuatro elementos: </a:t>
            </a:r>
          </a:p>
          <a:p>
            <a:pPr algn="just">
              <a:defRPr/>
            </a:pPr>
            <a:endParaRPr lang="es-PE" sz="2000" dirty="0"/>
          </a:p>
          <a:p>
            <a:pPr marL="355600" indent="-355600" algn="just">
              <a:tabLst>
                <a:tab pos="355600" algn="l"/>
              </a:tabLst>
              <a:defRPr/>
            </a:pPr>
            <a:r>
              <a:rPr lang="es-PE" sz="2000" dirty="0"/>
              <a:t>I) 	El objeto de cambio y que en adelante denominaremos “el qué”; </a:t>
            </a:r>
          </a:p>
          <a:p>
            <a:pPr marL="355600" indent="-355600" algn="just">
              <a:tabLst>
                <a:tab pos="355600" algn="l"/>
              </a:tabLst>
              <a:defRPr/>
            </a:pPr>
            <a:r>
              <a:rPr lang="es-PE" sz="2000" dirty="0"/>
              <a:t>II)	El sujeto de cambio, al cual denominaremos  “el quienes”; </a:t>
            </a:r>
          </a:p>
          <a:p>
            <a:pPr marL="355600" indent="-355600" algn="just">
              <a:tabLst>
                <a:tab pos="355600" algn="l"/>
              </a:tabLst>
              <a:defRPr/>
            </a:pPr>
            <a:r>
              <a:rPr lang="es-PE" sz="2000" dirty="0"/>
              <a:t>III)	La dirección de cambio, al cual simplemente denominaremos “el cambio”; y, </a:t>
            </a:r>
          </a:p>
          <a:p>
            <a:pPr marL="355600" indent="-355600" algn="just">
              <a:tabLst>
                <a:tab pos="355600" algn="l"/>
              </a:tabLst>
              <a:defRPr/>
            </a:pPr>
            <a:r>
              <a:rPr lang="es-PE" sz="2000" dirty="0"/>
              <a:t>IV)	El tiempo y la magnitud del cambio, al cual denominaremos “el tiempo y magnitud”.</a:t>
            </a:r>
            <a:endParaRPr lang="es-PE" sz="2000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498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1344613"/>
            <a:ext cx="2659063" cy="376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PE" sz="2800" b="1" dirty="0"/>
              <a:t>¿Qué se considera un Resultado?</a:t>
            </a:r>
            <a:endParaRPr lang="es-ES" sz="2800" b="1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741613" y="1458910"/>
            <a:ext cx="6248400" cy="168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s-PE" sz="2000" dirty="0"/>
              <a:t>En la tabla 1 se presenta el ejemplo de la formulación de un resultado donde claramente se diferencia los cuatro elementos.</a:t>
            </a:r>
            <a:endParaRPr lang="es-PE" sz="20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30500" y="2955925"/>
            <a:ext cx="631825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96498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0202113"/>
          <p:cNvSpPr txBox="1">
            <a:spLocks noChangeArrowheads="1"/>
          </p:cNvSpPr>
          <p:nvPr/>
        </p:nvSpPr>
        <p:spPr bwMode="auto">
          <a:xfrm>
            <a:off x="609600" y="1752600"/>
            <a:ext cx="7772400" cy="304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PE" sz="3200" b="1" dirty="0">
                <a:latin typeface="+mn-lt"/>
                <a:ea typeface="+mj-ea"/>
                <a:cs typeface="+mj-cs"/>
              </a:rPr>
              <a:t>¿Qué se debe evitar en la Gestión Por Resultados?</a:t>
            </a:r>
            <a:endParaRPr lang="es-ES" sz="3200" b="1" dirty="0"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4989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100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214414" y="-285776"/>
            <a:ext cx="7929586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PE" sz="3200" b="1" dirty="0"/>
              <a:t>¿Qué se debe evitar en la Gestión Por Resultados?</a:t>
            </a:r>
            <a:endParaRPr lang="es-ES" sz="3200" b="1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87438" y="2254250"/>
            <a:ext cx="741045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55600" indent="-355600" algn="just"/>
            <a:r>
              <a:rPr lang="es-PE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- 	Objetivos pocos </a:t>
            </a:r>
            <a:r>
              <a:rPr lang="es-PE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claros.</a:t>
            </a:r>
            <a:endParaRPr lang="es-PE" sz="20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55600" indent="-355600" algn="just"/>
            <a:endParaRPr lang="es-PE" sz="20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55600" indent="-355600" algn="just"/>
            <a:r>
              <a:rPr lang="es-PE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- 	Vínculos pocos claros entre los diferentes niveles de resultados.</a:t>
            </a:r>
          </a:p>
          <a:p>
            <a:pPr marL="355600" indent="-355600" algn="just"/>
            <a:endParaRPr lang="es-PE" sz="20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55600" indent="-355600" algn="just"/>
            <a:r>
              <a:rPr lang="es-PE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- 	Selección de resultados e indicadores no realistas.</a:t>
            </a:r>
          </a:p>
          <a:p>
            <a:pPr marL="355600" indent="-355600" algn="just"/>
            <a:endParaRPr lang="es-PE" sz="20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55600" indent="-355600" algn="just"/>
            <a:r>
              <a:rPr lang="es-PE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- 	Preponderancia de indicadores cuantitativos.</a:t>
            </a:r>
          </a:p>
          <a:p>
            <a:pPr marL="355600" indent="-355600" algn="just"/>
            <a:endParaRPr lang="es-PE" sz="20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55600" indent="-355600" algn="just"/>
            <a:r>
              <a:rPr lang="es-PE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- 	Pocos riesgos y estrategias para mitigarlos.</a:t>
            </a:r>
          </a:p>
        </p:txBody>
      </p:sp>
    </p:spTree>
    <p:extLst>
      <p:ext uri="{BB962C8B-B14F-4D97-AF65-F5344CB8AC3E}">
        <p14:creationId xmlns:p14="http://schemas.microsoft.com/office/powerpoint/2010/main" xmlns="" val="96498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0202113"/>
          <p:cNvSpPr txBox="1">
            <a:spLocks noChangeArrowheads="1"/>
          </p:cNvSpPr>
          <p:nvPr/>
        </p:nvSpPr>
        <p:spPr bwMode="auto">
          <a:xfrm>
            <a:off x="609600" y="1752600"/>
            <a:ext cx="7772400" cy="304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PE" sz="3200" b="1" dirty="0">
                <a:latin typeface="+mn-lt"/>
                <a:ea typeface="+mj-ea"/>
                <a:cs typeface="+mj-cs"/>
              </a:rPr>
              <a:t>Beneficios</a:t>
            </a:r>
            <a:endParaRPr lang="es-ES" sz="3200" b="1" dirty="0"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4989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1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0202113"/>
          <p:cNvSpPr txBox="1">
            <a:spLocks noChangeArrowheads="1"/>
          </p:cNvSpPr>
          <p:nvPr/>
        </p:nvSpPr>
        <p:spPr bwMode="auto">
          <a:xfrm>
            <a:off x="609600" y="1752600"/>
            <a:ext cx="7772400" cy="304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ES" sz="3200" b="1" dirty="0">
                <a:latin typeface="+mn-lt"/>
                <a:ea typeface="+mj-ea"/>
                <a:cs typeface="+mj-cs"/>
              </a:rPr>
              <a:t>- Definiciones previas-</a:t>
            </a:r>
          </a:p>
        </p:txBody>
      </p:sp>
    </p:spTree>
    <p:extLst>
      <p:ext uri="{BB962C8B-B14F-4D97-AF65-F5344CB8AC3E}">
        <p14:creationId xmlns:p14="http://schemas.microsoft.com/office/powerpoint/2010/main" xmlns="" val="964989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100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1344613"/>
            <a:ext cx="2659063" cy="376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s-PE" altLang="es-PE" sz="2800" b="1" dirty="0">
                <a:ea typeface="MS PGothic" pitchFamily="34" charset="-128"/>
              </a:rPr>
              <a:t>Beneficios.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073400" y="1000125"/>
            <a:ext cx="5561013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55600" indent="-35560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s-PE" sz="2400" dirty="0">
                <a:latin typeface="+mn-lt"/>
              </a:rPr>
              <a:t>- 	Ayuda a los procesos de planeación al hacer que los gerentes establezcan metas y plazos.</a:t>
            </a:r>
          </a:p>
          <a:p>
            <a:pPr marL="355600" indent="-35560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s-PE" sz="2400" dirty="0">
              <a:latin typeface="+mn-lt"/>
            </a:endParaRPr>
          </a:p>
          <a:p>
            <a:pPr marL="355600" indent="-35560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s-PE" sz="2400" dirty="0">
                <a:latin typeface="+mn-lt"/>
              </a:rPr>
              <a:t>- 	Mejora la comunicación entre gerentes y subordinados.</a:t>
            </a:r>
          </a:p>
          <a:p>
            <a:pPr marL="355600" indent="-35560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s-PE" sz="2400" dirty="0">
              <a:latin typeface="+mn-lt"/>
            </a:endParaRPr>
          </a:p>
          <a:p>
            <a:pPr marL="355600" indent="-35560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s-PE" sz="2400" dirty="0">
                <a:latin typeface="+mn-lt"/>
              </a:rPr>
              <a:t>- 	Hace que los individuos conozcan mejor las metas de la organización.</a:t>
            </a:r>
          </a:p>
          <a:p>
            <a:pPr marL="355600" indent="-35560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s-PE" sz="2400" dirty="0">
              <a:latin typeface="+mn-lt"/>
            </a:endParaRPr>
          </a:p>
          <a:p>
            <a:pPr marL="355600" indent="-35560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s-PE" sz="2400" dirty="0">
                <a:latin typeface="+mn-lt"/>
              </a:rPr>
              <a:t>- 	Hace más justo el proceso de evaluación al centrarse en logros específicos.</a:t>
            </a:r>
          </a:p>
        </p:txBody>
      </p:sp>
    </p:spTree>
    <p:extLst>
      <p:ext uri="{BB962C8B-B14F-4D97-AF65-F5344CB8AC3E}">
        <p14:creationId xmlns:p14="http://schemas.microsoft.com/office/powerpoint/2010/main" xmlns="" val="96498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0202113"/>
          <p:cNvSpPr txBox="1">
            <a:spLocks noChangeArrowheads="1"/>
          </p:cNvSpPr>
          <p:nvPr/>
        </p:nvSpPr>
        <p:spPr bwMode="auto">
          <a:xfrm>
            <a:off x="609600" y="1752600"/>
            <a:ext cx="7772400" cy="304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PE" sz="3200" b="1" dirty="0">
                <a:latin typeface="+mn-lt"/>
                <a:ea typeface="+mj-ea"/>
                <a:cs typeface="+mj-cs"/>
              </a:rPr>
              <a:t>Ventajas y desventajas</a:t>
            </a:r>
          </a:p>
        </p:txBody>
      </p:sp>
    </p:spTree>
    <p:extLst>
      <p:ext uri="{BB962C8B-B14F-4D97-AF65-F5344CB8AC3E}">
        <p14:creationId xmlns:p14="http://schemas.microsoft.com/office/powerpoint/2010/main" xmlns="" val="964989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100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-214338"/>
            <a:ext cx="9144000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s-PE" sz="3600" b="1" dirty="0"/>
              <a:t>Ventajas: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946150" y="2517775"/>
            <a:ext cx="7165975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41148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s-PE" sz="2400" dirty="0"/>
              <a:t>Entre las  ventajas de un sistema de gestión por resultados, cabe destacar: la garantía de que los administradores planifican, organizan y controlan  su gestión, haciéndola más eficaz; el compromiso del empleado y la mayor eficacia y retribución del empleado que sabe exactamente cuál es su trabajo.</a:t>
            </a:r>
            <a:endParaRPr lang="es-E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498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-285776"/>
            <a:ext cx="9144000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s-PE" sz="3600" b="1" dirty="0"/>
              <a:t>Desventaja: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946150" y="2052612"/>
            <a:ext cx="7165975" cy="409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41148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s-PE" sz="2000" dirty="0"/>
              <a:t>Las desventajas provienen de un sistema de gestión por resultados deficiente. </a:t>
            </a:r>
          </a:p>
          <a:p>
            <a:pPr marL="41148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s-PE" sz="2000" dirty="0"/>
          </a:p>
          <a:p>
            <a:pPr marL="41148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s-PE" sz="2000" dirty="0"/>
              <a:t>Un error habitual es que no todos los estamentos de la empresa estén implicados en su implantación. </a:t>
            </a:r>
          </a:p>
          <a:p>
            <a:pPr marL="41148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s-PE" sz="2000" dirty="0"/>
          </a:p>
          <a:p>
            <a:pPr marL="41148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s-PE" sz="2000" dirty="0"/>
              <a:t>También es frecuente que no se dediquen los recursos necesarios ni para la elaboración de la documentación ni para su  explicación. </a:t>
            </a:r>
          </a:p>
          <a:p>
            <a:pPr marL="41148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s-PE" sz="2000" dirty="0"/>
          </a:p>
          <a:p>
            <a:pPr marL="41148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s-PE" sz="2000" dirty="0"/>
              <a:t>Por último,  objetivos  demasiados centrados en el corto plazo pueden limitar el éxito de una gestión por resultados.</a:t>
            </a:r>
            <a:endParaRPr lang="es-E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498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0202113"/>
          <p:cNvSpPr txBox="1">
            <a:spLocks noChangeArrowheads="1"/>
          </p:cNvSpPr>
          <p:nvPr/>
        </p:nvSpPr>
        <p:spPr bwMode="auto">
          <a:xfrm>
            <a:off x="609600" y="1752600"/>
            <a:ext cx="7772400" cy="304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PE" sz="3200" b="1" dirty="0">
                <a:latin typeface="+mn-lt"/>
                <a:ea typeface="+mj-ea"/>
                <a:cs typeface="+mj-cs"/>
              </a:rPr>
              <a:t>Objetivos y Metas</a:t>
            </a:r>
          </a:p>
        </p:txBody>
      </p:sp>
    </p:spTree>
    <p:extLst>
      <p:ext uri="{BB962C8B-B14F-4D97-AF65-F5344CB8AC3E}">
        <p14:creationId xmlns:p14="http://schemas.microsoft.com/office/powerpoint/2010/main" xmlns="" val="964989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100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1344613"/>
            <a:ext cx="2659063" cy="376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s-PE" altLang="es-PE" sz="2800" b="1" dirty="0">
                <a:ea typeface="MS PGothic" pitchFamily="34" charset="-128"/>
              </a:rPr>
              <a:t>Metas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824163" y="1163638"/>
            <a:ext cx="6046787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s-PE" sz="2400" dirty="0">
                <a:latin typeface="+mn-lt"/>
              </a:rPr>
              <a:t>Resultado final que se desea alcanzar, que resuelve o atiende algún asunto identificado mediante el análisis.</a:t>
            </a:r>
          </a:p>
          <a:p>
            <a:pPr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s-PE" sz="2400" dirty="0">
              <a:latin typeface="+mn-lt"/>
            </a:endParaRPr>
          </a:p>
          <a:p>
            <a:pPr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s-PE" sz="2400" dirty="0">
                <a:latin typeface="+mn-lt"/>
              </a:rPr>
              <a:t>Las metas definen los resultados que la misión desea alcanzar, para llenar las necesidades de los grupos de interés de la organización o programa.</a:t>
            </a:r>
          </a:p>
          <a:p>
            <a:pPr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s-PE" sz="2400" dirty="0">
              <a:latin typeface="+mn-lt"/>
            </a:endParaRPr>
          </a:p>
          <a:p>
            <a:pPr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s-PE" sz="2400" dirty="0">
                <a:latin typeface="+mn-lt"/>
              </a:rPr>
              <a:t>Las metas están orientadas hacia logros explícitos y se apoyan en una serie de objetivos.</a:t>
            </a:r>
          </a:p>
        </p:txBody>
      </p:sp>
    </p:spTree>
    <p:extLst>
      <p:ext uri="{BB962C8B-B14F-4D97-AF65-F5344CB8AC3E}">
        <p14:creationId xmlns:p14="http://schemas.microsoft.com/office/powerpoint/2010/main" xmlns="" val="96498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1344613"/>
            <a:ext cx="2659063" cy="376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s-PE" altLang="es-PE" sz="2800" b="1" dirty="0">
                <a:ea typeface="MS PGothic" pitchFamily="34" charset="-128"/>
              </a:rPr>
              <a:t>Metas: Requisitos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824163" y="1163638"/>
            <a:ext cx="6046787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5600" indent="-35560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PE" sz="2400" dirty="0">
                <a:latin typeface="+mn-lt"/>
              </a:rPr>
              <a:t>Ser compatible con la misión de la institución o programa académico.</a:t>
            </a:r>
          </a:p>
          <a:p>
            <a:pPr marL="355600" indent="-35560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PE" sz="2400" dirty="0">
              <a:latin typeface="+mn-lt"/>
            </a:endParaRPr>
          </a:p>
          <a:p>
            <a:pPr marL="355600" indent="-35560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PE" sz="2400" dirty="0">
                <a:latin typeface="+mn-lt"/>
              </a:rPr>
              <a:t>Ser viable y técnicamente posible.</a:t>
            </a:r>
          </a:p>
          <a:p>
            <a:pPr marL="355600" indent="-35560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PE" sz="2400" dirty="0">
              <a:latin typeface="+mn-lt"/>
            </a:endParaRPr>
          </a:p>
          <a:p>
            <a:pPr marL="355600" indent="-35560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PE" sz="2400" dirty="0">
                <a:latin typeface="+mn-lt"/>
              </a:rPr>
              <a:t>Especificar resultados esperados.</a:t>
            </a:r>
          </a:p>
          <a:p>
            <a:pPr marL="355600" indent="-35560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PE" sz="2400" dirty="0">
              <a:latin typeface="+mn-lt"/>
            </a:endParaRPr>
          </a:p>
          <a:p>
            <a:pPr marL="355600" indent="-35560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PE" sz="2400" dirty="0">
                <a:latin typeface="+mn-lt"/>
              </a:rPr>
              <a:t>Enmarcada en el largo plazo</a:t>
            </a:r>
          </a:p>
          <a:p>
            <a:pPr marL="355600" indent="-35560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PE" sz="2400" dirty="0">
              <a:latin typeface="+mn-lt"/>
            </a:endParaRPr>
          </a:p>
          <a:p>
            <a:pPr marL="355600" indent="-35560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PE" sz="2400" dirty="0">
                <a:latin typeface="+mn-lt"/>
              </a:rPr>
              <a:t>Que pueda ser dividida en objetivos.</a:t>
            </a:r>
          </a:p>
        </p:txBody>
      </p:sp>
    </p:spTree>
    <p:extLst>
      <p:ext uri="{BB962C8B-B14F-4D97-AF65-F5344CB8AC3E}">
        <p14:creationId xmlns:p14="http://schemas.microsoft.com/office/powerpoint/2010/main" xmlns="" val="96498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1344613"/>
            <a:ext cx="2659063" cy="376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s-PE" altLang="es-PE" sz="2800" b="1" dirty="0">
                <a:ea typeface="MS PGothic" pitchFamily="34" charset="-128"/>
              </a:rPr>
              <a:t>Cotejo para revisar Metas</a:t>
            </a:r>
          </a:p>
        </p:txBody>
      </p:sp>
      <p:graphicFrame>
        <p:nvGraphicFramePr>
          <p:cNvPr id="5" name="Group 37"/>
          <p:cNvGraphicFramePr>
            <a:graphicFrameLocks noGrp="1"/>
          </p:cNvGraphicFramePr>
          <p:nvPr/>
        </p:nvGraphicFramePr>
        <p:xfrm>
          <a:off x="2909888" y="1606550"/>
          <a:ext cx="5969000" cy="3938830"/>
        </p:xfrm>
        <a:graphic>
          <a:graphicData uri="http://schemas.openxmlformats.org/drawingml/2006/table">
            <a:tbl>
              <a:tblPr/>
              <a:tblGrid>
                <a:gridCol w="4826634"/>
                <a:gridCol w="585392"/>
                <a:gridCol w="556974"/>
              </a:tblGrid>
              <a:tr h="5475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Criterios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para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la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determinación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de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metas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3" marR="91433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Sí</a:t>
                      </a:r>
                    </a:p>
                  </a:txBody>
                  <a:tcPr marL="91433" marR="91433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</a:t>
                      </a:r>
                    </a:p>
                  </a:txBody>
                  <a:tcPr marL="91433" marR="91433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¿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Está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el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resultado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esperado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de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acuerdo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con la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misión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y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filosofía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de la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organización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?</a:t>
                      </a:r>
                    </a:p>
                  </a:txBody>
                  <a:tcPr marL="91433" marR="91433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P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3" marR="91433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P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3" marR="91433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¿La aseveración de metas permite establecer los objetivos?</a:t>
                      </a:r>
                    </a:p>
                  </a:txBody>
                  <a:tcPr marL="91433" marR="91433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P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3" marR="91433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P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3" marR="91433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2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¿Es factible lo que propone la meta?</a:t>
                      </a:r>
                    </a:p>
                  </a:txBody>
                  <a:tcPr marL="91433" marR="91433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P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3" marR="91433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P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3" marR="91433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¿Se pueden identificar los resultados esperados de la acción?</a:t>
                      </a:r>
                    </a:p>
                  </a:txBody>
                  <a:tcPr marL="91433" marR="91433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P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3" marR="91433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P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3" marR="91433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¿Es a largo plazo el tiempo pautado para su ejecución?</a:t>
                      </a:r>
                    </a:p>
                  </a:txBody>
                  <a:tcPr marL="91433" marR="91433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P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3" marR="91433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P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3" marR="91433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6498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0" y="1344613"/>
            <a:ext cx="2659063" cy="376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s-PE" altLang="es-PE" sz="2800" b="1" dirty="0">
                <a:ea typeface="MS PGothic" pitchFamily="34" charset="-128"/>
              </a:rPr>
              <a:t>Objetivos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824163" y="949325"/>
            <a:ext cx="6046787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s-PE" sz="2400" dirty="0">
                <a:latin typeface="+mn-lt"/>
              </a:rPr>
              <a:t>Resultados parciales en el logro de las metas; expresados como logro observable o medible.  </a:t>
            </a:r>
          </a:p>
          <a:p>
            <a:pPr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s-PE" sz="2400" dirty="0">
              <a:latin typeface="+mn-lt"/>
            </a:endParaRPr>
          </a:p>
          <a:p>
            <a:pPr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s-PE" sz="2400" dirty="0">
                <a:latin typeface="+mn-lt"/>
              </a:rPr>
              <a:t>Contesta el qué, cuánto, cómo y quién.</a:t>
            </a:r>
          </a:p>
          <a:p>
            <a:pPr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s-PE" sz="2400" dirty="0">
              <a:latin typeface="+mn-lt"/>
            </a:endParaRPr>
          </a:p>
          <a:p>
            <a:pPr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s-PE" sz="2400" dirty="0">
                <a:latin typeface="+mn-lt"/>
              </a:rPr>
              <a:t>Qué – 	Describe el producto o resultado</a:t>
            </a:r>
          </a:p>
          <a:p>
            <a:pPr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s-PE" sz="2400" dirty="0">
                <a:latin typeface="+mn-lt"/>
              </a:rPr>
              <a:t>Quién – 	Describe la audiencia</a:t>
            </a:r>
          </a:p>
          <a:p>
            <a:pPr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s-PE" sz="2400" dirty="0">
                <a:latin typeface="+mn-lt"/>
              </a:rPr>
              <a:t>Cómo – 	Describe las condiciones en las que debe darse o tener lugar el	comportamiento, resultado o conducta</a:t>
            </a:r>
          </a:p>
          <a:p>
            <a:pPr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s-PE" sz="2400" dirty="0">
              <a:latin typeface="+mn-lt"/>
            </a:endParaRPr>
          </a:p>
          <a:p>
            <a:pPr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s-PE" sz="2400" dirty="0">
                <a:latin typeface="+mn-lt"/>
              </a:rPr>
              <a:t>Enunciados de los resultados parciales esperados en la consecución de las metas.</a:t>
            </a:r>
          </a:p>
        </p:txBody>
      </p:sp>
    </p:spTree>
    <p:extLst>
      <p:ext uri="{BB962C8B-B14F-4D97-AF65-F5344CB8AC3E}">
        <p14:creationId xmlns:p14="http://schemas.microsoft.com/office/powerpoint/2010/main" xmlns="" val="96498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1344613"/>
            <a:ext cx="2659063" cy="376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s-PE" altLang="es-PE" sz="2800" b="1" dirty="0">
                <a:ea typeface="MS PGothic" pitchFamily="34" charset="-128"/>
              </a:rPr>
              <a:t>Objetivos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824163" y="546100"/>
            <a:ext cx="6046787" cy="558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5600" indent="-35560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PE" sz="2400" dirty="0">
                <a:latin typeface="+mn-lt"/>
              </a:rPr>
              <a:t>Los objetivos son los vehículos de corto plazo para lograr las metas.</a:t>
            </a:r>
          </a:p>
          <a:p>
            <a:pPr marL="355600" indent="-35560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PE" sz="2400" dirty="0">
              <a:latin typeface="+mn-lt"/>
            </a:endParaRPr>
          </a:p>
          <a:p>
            <a:pPr marL="355600" indent="-35560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PE" sz="2400" dirty="0">
                <a:latin typeface="+mn-lt"/>
              </a:rPr>
              <a:t>Se expresan en términos de resultados esperados o comportamiento observable y medible.</a:t>
            </a:r>
          </a:p>
          <a:p>
            <a:pPr marL="355600" indent="-35560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PE" sz="2400" dirty="0">
              <a:latin typeface="+mn-lt"/>
            </a:endParaRPr>
          </a:p>
          <a:p>
            <a:pPr marL="355600" indent="-35560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PE" sz="2400" dirty="0">
                <a:latin typeface="+mn-lt"/>
              </a:rPr>
              <a:t>Incluyen elementos para evaluar el cambio y el progreso en el tiempo, ya sea cuantitativa o cualitativamente.</a:t>
            </a:r>
          </a:p>
          <a:p>
            <a:pPr marL="355600" indent="-35560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PE" sz="2400" dirty="0">
              <a:latin typeface="+mn-lt"/>
            </a:endParaRPr>
          </a:p>
          <a:p>
            <a:pPr marL="355600" indent="-35560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PE" sz="2400" dirty="0">
                <a:latin typeface="+mn-lt"/>
              </a:rPr>
              <a:t>Enunciados que guían la actividad concreta, especifican los resultados esperados y generan criterios que se utilizarán para evaluar los resultados.</a:t>
            </a:r>
          </a:p>
        </p:txBody>
      </p:sp>
    </p:spTree>
    <p:extLst>
      <p:ext uri="{BB962C8B-B14F-4D97-AF65-F5344CB8AC3E}">
        <p14:creationId xmlns:p14="http://schemas.microsoft.com/office/powerpoint/2010/main" xmlns="" val="96498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1344613"/>
            <a:ext cx="2659063" cy="376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s-ES_tradnl" sz="2800" b="1" dirty="0"/>
              <a:t>Procesos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867025" y="1344613"/>
            <a:ext cx="555942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  <a:defRPr/>
            </a:pPr>
            <a:r>
              <a:rPr lang="es-PE" sz="2400" dirty="0">
                <a:latin typeface="+mn-lt"/>
              </a:rPr>
              <a:t>Conjunto de actividades mutuamente relacionadas o que interactúan, las cuales transforman elementos de entrada (informaciones, pedidos, datos, especificaciones, etc.) en resultados que se entregan a quienes los han solicitado. </a:t>
            </a:r>
          </a:p>
          <a:p>
            <a:pPr algn="just">
              <a:spcBef>
                <a:spcPct val="20000"/>
              </a:spcBef>
              <a:defRPr/>
            </a:pPr>
            <a:endParaRPr lang="es-PE" sz="2400" dirty="0">
              <a:latin typeface="+mn-lt"/>
            </a:endParaRPr>
          </a:p>
          <a:p>
            <a:pPr algn="just">
              <a:spcBef>
                <a:spcPct val="20000"/>
              </a:spcBef>
              <a:defRPr/>
            </a:pPr>
            <a:r>
              <a:rPr lang="es-PE" sz="2400" dirty="0">
                <a:latin typeface="+mn-lt"/>
              </a:rPr>
              <a:t>Para esta transformación, se requieren de recursos, los cuales pueden incluir: personal, finanzas, instalaciones, equipos, técnicas y métodos.</a:t>
            </a:r>
            <a:endParaRPr lang="es-ES_tradnl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4989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 rev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1344613"/>
            <a:ext cx="2659063" cy="376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s-PE" altLang="es-PE" sz="2800" b="1" dirty="0">
                <a:ea typeface="MS PGothic" pitchFamily="34" charset="-128"/>
              </a:rPr>
              <a:t>Objetivos</a:t>
            </a:r>
          </a:p>
          <a:p>
            <a:pPr algn="ctr" eaLnBrk="1" hangingPunct="1"/>
            <a:r>
              <a:rPr lang="es-PE" altLang="es-PE" sz="2800" b="1" dirty="0">
                <a:ea typeface="MS PGothic" pitchFamily="34" charset="-128"/>
              </a:rPr>
              <a:t>Características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813050" y="881063"/>
            <a:ext cx="6046788" cy="280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5600" indent="-35560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PE" sz="2400" dirty="0">
                <a:latin typeface="+mn-lt"/>
              </a:rPr>
              <a:t>Está relacionado a una meta.</a:t>
            </a:r>
          </a:p>
          <a:p>
            <a:pPr marL="355600" indent="-35560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PE" sz="2400" dirty="0">
              <a:latin typeface="+mn-lt"/>
            </a:endParaRPr>
          </a:p>
          <a:p>
            <a:pPr marL="355600" indent="-35560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PE" sz="2400" dirty="0">
                <a:latin typeface="+mn-lt"/>
              </a:rPr>
              <a:t>Es medible y observable.</a:t>
            </a:r>
          </a:p>
          <a:p>
            <a:pPr marL="355600" indent="-35560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PE" sz="2400" dirty="0">
              <a:latin typeface="+mn-lt"/>
            </a:endParaRPr>
          </a:p>
          <a:p>
            <a:pPr marL="355600" indent="-35560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PE" sz="2400" dirty="0">
                <a:latin typeface="+mn-lt"/>
              </a:rPr>
              <a:t>Especifica el grupo al que el objetivo aplica.</a:t>
            </a:r>
          </a:p>
          <a:p>
            <a:pPr marL="355600" indent="-35560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PE" sz="2400" dirty="0">
              <a:latin typeface="+mn-lt"/>
            </a:endParaRPr>
          </a:p>
          <a:p>
            <a:pPr marL="355600" indent="-35560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PE" sz="2400" dirty="0">
                <a:latin typeface="+mn-lt"/>
              </a:rPr>
              <a:t>Aclara las condiciones bajo las cuales se puede lograr.</a:t>
            </a:r>
          </a:p>
          <a:p>
            <a:pPr marL="355600" indent="-35560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PE" sz="2400" dirty="0">
              <a:latin typeface="+mn-lt"/>
            </a:endParaRPr>
          </a:p>
          <a:p>
            <a:pPr marL="355600" indent="-355600"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PE" sz="2400" dirty="0">
                <a:latin typeface="+mn-lt"/>
              </a:rPr>
              <a:t>Especifica el periodo de tiempo requerido para alcanzarlo.</a:t>
            </a:r>
          </a:p>
        </p:txBody>
      </p:sp>
    </p:spTree>
    <p:extLst>
      <p:ext uri="{BB962C8B-B14F-4D97-AF65-F5344CB8AC3E}">
        <p14:creationId xmlns:p14="http://schemas.microsoft.com/office/powerpoint/2010/main" xmlns="" val="96498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1344613"/>
            <a:ext cx="2659063" cy="376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s-PE" altLang="es-PE" sz="2800" b="1" dirty="0">
                <a:ea typeface="MS PGothic" pitchFamily="34" charset="-128"/>
              </a:rPr>
              <a:t>Cotejos para revisar Objetivos</a:t>
            </a:r>
          </a:p>
        </p:txBody>
      </p:sp>
      <p:graphicFrame>
        <p:nvGraphicFramePr>
          <p:cNvPr id="3" name="Group 44"/>
          <p:cNvGraphicFramePr>
            <a:graphicFrameLocks noGrp="1"/>
          </p:cNvGraphicFramePr>
          <p:nvPr/>
        </p:nvGraphicFramePr>
        <p:xfrm>
          <a:off x="3027363" y="1112838"/>
          <a:ext cx="5815012" cy="3998914"/>
        </p:xfrm>
        <a:graphic>
          <a:graphicData uri="http://schemas.openxmlformats.org/drawingml/2006/table">
            <a:tbl>
              <a:tblPr/>
              <a:tblGrid>
                <a:gridCol w="4762811"/>
                <a:gridCol w="555366"/>
                <a:gridCol w="496835"/>
              </a:tblGrid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</a:rPr>
                        <a:t>Criterios para la determinación de objetivos</a:t>
                      </a:r>
                    </a:p>
                  </a:txBody>
                  <a:tcPr marL="91425" marR="914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</a:rPr>
                        <a:t>Sí</a:t>
                      </a:r>
                    </a:p>
                  </a:txBody>
                  <a:tcPr marL="91425" marR="914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itchFamily="34" charset="0"/>
                        </a:rPr>
                        <a:t>No</a:t>
                      </a:r>
                    </a:p>
                  </a:txBody>
                  <a:tcPr marL="91425" marR="914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¿Tiene relación el objetivo con la meta?</a:t>
                      </a:r>
                    </a:p>
                  </a:txBody>
                  <a:tcPr marL="91425" marR="914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P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25" marR="914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P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25" marR="914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¿Es posible observar o medir los resultados?</a:t>
                      </a:r>
                    </a:p>
                  </a:txBody>
                  <a:tcPr marL="91425" marR="914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P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25" marR="914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P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25" marR="914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¿Se puede identificar en específico la población a quien va dirigida la acción?</a:t>
                      </a:r>
                    </a:p>
                  </a:txBody>
                  <a:tcPr marL="91425" marR="914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P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25" marR="914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P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25" marR="914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¿Se puede medir específicamente el nivel de logro esperado?</a:t>
                      </a:r>
                    </a:p>
                  </a:txBody>
                  <a:tcPr marL="91425" marR="914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P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25" marR="914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P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25" marR="914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¿Se pueden identificar las condiciones bajo las cuales se han de lograr los objetivos?</a:t>
                      </a:r>
                    </a:p>
                  </a:txBody>
                  <a:tcPr marL="91425" marR="914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P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25" marR="914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P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25" marR="914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¿Es a corto plazo el tiempo pautado para su ejecución?</a:t>
                      </a:r>
                    </a:p>
                  </a:txBody>
                  <a:tcPr marL="91425" marR="914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P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25" marR="914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P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25" marR="914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6498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52400" y="1497013"/>
            <a:ext cx="2659063" cy="376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PE" sz="2800" b="1" dirty="0"/>
              <a:t>Diferencias entre Objetivos y Metas 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811463" y="1281138"/>
            <a:ext cx="2995612" cy="3720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s-PE" sz="2400" b="1" u="sng" dirty="0">
                <a:latin typeface="+mn-lt"/>
              </a:rPr>
              <a:t>OBJETIVOS</a:t>
            </a:r>
            <a:endParaRPr lang="es-PE" sz="2400" u="sng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PE" sz="2400" dirty="0">
                <a:latin typeface="+mn-lt"/>
              </a:rPr>
              <a:t>Cualitativas.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PE" sz="2400" dirty="0">
                <a:latin typeface="+mn-lt"/>
              </a:rPr>
              <a:t>Enunciados escritos.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PE" sz="2400" dirty="0">
                <a:latin typeface="+mn-lt"/>
              </a:rPr>
              <a:t>Nos indican la dirección.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PE" sz="2400" dirty="0">
                <a:latin typeface="+mn-lt"/>
              </a:rPr>
              <a:t>Fijan.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PE" sz="2400" dirty="0">
                <a:latin typeface="+mn-lt"/>
              </a:rPr>
              <a:t>A largo plazo.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PE" sz="2400" dirty="0">
                <a:latin typeface="+mn-lt"/>
              </a:rPr>
              <a:t>Puntos vitales.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PE" sz="2400" dirty="0">
                <a:latin typeface="+mn-lt"/>
              </a:rPr>
              <a:t>General.</a:t>
            </a:r>
            <a:endParaRPr lang="es-ES" sz="2400" dirty="0">
              <a:latin typeface="+mn-lt"/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5884863" y="1281137"/>
            <a:ext cx="2954337" cy="3719499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s-PE" sz="2400" b="1" u="sng" dirty="0">
                <a:latin typeface="+mn-lt"/>
              </a:rPr>
              <a:t>METAS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PE" sz="2400" dirty="0">
                <a:latin typeface="+mn-lt"/>
              </a:rPr>
              <a:t>Cuantitativas.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PE" sz="2400" dirty="0">
                <a:latin typeface="+mn-lt"/>
              </a:rPr>
              <a:t>Expresa números.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PE" sz="2400" dirty="0">
                <a:latin typeface="+mn-lt"/>
              </a:rPr>
              <a:t>Guías para la toma de decisiones.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PE" sz="2400" dirty="0">
                <a:latin typeface="+mn-lt"/>
              </a:rPr>
              <a:t>Determinan.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PE" sz="2400" dirty="0">
                <a:latin typeface="+mn-lt"/>
              </a:rPr>
              <a:t>A corto plazo.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PE" sz="2400" dirty="0">
                <a:latin typeface="+mn-lt"/>
              </a:rPr>
              <a:t>Puntos concretos.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PE" sz="2400" dirty="0">
                <a:latin typeface="+mn-lt"/>
              </a:rPr>
              <a:t>Específicos.</a:t>
            </a:r>
            <a:endParaRPr lang="es-E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498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428860" y="271462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PE" sz="2800" b="1" dirty="0" smtClean="0">
                <a:solidFill>
                  <a:srgbClr val="FF0000"/>
                </a:solidFill>
              </a:rPr>
              <a:t>Gracias…</a:t>
            </a:r>
            <a:endParaRPr lang="es-PE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498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1344613"/>
            <a:ext cx="2659063" cy="376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s-PE" altLang="es-PE" sz="2800" b="1" dirty="0">
                <a:ea typeface="MS PGothic" pitchFamily="34" charset="-128"/>
              </a:rPr>
              <a:t>Subprocesos</a:t>
            </a:r>
          </a:p>
          <a:p>
            <a:pPr algn="ctr" eaLnBrk="1" hangingPunct="1"/>
            <a:endParaRPr lang="es-PE" altLang="es-PE" sz="2800" dirty="0">
              <a:ea typeface="MS PGothic" pitchFamily="3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073400" y="1978025"/>
            <a:ext cx="5561013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s-PE" sz="2400" dirty="0">
                <a:latin typeface="+mn-lt"/>
              </a:rPr>
              <a:t>Son partes bien definidas en un proceso. Su identificación puede resultar útil para aislar los problemas que pueden presentarse y posibilitar diferentes tratamientos dentro de un mismo proceso.</a:t>
            </a:r>
            <a:endParaRPr lang="es-E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498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1344613"/>
            <a:ext cx="2659063" cy="376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s-PE" altLang="es-PE" sz="2800" b="1" dirty="0">
                <a:ea typeface="MS PGothic" pitchFamily="34" charset="-128"/>
              </a:rPr>
              <a:t>Procedimiento</a:t>
            </a:r>
          </a:p>
          <a:p>
            <a:pPr algn="ctr" eaLnBrk="1" hangingPunct="1"/>
            <a:endParaRPr lang="es-PE" altLang="es-PE" sz="2800" dirty="0">
              <a:ea typeface="MS PGothic" pitchFamily="34" charset="-128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073400" y="957263"/>
            <a:ext cx="5561013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s-PE" sz="2000" dirty="0">
                <a:latin typeface="+mn-lt"/>
              </a:rPr>
              <a:t>Es la forma especificada para llevar a cabo una actividad o un proceso. </a:t>
            </a:r>
          </a:p>
          <a:p>
            <a:pPr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s-PE" sz="2000" dirty="0">
              <a:latin typeface="+mn-lt"/>
            </a:endParaRPr>
          </a:p>
          <a:p>
            <a:pPr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s-PE" sz="2000" dirty="0">
                <a:latin typeface="+mn-lt"/>
              </a:rPr>
              <a:t>Los procedimientos pueden estar documentados o no. </a:t>
            </a:r>
          </a:p>
          <a:p>
            <a:pPr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s-PE" sz="2000" dirty="0">
              <a:latin typeface="+mn-lt"/>
            </a:endParaRPr>
          </a:p>
          <a:p>
            <a:pPr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s-PE" sz="2000" dirty="0">
                <a:latin typeface="+mn-lt"/>
              </a:rPr>
              <a:t>Cuando un procedimiento está documentado, se utiliza con frecuencia el término “procedimiento escrito” o “procedimiento documentado”. </a:t>
            </a:r>
          </a:p>
          <a:p>
            <a:pPr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s-PE" sz="2000" dirty="0">
              <a:latin typeface="+mn-lt"/>
            </a:endParaRPr>
          </a:p>
          <a:p>
            <a:pPr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s-PE" sz="2000" dirty="0">
                <a:latin typeface="+mn-lt"/>
              </a:rPr>
              <a:t>Es frecuente que estos documentos expresen el objetivo y campo de aplicación; que debe hacerse y quien debe hacerlo; cuando, donde y como se debe llevar a cabo; que materiales, equipos y documentos deben utilizarse; y como debe controlarse y registrarse.</a:t>
            </a:r>
          </a:p>
        </p:txBody>
      </p:sp>
    </p:spTree>
    <p:extLst>
      <p:ext uri="{BB962C8B-B14F-4D97-AF65-F5344CB8AC3E}">
        <p14:creationId xmlns:p14="http://schemas.microsoft.com/office/powerpoint/2010/main" xmlns="" val="96498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1344613"/>
            <a:ext cx="2659063" cy="376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s-PE" altLang="es-PE" sz="2800" b="1" dirty="0">
                <a:ea typeface="MS PGothic" pitchFamily="34" charset="-128"/>
              </a:rPr>
              <a:t>Actividad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073400" y="2338388"/>
            <a:ext cx="5561013" cy="162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s-PE" sz="2400" dirty="0">
                <a:latin typeface="+mn-lt"/>
              </a:rPr>
              <a:t>Es la suma de tareas, normalmente se agrupan en un procedimiento para facilitar su gestión. La secuencia ordenada de actividades da como resultado un subproceso o un proceso.</a:t>
            </a:r>
          </a:p>
        </p:txBody>
      </p:sp>
    </p:spTree>
    <p:extLst>
      <p:ext uri="{BB962C8B-B14F-4D97-AF65-F5344CB8AC3E}">
        <p14:creationId xmlns:p14="http://schemas.microsoft.com/office/powerpoint/2010/main" xmlns="" val="96498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1344613"/>
            <a:ext cx="2659063" cy="376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s-PE" altLang="es-PE" sz="2800" b="1" dirty="0">
                <a:ea typeface="MS PGothic" pitchFamily="34" charset="-128"/>
              </a:rPr>
              <a:t>Indicador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073400" y="2551113"/>
            <a:ext cx="5561013" cy="162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s-PE" sz="2400" dirty="0">
                <a:latin typeface="+mn-lt"/>
              </a:rPr>
              <a:t>Es un dato o conjunto de datos que ayudan a medir objetivamente la evolución de un proceso o de una actividad.</a:t>
            </a:r>
          </a:p>
        </p:txBody>
      </p:sp>
    </p:spTree>
    <p:extLst>
      <p:ext uri="{BB962C8B-B14F-4D97-AF65-F5344CB8AC3E}">
        <p14:creationId xmlns:p14="http://schemas.microsoft.com/office/powerpoint/2010/main" xmlns="" val="96498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1344613"/>
            <a:ext cx="2659063" cy="376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s-PE" altLang="es-PE" sz="2800" b="1" dirty="0">
                <a:ea typeface="MS PGothic" pitchFamily="34" charset="-128"/>
              </a:rPr>
              <a:t>Ejemplos</a:t>
            </a:r>
            <a:r>
              <a:rPr lang="es-PE" altLang="es-PE" sz="2800" b="1" dirty="0" smtClean="0">
                <a:ea typeface="MS PGothic" pitchFamily="34" charset="-128"/>
              </a:rPr>
              <a:t>:</a:t>
            </a:r>
            <a:endParaRPr lang="es-PE" altLang="es-PE" sz="2800" b="1" dirty="0">
              <a:ea typeface="MS PGothic" pitchFamily="34" charset="-128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892425" y="276225"/>
            <a:ext cx="6113463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s-PE" sz="1600" b="1" dirty="0"/>
              <a:t>Proceso: </a:t>
            </a:r>
          </a:p>
          <a:p>
            <a:pPr>
              <a:defRPr/>
            </a:pPr>
            <a:r>
              <a:rPr lang="es-PE" sz="1600" dirty="0"/>
              <a:t>	Mantenimiento de equipos </a:t>
            </a:r>
          </a:p>
          <a:p>
            <a:pPr>
              <a:defRPr/>
            </a:pPr>
            <a:endParaRPr lang="es-PE" sz="1600" b="1" dirty="0"/>
          </a:p>
          <a:p>
            <a:pPr>
              <a:defRPr/>
            </a:pPr>
            <a:r>
              <a:rPr lang="es-PE" sz="1600" b="1" dirty="0"/>
              <a:t>Subprocesos: </a:t>
            </a:r>
          </a:p>
          <a:p>
            <a:pPr lvl="1">
              <a:defRPr/>
            </a:pPr>
            <a:r>
              <a:rPr lang="es-PE" sz="1600" dirty="0"/>
              <a:t>Mantenimiento preventivo </a:t>
            </a:r>
          </a:p>
          <a:p>
            <a:pPr lvl="1">
              <a:defRPr/>
            </a:pPr>
            <a:r>
              <a:rPr lang="es-PE" sz="1600" dirty="0">
                <a:latin typeface="+mn-lt"/>
              </a:rPr>
              <a:t>Mantenimiento Correctivo</a:t>
            </a:r>
          </a:p>
          <a:p>
            <a:pPr>
              <a:defRPr/>
            </a:pPr>
            <a:endParaRPr lang="es-PE" sz="1600" b="1" dirty="0">
              <a:latin typeface="+mn-lt"/>
            </a:endParaRPr>
          </a:p>
          <a:p>
            <a:pPr>
              <a:defRPr/>
            </a:pPr>
            <a:r>
              <a:rPr lang="es-PE" sz="1600" b="1" dirty="0">
                <a:latin typeface="+mn-lt"/>
              </a:rPr>
              <a:t>Procedimiento:</a:t>
            </a:r>
          </a:p>
          <a:p>
            <a:pPr lvl="1">
              <a:defRPr/>
            </a:pPr>
            <a:r>
              <a:rPr lang="es-PE" sz="1600" dirty="0">
                <a:latin typeface="+mn-lt"/>
              </a:rPr>
              <a:t>PC-07 Mantenimiento de Equipos</a:t>
            </a:r>
          </a:p>
          <a:p>
            <a:pPr>
              <a:defRPr/>
            </a:pPr>
            <a:endParaRPr lang="es-PE" sz="1600" b="1" dirty="0">
              <a:latin typeface="+mn-lt"/>
            </a:endParaRPr>
          </a:p>
          <a:p>
            <a:pPr>
              <a:defRPr/>
            </a:pPr>
            <a:r>
              <a:rPr lang="es-PE" sz="1600" b="1" dirty="0">
                <a:latin typeface="+mn-lt"/>
              </a:rPr>
              <a:t>Actividades:</a:t>
            </a:r>
          </a:p>
          <a:p>
            <a:pPr>
              <a:defRPr/>
            </a:pPr>
            <a:r>
              <a:rPr lang="es-PE" sz="1600" dirty="0">
                <a:latin typeface="+mn-lt"/>
              </a:rPr>
              <a:t>Mantenimiento Preventivo:</a:t>
            </a:r>
          </a:p>
          <a:p>
            <a:pPr lvl="1">
              <a:defRPr/>
            </a:pPr>
            <a:r>
              <a:rPr lang="es-PE" sz="1600" dirty="0">
                <a:latin typeface="+mn-lt"/>
              </a:rPr>
              <a:t>Planificación de Mantenimiento Preventivo</a:t>
            </a:r>
          </a:p>
          <a:p>
            <a:pPr lvl="1">
              <a:defRPr/>
            </a:pPr>
            <a:r>
              <a:rPr lang="es-PE" sz="1600" dirty="0">
                <a:latin typeface="+mn-lt"/>
              </a:rPr>
              <a:t>Visitas a las instalaciones</a:t>
            </a:r>
          </a:p>
          <a:p>
            <a:pPr lvl="1">
              <a:defRPr/>
            </a:pPr>
            <a:r>
              <a:rPr lang="es-PE" sz="1600" dirty="0">
                <a:latin typeface="+mn-lt"/>
              </a:rPr>
              <a:t>Revisión de equipos</a:t>
            </a:r>
          </a:p>
          <a:p>
            <a:pPr lvl="1">
              <a:defRPr/>
            </a:pPr>
            <a:r>
              <a:rPr lang="es-PE" sz="1600" dirty="0">
                <a:latin typeface="+mn-lt"/>
              </a:rPr>
              <a:t>Registros de actividades realizada</a:t>
            </a:r>
          </a:p>
          <a:p>
            <a:pPr marL="0" lvl="1">
              <a:defRPr/>
            </a:pPr>
            <a:r>
              <a:rPr lang="es-PE" sz="1600" dirty="0">
                <a:latin typeface="+mn-lt"/>
              </a:rPr>
              <a:t>Mantenimiento Correctivo:</a:t>
            </a:r>
          </a:p>
          <a:p>
            <a:pPr lvl="1">
              <a:defRPr/>
            </a:pPr>
            <a:r>
              <a:rPr lang="es-PE" sz="1600" dirty="0">
                <a:latin typeface="+mn-lt"/>
              </a:rPr>
              <a:t>Recepción aviso de anomalía</a:t>
            </a:r>
          </a:p>
          <a:p>
            <a:pPr lvl="1">
              <a:defRPr/>
            </a:pPr>
            <a:r>
              <a:rPr lang="es-PE" sz="1600" dirty="0">
                <a:latin typeface="+mn-lt"/>
              </a:rPr>
              <a:t>Visita a las instalaciones</a:t>
            </a:r>
          </a:p>
          <a:p>
            <a:pPr lvl="1">
              <a:defRPr/>
            </a:pPr>
            <a:r>
              <a:rPr lang="es-PE" sz="1600" dirty="0">
                <a:latin typeface="+mn-lt"/>
              </a:rPr>
              <a:t>Revisión de equipos</a:t>
            </a:r>
          </a:p>
          <a:p>
            <a:pPr lvl="1">
              <a:defRPr/>
            </a:pPr>
            <a:r>
              <a:rPr lang="es-PE" sz="1600" dirty="0">
                <a:latin typeface="+mn-lt"/>
              </a:rPr>
              <a:t>Correcciones</a:t>
            </a:r>
          </a:p>
          <a:p>
            <a:pPr lvl="1">
              <a:defRPr/>
            </a:pPr>
            <a:r>
              <a:rPr lang="es-PE" sz="1600" dirty="0">
                <a:latin typeface="+mn-lt"/>
              </a:rPr>
              <a:t>Registro de actividades realizadas</a:t>
            </a:r>
          </a:p>
          <a:p>
            <a:pPr>
              <a:defRPr/>
            </a:pPr>
            <a:endParaRPr lang="es-PE" sz="1600" b="1" dirty="0">
              <a:latin typeface="+mn-lt"/>
            </a:endParaRPr>
          </a:p>
          <a:p>
            <a:pPr>
              <a:defRPr/>
            </a:pPr>
            <a:r>
              <a:rPr lang="es-PE" sz="1600" b="1" dirty="0">
                <a:latin typeface="+mn-lt"/>
              </a:rPr>
              <a:t>Indicadores:</a:t>
            </a:r>
          </a:p>
          <a:p>
            <a:pPr lvl="1">
              <a:defRPr/>
            </a:pPr>
            <a:r>
              <a:rPr lang="es-PE" sz="1600" dirty="0">
                <a:latin typeface="+mn-lt"/>
              </a:rPr>
              <a:t>Cumplimiento del Plan de Mantenimiento Preventivo</a:t>
            </a:r>
          </a:p>
          <a:p>
            <a:pPr lvl="1">
              <a:defRPr/>
            </a:pPr>
            <a:r>
              <a:rPr lang="es-PE" sz="1600" dirty="0">
                <a:latin typeface="+mn-lt"/>
              </a:rPr>
              <a:t>Incidencias detectadas en los equipos</a:t>
            </a:r>
          </a:p>
        </p:txBody>
      </p:sp>
    </p:spTree>
    <p:extLst>
      <p:ext uri="{BB962C8B-B14F-4D97-AF65-F5344CB8AC3E}">
        <p14:creationId xmlns:p14="http://schemas.microsoft.com/office/powerpoint/2010/main" xmlns="" val="96498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UC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UCV</Template>
  <TotalTime>169</TotalTime>
  <Words>1327</Words>
  <Application>Microsoft Office PowerPoint</Application>
  <PresentationFormat>Presentación en pantalla (4:3)</PresentationFormat>
  <Paragraphs>236</Paragraphs>
  <Slides>43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43</vt:i4>
      </vt:variant>
    </vt:vector>
  </HeadingPairs>
  <TitlesOfParts>
    <vt:vector size="44" baseType="lpstr">
      <vt:lpstr>Tema UCV</vt:lpstr>
      <vt:lpstr>FACULTAD DE CIENCIAS EMPRESARIALES ESCUELA ACADÉMICO PROFESIONAL DE ADMINISTRACIÓN</vt:lpstr>
      <vt:lpstr>V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PLANTILLA_ UCV 2015</dc:title>
  <dc:creator>ISOTOH</dc:creator>
  <cp:lastModifiedBy>PJUDICIAL</cp:lastModifiedBy>
  <cp:revision>28</cp:revision>
  <dcterms:created xsi:type="dcterms:W3CDTF">2015-02-13T05:41:54Z</dcterms:created>
  <dcterms:modified xsi:type="dcterms:W3CDTF">2015-04-16T20:55:31Z</dcterms:modified>
</cp:coreProperties>
</file>