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97" r:id="rId2"/>
    <p:sldId id="257" r:id="rId3"/>
    <p:sldId id="302" r:id="rId4"/>
    <p:sldId id="258" r:id="rId5"/>
    <p:sldId id="259" r:id="rId6"/>
    <p:sldId id="260" r:id="rId7"/>
    <p:sldId id="261" r:id="rId8"/>
    <p:sldId id="262" r:id="rId9"/>
    <p:sldId id="263" r:id="rId10"/>
    <p:sldId id="31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2" r:id="rId29"/>
    <p:sldId id="283" r:id="rId30"/>
    <p:sldId id="285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293" r:id="rId45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2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D1D6A-3386-4641-9689-F13201238087}" type="datetimeFigureOut">
              <a:rPr lang="es-PE" smtClean="0"/>
              <a:pPr/>
              <a:t>02/12/2014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F635C-6C0E-4D30-8EE3-C55EE158E16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962957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2D27-3E48-4954-8B76-BFF6AC982F50}" type="datetimeFigureOut">
              <a:rPr lang="es-PE" smtClean="0"/>
              <a:pPr/>
              <a:t>02/12/2014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B74C-6E4F-48EE-AF53-B43696E67BA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2D27-3E48-4954-8B76-BFF6AC982F50}" type="datetimeFigureOut">
              <a:rPr lang="es-PE" smtClean="0"/>
              <a:pPr/>
              <a:t>02/12/2014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B74C-6E4F-48EE-AF53-B43696E67BA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2D27-3E48-4954-8B76-BFF6AC982F50}" type="datetimeFigureOut">
              <a:rPr lang="es-PE" smtClean="0"/>
              <a:pPr/>
              <a:t>02/12/2014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B74C-6E4F-48EE-AF53-B43696E67BA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2D27-3E48-4954-8B76-BFF6AC982F50}" type="datetimeFigureOut">
              <a:rPr lang="es-PE" smtClean="0"/>
              <a:pPr/>
              <a:t>02/12/2014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B74C-6E4F-48EE-AF53-B43696E67BA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2D27-3E48-4954-8B76-BFF6AC982F50}" type="datetimeFigureOut">
              <a:rPr lang="es-PE" smtClean="0"/>
              <a:pPr/>
              <a:t>02/12/2014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B74C-6E4F-48EE-AF53-B43696E67BA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2D27-3E48-4954-8B76-BFF6AC982F50}" type="datetimeFigureOut">
              <a:rPr lang="es-PE" smtClean="0"/>
              <a:pPr/>
              <a:t>02/12/2014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B74C-6E4F-48EE-AF53-B43696E67BA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2D27-3E48-4954-8B76-BFF6AC982F50}" type="datetimeFigureOut">
              <a:rPr lang="es-PE" smtClean="0"/>
              <a:pPr/>
              <a:t>02/12/2014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B74C-6E4F-48EE-AF53-B43696E67BA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2D27-3E48-4954-8B76-BFF6AC982F50}" type="datetimeFigureOut">
              <a:rPr lang="es-PE" smtClean="0"/>
              <a:pPr/>
              <a:t>02/12/2014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B74C-6E4F-48EE-AF53-B43696E67BA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2D27-3E48-4954-8B76-BFF6AC982F50}" type="datetimeFigureOut">
              <a:rPr lang="es-PE" smtClean="0"/>
              <a:pPr/>
              <a:t>02/12/2014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B74C-6E4F-48EE-AF53-B43696E67BA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2D27-3E48-4954-8B76-BFF6AC982F50}" type="datetimeFigureOut">
              <a:rPr lang="es-PE" smtClean="0"/>
              <a:pPr/>
              <a:t>02/12/2014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B74C-6E4F-48EE-AF53-B43696E67BA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2D27-3E48-4954-8B76-BFF6AC982F50}" type="datetimeFigureOut">
              <a:rPr lang="es-PE" smtClean="0"/>
              <a:pPr/>
              <a:t>02/12/2014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B74C-6E4F-48EE-AF53-B43696E67BA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62D27-3E48-4954-8B76-BFF6AC982F50}" type="datetimeFigureOut">
              <a:rPr lang="es-PE" smtClean="0"/>
              <a:pPr/>
              <a:t>02/12/2014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FB74C-6E4F-48EE-AF53-B43696E67BA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versoformulas.com/estadistica/descriptiva/poblacion-estadistic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niversoformulas.com/estadistica/descriptiva/muestra-estadistica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versoformulas.com/estadistica/descriptiva/muestra-estadistic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hyperlink" Target="http://www.universoformulas.com/estadistica/descriptiva/poblacion-estadistica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1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286000" y="285750"/>
            <a:ext cx="6286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FACULTAD DE CIENCIAS EMPRESARIALES</a:t>
            </a:r>
            <a:endParaRPr lang="es-PE" sz="1400" b="1" dirty="0">
              <a:solidFill>
                <a:schemeClr val="bg1"/>
              </a:solidFill>
              <a:latin typeface="Arial Black" pitchFamily="34" charset="0"/>
              <a:ea typeface="Times New Roman" pitchFamily="18" charset="0"/>
              <a:cs typeface="Aharoni" pitchFamily="2" charset="-79"/>
            </a:endParaRPr>
          </a:p>
          <a:p>
            <a:pPr algn="ctr" eaLnBrk="0" hangingPunct="0"/>
            <a:r>
              <a:rPr lang="es-ES" sz="1400" b="1" dirty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ESCUELA ACADÉMICO PROFESIONAL DE ADMINISTRACIÓN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71538" y="1357298"/>
            <a:ext cx="7000924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+mn-cs"/>
              </a:rPr>
              <a:t>INTELIGENCIA</a:t>
            </a:r>
          </a:p>
          <a:p>
            <a:pPr algn="ctr">
              <a:defRPr/>
            </a:pPr>
            <a:r>
              <a:rPr lang="es-ES_tradnl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+mn-cs"/>
              </a:rPr>
              <a:t>DE </a:t>
            </a:r>
          </a:p>
          <a:p>
            <a:pPr algn="ctr">
              <a:defRPr/>
            </a:pPr>
            <a:r>
              <a:rPr lang="es-ES_tradnl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+mn-cs"/>
              </a:rPr>
              <a:t>MERCADOS</a:t>
            </a:r>
            <a:endParaRPr lang="es-E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cs typeface="+mn-cs"/>
            </a:endParaRPr>
          </a:p>
        </p:txBody>
      </p:sp>
      <p:sp>
        <p:nvSpPr>
          <p:cNvPr id="7" name="4 Rectángulo"/>
          <p:cNvSpPr>
            <a:spLocks noChangeArrowheads="1"/>
          </p:cNvSpPr>
          <p:nvPr/>
        </p:nvSpPr>
        <p:spPr bwMode="auto">
          <a:xfrm>
            <a:off x="3686054" y="5643578"/>
            <a:ext cx="1457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Ciclo 2014 - </a:t>
            </a:r>
            <a:r>
              <a:rPr lang="es-E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II</a:t>
            </a:r>
            <a:endParaRPr lang="es-PE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5 Rectángulo"/>
          <p:cNvSpPr>
            <a:spLocks noChangeArrowheads="1"/>
          </p:cNvSpPr>
          <p:nvPr/>
        </p:nvSpPr>
        <p:spPr bwMode="auto">
          <a:xfrm>
            <a:off x="2987824" y="4786322"/>
            <a:ext cx="24416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 </a:t>
            </a:r>
            <a:r>
              <a:rPr lang="es-E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la </a:t>
            </a:r>
            <a:r>
              <a:rPr lang="es-E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9º </a:t>
            </a:r>
            <a:r>
              <a:rPr lang="es-E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 la 13º  Sesión</a:t>
            </a:r>
            <a:endParaRPr lang="es-PE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  <a:latin typeface="+mn-lt"/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  <a:latin typeface="+mn-lt"/>
              </a:rPr>
              <a:pPr eaLnBrk="1" hangingPunct="1">
                <a:defRPr/>
              </a:pPr>
              <a:t>10</a:t>
            </a:fld>
            <a:r>
              <a:rPr lang="es-ES" dirty="0" smtClean="0">
                <a:solidFill>
                  <a:schemeClr val="bg1"/>
                </a:solidFill>
                <a:latin typeface="+mn-lt"/>
              </a:rPr>
              <a:t>]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60363" y="342900"/>
            <a:ext cx="8153400" cy="1104900"/>
          </a:xfrm>
          <a:prstGeom prst="rect">
            <a:avLst/>
          </a:prstGeo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Determinación del tamaño de la muestra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6" name="AutoShape 4"/>
          <p:cNvSpPr>
            <a:spLocks noChangeAspect="1" noChangeArrowheads="1" noTextEdit="1"/>
          </p:cNvSpPr>
          <p:nvPr/>
        </p:nvSpPr>
        <p:spPr bwMode="auto">
          <a:xfrm>
            <a:off x="601663" y="1125538"/>
            <a:ext cx="8542337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104900" y="1522413"/>
            <a:ext cx="6091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2100"/>
              <a:t> </a:t>
            </a:r>
            <a:endParaRPr lang="es-ES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120152" y="1500174"/>
            <a:ext cx="116583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2100" b="1"/>
              <a:t>Población:</a:t>
            </a:r>
            <a:endParaRPr lang="es-E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096963" y="1839913"/>
            <a:ext cx="140224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2100" b="1"/>
              <a:t>Definición 1:</a:t>
            </a:r>
            <a:endParaRPr lang="es-ES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142976" y="2157413"/>
            <a:ext cx="710649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2100" dirty="0"/>
              <a:t> Población en general: conjunto de objetos o cosas que poseen al</a:t>
            </a:r>
            <a:endParaRPr lang="es-ES" dirty="0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142976" y="2474913"/>
            <a:ext cx="69310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/>
            <a:r>
              <a:rPr lang="es-ES" sz="2100"/>
              <a:t>menos una característica  común , observable , cuantificable o</a:t>
            </a:r>
            <a:endParaRPr lang="es-ES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096963" y="2778125"/>
            <a:ext cx="12493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2100"/>
              <a:t>cualificable</a:t>
            </a:r>
            <a:endParaRPr lang="es-E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096963" y="3252788"/>
            <a:ext cx="140224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2100" b="1"/>
              <a:t>Definición 2:</a:t>
            </a:r>
            <a:endParaRPr lang="es-ES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1096963" y="3636963"/>
            <a:ext cx="723236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2100"/>
              <a:t>Población (definición operativa): conjunto de los valores que toma</a:t>
            </a:r>
            <a:endParaRPr lang="es-ES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1096963" y="3951288"/>
            <a:ext cx="524169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2100"/>
              <a:t>la VARIABLE Xi dentro de los Números reales  Xi </a:t>
            </a:r>
            <a:endParaRPr lang="es-ES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6659563" y="3933825"/>
            <a:ext cx="6732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2100"/>
              <a:t>Î</a:t>
            </a:r>
            <a:endParaRPr lang="es-ES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6875463" y="3933825"/>
            <a:ext cx="20678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2100"/>
              <a:t> R</a:t>
            </a:r>
            <a:endParaRPr lang="es-ES"/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1104900" y="4256088"/>
            <a:ext cx="6091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2100"/>
              <a:t> </a:t>
            </a:r>
            <a:endParaRPr lang="es-ES"/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1574800" y="4256088"/>
            <a:ext cx="221637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s-ES" sz="2100" b="1"/>
              <a:t>Población finita (N):</a:t>
            </a:r>
            <a:endParaRPr lang="es-ES"/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973138" y="4598988"/>
            <a:ext cx="571797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2100"/>
              <a:t>   (1,2,3…………N) elementos o observaciones de Xi   (</a:t>
            </a:r>
            <a:endParaRPr lang="es-ES"/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643702" y="4572008"/>
            <a:ext cx="130093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2100" dirty="0"/>
              <a:t>Numerable)</a:t>
            </a:r>
            <a:endParaRPr lang="es-ES" dirty="0"/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1104900" y="4891088"/>
            <a:ext cx="6091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2100"/>
              <a:t> </a:t>
            </a:r>
            <a:endParaRPr lang="es-ES"/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1574800" y="4891088"/>
            <a:ext cx="201933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2100" b="1" dirty="0"/>
              <a:t>Población infinita:</a:t>
            </a:r>
            <a:endParaRPr lang="es-ES" dirty="0"/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914400" y="5221288"/>
            <a:ext cx="183543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2100"/>
              <a:t>    </a:t>
            </a:r>
            <a:r>
              <a:rPr lang="es-MX" sz="2100"/>
              <a:t>     </a:t>
            </a:r>
            <a:r>
              <a:rPr lang="es-ES" sz="2100"/>
              <a:t>1,2,3…………</a:t>
            </a:r>
            <a:endParaRPr lang="es-ES"/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2946400" y="5208588"/>
            <a:ext cx="380399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2100">
                <a:sym typeface="Symbol" pitchFamily="18" charset="2"/>
              </a:rPr>
              <a:t></a:t>
            </a:r>
            <a:r>
              <a:rPr lang="es-ES" sz="2100"/>
              <a:t> </a:t>
            </a:r>
            <a:r>
              <a:rPr lang="es-MX" sz="2100"/>
              <a:t>    </a:t>
            </a:r>
            <a:r>
              <a:rPr lang="es-ES" sz="2100"/>
              <a:t>elementos u observaciones no</a:t>
            </a:r>
            <a:endParaRPr lang="es-ES"/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6357950" y="5214950"/>
            <a:ext cx="195290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MX" sz="2100" dirty="0"/>
              <a:t>       </a:t>
            </a:r>
            <a:r>
              <a:rPr lang="es-ES" sz="2100" dirty="0"/>
              <a:t>determinados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11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305050" y="414338"/>
            <a:ext cx="6011863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ES_tradnl" sz="2800" b="1" kern="0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P</a:t>
            </a:r>
            <a:r>
              <a:rPr lang="es-ES_tradnl" sz="2800" b="1" kern="0" cap="all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oblación</a:t>
            </a:r>
            <a:r>
              <a:rPr lang="es-ES_tradnl" sz="2800" b="1" kern="0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 GENERAL-UNIVERSO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3492500" y="3284538"/>
          <a:ext cx="3810000" cy="2390775"/>
        </p:xfrm>
        <a:graphic>
          <a:graphicData uri="http://schemas.openxmlformats.org/presentationml/2006/ole">
            <p:oleObj spid="_x0000_s1029" name="Imagen" r:id="rId5" imgW="4039263" imgH="2534876" progId="">
              <p:embed/>
            </p:oleObj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55650" y="1557338"/>
            <a:ext cx="77041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s-ES_tradnl" sz="2400"/>
              <a:t>Conjunto de todas las unidades elementales que poseen aquellas características   que son de interés para un estudio.</a:t>
            </a:r>
          </a:p>
          <a:p>
            <a:pPr>
              <a:spcBef>
                <a:spcPct val="50000"/>
              </a:spcBef>
            </a:pPr>
            <a:endParaRPr lang="es-PE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12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11327" y="1797029"/>
            <a:ext cx="69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_tradnl" sz="2000">
                <a:solidFill>
                  <a:srgbClr val="000000"/>
                </a:solidFill>
              </a:rPr>
              <a:t> </a:t>
            </a:r>
            <a:endParaRPr lang="es-ES_tradnl">
              <a:latin typeface="Times New Roman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85840" y="1711304"/>
            <a:ext cx="7072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s-ES_tradnl" sz="2000">
                <a:solidFill>
                  <a:schemeClr val="accent1"/>
                </a:solidFill>
                <a:latin typeface="Times New Roman" pitchFamily="18" charset="0"/>
              </a:rPr>
              <a:t>                    </a:t>
            </a:r>
            <a:r>
              <a:rPr lang="es-ES_tradnl" sz="2000" b="1">
                <a:solidFill>
                  <a:srgbClr val="FF0000"/>
                </a:solidFill>
                <a:latin typeface="Times New Roman" pitchFamily="18" charset="0"/>
              </a:rPr>
              <a:t>Ng</a:t>
            </a:r>
            <a:r>
              <a:rPr lang="es-ES_tradnl" sz="2000" b="1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s-ES_tradnl" sz="2000" b="1">
                <a:solidFill>
                  <a:srgbClr val="FF0000"/>
                </a:solidFill>
                <a:latin typeface="Times New Roman" pitchFamily="18" charset="0"/>
              </a:rPr>
              <a:t>Población general -universo</a:t>
            </a:r>
            <a:endParaRPr lang="es-ES_tradnl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262465" y="3025754"/>
            <a:ext cx="1547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_tradnl" sz="2000">
                <a:solidFill>
                  <a:schemeClr val="accent1"/>
                </a:solidFill>
                <a:latin typeface="Times New Roman" pitchFamily="18" charset="0"/>
              </a:rPr>
              <a:t>           </a:t>
            </a:r>
            <a:r>
              <a:rPr lang="es-ES_tradnl" sz="2000">
                <a:solidFill>
                  <a:srgbClr val="0000FF"/>
                </a:solidFill>
                <a:latin typeface="Times New Roman" pitchFamily="18" charset="0"/>
              </a:rPr>
              <a:t>A, B,C: </a:t>
            </a:r>
            <a:endParaRPr lang="es-ES_tradnl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938865" y="3020992"/>
            <a:ext cx="1622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_tradnl" sz="2000">
                <a:solidFill>
                  <a:srgbClr val="0000FF"/>
                </a:solidFill>
                <a:latin typeface="Times New Roman" pitchFamily="18" charset="0"/>
              </a:rPr>
              <a:t>Subpoblaciones</a:t>
            </a:r>
            <a:endParaRPr lang="es-ES_tradnl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119465" y="3101954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_tradnl" sz="1200">
                <a:solidFill>
                  <a:srgbClr val="000000"/>
                </a:solidFill>
                <a:latin typeface="Times New Roman" pitchFamily="18" charset="0"/>
              </a:rPr>
              <a:t>        </a:t>
            </a:r>
            <a:endParaRPr lang="es-ES_tradnl">
              <a:latin typeface="Times New Roman" pitchFamily="18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119465" y="4244954"/>
            <a:ext cx="4095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_tradnl" sz="1200">
                <a:solidFill>
                  <a:srgbClr val="000000"/>
                </a:solidFill>
                <a:latin typeface="Times New Roman" pitchFamily="18" charset="0"/>
              </a:rPr>
              <a:t>        B</a:t>
            </a:r>
            <a:endParaRPr lang="es-ES_tradnl">
              <a:latin typeface="Times New Roman" pitchFamily="18" charset="0"/>
            </a:endParaRPr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2205065" y="2263754"/>
            <a:ext cx="2438400" cy="2133600"/>
            <a:chOff x="1968" y="1776"/>
            <a:chExt cx="650" cy="742"/>
          </a:xfrm>
        </p:grpSpPr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1968" y="1776"/>
              <a:ext cx="650" cy="74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s-PE" sz="1400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V="1">
              <a:off x="2064" y="2016"/>
              <a:ext cx="552" cy="36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2250" y="1776"/>
              <a:ext cx="227" cy="345"/>
            </a:xfrm>
            <a:custGeom>
              <a:avLst/>
              <a:gdLst>
                <a:gd name="T0" fmla="*/ 227 w 227"/>
                <a:gd name="T1" fmla="*/ 345 h 345"/>
                <a:gd name="T2" fmla="*/ 208 w 227"/>
                <a:gd name="T3" fmla="*/ 345 h 345"/>
                <a:gd name="T4" fmla="*/ 178 w 227"/>
                <a:gd name="T5" fmla="*/ 335 h 345"/>
                <a:gd name="T6" fmla="*/ 110 w 227"/>
                <a:gd name="T7" fmla="*/ 325 h 345"/>
                <a:gd name="T8" fmla="*/ 80 w 227"/>
                <a:gd name="T9" fmla="*/ 325 h 345"/>
                <a:gd name="T10" fmla="*/ 49 w 227"/>
                <a:gd name="T11" fmla="*/ 315 h 345"/>
                <a:gd name="T12" fmla="*/ 18 w 227"/>
                <a:gd name="T13" fmla="*/ 295 h 345"/>
                <a:gd name="T14" fmla="*/ 6 w 227"/>
                <a:gd name="T15" fmla="*/ 274 h 345"/>
                <a:gd name="T16" fmla="*/ 0 w 227"/>
                <a:gd name="T17" fmla="*/ 254 h 345"/>
                <a:gd name="T18" fmla="*/ 0 w 227"/>
                <a:gd name="T19" fmla="*/ 223 h 345"/>
                <a:gd name="T20" fmla="*/ 25 w 227"/>
                <a:gd name="T21" fmla="*/ 162 h 345"/>
                <a:gd name="T22" fmla="*/ 55 w 227"/>
                <a:gd name="T23" fmla="*/ 81 h 345"/>
                <a:gd name="T24" fmla="*/ 92 w 227"/>
                <a:gd name="T25" fmla="*/ 0 h 3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7"/>
                <a:gd name="T40" fmla="*/ 0 h 345"/>
                <a:gd name="T41" fmla="*/ 227 w 227"/>
                <a:gd name="T42" fmla="*/ 345 h 34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7" h="345">
                  <a:moveTo>
                    <a:pt x="227" y="345"/>
                  </a:moveTo>
                  <a:lnTo>
                    <a:pt x="208" y="345"/>
                  </a:lnTo>
                  <a:lnTo>
                    <a:pt x="178" y="335"/>
                  </a:lnTo>
                  <a:lnTo>
                    <a:pt x="110" y="325"/>
                  </a:lnTo>
                  <a:lnTo>
                    <a:pt x="80" y="325"/>
                  </a:lnTo>
                  <a:lnTo>
                    <a:pt x="49" y="315"/>
                  </a:lnTo>
                  <a:lnTo>
                    <a:pt x="18" y="295"/>
                  </a:lnTo>
                  <a:lnTo>
                    <a:pt x="6" y="274"/>
                  </a:lnTo>
                  <a:lnTo>
                    <a:pt x="0" y="254"/>
                  </a:lnTo>
                  <a:lnTo>
                    <a:pt x="0" y="223"/>
                  </a:lnTo>
                  <a:lnTo>
                    <a:pt x="25" y="162"/>
                  </a:lnTo>
                  <a:lnTo>
                    <a:pt x="55" y="81"/>
                  </a:lnTo>
                  <a:lnTo>
                    <a:pt x="92" y="0"/>
                  </a:lnTo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</p:grp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424265" y="3863954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>
                <a:latin typeface="Times New Roman" pitchFamily="18" charset="0"/>
              </a:rPr>
              <a:t>B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2571777" y="3068617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>
                <a:latin typeface="Times New Roman" pitchFamily="18" charset="0"/>
              </a:rPr>
              <a:t>A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652865" y="2720954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>
                <a:latin typeface="Times New Roman" pitchFamily="18" charset="0"/>
              </a:rPr>
              <a:t>C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2533677" y="4513242"/>
            <a:ext cx="1981200" cy="646112"/>
          </a:xfrm>
          <a:prstGeom prst="rect">
            <a:avLst/>
          </a:prstGeom>
          <a:noFill/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b="1">
                <a:solidFill>
                  <a:srgbClr val="A50021"/>
                </a:solidFill>
              </a:rPr>
              <a:t>A </a:t>
            </a:r>
            <a:r>
              <a:rPr lang="es-MX" b="1">
                <a:solidFill>
                  <a:srgbClr val="A50021"/>
                </a:solidFill>
                <a:sym typeface="Symbol" pitchFamily="18" charset="2"/>
              </a:rPr>
              <a:t> Ng</a:t>
            </a:r>
            <a:r>
              <a:rPr lang="es-MX" b="1">
                <a:solidFill>
                  <a:srgbClr val="A50021"/>
                </a:solidFill>
              </a:rPr>
              <a:t/>
            </a:r>
            <a:br>
              <a:rPr lang="es-MX" b="1">
                <a:solidFill>
                  <a:srgbClr val="A50021"/>
                </a:solidFill>
              </a:rPr>
            </a:br>
            <a:endParaRPr lang="es-ES" b="1">
              <a:solidFill>
                <a:srgbClr val="A50021"/>
              </a:solidFill>
            </a:endParaRPr>
          </a:p>
        </p:txBody>
      </p:sp>
      <p:sp>
        <p:nvSpPr>
          <p:cNvPr id="19" name="AutoShape 20"/>
          <p:cNvSpPr>
            <a:spLocks noChangeArrowheads="1"/>
          </p:cNvSpPr>
          <p:nvPr/>
        </p:nvSpPr>
        <p:spPr bwMode="auto">
          <a:xfrm>
            <a:off x="1043015" y="3740129"/>
            <a:ext cx="1366837" cy="1152525"/>
          </a:xfrm>
          <a:prstGeom prst="curvedRightArrow">
            <a:avLst>
              <a:gd name="adj1" fmla="val 20005"/>
              <a:gd name="adj2" fmla="val 25560"/>
              <a:gd name="adj3" fmla="val 514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 sz="1400"/>
          </a:p>
        </p:txBody>
      </p:sp>
      <p:sp>
        <p:nvSpPr>
          <p:cNvPr id="20" name="19 CuadroTexto"/>
          <p:cNvSpPr txBox="1"/>
          <p:nvPr/>
        </p:nvSpPr>
        <p:spPr>
          <a:xfrm>
            <a:off x="1330352" y="500042"/>
            <a:ext cx="6429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cap="all" dirty="0">
                <a:solidFill>
                  <a:srgbClr val="FF0000"/>
                </a:solidFill>
                <a:latin typeface="Arial" charset="0"/>
                <a:cs typeface="Arial" charset="0"/>
              </a:rPr>
              <a:t>Población objetivo  </a:t>
            </a:r>
            <a:r>
              <a:rPr lang="es-E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N</a:t>
            </a:r>
          </a:p>
        </p:txBody>
      </p:sp>
      <p:sp>
        <p:nvSpPr>
          <p:cNvPr id="21" name="19 Rectángulo"/>
          <p:cNvSpPr>
            <a:spLocks noChangeArrowheads="1"/>
          </p:cNvSpPr>
          <p:nvPr/>
        </p:nvSpPr>
        <p:spPr bwMode="auto">
          <a:xfrm>
            <a:off x="969990" y="5395892"/>
            <a:ext cx="20097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>
                <a:solidFill>
                  <a:srgbClr val="A50021"/>
                </a:solidFill>
              </a:rPr>
              <a:t>Población objetivo</a:t>
            </a:r>
            <a:endParaRPr lang="es-ES" sz="1600"/>
          </a:p>
        </p:txBody>
      </p:sp>
      <p:sp>
        <p:nvSpPr>
          <p:cNvPr id="22" name="21 Flecha derecha"/>
          <p:cNvSpPr/>
          <p:nvPr/>
        </p:nvSpPr>
        <p:spPr>
          <a:xfrm rot="19271830">
            <a:off x="2366990" y="4992667"/>
            <a:ext cx="835025" cy="155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400"/>
          </a:p>
        </p:txBody>
      </p:sp>
      <p:sp>
        <p:nvSpPr>
          <p:cNvPr id="23" name="22 Elipse"/>
          <p:cNvSpPr/>
          <p:nvPr/>
        </p:nvSpPr>
        <p:spPr>
          <a:xfrm>
            <a:off x="5572152" y="4354492"/>
            <a:ext cx="2857500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/>
              <a:t> tq  : A = 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13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03350" y="1628775"/>
            <a:ext cx="63817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s-ES_tradnl" sz="2400" b="1">
                <a:solidFill>
                  <a:srgbClr val="FF0000"/>
                </a:solidFill>
              </a:rPr>
              <a:t>MUESTRA (n)</a:t>
            </a:r>
            <a:r>
              <a:rPr lang="es-ES_tradnl" sz="2400">
                <a:solidFill>
                  <a:srgbClr val="0099FF"/>
                </a:solidFill>
              </a:rPr>
              <a:t/>
            </a:r>
            <a:br>
              <a:rPr lang="es-ES_tradnl" sz="2400">
                <a:solidFill>
                  <a:srgbClr val="0099FF"/>
                </a:solidFill>
              </a:rPr>
            </a:br>
            <a:endParaRPr lang="es-ES_tradnl" sz="2400">
              <a:solidFill>
                <a:srgbClr val="0099FF"/>
              </a:solidFill>
            </a:endParaRPr>
          </a:p>
          <a:p>
            <a:pPr algn="just"/>
            <a:r>
              <a:rPr lang="es-ES_tradnl" sz="2400"/>
              <a:t>Subconjunto representativo de la población objetiva ,permite realizar inducciones (inferencias)  respecto de la población de origen y no solo de la población objetiva también de la población general de la cual se extrajo la población objetiva . </a:t>
            </a:r>
            <a:endParaRPr lang="es-ES" sz="36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14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>
          <a:xfrm>
            <a:off x="2339975" y="404813"/>
            <a:ext cx="4176713" cy="9144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s-ES_tradnl" sz="36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Muestra:</a:t>
            </a:r>
          </a:p>
        </p:txBody>
      </p:sp>
      <p:sp>
        <p:nvSpPr>
          <p:cNvPr id="6" name="Text Box 1029"/>
          <p:cNvSpPr txBox="1">
            <a:spLocks noChangeArrowheads="1"/>
          </p:cNvSpPr>
          <p:nvPr/>
        </p:nvSpPr>
        <p:spPr bwMode="auto">
          <a:xfrm>
            <a:off x="1219200" y="1643063"/>
            <a:ext cx="868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/>
              <a:t>Subconjunto de unidades elegidas de una población.</a:t>
            </a:r>
            <a:endParaRPr lang="es-PE" sz="2000"/>
          </a:p>
        </p:txBody>
      </p:sp>
      <p:grpSp>
        <p:nvGrpSpPr>
          <p:cNvPr id="7" name="Group 1040"/>
          <p:cNvGrpSpPr>
            <a:grpSpLocks/>
          </p:cNvGrpSpPr>
          <p:nvPr/>
        </p:nvGrpSpPr>
        <p:grpSpPr bwMode="auto">
          <a:xfrm>
            <a:off x="620713" y="2971800"/>
            <a:ext cx="2438400" cy="1981200"/>
            <a:chOff x="384" y="1920"/>
            <a:chExt cx="1536" cy="1248"/>
          </a:xfrm>
        </p:grpSpPr>
        <p:sp>
          <p:nvSpPr>
            <p:cNvPr id="8" name="Rectangle 1030"/>
            <p:cNvSpPr>
              <a:spLocks noChangeArrowheads="1"/>
            </p:cNvSpPr>
            <p:nvPr/>
          </p:nvSpPr>
          <p:spPr bwMode="auto">
            <a:xfrm>
              <a:off x="384" y="1920"/>
              <a:ext cx="1536" cy="124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s-PE"/>
            </a:p>
          </p:txBody>
        </p:sp>
        <p:sp>
          <p:nvSpPr>
            <p:cNvPr id="9" name="Text Box 1031"/>
            <p:cNvSpPr txBox="1">
              <a:spLocks noChangeArrowheads="1"/>
            </p:cNvSpPr>
            <p:nvPr/>
          </p:nvSpPr>
          <p:spPr bwMode="auto">
            <a:xfrm>
              <a:off x="432" y="1968"/>
              <a:ext cx="9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/>
                <a:t>Población</a:t>
              </a:r>
              <a:endParaRPr lang="es-PE"/>
            </a:p>
          </p:txBody>
        </p:sp>
        <p:pic>
          <p:nvPicPr>
            <p:cNvPr id="10" name="Picture 1032" descr="C:\Archivos de programa\Archivos comunes\Microsoft Shared\Clipart\cagcat50\PE01846_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" y="2304"/>
              <a:ext cx="1446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1044"/>
          <p:cNvGrpSpPr>
            <a:grpSpLocks/>
          </p:cNvGrpSpPr>
          <p:nvPr/>
        </p:nvGrpSpPr>
        <p:grpSpPr bwMode="auto">
          <a:xfrm>
            <a:off x="3203575" y="2960688"/>
            <a:ext cx="5151438" cy="1981200"/>
            <a:chOff x="2323" y="1776"/>
            <a:chExt cx="3245" cy="1248"/>
          </a:xfrm>
        </p:grpSpPr>
        <p:grpSp>
          <p:nvGrpSpPr>
            <p:cNvPr id="12" name="Group 1039"/>
            <p:cNvGrpSpPr>
              <a:grpSpLocks/>
            </p:cNvGrpSpPr>
            <p:nvPr/>
          </p:nvGrpSpPr>
          <p:grpSpPr bwMode="auto">
            <a:xfrm>
              <a:off x="4032" y="1776"/>
              <a:ext cx="1536" cy="1248"/>
              <a:chOff x="3408" y="1872"/>
              <a:chExt cx="1536" cy="1248"/>
            </a:xfrm>
          </p:grpSpPr>
          <p:sp>
            <p:nvSpPr>
              <p:cNvPr id="15" name="Rectangle 1033"/>
              <p:cNvSpPr>
                <a:spLocks noChangeArrowheads="1"/>
              </p:cNvSpPr>
              <p:nvPr/>
            </p:nvSpPr>
            <p:spPr bwMode="auto">
              <a:xfrm>
                <a:off x="3408" y="1872"/>
                <a:ext cx="1536" cy="1248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s-PE"/>
              </a:p>
            </p:txBody>
          </p:sp>
          <p:pic>
            <p:nvPicPr>
              <p:cNvPr id="16" name="Picture 1035" descr="C:\Archivos de programa\Archivos comunes\Microsoft Shared\Clipart\cagcat50\PE01846_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56" y="2400"/>
                <a:ext cx="1446" cy="6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Rectangle 1036"/>
              <p:cNvSpPr>
                <a:spLocks noChangeArrowheads="1"/>
              </p:cNvSpPr>
              <p:nvPr/>
            </p:nvSpPr>
            <p:spPr bwMode="auto">
              <a:xfrm>
                <a:off x="3408" y="1872"/>
                <a:ext cx="624" cy="1248"/>
              </a:xfrm>
              <a:prstGeom prst="rect">
                <a:avLst/>
              </a:prstGeom>
              <a:solidFill>
                <a:srgbClr val="00A8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18" name="Rectangle 1037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384" cy="1248"/>
              </a:xfrm>
              <a:prstGeom prst="rect">
                <a:avLst/>
              </a:prstGeom>
              <a:solidFill>
                <a:srgbClr val="00A8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19" name="Rectangle 1038"/>
              <p:cNvSpPr>
                <a:spLocks noChangeArrowheads="1"/>
              </p:cNvSpPr>
              <p:nvPr/>
            </p:nvSpPr>
            <p:spPr bwMode="auto">
              <a:xfrm>
                <a:off x="3408" y="1872"/>
                <a:ext cx="1536" cy="624"/>
              </a:xfrm>
              <a:prstGeom prst="rect">
                <a:avLst/>
              </a:prstGeom>
              <a:solidFill>
                <a:srgbClr val="00A8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20" name="Text Box 1034"/>
              <p:cNvSpPr txBox="1">
                <a:spLocks noChangeArrowheads="1"/>
              </p:cNvSpPr>
              <p:nvPr/>
            </p:nvSpPr>
            <p:spPr bwMode="auto">
              <a:xfrm>
                <a:off x="3696" y="1920"/>
                <a:ext cx="81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/>
                  <a:t>Muestra</a:t>
                </a:r>
                <a:endParaRPr lang="es-PE"/>
              </a:p>
            </p:txBody>
          </p:sp>
        </p:grpSp>
        <p:sp>
          <p:nvSpPr>
            <p:cNvPr id="13" name="Line 1042"/>
            <p:cNvSpPr>
              <a:spLocks noChangeShapeType="1"/>
            </p:cNvSpPr>
            <p:nvPr/>
          </p:nvSpPr>
          <p:spPr bwMode="auto">
            <a:xfrm>
              <a:off x="2414" y="2389"/>
              <a:ext cx="1570" cy="11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s-PE"/>
            </a:p>
          </p:txBody>
        </p:sp>
        <p:sp>
          <p:nvSpPr>
            <p:cNvPr id="14" name="Text Box 1043"/>
            <p:cNvSpPr txBox="1">
              <a:spLocks noChangeArrowheads="1"/>
            </p:cNvSpPr>
            <p:nvPr/>
          </p:nvSpPr>
          <p:spPr bwMode="auto">
            <a:xfrm>
              <a:off x="2323" y="2071"/>
              <a:ext cx="1872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>
                  <a:latin typeface="Arial Narrow" pitchFamily="34" charset="0"/>
                </a:rPr>
                <a:t>    Selección de elementos</a:t>
              </a:r>
            </a:p>
            <a:p>
              <a:pPr>
                <a:spcBef>
                  <a:spcPct val="50000"/>
                </a:spcBef>
              </a:pPr>
              <a:endParaRPr lang="es-ES_tradnl" b="1">
                <a:solidFill>
                  <a:srgbClr val="3333FF"/>
                </a:solidFill>
                <a:latin typeface="Arial Narrow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s-ES_tradnl" b="1">
                  <a:solidFill>
                    <a:srgbClr val="3333FF"/>
                  </a:solidFill>
                  <a:latin typeface="Arial Narrow" pitchFamily="34" charset="0"/>
                </a:rPr>
                <a:t>                (Muestreo)</a:t>
              </a:r>
              <a:endParaRPr lang="es-PE" b="1">
                <a:solidFill>
                  <a:srgbClr val="3333FF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15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>
          <a:xfrm>
            <a:off x="609600" y="228600"/>
            <a:ext cx="7772400" cy="914400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es-ES_tradnl" sz="36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Muestra “</a:t>
            </a:r>
            <a:r>
              <a:rPr lang="es-ES_tradnl" sz="3600" u="sng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representativa</a:t>
            </a:r>
            <a:r>
              <a:rPr lang="es-ES_tradnl" sz="36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”</a:t>
            </a:r>
          </a:p>
        </p:txBody>
      </p:sp>
      <p:grpSp>
        <p:nvGrpSpPr>
          <p:cNvPr id="6" name="Group 1051"/>
          <p:cNvGrpSpPr>
            <a:grpSpLocks/>
          </p:cNvGrpSpPr>
          <p:nvPr/>
        </p:nvGrpSpPr>
        <p:grpSpPr bwMode="auto">
          <a:xfrm>
            <a:off x="609600" y="1484313"/>
            <a:ext cx="7667625" cy="1981200"/>
            <a:chOff x="144" y="960"/>
            <a:chExt cx="4830" cy="1248"/>
          </a:xfrm>
        </p:grpSpPr>
        <p:grpSp>
          <p:nvGrpSpPr>
            <p:cNvPr id="7" name="Group 1029"/>
            <p:cNvGrpSpPr>
              <a:grpSpLocks/>
            </p:cNvGrpSpPr>
            <p:nvPr/>
          </p:nvGrpSpPr>
          <p:grpSpPr bwMode="auto">
            <a:xfrm>
              <a:off x="144" y="960"/>
              <a:ext cx="1536" cy="1248"/>
              <a:chOff x="384" y="1920"/>
              <a:chExt cx="1536" cy="1248"/>
            </a:xfrm>
          </p:grpSpPr>
          <p:sp>
            <p:nvSpPr>
              <p:cNvPr id="15" name="Rectangle 1030"/>
              <p:cNvSpPr>
                <a:spLocks noChangeArrowheads="1"/>
              </p:cNvSpPr>
              <p:nvPr/>
            </p:nvSpPr>
            <p:spPr bwMode="auto">
              <a:xfrm>
                <a:off x="384" y="1920"/>
                <a:ext cx="1536" cy="1248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s-PE"/>
              </a:p>
            </p:txBody>
          </p:sp>
          <p:sp>
            <p:nvSpPr>
              <p:cNvPr id="16" name="Text Box 1031"/>
              <p:cNvSpPr txBox="1">
                <a:spLocks noChangeArrowheads="1"/>
              </p:cNvSpPr>
              <p:nvPr/>
            </p:nvSpPr>
            <p:spPr bwMode="auto">
              <a:xfrm>
                <a:off x="432" y="1968"/>
                <a:ext cx="9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/>
                  <a:t>Población</a:t>
                </a:r>
                <a:endParaRPr lang="es-PE"/>
              </a:p>
            </p:txBody>
          </p:sp>
          <p:pic>
            <p:nvPicPr>
              <p:cNvPr id="17" name="Picture 1032" descr="C:\Archivos de programa\Archivos comunes\Microsoft Shared\Clipart\cagcat50\PE01846_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32" y="2304"/>
                <a:ext cx="1446" cy="6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oup 1034"/>
            <p:cNvGrpSpPr>
              <a:grpSpLocks/>
            </p:cNvGrpSpPr>
            <p:nvPr/>
          </p:nvGrpSpPr>
          <p:grpSpPr bwMode="auto">
            <a:xfrm>
              <a:off x="3411" y="960"/>
              <a:ext cx="1563" cy="1248"/>
              <a:chOff x="2835" y="1872"/>
              <a:chExt cx="1563" cy="1248"/>
            </a:xfrm>
          </p:grpSpPr>
          <p:sp>
            <p:nvSpPr>
              <p:cNvPr id="9" name="Rectangle 1035"/>
              <p:cNvSpPr>
                <a:spLocks noChangeArrowheads="1"/>
              </p:cNvSpPr>
              <p:nvPr/>
            </p:nvSpPr>
            <p:spPr bwMode="auto">
              <a:xfrm>
                <a:off x="2841" y="1872"/>
                <a:ext cx="1536" cy="1248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s-PE"/>
              </a:p>
            </p:txBody>
          </p:sp>
          <p:pic>
            <p:nvPicPr>
              <p:cNvPr id="10" name="Picture 1036" descr="C:\Archivos de programa\Archivos comunes\Microsoft Shared\Clipart\cagcat50\PE01846_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31" y="2400"/>
                <a:ext cx="1446" cy="6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Rectangle 1037"/>
              <p:cNvSpPr>
                <a:spLocks noChangeArrowheads="1"/>
              </p:cNvSpPr>
              <p:nvPr/>
            </p:nvSpPr>
            <p:spPr bwMode="auto">
              <a:xfrm>
                <a:off x="2835" y="1872"/>
                <a:ext cx="624" cy="1248"/>
              </a:xfrm>
              <a:prstGeom prst="rect">
                <a:avLst/>
              </a:prstGeom>
              <a:solidFill>
                <a:srgbClr val="00A8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12" name="Rectangle 1038"/>
              <p:cNvSpPr>
                <a:spLocks noChangeArrowheads="1"/>
              </p:cNvSpPr>
              <p:nvPr/>
            </p:nvSpPr>
            <p:spPr bwMode="auto">
              <a:xfrm>
                <a:off x="4014" y="1872"/>
                <a:ext cx="384" cy="1248"/>
              </a:xfrm>
              <a:prstGeom prst="rect">
                <a:avLst/>
              </a:prstGeom>
              <a:solidFill>
                <a:srgbClr val="00A8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13" name="Rectangle 1039"/>
              <p:cNvSpPr>
                <a:spLocks noChangeArrowheads="1"/>
              </p:cNvSpPr>
              <p:nvPr/>
            </p:nvSpPr>
            <p:spPr bwMode="auto">
              <a:xfrm>
                <a:off x="2835" y="1872"/>
                <a:ext cx="1536" cy="624"/>
              </a:xfrm>
              <a:prstGeom prst="rect">
                <a:avLst/>
              </a:prstGeom>
              <a:solidFill>
                <a:srgbClr val="00A8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14" name="Text Box 1040"/>
              <p:cNvSpPr txBox="1">
                <a:spLocks noChangeArrowheads="1"/>
              </p:cNvSpPr>
              <p:nvPr/>
            </p:nvSpPr>
            <p:spPr bwMode="auto">
              <a:xfrm>
                <a:off x="3289" y="2008"/>
                <a:ext cx="81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/>
                  <a:t>Muestra</a:t>
                </a:r>
                <a:endParaRPr lang="es-PE"/>
              </a:p>
            </p:txBody>
          </p:sp>
        </p:grpSp>
      </p:grpSp>
      <p:grpSp>
        <p:nvGrpSpPr>
          <p:cNvPr id="18" name="Group 1054"/>
          <p:cNvGrpSpPr>
            <a:grpSpLocks/>
          </p:cNvGrpSpPr>
          <p:nvPr/>
        </p:nvGrpSpPr>
        <p:grpSpPr bwMode="auto">
          <a:xfrm>
            <a:off x="5943600" y="3581400"/>
            <a:ext cx="2444750" cy="2038350"/>
            <a:chOff x="3744" y="2256"/>
            <a:chExt cx="1540" cy="1284"/>
          </a:xfrm>
        </p:grpSpPr>
        <p:sp>
          <p:nvSpPr>
            <p:cNvPr id="19" name="Line 1043"/>
            <p:cNvSpPr>
              <a:spLocks noChangeShapeType="1"/>
            </p:cNvSpPr>
            <p:nvPr/>
          </p:nvSpPr>
          <p:spPr bwMode="auto">
            <a:xfrm>
              <a:off x="4656" y="2256"/>
              <a:ext cx="0" cy="480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s-PE"/>
            </a:p>
          </p:txBody>
        </p:sp>
        <p:sp>
          <p:nvSpPr>
            <p:cNvPr id="20" name="Text Box 1044"/>
            <p:cNvSpPr txBox="1">
              <a:spLocks noChangeArrowheads="1"/>
            </p:cNvSpPr>
            <p:nvPr/>
          </p:nvSpPr>
          <p:spPr bwMode="auto">
            <a:xfrm>
              <a:off x="3744" y="2784"/>
              <a:ext cx="154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b="1"/>
                <a:t>¿Sus características  son similares a las características de la población?</a:t>
              </a:r>
              <a:endParaRPr lang="es-PE" b="1"/>
            </a:p>
          </p:txBody>
        </p:sp>
      </p:grpSp>
      <p:sp>
        <p:nvSpPr>
          <p:cNvPr id="21" name="Text Box 1045"/>
          <p:cNvSpPr txBox="1">
            <a:spLocks noChangeArrowheads="1"/>
          </p:cNvSpPr>
          <p:nvPr/>
        </p:nvSpPr>
        <p:spPr bwMode="auto">
          <a:xfrm>
            <a:off x="971550" y="4076700"/>
            <a:ext cx="2438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>
                <a:solidFill>
                  <a:srgbClr val="3333FF"/>
                </a:solidFill>
              </a:rPr>
              <a:t>La muestra es representativa</a:t>
            </a:r>
            <a:endParaRPr lang="es-PE" b="1">
              <a:solidFill>
                <a:srgbClr val="3333FF"/>
              </a:solidFill>
            </a:endParaRPr>
          </a:p>
        </p:txBody>
      </p:sp>
      <p:sp>
        <p:nvSpPr>
          <p:cNvPr id="22" name="Text Box 1046"/>
          <p:cNvSpPr txBox="1">
            <a:spLocks noChangeArrowheads="1"/>
          </p:cNvSpPr>
          <p:nvPr/>
        </p:nvSpPr>
        <p:spPr bwMode="auto">
          <a:xfrm>
            <a:off x="755650" y="5300663"/>
            <a:ext cx="3124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>
                <a:solidFill>
                  <a:srgbClr val="FF0000"/>
                </a:solidFill>
              </a:rPr>
              <a:t>La muestra NO  ES </a:t>
            </a:r>
          </a:p>
          <a:p>
            <a:r>
              <a:rPr lang="es-ES_tradnl" b="1">
                <a:solidFill>
                  <a:srgbClr val="FF0000"/>
                </a:solidFill>
              </a:rPr>
              <a:t>representativa</a:t>
            </a:r>
            <a:endParaRPr lang="es-PE" b="1">
              <a:solidFill>
                <a:srgbClr val="FF0000"/>
              </a:solidFill>
            </a:endParaRPr>
          </a:p>
        </p:txBody>
      </p:sp>
      <p:grpSp>
        <p:nvGrpSpPr>
          <p:cNvPr id="23" name="Group 1052"/>
          <p:cNvGrpSpPr>
            <a:grpSpLocks/>
          </p:cNvGrpSpPr>
          <p:nvPr/>
        </p:nvGrpSpPr>
        <p:grpSpPr bwMode="auto">
          <a:xfrm>
            <a:off x="2843213" y="4221163"/>
            <a:ext cx="3048000" cy="812800"/>
            <a:chOff x="1872" y="2704"/>
            <a:chExt cx="1920" cy="512"/>
          </a:xfrm>
        </p:grpSpPr>
        <p:sp>
          <p:nvSpPr>
            <p:cNvPr id="24" name="Line 1047"/>
            <p:cNvSpPr>
              <a:spLocks noChangeShapeType="1"/>
            </p:cNvSpPr>
            <p:nvPr/>
          </p:nvSpPr>
          <p:spPr bwMode="auto">
            <a:xfrm flipH="1" flipV="1">
              <a:off x="1872" y="2880"/>
              <a:ext cx="1920" cy="336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s-PE"/>
            </a:p>
          </p:txBody>
        </p:sp>
        <p:sp>
          <p:nvSpPr>
            <p:cNvPr id="25" name="Text Box 1049"/>
            <p:cNvSpPr txBox="1">
              <a:spLocks noChangeArrowheads="1"/>
            </p:cNvSpPr>
            <p:nvPr/>
          </p:nvSpPr>
          <p:spPr bwMode="auto">
            <a:xfrm>
              <a:off x="2734" y="2704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b="1">
                  <a:solidFill>
                    <a:srgbClr val="3333FF"/>
                  </a:solidFill>
                </a:rPr>
                <a:t>Si</a:t>
              </a:r>
              <a:endParaRPr lang="es-PE" b="1">
                <a:solidFill>
                  <a:srgbClr val="3333FF"/>
                </a:solidFill>
              </a:endParaRPr>
            </a:p>
          </p:txBody>
        </p:sp>
      </p:grpSp>
      <p:grpSp>
        <p:nvGrpSpPr>
          <p:cNvPr id="26" name="Group 1053"/>
          <p:cNvGrpSpPr>
            <a:grpSpLocks/>
          </p:cNvGrpSpPr>
          <p:nvPr/>
        </p:nvGrpSpPr>
        <p:grpSpPr bwMode="auto">
          <a:xfrm>
            <a:off x="2914650" y="5373688"/>
            <a:ext cx="3025775" cy="644525"/>
            <a:chOff x="1926" y="3312"/>
            <a:chExt cx="1866" cy="633"/>
          </a:xfrm>
        </p:grpSpPr>
        <p:sp>
          <p:nvSpPr>
            <p:cNvPr id="27" name="Line 1048"/>
            <p:cNvSpPr>
              <a:spLocks noChangeShapeType="1"/>
            </p:cNvSpPr>
            <p:nvPr/>
          </p:nvSpPr>
          <p:spPr bwMode="auto">
            <a:xfrm flipH="1">
              <a:off x="1926" y="3312"/>
              <a:ext cx="1866" cy="153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s-PE"/>
            </a:p>
          </p:txBody>
        </p:sp>
        <p:sp>
          <p:nvSpPr>
            <p:cNvPr id="28" name="Text Box 1050"/>
            <p:cNvSpPr txBox="1">
              <a:spLocks noChangeArrowheads="1"/>
            </p:cNvSpPr>
            <p:nvPr/>
          </p:nvSpPr>
          <p:spPr bwMode="auto">
            <a:xfrm>
              <a:off x="2744" y="3657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b="1">
                  <a:solidFill>
                    <a:srgbClr val="FF0000"/>
                  </a:solidFill>
                </a:rPr>
                <a:t>No</a:t>
              </a:r>
              <a:endParaRPr lang="es-PE" b="1">
                <a:solidFill>
                  <a:srgbClr val="FF0000"/>
                </a:solidFill>
              </a:endParaRPr>
            </a:p>
          </p:txBody>
        </p:sp>
      </p:grpSp>
      <p:sp>
        <p:nvSpPr>
          <p:cNvPr id="29" name="Text Box 1043"/>
          <p:cNvSpPr txBox="1">
            <a:spLocks noChangeArrowheads="1"/>
          </p:cNvSpPr>
          <p:nvPr/>
        </p:nvSpPr>
        <p:spPr bwMode="auto">
          <a:xfrm>
            <a:off x="2987675" y="1773238"/>
            <a:ext cx="2971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>
                <a:latin typeface="Arial Narrow" pitchFamily="34" charset="0"/>
              </a:rPr>
              <a:t>    Selección de elementos</a:t>
            </a:r>
          </a:p>
          <a:p>
            <a:pPr>
              <a:spcBef>
                <a:spcPct val="50000"/>
              </a:spcBef>
            </a:pPr>
            <a:endParaRPr lang="es-ES_tradnl" b="1">
              <a:solidFill>
                <a:srgbClr val="3333FF"/>
              </a:solidFill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r>
              <a:rPr lang="es-ES_tradnl" b="1">
                <a:solidFill>
                  <a:srgbClr val="3333FF"/>
                </a:solidFill>
                <a:latin typeface="Arial Narrow" pitchFamily="34" charset="0"/>
              </a:rPr>
              <a:t>                (Muestreo)</a:t>
            </a:r>
            <a:endParaRPr lang="es-PE" b="1">
              <a:solidFill>
                <a:srgbClr val="3333FF"/>
              </a:solidFill>
              <a:latin typeface="Arial Narrow" pitchFamily="34" charset="0"/>
            </a:endParaRPr>
          </a:p>
        </p:txBody>
      </p:sp>
      <p:sp>
        <p:nvSpPr>
          <p:cNvPr id="30" name="Line 1042"/>
          <p:cNvSpPr>
            <a:spLocks noChangeShapeType="1"/>
          </p:cNvSpPr>
          <p:nvPr/>
        </p:nvSpPr>
        <p:spPr bwMode="auto">
          <a:xfrm>
            <a:off x="3276600" y="2349500"/>
            <a:ext cx="2492375" cy="17463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  <p:bldP spid="2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16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5" name="Rectangle 1034"/>
          <p:cNvSpPr txBox="1">
            <a:spLocks noChangeArrowheads="1"/>
          </p:cNvSpPr>
          <p:nvPr/>
        </p:nvSpPr>
        <p:spPr>
          <a:xfrm>
            <a:off x="1403350" y="642918"/>
            <a:ext cx="6697663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s-ES_tradnl" sz="32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Ventajas de una muestra aleatoria</a:t>
            </a:r>
          </a:p>
        </p:txBody>
      </p:sp>
      <p:sp>
        <p:nvSpPr>
          <p:cNvPr id="6" name="Text Box 1040"/>
          <p:cNvSpPr txBox="1">
            <a:spLocks noChangeArrowheads="1"/>
          </p:cNvSpPr>
          <p:nvPr/>
        </p:nvSpPr>
        <p:spPr bwMode="auto">
          <a:xfrm>
            <a:off x="1042988" y="1885931"/>
            <a:ext cx="698500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s-ES_tradnl" sz="2000"/>
              <a:t>No están afectadas por sesgos o factores extraños a  la investigación.</a:t>
            </a:r>
          </a:p>
          <a:p>
            <a:pPr marL="266700" indent="-266700" algn="just">
              <a:buFont typeface="Arial" pitchFamily="34" charset="0"/>
              <a:buChar char="•"/>
            </a:pPr>
            <a:endParaRPr lang="es-ES_tradnl" sz="2000"/>
          </a:p>
          <a:p>
            <a:pPr marL="266700" indent="-266700" algn="just">
              <a:buFont typeface="Arial" pitchFamily="34" charset="0"/>
              <a:buChar char="•"/>
            </a:pPr>
            <a:r>
              <a:rPr lang="es-ES_tradnl" sz="2000"/>
              <a:t>Permite la aplicación de métodos de inferencia estadística que  generalizan resultados obtenidos de la muestra hacia la población.</a:t>
            </a:r>
          </a:p>
          <a:p>
            <a:pPr marL="266700" indent="-266700" algn="just">
              <a:buFont typeface="Arial" pitchFamily="34" charset="0"/>
              <a:buChar char="•"/>
            </a:pPr>
            <a:endParaRPr lang="es-ES_tradnl" sz="2000"/>
          </a:p>
          <a:p>
            <a:pPr marL="266700" indent="-266700" algn="just">
              <a:buFont typeface="Arial" pitchFamily="34" charset="0"/>
              <a:buChar char="•"/>
            </a:pPr>
            <a:r>
              <a:rPr lang="es-ES_tradnl" sz="2000"/>
              <a:t>La aleatoriedad y la forma de selección incrementan la confiabilidad que la muestra sea representativa, permitiendo que el análisis estadístico sea objetivo y eficiente. </a:t>
            </a:r>
            <a:endParaRPr lang="es-PE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17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55875" y="333375"/>
            <a:ext cx="5470525" cy="7635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ES_tradnl" sz="36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Población - Muestra</a:t>
            </a: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1116013" y="3789363"/>
            <a:ext cx="4464050" cy="1649412"/>
            <a:chOff x="213" y="2448"/>
            <a:chExt cx="2978" cy="990"/>
          </a:xfrm>
        </p:grpSpPr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213" y="2837"/>
              <a:ext cx="144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2800"/>
                <a:t>Método de muestreo</a:t>
              </a:r>
              <a:endParaRPr lang="es-PE" sz="2800"/>
            </a:p>
          </p:txBody>
        </p:sp>
        <p:cxnSp>
          <p:nvCxnSpPr>
            <p:cNvPr id="9" name="AutoShape 14"/>
            <p:cNvCxnSpPr>
              <a:cxnSpLocks noChangeShapeType="1"/>
            </p:cNvCxnSpPr>
            <p:nvPr/>
          </p:nvCxnSpPr>
          <p:spPr bwMode="auto">
            <a:xfrm rot="16200000" flipH="1">
              <a:off x="1823" y="2064"/>
              <a:ext cx="984" cy="1752"/>
            </a:xfrm>
            <a:prstGeom prst="bentConnector2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755650" y="1050925"/>
            <a:ext cx="5276850" cy="2760663"/>
            <a:chOff x="0" y="662"/>
            <a:chExt cx="3408" cy="1786"/>
          </a:xfrm>
        </p:grpSpPr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288" y="960"/>
              <a:ext cx="3120" cy="1488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>
              <a:flatTx/>
            </a:bodyPr>
            <a:lstStyle/>
            <a:p>
              <a:pPr algn="ctr">
                <a:defRPr/>
              </a:pPr>
              <a:r>
                <a:rPr lang="es-ES_tradnl" b="1" dirty="0">
                  <a:latin typeface="Arial" charset="0"/>
                </a:rPr>
                <a:t>Viviendas del distrito</a:t>
              </a:r>
            </a:p>
            <a:p>
              <a:pPr algn="ctr">
                <a:defRPr/>
              </a:pPr>
              <a:r>
                <a:rPr lang="es-ES_tradnl" b="1" dirty="0">
                  <a:latin typeface="Arial" charset="0"/>
                </a:rPr>
                <a:t>de Puente Piedra</a:t>
              </a:r>
            </a:p>
            <a:p>
              <a:pPr algn="ctr">
                <a:lnSpc>
                  <a:spcPct val="120000"/>
                </a:lnSpc>
                <a:defRPr/>
              </a:pPr>
              <a:r>
                <a:rPr lang="es-ES_tradnl" b="1" dirty="0">
                  <a:latin typeface="Arial" charset="0"/>
                </a:rPr>
                <a:t>E</a:t>
              </a:r>
              <a:r>
                <a:rPr lang="es-ES_tradnl" b="1" baseline="-25000" dirty="0">
                  <a:latin typeface="Arial" charset="0"/>
                </a:rPr>
                <a:t>1</a:t>
              </a:r>
              <a:r>
                <a:rPr lang="es-ES_tradnl" b="1" dirty="0">
                  <a:latin typeface="Arial" charset="0"/>
                </a:rPr>
                <a:t>, E</a:t>
              </a:r>
              <a:r>
                <a:rPr lang="es-ES_tradnl" b="1" baseline="-25000" dirty="0">
                  <a:latin typeface="Arial" charset="0"/>
                </a:rPr>
                <a:t>2</a:t>
              </a:r>
              <a:r>
                <a:rPr lang="es-ES_tradnl" b="1" dirty="0">
                  <a:latin typeface="Arial" charset="0"/>
                </a:rPr>
                <a:t>, E</a:t>
              </a:r>
              <a:r>
                <a:rPr lang="es-ES_tradnl" b="1" baseline="-25000" dirty="0">
                  <a:latin typeface="Arial" charset="0"/>
                </a:rPr>
                <a:t>3</a:t>
              </a:r>
              <a:r>
                <a:rPr lang="es-ES_tradnl" b="1" dirty="0">
                  <a:latin typeface="Arial" charset="0"/>
                </a:rPr>
                <a:t>, . . . ., E</a:t>
              </a:r>
              <a:r>
                <a:rPr lang="es-ES_tradnl" b="1" baseline="-25000" dirty="0">
                  <a:latin typeface="Arial" charset="0"/>
                </a:rPr>
                <a:t>1000</a:t>
              </a:r>
              <a:endParaRPr lang="es-ES_tradnl" b="1" dirty="0">
                <a:latin typeface="Arial" charset="0"/>
              </a:endParaRPr>
            </a:p>
            <a:p>
              <a:pPr algn="ctr">
                <a:lnSpc>
                  <a:spcPct val="120000"/>
                </a:lnSpc>
                <a:defRPr/>
              </a:pPr>
              <a:r>
                <a:rPr lang="es-ES_tradnl" b="1" dirty="0">
                  <a:latin typeface="Arial" charset="0"/>
                </a:rPr>
                <a:t>N=1000</a:t>
              </a:r>
              <a:endParaRPr lang="es-PE" b="1" dirty="0">
                <a:latin typeface="Arial" charset="0"/>
              </a:endParaRP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0" y="662"/>
              <a:ext cx="1152" cy="327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ES_tradnl" sz="2800" dirty="0">
                  <a:latin typeface="Arial" charset="0"/>
                </a:rPr>
                <a:t>Población</a:t>
              </a:r>
              <a:endParaRPr lang="es-PE" sz="2800" dirty="0">
                <a:latin typeface="Arial" charset="0"/>
              </a:endParaRPr>
            </a:p>
          </p:txBody>
        </p:sp>
      </p:grpSp>
      <p:grpSp>
        <p:nvGrpSpPr>
          <p:cNvPr id="13" name="Group 23"/>
          <p:cNvGrpSpPr>
            <a:grpSpLocks/>
          </p:cNvGrpSpPr>
          <p:nvPr/>
        </p:nvGrpSpPr>
        <p:grpSpPr bwMode="auto">
          <a:xfrm>
            <a:off x="5580063" y="3716338"/>
            <a:ext cx="3046412" cy="2592387"/>
            <a:chOff x="3600" y="2355"/>
            <a:chExt cx="1968" cy="1677"/>
          </a:xfrm>
        </p:grpSpPr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3600" y="2832"/>
              <a:ext cx="1968" cy="1200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>
              <a:flatTx/>
            </a:bodyPr>
            <a:lstStyle/>
            <a:p>
              <a:pPr algn="ctr">
                <a:defRPr/>
              </a:pPr>
              <a:r>
                <a:rPr lang="es-ES_tradnl" b="1">
                  <a:latin typeface="Arial" charset="0"/>
                </a:rPr>
                <a:t>Viviendas elegidas</a:t>
              </a:r>
            </a:p>
            <a:p>
              <a:pPr algn="ctr">
                <a:lnSpc>
                  <a:spcPct val="120000"/>
                </a:lnSpc>
                <a:defRPr/>
              </a:pPr>
              <a:r>
                <a:rPr lang="es-ES_tradnl" b="1">
                  <a:latin typeface="Arial" charset="0"/>
                </a:rPr>
                <a:t>E</a:t>
              </a:r>
              <a:r>
                <a:rPr lang="es-ES_tradnl" b="1" baseline="-25000">
                  <a:latin typeface="Arial" charset="0"/>
                </a:rPr>
                <a:t>1</a:t>
              </a:r>
              <a:r>
                <a:rPr lang="es-ES_tradnl" b="1">
                  <a:latin typeface="Arial" charset="0"/>
                </a:rPr>
                <a:t>, E</a:t>
              </a:r>
              <a:r>
                <a:rPr lang="es-ES_tradnl" b="1" baseline="-25000">
                  <a:latin typeface="Arial" charset="0"/>
                </a:rPr>
                <a:t>2</a:t>
              </a:r>
              <a:r>
                <a:rPr lang="es-ES_tradnl" b="1">
                  <a:latin typeface="Arial" charset="0"/>
                </a:rPr>
                <a:t>, . . . ., E</a:t>
              </a:r>
              <a:r>
                <a:rPr lang="es-ES_tradnl" b="1" baseline="-25000">
                  <a:latin typeface="Arial" charset="0"/>
                </a:rPr>
                <a:t>35</a:t>
              </a:r>
              <a:endParaRPr lang="es-ES_tradnl" b="1">
                <a:latin typeface="Arial" charset="0"/>
              </a:endParaRPr>
            </a:p>
            <a:p>
              <a:pPr algn="ctr">
                <a:lnSpc>
                  <a:spcPct val="120000"/>
                </a:lnSpc>
                <a:defRPr/>
              </a:pPr>
              <a:r>
                <a:rPr lang="es-ES_tradnl" b="1">
                  <a:latin typeface="Arial" charset="0"/>
                </a:rPr>
                <a:t>n=35</a:t>
              </a:r>
              <a:endParaRPr lang="es-PE" b="1">
                <a:latin typeface="Arial" charset="0"/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3926" y="2355"/>
              <a:ext cx="1008" cy="327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ES_tradnl" sz="2800" dirty="0">
                  <a:latin typeface="Arial" charset="0"/>
                </a:rPr>
                <a:t>Muestra</a:t>
              </a:r>
              <a:endParaRPr lang="es-PE" sz="2800" dirty="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18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5" name="4 Elipse"/>
          <p:cNvSpPr/>
          <p:nvPr/>
        </p:nvSpPr>
        <p:spPr>
          <a:xfrm>
            <a:off x="2268538" y="2763852"/>
            <a:ext cx="4679950" cy="2808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800" b="1" dirty="0">
                <a:solidFill>
                  <a:srgbClr val="A50021"/>
                </a:solidFill>
              </a:rPr>
              <a:t> </a:t>
            </a:r>
            <a:r>
              <a:rPr lang="es-MX" sz="3200" b="1" dirty="0">
                <a:solidFill>
                  <a:srgbClr val="A50021"/>
                </a:solidFill>
              </a:rPr>
              <a:t>n </a:t>
            </a:r>
            <a:r>
              <a:rPr lang="es-MX" sz="3200" b="1" dirty="0">
                <a:solidFill>
                  <a:srgbClr val="A50021"/>
                </a:solidFill>
                <a:sym typeface="Symbol"/>
              </a:rPr>
              <a:t> N</a:t>
            </a:r>
            <a:r>
              <a:rPr lang="es-MX" sz="3200" b="1" dirty="0">
                <a:solidFill>
                  <a:srgbClr val="A50021"/>
                </a:solidFill>
              </a:rPr>
              <a:t> </a:t>
            </a:r>
            <a:r>
              <a:rPr lang="es-MX" sz="3200" b="1" dirty="0">
                <a:solidFill>
                  <a:srgbClr val="A50021"/>
                </a:solidFill>
                <a:sym typeface="Symbol"/>
              </a:rPr>
              <a:t> Ng</a:t>
            </a:r>
            <a:endParaRPr lang="es-ES" sz="3200" dirty="0"/>
          </a:p>
        </p:txBody>
      </p:sp>
      <p:sp>
        <p:nvSpPr>
          <p:cNvPr id="6" name="2 CuadroTexto"/>
          <p:cNvSpPr txBox="1">
            <a:spLocks noChangeArrowheads="1"/>
          </p:cNvSpPr>
          <p:nvPr/>
        </p:nvSpPr>
        <p:spPr bwMode="auto">
          <a:xfrm>
            <a:off x="827088" y="1323990"/>
            <a:ext cx="73580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b="1">
                <a:solidFill>
                  <a:srgbClr val="FF0000"/>
                </a:solidFill>
              </a:rPr>
              <a:t>Relación entre  la Muestra, Población Objetiva y Población General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19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6" name="1 CuadroTexto"/>
          <p:cNvSpPr txBox="1">
            <a:spLocks noChangeArrowheads="1"/>
          </p:cNvSpPr>
          <p:nvPr/>
        </p:nvSpPr>
        <p:spPr bwMode="auto">
          <a:xfrm>
            <a:off x="323850" y="2133600"/>
            <a:ext cx="564356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400"/>
              <a:t>TAMAÑO DE MUESTRA</a:t>
            </a:r>
          </a:p>
        </p:txBody>
      </p:sp>
      <p:sp>
        <p:nvSpPr>
          <p:cNvPr id="7" name="6 Elipse"/>
          <p:cNvSpPr/>
          <p:nvPr/>
        </p:nvSpPr>
        <p:spPr>
          <a:xfrm>
            <a:off x="5435600" y="2349500"/>
            <a:ext cx="2500313" cy="1512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6000" dirty="0">
                <a:solidFill>
                  <a:srgbClr val="FF0000"/>
                </a:solidFill>
                <a:sym typeface="Symbol"/>
              </a:rPr>
              <a:t></a:t>
            </a:r>
            <a:endParaRPr lang="es-E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1785918" y="2643182"/>
            <a:ext cx="57864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Técnicas de obtención de información</a:t>
            </a:r>
            <a:endParaRPr lang="es-PE" sz="4800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7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2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20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836613"/>
            <a:ext cx="7580313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21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412875"/>
            <a:ext cx="75596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22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944563"/>
            <a:ext cx="7921625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23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836613"/>
            <a:ext cx="7848600" cy="526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24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600" y="765175"/>
            <a:ext cx="7380288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25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836613"/>
            <a:ext cx="7699375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26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" y="671513"/>
            <a:ext cx="7847013" cy="563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27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620713"/>
            <a:ext cx="8202612" cy="583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9"/>
          <p:cNvSpPr txBox="1">
            <a:spLocks noChangeArrowheads="1"/>
          </p:cNvSpPr>
          <p:nvPr/>
        </p:nvSpPr>
        <p:spPr bwMode="auto">
          <a:xfrm>
            <a:off x="4787900" y="4292600"/>
            <a:ext cx="3429000" cy="1893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>
                <a:solidFill>
                  <a:srgbClr val="FF0000"/>
                </a:solidFill>
              </a:rPr>
              <a:t>Leyenda :   </a:t>
            </a:r>
          </a:p>
          <a:p>
            <a:pPr>
              <a:spcBef>
                <a:spcPct val="50000"/>
              </a:spcBef>
            </a:pPr>
            <a:r>
              <a:rPr lang="es-MX" sz="1200">
                <a:solidFill>
                  <a:schemeClr val="folHlink"/>
                </a:solidFill>
              </a:rPr>
              <a:t>Tamaño de muestra :       n = 50</a:t>
            </a:r>
          </a:p>
          <a:p>
            <a:pPr>
              <a:spcBef>
                <a:spcPct val="50000"/>
              </a:spcBef>
            </a:pPr>
            <a:r>
              <a:rPr lang="es-MX" sz="1200">
                <a:solidFill>
                  <a:schemeClr val="folHlink"/>
                </a:solidFill>
              </a:rPr>
              <a:t>Unidades	       :      Nuevos soles</a:t>
            </a:r>
          </a:p>
          <a:p>
            <a:pPr>
              <a:spcBef>
                <a:spcPct val="50000"/>
              </a:spcBef>
            </a:pPr>
            <a:r>
              <a:rPr lang="es-MX" sz="1200">
                <a:solidFill>
                  <a:schemeClr val="folHlink"/>
                </a:solidFill>
              </a:rPr>
              <a:t>Variable	       :      Continua</a:t>
            </a:r>
          </a:p>
          <a:p>
            <a:pPr>
              <a:spcBef>
                <a:spcPct val="50000"/>
              </a:spcBef>
            </a:pPr>
            <a:r>
              <a:rPr lang="es-MX" sz="1200">
                <a:solidFill>
                  <a:schemeClr val="folHlink"/>
                </a:solidFill>
              </a:rPr>
              <a:t>Datos	       :      De Corte transversal</a:t>
            </a:r>
          </a:p>
          <a:p>
            <a:pPr>
              <a:spcBef>
                <a:spcPct val="50000"/>
              </a:spcBef>
            </a:pPr>
            <a:endParaRPr lang="es-MX" sz="1000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</a:pPr>
            <a:endParaRPr lang="es-E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28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0" y="868363"/>
            <a:ext cx="7810500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29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909638"/>
            <a:ext cx="772318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3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98450" y="485775"/>
            <a:ext cx="851535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Técnicas de obtención de información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47700" y="1916113"/>
            <a:ext cx="7812088" cy="43561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Cuándo es preciso acudir a fuentes externas primarias.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" sz="2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Investigación cualitativa:</a:t>
            </a:r>
          </a:p>
          <a:p>
            <a:pPr marL="457200" marR="0" lvl="1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Aspectos internos del individuo (motivaciones, actitudes, creencias, opiniones).</a:t>
            </a:r>
          </a:p>
          <a:p>
            <a:pPr marL="457200" marR="0" lvl="1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Diseños exploratorios.</a:t>
            </a:r>
          </a:p>
          <a:p>
            <a:pPr marL="457200" marR="0" lvl="1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" sz="2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Investigación cuantitativa:</a:t>
            </a:r>
          </a:p>
          <a:p>
            <a:pPr marL="457200" marR="0" lvl="1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Aspectos numéricos de la información, </a:t>
            </a: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aplica técnicas estadísticas.</a:t>
            </a:r>
          </a:p>
          <a:p>
            <a:pPr marL="457200" marR="0" lvl="1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Diseños descriptivos y causales.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s-ES_tradnl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No son excluyentes, sino complementarias.</a:t>
            </a: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30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692150"/>
            <a:ext cx="7632700" cy="571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1785918" y="2643182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El muestreo</a:t>
            </a:r>
            <a:endParaRPr lang="es-PE" sz="4800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7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31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32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5536" y="260648"/>
            <a:ext cx="851535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 muestreo</a:t>
            </a:r>
          </a:p>
        </p:txBody>
      </p:sp>
      <p:sp>
        <p:nvSpPr>
          <p:cNvPr id="8" name="3 Rectángulo"/>
          <p:cNvSpPr>
            <a:spLocks noChangeArrowheads="1"/>
          </p:cNvSpPr>
          <p:nvPr/>
        </p:nvSpPr>
        <p:spPr bwMode="auto">
          <a:xfrm>
            <a:off x="755576" y="1988840"/>
            <a:ext cx="778668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PE" sz="2400" dirty="0" smtClean="0"/>
              <a:t>En la mayoría de los casos, no es posible estudiar a toda la </a:t>
            </a:r>
            <a:r>
              <a:rPr lang="es-PE" sz="2400" dirty="0" smtClean="0">
                <a:hlinkClick r:id="rId3"/>
              </a:rPr>
              <a:t>población</a:t>
            </a:r>
            <a:r>
              <a:rPr lang="es-PE" sz="2400" dirty="0" smtClean="0"/>
              <a:t>, y se elige una </a:t>
            </a:r>
            <a:r>
              <a:rPr lang="es-PE" sz="2400" dirty="0" smtClean="0">
                <a:hlinkClick r:id="rId4"/>
              </a:rPr>
              <a:t>muestra</a:t>
            </a:r>
            <a:r>
              <a:rPr lang="es-PE" sz="2400" dirty="0" smtClean="0"/>
              <a:t> para representar a todos los individuos. Esta muestra debe ser representativa de todas las características de todos los elementos. </a:t>
            </a:r>
          </a:p>
          <a:p>
            <a:pPr algn="just"/>
            <a:endParaRPr lang="es-PE" sz="2400" dirty="0" smtClean="0"/>
          </a:p>
          <a:p>
            <a:pPr algn="just"/>
            <a:r>
              <a:rPr lang="es-PE" sz="2400" dirty="0" smtClean="0"/>
              <a:t>El </a:t>
            </a:r>
            <a:r>
              <a:rPr lang="es-PE" sz="2400" b="1" dirty="0" smtClean="0"/>
              <a:t>muestreo</a:t>
            </a:r>
            <a:r>
              <a:rPr lang="es-PE" sz="2400" dirty="0" smtClean="0"/>
              <a:t> es el método de selección de una </a:t>
            </a:r>
            <a:r>
              <a:rPr lang="es-PE" sz="2400" dirty="0" smtClean="0">
                <a:hlinkClick r:id="rId4"/>
              </a:rPr>
              <a:t>muestra</a:t>
            </a:r>
            <a:r>
              <a:rPr lang="es-PE" sz="2400" dirty="0" smtClean="0"/>
              <a:t> a partir de una </a:t>
            </a:r>
            <a:r>
              <a:rPr lang="es-PE" sz="2400" dirty="0" smtClean="0">
                <a:hlinkClick r:id="rId3"/>
              </a:rPr>
              <a:t>población</a:t>
            </a:r>
            <a:r>
              <a:rPr lang="es-PE" sz="2400" dirty="0" smtClean="0"/>
              <a:t>. </a:t>
            </a:r>
          </a:p>
          <a:p>
            <a:pPr algn="just"/>
            <a:endParaRPr lang="es-AR" sz="2400" dirty="0" smtClean="0">
              <a:latin typeface="Calibri" pitchFamily="34" charset="0"/>
            </a:endParaRPr>
          </a:p>
          <a:p>
            <a:pPr algn="just"/>
            <a:r>
              <a:rPr lang="es-AR" sz="2400" dirty="0" smtClean="0">
                <a:latin typeface="Calibri" pitchFamily="34" charset="0"/>
              </a:rPr>
              <a:t>El </a:t>
            </a:r>
            <a:r>
              <a:rPr lang="es-AR" sz="2400" dirty="0">
                <a:latin typeface="Calibri" pitchFamily="34" charset="0"/>
              </a:rPr>
              <a:t>análisis de una muestra permite inferir conclusiones susceptibles de generalización a la población de estudio con cierto grado de </a:t>
            </a:r>
            <a:r>
              <a:rPr lang="es-AR" sz="2400" dirty="0" smtClean="0">
                <a:latin typeface="Calibri" pitchFamily="34" charset="0"/>
              </a:rPr>
              <a:t>certeza.</a:t>
            </a:r>
            <a:endParaRPr lang="es-AR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33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5536" y="260648"/>
            <a:ext cx="851535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 muestreo</a:t>
            </a:r>
          </a:p>
        </p:txBody>
      </p:sp>
      <p:sp>
        <p:nvSpPr>
          <p:cNvPr id="8" name="3 Rectángulo"/>
          <p:cNvSpPr>
            <a:spLocks noChangeArrowheads="1"/>
          </p:cNvSpPr>
          <p:nvPr/>
        </p:nvSpPr>
        <p:spPr bwMode="auto">
          <a:xfrm>
            <a:off x="755576" y="1988840"/>
            <a:ext cx="77866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PE" sz="2400" dirty="0" smtClean="0"/>
              <a:t>El </a:t>
            </a:r>
            <a:r>
              <a:rPr lang="es-PE" sz="2400" b="1" dirty="0" smtClean="0"/>
              <a:t>muestreo</a:t>
            </a:r>
            <a:r>
              <a:rPr lang="es-PE" sz="2400" dirty="0" smtClean="0"/>
              <a:t> es el método de selección de una </a:t>
            </a:r>
            <a:r>
              <a:rPr lang="es-PE" sz="2400" dirty="0" smtClean="0">
                <a:hlinkClick r:id="rId3"/>
              </a:rPr>
              <a:t>muestra</a:t>
            </a:r>
            <a:r>
              <a:rPr lang="es-PE" sz="2400" dirty="0" smtClean="0"/>
              <a:t> a partir de una </a:t>
            </a:r>
            <a:r>
              <a:rPr lang="es-PE" sz="2400" dirty="0" smtClean="0">
                <a:hlinkClick r:id="rId4"/>
              </a:rPr>
              <a:t>población</a:t>
            </a:r>
            <a:r>
              <a:rPr lang="es-PE" sz="2400" dirty="0" smtClean="0"/>
              <a:t>. </a:t>
            </a:r>
          </a:p>
          <a:p>
            <a:pPr algn="just"/>
            <a:endParaRPr lang="es-AR" sz="2400" dirty="0" smtClean="0">
              <a:latin typeface="Calibri" pitchFamily="34" charset="0"/>
            </a:endParaRPr>
          </a:p>
        </p:txBody>
      </p:sp>
      <p:pic>
        <p:nvPicPr>
          <p:cNvPr id="50178" name="Picture 2" descr="Imagen de la elección de una muestra a partir de una población por cualquier método de muestre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212976"/>
            <a:ext cx="4324350" cy="2800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34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pic>
        <p:nvPicPr>
          <p:cNvPr id="24578" name="Picture 2" descr="http://recursostic.educacion.es/descartes/web/materiales_didacticos/muestreo_poblaciones_ccg/imagenes/tipos_mu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420888"/>
            <a:ext cx="3736093" cy="2520280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4860032" y="1340768"/>
            <a:ext cx="3347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 smtClean="0"/>
              <a:t>No se usa el azar, sino el criterio del investigador, es decir, él decide si la muestra es o no representativa. </a:t>
            </a:r>
          </a:p>
          <a:p>
            <a:pPr algn="just"/>
            <a:r>
              <a:rPr lang="es-PE" dirty="0" smtClean="0"/>
              <a:t>Un ejemplo puede ser el realizado por un médico para investigar una determinada enfermedad, selecciona sus pacientes.</a:t>
            </a:r>
            <a:endParaRPr lang="es-PE" dirty="0"/>
          </a:p>
        </p:txBody>
      </p:sp>
      <p:cxnSp>
        <p:nvCxnSpPr>
          <p:cNvPr id="10" name="9 Conector recto de flecha"/>
          <p:cNvCxnSpPr/>
          <p:nvPr/>
        </p:nvCxnSpPr>
        <p:spPr>
          <a:xfrm flipV="1">
            <a:off x="4067944" y="2348880"/>
            <a:ext cx="72008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4716016" y="5301208"/>
            <a:ext cx="3449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 smtClean="0"/>
              <a:t>Interviene el azar de alguna forma.</a:t>
            </a:r>
            <a:endParaRPr lang="es-PE" dirty="0"/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4067944" y="4869160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35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04664"/>
            <a:ext cx="1990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611560" y="1582341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 smtClean="0"/>
              <a:t>El </a:t>
            </a:r>
            <a:r>
              <a:rPr lang="es-PE" b="1" dirty="0" smtClean="0"/>
              <a:t>muestreo no probabilístico</a:t>
            </a:r>
            <a:r>
              <a:rPr lang="es-PE" dirty="0" smtClean="0"/>
              <a:t> (o </a:t>
            </a:r>
            <a:r>
              <a:rPr lang="es-PE" b="1" dirty="0" smtClean="0"/>
              <a:t>muestreo no aleatorio</a:t>
            </a:r>
            <a:r>
              <a:rPr lang="es-PE" dirty="0" smtClean="0"/>
              <a:t>) es la técnica de muestreo donde los elementos son elegidos a juicio del investigador. No se conoce la probabilidad con la que se puede seleccionar a cada individuo. </a:t>
            </a:r>
          </a:p>
        </p:txBody>
      </p:sp>
      <p:pic>
        <p:nvPicPr>
          <p:cNvPr id="8197" name="Picture 5" descr="Dibujo de un ejemplo de muestreo no probabilísti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140968"/>
            <a:ext cx="3810000" cy="2476501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539552" y="3068960"/>
            <a:ext cx="4104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 smtClean="0"/>
              <a:t>El </a:t>
            </a:r>
            <a:r>
              <a:rPr lang="es-PE" b="1" dirty="0" smtClean="0"/>
              <a:t>muestreo no probabilístico</a:t>
            </a:r>
            <a:r>
              <a:rPr lang="es-PE" dirty="0" smtClean="0"/>
              <a:t> se utiliza cuando es imposible o muy difícil obtener la muestra por métodos de muestreo probabilístico. </a:t>
            </a:r>
          </a:p>
          <a:p>
            <a:pPr algn="just"/>
            <a:endParaRPr lang="es-PE" dirty="0" smtClean="0"/>
          </a:p>
          <a:p>
            <a:pPr algn="just"/>
            <a:r>
              <a:rPr lang="es-PE" dirty="0" smtClean="0"/>
              <a:t>Las muestras seleccionadas por métodos de </a:t>
            </a:r>
            <a:r>
              <a:rPr lang="es-PE" b="1" dirty="0" smtClean="0"/>
              <a:t>muestreo no aleatorios</a:t>
            </a:r>
            <a:r>
              <a:rPr lang="es-PE" dirty="0" smtClean="0"/>
              <a:t> intentan ser </a:t>
            </a:r>
            <a:r>
              <a:rPr lang="es-PE" b="1" dirty="0" smtClean="0"/>
              <a:t>representativas</a:t>
            </a:r>
            <a:r>
              <a:rPr lang="es-PE" dirty="0" smtClean="0"/>
              <a:t> bajo los criterios del investigador, pero en ningún caso garantizan la representatividad. 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36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04664"/>
            <a:ext cx="1990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755576" y="1484784"/>
            <a:ext cx="78133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PE" b="1" dirty="0" smtClean="0"/>
          </a:p>
          <a:p>
            <a:pPr algn="just"/>
            <a:r>
              <a:rPr lang="es-PE" b="1" dirty="0" smtClean="0"/>
              <a:t>Tipos de muestreo no probabilístico:</a:t>
            </a:r>
          </a:p>
          <a:p>
            <a:pPr algn="just"/>
            <a:endParaRPr lang="es-PE" b="1" dirty="0" smtClean="0"/>
          </a:p>
          <a:p>
            <a:pPr algn="just"/>
            <a:r>
              <a:rPr lang="es-PE" b="1" dirty="0" smtClean="0"/>
              <a:t>Muestreo por cuotas</a:t>
            </a:r>
            <a:r>
              <a:rPr lang="es-PE" dirty="0" smtClean="0"/>
              <a:t>: se basa en seleccionar la muestra después de dividir la población en grupos o estratos. Los sujetos dentro de cada grupo se eligen por métodos no probabilísticos.</a:t>
            </a:r>
          </a:p>
          <a:p>
            <a:pPr algn="just"/>
            <a:endParaRPr lang="es-PE" dirty="0" smtClean="0"/>
          </a:p>
          <a:p>
            <a:pPr algn="just"/>
            <a:r>
              <a:rPr lang="es-PE" b="1" dirty="0" smtClean="0"/>
              <a:t>Muestreo por conveniencia</a:t>
            </a:r>
            <a:r>
              <a:rPr lang="es-PE" dirty="0" smtClean="0"/>
              <a:t>: consiste en seleccionar a los individuos que convienen al investigador para la muestra. Esta conveniencia se produce porque al investigador le resulta más fácil examinar a estos sujetos, ya sea por proximidad geográfica, por ser sus amigos,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37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04664"/>
            <a:ext cx="1990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755576" y="1484784"/>
            <a:ext cx="78133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b="1" dirty="0" smtClean="0"/>
              <a:t>Tipos de muestreo no probabilístico:</a:t>
            </a:r>
          </a:p>
          <a:p>
            <a:pPr algn="just"/>
            <a:endParaRPr lang="es-PE" b="1" dirty="0" smtClean="0"/>
          </a:p>
          <a:p>
            <a:pPr algn="just"/>
            <a:r>
              <a:rPr lang="es-PE" b="1" dirty="0" smtClean="0"/>
              <a:t>Muestreo de bola de nieve</a:t>
            </a:r>
            <a:r>
              <a:rPr lang="es-PE" dirty="0" smtClean="0"/>
              <a:t> (o </a:t>
            </a:r>
            <a:r>
              <a:rPr lang="es-PE" b="1" dirty="0" smtClean="0"/>
              <a:t>muestreo por referidos</a:t>
            </a:r>
            <a:r>
              <a:rPr lang="es-PE" dirty="0" smtClean="0"/>
              <a:t>): se realiza sobre poblaciones donde no se conoce a sus individuos o es muy difícil acceder a ellos. Se llama </a:t>
            </a:r>
            <a:r>
              <a:rPr lang="es-PE" b="1" dirty="0" smtClean="0"/>
              <a:t>muestreo de bola de nieve</a:t>
            </a:r>
            <a:r>
              <a:rPr lang="es-PE" dirty="0" smtClean="0"/>
              <a:t> porque cada sujeto estudiado propone a otros, produciendo un efecto acumulativo parecido a una bola de nieve.</a:t>
            </a:r>
          </a:p>
          <a:p>
            <a:pPr algn="just"/>
            <a:endParaRPr lang="es-PE" b="1" dirty="0" smtClean="0"/>
          </a:p>
          <a:p>
            <a:pPr algn="just"/>
            <a:r>
              <a:rPr lang="es-PE" b="1" dirty="0" smtClean="0"/>
              <a:t>Muestreo casual o accidental</a:t>
            </a:r>
            <a:r>
              <a:rPr lang="es-PE" dirty="0" smtClean="0"/>
              <a:t>: los individuos son elegidos de manera casual, sin ningún juicio previo. Las personas que realizan el estudio eligen un lugar o un medio, y desde ahí realizan el estudio a los individuos de la población que accidentalmente se encuentren a su disposición.</a:t>
            </a:r>
          </a:p>
          <a:p>
            <a:pPr algn="just"/>
            <a:endParaRPr lang="es-PE" b="1" dirty="0" smtClean="0"/>
          </a:p>
          <a:p>
            <a:pPr algn="just"/>
            <a:r>
              <a:rPr lang="es-PE" b="1" dirty="0" smtClean="0"/>
              <a:t>Muestreo discrecional</a:t>
            </a:r>
            <a:r>
              <a:rPr lang="es-PE" dirty="0" smtClean="0"/>
              <a:t> (o </a:t>
            </a:r>
            <a:r>
              <a:rPr lang="es-PE" b="1" dirty="0" smtClean="0"/>
              <a:t>muestreo por juicio</a:t>
            </a:r>
            <a:r>
              <a:rPr lang="es-PE" dirty="0" smtClean="0"/>
              <a:t>): los sujetos se seleccionan a base del conocimiento y juicio del investigador.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38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0648"/>
            <a:ext cx="17430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899592" y="1628800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000" dirty="0" smtClean="0"/>
              <a:t>El </a:t>
            </a:r>
            <a:r>
              <a:rPr lang="es-PE" sz="2000" b="1" dirty="0" smtClean="0"/>
              <a:t>muestreo probabilístico</a:t>
            </a:r>
            <a:r>
              <a:rPr lang="es-PE" sz="2000" dirty="0" smtClean="0"/>
              <a:t> (o muestreo aleatorio) es la técnica de elección de la muestra en la que los individuos son elegidos aleatoriamente y todos tienen probabilidad positiva de formar parte de ella. </a:t>
            </a:r>
            <a:endParaRPr lang="es-PE" sz="2000" dirty="0"/>
          </a:p>
        </p:txBody>
      </p:sp>
      <p:pic>
        <p:nvPicPr>
          <p:cNvPr id="51204" name="Picture 4" descr="Dibujo de un ejemplo de muestreo probabilísti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429000"/>
            <a:ext cx="3810000" cy="2476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39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0648"/>
            <a:ext cx="17430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619672" y="2132856"/>
            <a:ext cx="62646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800" b="1" dirty="0" smtClean="0">
                <a:solidFill>
                  <a:srgbClr val="FF0000"/>
                </a:solidFill>
              </a:rPr>
              <a:t>Tipos de muestreo probabilístico :</a:t>
            </a:r>
          </a:p>
          <a:p>
            <a:endParaRPr lang="es-PE" sz="2800" b="1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es-PE" sz="2800" b="1" dirty="0" smtClean="0"/>
              <a:t>Muestreo aleatorio simple</a:t>
            </a:r>
            <a:endParaRPr lang="es-PE" sz="2800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es-PE" sz="2800" b="1" dirty="0" smtClean="0"/>
              <a:t>Muestreo aleatorio estratificado</a:t>
            </a:r>
            <a:endParaRPr lang="es-PE" sz="2800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es-PE" sz="2800" b="1" dirty="0" smtClean="0"/>
              <a:t>Muestreo aleatorio sistemático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s-PE" sz="2800" b="1" dirty="0" smtClean="0"/>
              <a:t>Muestreo aleatorio por conglomerados</a:t>
            </a:r>
            <a:endParaRPr lang="es-P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4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650904" y="571480"/>
            <a:ext cx="8064500" cy="4495800"/>
          </a:xfrm>
          <a:prstGeom prst="rect">
            <a:avLst/>
          </a:prstGeom>
        </p:spPr>
        <p:txBody>
          <a:bodyPr vert="horz" lIns="92075" tIns="46038" rIns="92075" bIns="46038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TÉCNICAS CUALITATIVAS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" sz="2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Técnicas directas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 los sujetos proporcionan información de forma libre o ante preguntas directas, siendo conscientes del objetivo del estudio.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Entrevista en profundidad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Reuniones de grupo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000"/>
              </a:buClr>
              <a:buSzTx/>
              <a:buFont typeface="Arial" pitchFamily="34" charset="0"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" sz="2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Técnicas indirectas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 los sujetos proporcionan información cuando responden a estímulos que desvían su atención del verdadero objetivo del estudio para asegurar su espontaneidad y sinceridad.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Técnicas proyectivas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40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0648"/>
            <a:ext cx="17430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539552" y="1412776"/>
            <a:ext cx="270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 smtClean="0"/>
              <a:t>Muestreo aleatorio simple</a:t>
            </a:r>
            <a:endParaRPr lang="es-PE" b="1" dirty="0"/>
          </a:p>
        </p:txBody>
      </p:sp>
      <p:sp>
        <p:nvSpPr>
          <p:cNvPr id="8" name="7 Rectángulo"/>
          <p:cNvSpPr/>
          <p:nvPr/>
        </p:nvSpPr>
        <p:spPr>
          <a:xfrm>
            <a:off x="899592" y="1772816"/>
            <a:ext cx="53285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 smtClean="0"/>
              <a:t>Todos los individuos tienen la </a:t>
            </a:r>
            <a:r>
              <a:rPr lang="es-PE" b="1" dirty="0" smtClean="0"/>
              <a:t>misma probabilidad</a:t>
            </a:r>
            <a:r>
              <a:rPr lang="es-PE" dirty="0" smtClean="0"/>
              <a:t> de ser seleccionados.</a:t>
            </a:r>
          </a:p>
          <a:p>
            <a:pPr algn="just"/>
            <a:endParaRPr lang="es-PE" dirty="0" smtClean="0"/>
          </a:p>
          <a:p>
            <a:pPr algn="just"/>
            <a:r>
              <a:rPr lang="es-PE" dirty="0" smtClean="0"/>
              <a:t>Las observaciones se realizan con reemplazamiento, de forma que la población es igual en todas las extracciones. En el caso de que se renuncie, por azar, a volver a seleccionar en la muestra al mismo individuo, estaremos en el caso de método aleatorio sin reemplazamiento. </a:t>
            </a:r>
          </a:p>
          <a:p>
            <a:pPr algn="just"/>
            <a:r>
              <a:rPr lang="es-PE" dirty="0" smtClean="0"/>
              <a:t>Supongamos que queremos elegir una muestra de </a:t>
            </a:r>
            <a:r>
              <a:rPr lang="es-PE" i="1" dirty="0" smtClean="0"/>
              <a:t>n</a:t>
            </a:r>
            <a:r>
              <a:rPr lang="es-PE" dirty="0" smtClean="0"/>
              <a:t> individuos de una población de </a:t>
            </a:r>
            <a:r>
              <a:rPr lang="es-PE" i="1" dirty="0" smtClean="0"/>
              <a:t>N</a:t>
            </a:r>
            <a:r>
              <a:rPr lang="es-PE" dirty="0" smtClean="0"/>
              <a:t> sujetos.</a:t>
            </a:r>
          </a:p>
          <a:p>
            <a:pPr algn="just"/>
            <a:r>
              <a:rPr lang="es-PE" dirty="0" smtClean="0"/>
              <a:t>Cada elemento tiene probabilidad </a:t>
            </a:r>
            <a:r>
              <a:rPr lang="es-PE" i="1" dirty="0" smtClean="0"/>
              <a:t>n/N</a:t>
            </a:r>
            <a:r>
              <a:rPr lang="es-PE" dirty="0" smtClean="0"/>
              <a:t> de ser elegido en la muestra. </a:t>
            </a:r>
            <a:endParaRPr lang="es-PE" dirty="0"/>
          </a:p>
        </p:txBody>
      </p:sp>
      <p:pic>
        <p:nvPicPr>
          <p:cNvPr id="52226" name="Picture 2" descr="Dibujo de la elección de muestreo aleatorio simple mediante un bombo con bol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492896"/>
            <a:ext cx="2247900" cy="2600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41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0648"/>
            <a:ext cx="17430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467544" y="24208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PE" dirty="0" smtClean="0"/>
              <a:t>En el </a:t>
            </a:r>
            <a:r>
              <a:rPr lang="es-PE" b="1" dirty="0" smtClean="0"/>
              <a:t>muestreo estratificado</a:t>
            </a:r>
            <a:r>
              <a:rPr lang="es-PE" dirty="0" smtClean="0"/>
              <a:t>, los individuos se dividen en grupos o </a:t>
            </a:r>
            <a:r>
              <a:rPr lang="es-PE" i="1" dirty="0" smtClean="0"/>
              <a:t>estratos</a:t>
            </a:r>
            <a:r>
              <a:rPr lang="es-PE" dirty="0" smtClean="0"/>
              <a:t>. Cada elemento pertenece a un único estrato.</a:t>
            </a:r>
            <a:endParaRPr lang="es-PE" dirty="0"/>
          </a:p>
        </p:txBody>
      </p:sp>
      <p:pic>
        <p:nvPicPr>
          <p:cNvPr id="54274" name="Picture 2" descr="Dibujo del muestreo estratifica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700808"/>
            <a:ext cx="3638550" cy="3133726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827584" y="1700808"/>
            <a:ext cx="2423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 smtClean="0"/>
              <a:t>Muestreo estratificado:</a:t>
            </a:r>
            <a:endParaRPr lang="es-PE" dirty="0"/>
          </a:p>
        </p:txBody>
      </p:sp>
      <p:sp>
        <p:nvSpPr>
          <p:cNvPr id="11" name="10 Rectángulo"/>
          <p:cNvSpPr/>
          <p:nvPr/>
        </p:nvSpPr>
        <p:spPr>
          <a:xfrm>
            <a:off x="611560" y="5013176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 smtClean="0"/>
              <a:t>La muestra se elige escogiendo en cada estrato un número representativo de individuos. La elección de los elementos en cada estrato se realiza mediante algún método de muestreo aleatorio simple o muestreo sistemático. 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42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0648"/>
            <a:ext cx="17430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611560" y="184482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/>
              <a:t>El método de </a:t>
            </a:r>
            <a:r>
              <a:rPr lang="es-PE" b="1" dirty="0" smtClean="0"/>
              <a:t>muestreo sistemático</a:t>
            </a:r>
            <a:r>
              <a:rPr lang="es-PE" dirty="0" smtClean="0"/>
              <a:t> se utiliza en muestras ordenadas del 1 al </a:t>
            </a:r>
            <a:r>
              <a:rPr lang="es-PE" i="1" dirty="0" smtClean="0"/>
              <a:t>N</a:t>
            </a:r>
            <a:r>
              <a:rPr lang="es-PE" dirty="0" smtClean="0"/>
              <a:t>. </a:t>
            </a:r>
            <a:endParaRPr lang="es-PE" dirty="0"/>
          </a:p>
        </p:txBody>
      </p:sp>
      <p:sp>
        <p:nvSpPr>
          <p:cNvPr id="13" name="12 Rectángulo"/>
          <p:cNvSpPr/>
          <p:nvPr/>
        </p:nvSpPr>
        <p:spPr>
          <a:xfrm>
            <a:off x="1259632" y="1412776"/>
            <a:ext cx="2363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 smtClean="0"/>
              <a:t>Muestreo sistemático</a:t>
            </a:r>
            <a:r>
              <a:rPr lang="es-PE" dirty="0" smtClean="0"/>
              <a:t> :</a:t>
            </a:r>
            <a:endParaRPr lang="es-PE" dirty="0"/>
          </a:p>
        </p:txBody>
      </p:sp>
      <p:pic>
        <p:nvPicPr>
          <p:cNvPr id="55298" name="Picture 2" descr="Fórmula de la muestra seleccionada por el muestreo sistemáti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941168"/>
            <a:ext cx="4067175" cy="371475"/>
          </a:xfrm>
          <a:prstGeom prst="rect">
            <a:avLst/>
          </a:prstGeom>
          <a:noFill/>
        </p:spPr>
      </p:pic>
      <p:pic>
        <p:nvPicPr>
          <p:cNvPr id="55299" name="Picture 3" descr="Dibujo de la elección de la muestra con el muestreo sistemátic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5589240"/>
            <a:ext cx="5476875" cy="609600"/>
          </a:xfrm>
          <a:prstGeom prst="rect">
            <a:avLst/>
          </a:prstGeom>
          <a:noFill/>
        </p:spPr>
      </p:pic>
      <p:sp>
        <p:nvSpPr>
          <p:cNvPr id="14" name="13 Rectángulo"/>
          <p:cNvSpPr/>
          <p:nvPr/>
        </p:nvSpPr>
        <p:spPr>
          <a:xfrm>
            <a:off x="539552" y="2420888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/>
              <a:t>Consiste en lo siguiente: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s-PE" dirty="0" smtClean="0"/>
              <a:t>Supongamos que tenemos una población de </a:t>
            </a:r>
            <a:r>
              <a:rPr lang="es-PE" i="1" dirty="0" smtClean="0"/>
              <a:t>N</a:t>
            </a:r>
            <a:r>
              <a:rPr lang="es-PE" dirty="0" smtClean="0"/>
              <a:t> individuos ordenados del 1 al </a:t>
            </a:r>
            <a:r>
              <a:rPr lang="es-PE" i="1" dirty="0" smtClean="0"/>
              <a:t>N</a:t>
            </a:r>
            <a:r>
              <a:rPr lang="es-PE" dirty="0" smtClean="0"/>
              <a:t>. Queremos seleccionar una muestra de tamaño </a:t>
            </a:r>
            <a:r>
              <a:rPr lang="es-PE" i="1" dirty="0" smtClean="0"/>
              <a:t>n</a:t>
            </a:r>
            <a:r>
              <a:rPr lang="es-PE" dirty="0" smtClean="0"/>
              <a:t>.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s-PE" dirty="0" smtClean="0"/>
              <a:t>Sea </a:t>
            </a:r>
            <a:r>
              <a:rPr lang="es-PE" i="1" dirty="0" smtClean="0"/>
              <a:t>k</a:t>
            </a:r>
            <a:r>
              <a:rPr lang="es-PE" dirty="0" smtClean="0"/>
              <a:t> el entero más próximo a </a:t>
            </a:r>
            <a:r>
              <a:rPr lang="es-PE" i="1" dirty="0" smtClean="0"/>
              <a:t>N/n</a:t>
            </a:r>
            <a:r>
              <a:rPr lang="es-PE" dirty="0" smtClean="0"/>
              <a:t>.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s-PE" dirty="0" smtClean="0"/>
              <a:t>Escogemos al azar un número </a:t>
            </a:r>
            <a:r>
              <a:rPr lang="es-PE" i="1" dirty="0" smtClean="0"/>
              <a:t>i</a:t>
            </a:r>
            <a:r>
              <a:rPr lang="es-PE" dirty="0" smtClean="0"/>
              <a:t> entre 1 y </a:t>
            </a:r>
            <a:r>
              <a:rPr lang="es-PE" i="1" dirty="0" smtClean="0"/>
              <a:t>k</a:t>
            </a:r>
            <a:r>
              <a:rPr lang="es-PE" dirty="0" smtClean="0"/>
              <a:t> (utilizando los números aleatorios, sacar una bola de un bombo, etc.).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s-PE" dirty="0" smtClean="0"/>
              <a:t>La muestra será el elemento </a:t>
            </a:r>
            <a:r>
              <a:rPr lang="es-PE" i="1" dirty="0" smtClean="0"/>
              <a:t>i</a:t>
            </a:r>
            <a:r>
              <a:rPr lang="es-PE" dirty="0" smtClean="0"/>
              <a:t> y los elementos </a:t>
            </a:r>
            <a:r>
              <a:rPr lang="es-PE" i="1" dirty="0" err="1" smtClean="0"/>
              <a:t>i+k</a:t>
            </a:r>
            <a:r>
              <a:rPr lang="es-PE" dirty="0" smtClean="0"/>
              <a:t>, </a:t>
            </a:r>
            <a:r>
              <a:rPr lang="es-PE" i="1" dirty="0" smtClean="0"/>
              <a:t>i+2k</a:t>
            </a:r>
            <a:r>
              <a:rPr lang="es-PE" dirty="0" smtClean="0"/>
              <a:t>, etc.. Es decir, el elemento </a:t>
            </a:r>
            <a:r>
              <a:rPr lang="es-PE" i="1" dirty="0" smtClean="0"/>
              <a:t>k</a:t>
            </a:r>
            <a:r>
              <a:rPr lang="es-PE" dirty="0" smtClean="0"/>
              <a:t> y los elementos a intervalos fijos </a:t>
            </a:r>
            <a:r>
              <a:rPr lang="es-PE" i="1" dirty="0" smtClean="0"/>
              <a:t>k</a:t>
            </a:r>
            <a:r>
              <a:rPr lang="es-PE" dirty="0" smtClean="0"/>
              <a:t> hasta conseguir los </a:t>
            </a:r>
            <a:r>
              <a:rPr lang="es-PE" i="1" dirty="0" smtClean="0"/>
              <a:t>n</a:t>
            </a:r>
            <a:r>
              <a:rPr lang="es-PE" dirty="0" smtClean="0"/>
              <a:t> sujetos: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43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0648"/>
            <a:ext cx="17430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467544" y="1700808"/>
            <a:ext cx="43924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 smtClean="0"/>
              <a:t>Se utiliza cuando la población está agrupada en conglomerados naturales. </a:t>
            </a:r>
          </a:p>
          <a:p>
            <a:pPr algn="just"/>
            <a:endParaRPr lang="es-PE" dirty="0" smtClean="0"/>
          </a:p>
          <a:p>
            <a:pPr algn="just"/>
            <a:r>
              <a:rPr lang="es-PE" dirty="0" smtClean="0"/>
              <a:t>Si se supone que los conglomerados son muestra significativa de la variable que se está estudiando, se puede seleccionar </a:t>
            </a:r>
            <a:r>
              <a:rPr lang="es-PE" b="1" dirty="0" smtClean="0"/>
              <a:t>algunos conglomerados</a:t>
            </a:r>
            <a:r>
              <a:rPr lang="es-PE" dirty="0" smtClean="0"/>
              <a:t> al azar (todos los conglomerados deben tener las mismas probabilidades de ser seleccionados) y utilizarlos en representación de la población. </a:t>
            </a:r>
            <a:endParaRPr lang="es-PE" dirty="0"/>
          </a:p>
        </p:txBody>
      </p:sp>
      <p:sp>
        <p:nvSpPr>
          <p:cNvPr id="11" name="10 Rectángulo"/>
          <p:cNvSpPr/>
          <p:nvPr/>
        </p:nvSpPr>
        <p:spPr>
          <a:xfrm>
            <a:off x="539552" y="1268760"/>
            <a:ext cx="3061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 smtClean="0"/>
              <a:t>Muestreo por conglomerados</a:t>
            </a:r>
            <a:r>
              <a:rPr lang="es-PE" dirty="0" smtClean="0"/>
              <a:t>:</a:t>
            </a:r>
            <a:endParaRPr lang="es-PE" dirty="0"/>
          </a:p>
        </p:txBody>
      </p:sp>
      <p:pic>
        <p:nvPicPr>
          <p:cNvPr id="56322" name="Picture 2" descr="Dibujo del muestreo por conglomerad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3475" y="1340768"/>
            <a:ext cx="3949005" cy="2895601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467544" y="479715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 smtClean="0"/>
              <a:t>Una vez seleccionados los conglomerados, el estudio se simplifica puesto que hay </a:t>
            </a:r>
            <a:r>
              <a:rPr lang="es-PE" b="1" dirty="0" smtClean="0"/>
              <a:t>menos individuos en el análisis</a:t>
            </a:r>
            <a:r>
              <a:rPr lang="es-PE" dirty="0" smtClean="0"/>
              <a:t>. El investigador debe elegir si estudiar a todos los sujetos de los conglomerados seleccionados o seleccionar una muestra mediante el método de muestreo aleatorio simple o muestreo sistemático.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3643306" y="3357562"/>
            <a:ext cx="1271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 smtClean="0">
                <a:solidFill>
                  <a:schemeClr val="accent6">
                    <a:lumMod val="75000"/>
                  </a:schemeClr>
                </a:solidFill>
              </a:rPr>
              <a:t>Gracias</a:t>
            </a:r>
            <a:endParaRPr lang="es-PE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44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5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8313" y="1676400"/>
            <a:ext cx="8229600" cy="4495800"/>
          </a:xfrm>
          <a:prstGeom prst="rect">
            <a:avLst/>
          </a:prstGeom>
          <a:noFill/>
        </p:spPr>
        <p:txBody>
          <a:bodyPr vert="horz" lIns="92075" tIns="46038" rIns="92075" bIns="46038" rtlCol="0"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ENTREVISTA EN PROFUNDIDAD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es-E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Técnica psicológica </a:t>
            </a: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no estructurada.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s-ES_tradnl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Utiliza preguntas abiertas.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s-ES_tradnl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Permite descubrir las motivaciones, creencias, actitudes y sentimientos más profundos de los sujetos.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s-ES_tradnl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Duración entre 30 minutos y más de una hora.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s-ES_tradnl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Aplicación en Marketing a la obtención de información de:</a:t>
            </a:r>
          </a:p>
          <a:p>
            <a:pPr marL="457200" marR="0" lvl="1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Expertos o profesionales de determinadas empresas.</a:t>
            </a:r>
          </a:p>
          <a:p>
            <a:pPr marL="457200" marR="0" lvl="1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Consumo de productos de naturaleza sensorial (bebidas, perfumes).</a:t>
            </a:r>
          </a:p>
          <a:p>
            <a:pPr marL="457200" marR="0" lvl="1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Temas embarazosos o delicados (higiene personal, anticonceptivos).</a:t>
            </a:r>
            <a:endParaRPr kumimoji="0" lang="es-ES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298450" y="485775"/>
            <a:ext cx="8515350" cy="11049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143240" y="500042"/>
            <a:ext cx="4302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TÉCNICAS CUALITATIVAS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6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5720" y="642918"/>
            <a:ext cx="8229600" cy="4495800"/>
          </a:xfrm>
          <a:prstGeom prst="rect">
            <a:avLst/>
          </a:prstGeom>
          <a:noFill/>
        </p:spPr>
        <p:txBody>
          <a:bodyPr vert="horz" lIns="92075" tIns="46038" rIns="92075" bIns="46038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REUNIONES DE GRUPO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es-ES" sz="11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Grupos de discusión o dinámica de grupos que debaten de un tema relacionado con el comportamiento del mercado.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s-ES_tradnl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Seis a diez personas por grupo con características homogéneas con un moderador o director de la reunión.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s-ES_tradnl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 utiliza un guión y otros estímulos (productos, fotos, vídeos).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s-ES_tradnl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Duración de una a tres horas y cuatro o cinco reuniones.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s-ES_tradnl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Grabación en vídeo y cinta magnetofónica.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s-ES_tradnl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Las transcripciones se analizan por el investigador.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7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0034" y="642918"/>
            <a:ext cx="7920037" cy="4749800"/>
          </a:xfrm>
          <a:prstGeom prst="rect">
            <a:avLst/>
          </a:prstGeom>
          <a:noFill/>
        </p:spPr>
        <p:txBody>
          <a:bodyPr vert="horz" lIns="92075" tIns="46038" rIns="92075" bIns="46038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TÉCNICAS PROYECTIVAS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s-ES_tradnl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Utilizan estímulos ambiguos y las personas proyectan sus propios comportamientos en otras personas, objetos o situaciones (sin hablar en primera persona).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Obtienen información de las creencias, motivaciones, sentimientos y actitudes más profundos de las personas con mayor sinceridad en la respuesta.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Los individuos no son conscientes de la finalidad del estudio.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Técnicas más aplicadas en Marketing: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Test libre de asociación de palabras (listado de posibles marcas).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Test de frases incompletas (textos publicitarios).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Test de apercepción temática (fotografía).</a:t>
            </a: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8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00034" y="785794"/>
            <a:ext cx="8077200" cy="4495800"/>
          </a:xfrm>
          <a:prstGeom prst="rect">
            <a:avLst/>
          </a:prstGeom>
        </p:spPr>
        <p:txBody>
          <a:bodyPr vert="horz" lIns="92075" tIns="46038" rIns="92075" bIns="46038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TÉCNICAS CUANTITATIVAS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Realizan un análisis estadístico de una serie de variables a partir de una muestra representativa o parte del colectivo estudiado para generalizar las conclusiones obtenidas a la población total.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Plan de muestreo: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Definición de la población a estudiar (ámbito geográfico y temporal).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Delimitación de la unidad </a:t>
            </a:r>
            <a:r>
              <a:rPr kumimoji="0" lang="es-E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muestral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Determinación del tamaño de la muestra.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Procedimiento de muestreo (selección de unidades </a:t>
            </a:r>
            <a:r>
              <a:rPr kumimoji="0" lang="es-E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muestrales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  <a:latin typeface="+mn-lt"/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  <a:latin typeface="+mn-lt"/>
              </a:rPr>
              <a:pPr eaLnBrk="1" hangingPunct="1">
                <a:defRPr/>
              </a:pPr>
              <a:t>9</a:t>
            </a:fld>
            <a:r>
              <a:rPr lang="es-ES" dirty="0" smtClean="0">
                <a:solidFill>
                  <a:schemeClr val="bg1"/>
                </a:solidFill>
                <a:latin typeface="+mn-lt"/>
              </a:rPr>
              <a:t>]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11560" y="2996952"/>
            <a:ext cx="8153400" cy="1104900"/>
          </a:xfrm>
          <a:prstGeom prst="rect">
            <a:avLst/>
          </a:prstGeo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Determinación del tamaño de la muestra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1833</Words>
  <Application>Microsoft Office PowerPoint</Application>
  <PresentationFormat>Presentación en pantalla (4:3)</PresentationFormat>
  <Paragraphs>262</Paragraphs>
  <Slides>44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6" baseType="lpstr">
      <vt:lpstr>Tema de Office</vt:lpstr>
      <vt:lpstr>Imagen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PJUDICIAL</dc:creator>
  <cp:lastModifiedBy>PJUDICIAL</cp:lastModifiedBy>
  <cp:revision>23</cp:revision>
  <dcterms:created xsi:type="dcterms:W3CDTF">2014-09-26T21:05:15Z</dcterms:created>
  <dcterms:modified xsi:type="dcterms:W3CDTF">2014-12-02T20:35:04Z</dcterms:modified>
</cp:coreProperties>
</file>