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2"/>
  </p:notesMasterIdLst>
  <p:handoutMasterIdLst>
    <p:handoutMasterId r:id="rId33"/>
  </p:handoutMasterIdLst>
  <p:sldIdLst>
    <p:sldId id="300" r:id="rId2"/>
    <p:sldId id="373" r:id="rId3"/>
    <p:sldId id="375" r:id="rId4"/>
    <p:sldId id="374" r:id="rId5"/>
    <p:sldId id="376" r:id="rId6"/>
    <p:sldId id="377" r:id="rId7"/>
    <p:sldId id="378" r:id="rId8"/>
    <p:sldId id="379" r:id="rId9"/>
    <p:sldId id="380" r:id="rId10"/>
    <p:sldId id="384" r:id="rId11"/>
    <p:sldId id="383" r:id="rId12"/>
    <p:sldId id="385" r:id="rId13"/>
    <p:sldId id="386" r:id="rId14"/>
    <p:sldId id="387" r:id="rId15"/>
    <p:sldId id="388" r:id="rId16"/>
    <p:sldId id="390" r:id="rId17"/>
    <p:sldId id="391" r:id="rId18"/>
    <p:sldId id="392" r:id="rId19"/>
    <p:sldId id="393" r:id="rId20"/>
    <p:sldId id="395" r:id="rId21"/>
    <p:sldId id="396" r:id="rId22"/>
    <p:sldId id="397" r:id="rId23"/>
    <p:sldId id="398" r:id="rId24"/>
    <p:sldId id="399" r:id="rId25"/>
    <p:sldId id="400" r:id="rId26"/>
    <p:sldId id="401" r:id="rId27"/>
    <p:sldId id="402" r:id="rId28"/>
    <p:sldId id="403" r:id="rId29"/>
    <p:sldId id="404" r:id="rId30"/>
    <p:sldId id="405" r:id="rId31"/>
  </p:sldIdLst>
  <p:sldSz cx="9144000" cy="6858000" type="screen4x3"/>
  <p:notesSz cx="6669088" cy="97536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1168A6"/>
    <a:srgbClr val="5F5F5F"/>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589"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9" d="100"/>
        <a:sy n="79" d="100"/>
      </p:scale>
      <p:origin x="0" y="0"/>
    </p:cViewPr>
  </p:sorterViewPr>
  <p:notesViewPr>
    <p:cSldViewPr>
      <p:cViewPr varScale="1">
        <p:scale>
          <a:sx n="43" d="100"/>
          <a:sy n="43" d="100"/>
        </p:scale>
        <p:origin x="-2010" y="-114"/>
      </p:cViewPr>
      <p:guideLst>
        <p:guide orient="horz" pos="3072"/>
        <p:guide pos="210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889250" cy="488950"/>
          </a:xfrm>
          <a:prstGeom prst="rect">
            <a:avLst/>
          </a:prstGeom>
        </p:spPr>
        <p:txBody>
          <a:bodyPr vert="horz" lIns="91308" tIns="45654" rIns="91308" bIns="45654" rtlCol="0"/>
          <a:lstStyle>
            <a:lvl1pPr algn="l">
              <a:defRPr sz="1200">
                <a:latin typeface="Arial" charset="0"/>
                <a:cs typeface="+mn-cs"/>
              </a:defRPr>
            </a:lvl1pPr>
          </a:lstStyle>
          <a:p>
            <a:pPr>
              <a:defRPr/>
            </a:pPr>
            <a:r>
              <a:rPr lang="es-PE"/>
              <a:t>Fundamentos de Marketing</a:t>
            </a:r>
          </a:p>
        </p:txBody>
      </p:sp>
      <p:sp>
        <p:nvSpPr>
          <p:cNvPr id="3" name="2 Marcador de fecha"/>
          <p:cNvSpPr>
            <a:spLocks noGrp="1"/>
          </p:cNvSpPr>
          <p:nvPr>
            <p:ph type="dt" sz="quarter" idx="1"/>
          </p:nvPr>
        </p:nvSpPr>
        <p:spPr>
          <a:xfrm>
            <a:off x="3778250" y="0"/>
            <a:ext cx="2889250" cy="488950"/>
          </a:xfrm>
          <a:prstGeom prst="rect">
            <a:avLst/>
          </a:prstGeom>
        </p:spPr>
        <p:txBody>
          <a:bodyPr vert="horz" lIns="91308" tIns="45654" rIns="91308" bIns="45654" rtlCol="0"/>
          <a:lstStyle>
            <a:lvl1pPr algn="r">
              <a:defRPr sz="1200">
                <a:latin typeface="Arial" charset="0"/>
                <a:cs typeface="+mn-cs"/>
              </a:defRPr>
            </a:lvl1pPr>
          </a:lstStyle>
          <a:p>
            <a:pPr>
              <a:defRPr/>
            </a:pPr>
            <a:fld id="{C7ABC268-6539-4AD0-81BD-FCF27C9753CD}" type="datetimeFigureOut">
              <a:rPr lang="es-PE"/>
              <a:pPr>
                <a:defRPr/>
              </a:pPr>
              <a:t>19/09/2014</a:t>
            </a:fld>
            <a:endParaRPr lang="es-PE"/>
          </a:p>
        </p:txBody>
      </p:sp>
      <p:sp>
        <p:nvSpPr>
          <p:cNvPr id="4" name="3 Marcador de pie de página"/>
          <p:cNvSpPr>
            <a:spLocks noGrp="1"/>
          </p:cNvSpPr>
          <p:nvPr>
            <p:ph type="ftr" sz="quarter" idx="2"/>
          </p:nvPr>
        </p:nvSpPr>
        <p:spPr>
          <a:xfrm>
            <a:off x="0" y="9263063"/>
            <a:ext cx="2889250" cy="488950"/>
          </a:xfrm>
          <a:prstGeom prst="rect">
            <a:avLst/>
          </a:prstGeom>
        </p:spPr>
        <p:txBody>
          <a:bodyPr vert="horz" lIns="91308" tIns="45654" rIns="91308" bIns="45654" rtlCol="0" anchor="b"/>
          <a:lstStyle>
            <a:lvl1pPr algn="l">
              <a:defRPr sz="1200">
                <a:latin typeface="Arial" charset="0"/>
                <a:cs typeface="+mn-cs"/>
              </a:defRPr>
            </a:lvl1pPr>
          </a:lstStyle>
          <a:p>
            <a:pPr>
              <a:defRPr/>
            </a:pPr>
            <a:endParaRPr lang="es-PE"/>
          </a:p>
        </p:txBody>
      </p:sp>
      <p:sp>
        <p:nvSpPr>
          <p:cNvPr id="5" name="4 Marcador de número de diapositiva"/>
          <p:cNvSpPr>
            <a:spLocks noGrp="1"/>
          </p:cNvSpPr>
          <p:nvPr>
            <p:ph type="sldNum" sz="quarter" idx="3"/>
          </p:nvPr>
        </p:nvSpPr>
        <p:spPr>
          <a:xfrm>
            <a:off x="3778250" y="9263063"/>
            <a:ext cx="2889250" cy="488950"/>
          </a:xfrm>
          <a:prstGeom prst="rect">
            <a:avLst/>
          </a:prstGeom>
        </p:spPr>
        <p:txBody>
          <a:bodyPr vert="horz" lIns="91308" tIns="45654" rIns="91308" bIns="45654" rtlCol="0" anchor="b"/>
          <a:lstStyle>
            <a:lvl1pPr algn="r">
              <a:defRPr sz="1200">
                <a:latin typeface="Arial" charset="0"/>
                <a:cs typeface="+mn-cs"/>
              </a:defRPr>
            </a:lvl1pPr>
          </a:lstStyle>
          <a:p>
            <a:pPr>
              <a:defRPr/>
            </a:pPr>
            <a:fld id="{D6809BBD-A3CC-4DA2-98EF-CAB0DDDED345}" type="slidenum">
              <a:rPr lang="es-PE"/>
              <a:pPr>
                <a:defRPr/>
              </a:pPr>
              <a:t>‹Nº›</a:t>
            </a:fld>
            <a:endParaRPr lang="es-PE"/>
          </a:p>
        </p:txBody>
      </p:sp>
    </p:spTree>
    <p:extLst>
      <p:ext uri="{BB962C8B-B14F-4D97-AF65-F5344CB8AC3E}">
        <p14:creationId xmlns:p14="http://schemas.microsoft.com/office/powerpoint/2010/main" val="3470676427"/>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889250" cy="488950"/>
          </a:xfrm>
          <a:prstGeom prst="rect">
            <a:avLst/>
          </a:prstGeom>
          <a:noFill/>
          <a:ln w="9525">
            <a:noFill/>
            <a:miter lim="800000"/>
            <a:headEnd/>
            <a:tailEnd/>
          </a:ln>
          <a:effectLst/>
        </p:spPr>
        <p:txBody>
          <a:bodyPr vert="horz" wrap="square" lIns="91308" tIns="45654" rIns="91308" bIns="45654" numCol="1" anchor="t" anchorCtr="0" compatLnSpc="1">
            <a:prstTxWarp prst="textNoShape">
              <a:avLst/>
            </a:prstTxWarp>
          </a:bodyPr>
          <a:lstStyle>
            <a:lvl1pPr>
              <a:defRPr sz="1200">
                <a:latin typeface="Arial" charset="0"/>
                <a:cs typeface="+mn-cs"/>
              </a:defRPr>
            </a:lvl1pPr>
          </a:lstStyle>
          <a:p>
            <a:pPr>
              <a:defRPr/>
            </a:pPr>
            <a:r>
              <a:rPr lang="es-ES"/>
              <a:t>Fundamentos de Marketing</a:t>
            </a:r>
          </a:p>
        </p:txBody>
      </p:sp>
      <p:sp>
        <p:nvSpPr>
          <p:cNvPr id="3075" name="Rectangle 3"/>
          <p:cNvSpPr>
            <a:spLocks noGrp="1" noChangeArrowheads="1"/>
          </p:cNvSpPr>
          <p:nvPr>
            <p:ph type="dt" idx="1"/>
          </p:nvPr>
        </p:nvSpPr>
        <p:spPr bwMode="auto">
          <a:xfrm>
            <a:off x="3778250" y="0"/>
            <a:ext cx="2889250" cy="488950"/>
          </a:xfrm>
          <a:prstGeom prst="rect">
            <a:avLst/>
          </a:prstGeom>
          <a:noFill/>
          <a:ln w="9525">
            <a:noFill/>
            <a:miter lim="800000"/>
            <a:headEnd/>
            <a:tailEnd/>
          </a:ln>
          <a:effectLst/>
        </p:spPr>
        <p:txBody>
          <a:bodyPr vert="horz" wrap="square" lIns="91308" tIns="45654" rIns="91308" bIns="45654" numCol="1" anchor="t" anchorCtr="0" compatLnSpc="1">
            <a:prstTxWarp prst="textNoShape">
              <a:avLst/>
            </a:prstTxWarp>
          </a:bodyPr>
          <a:lstStyle>
            <a:lvl1pPr algn="r">
              <a:defRPr sz="1200">
                <a:latin typeface="Arial" charset="0"/>
                <a:cs typeface="+mn-cs"/>
              </a:defRPr>
            </a:lvl1pPr>
          </a:lstStyle>
          <a:p>
            <a:pPr>
              <a:defRPr/>
            </a:pPr>
            <a:endParaRPr lang="es-ES"/>
          </a:p>
        </p:txBody>
      </p:sp>
      <p:sp>
        <p:nvSpPr>
          <p:cNvPr id="33796" name="Rectangle 4"/>
          <p:cNvSpPr>
            <a:spLocks noGrp="1" noRot="1" noChangeAspect="1" noChangeArrowheads="1" noTextEdit="1"/>
          </p:cNvSpPr>
          <p:nvPr>
            <p:ph type="sldImg" idx="2"/>
          </p:nvPr>
        </p:nvSpPr>
        <p:spPr bwMode="auto">
          <a:xfrm>
            <a:off x="896938" y="731838"/>
            <a:ext cx="4875212" cy="36576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66750" y="4632325"/>
            <a:ext cx="5335588" cy="4389438"/>
          </a:xfrm>
          <a:prstGeom prst="rect">
            <a:avLst/>
          </a:prstGeom>
          <a:noFill/>
          <a:ln w="9525">
            <a:noFill/>
            <a:miter lim="800000"/>
            <a:headEnd/>
            <a:tailEnd/>
          </a:ln>
          <a:effectLst/>
        </p:spPr>
        <p:txBody>
          <a:bodyPr vert="horz" wrap="square" lIns="91308" tIns="45654" rIns="91308" bIns="45654"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3078" name="Rectangle 6"/>
          <p:cNvSpPr>
            <a:spLocks noGrp="1" noChangeArrowheads="1"/>
          </p:cNvSpPr>
          <p:nvPr>
            <p:ph type="ftr" sz="quarter" idx="4"/>
          </p:nvPr>
        </p:nvSpPr>
        <p:spPr bwMode="auto">
          <a:xfrm>
            <a:off x="0" y="9263063"/>
            <a:ext cx="2889250" cy="488950"/>
          </a:xfrm>
          <a:prstGeom prst="rect">
            <a:avLst/>
          </a:prstGeom>
          <a:noFill/>
          <a:ln w="9525">
            <a:noFill/>
            <a:miter lim="800000"/>
            <a:headEnd/>
            <a:tailEnd/>
          </a:ln>
          <a:effectLst/>
        </p:spPr>
        <p:txBody>
          <a:bodyPr vert="horz" wrap="square" lIns="91308" tIns="45654" rIns="91308" bIns="45654" numCol="1" anchor="b" anchorCtr="0" compatLnSpc="1">
            <a:prstTxWarp prst="textNoShape">
              <a:avLst/>
            </a:prstTxWarp>
          </a:bodyPr>
          <a:lstStyle>
            <a:lvl1pPr>
              <a:defRPr sz="1200">
                <a:latin typeface="Arial" charset="0"/>
                <a:cs typeface="+mn-cs"/>
              </a:defRPr>
            </a:lvl1pPr>
          </a:lstStyle>
          <a:p>
            <a:pPr>
              <a:defRPr/>
            </a:pPr>
            <a:endParaRPr lang="es-ES"/>
          </a:p>
        </p:txBody>
      </p:sp>
      <p:sp>
        <p:nvSpPr>
          <p:cNvPr id="3079" name="Rectangle 7"/>
          <p:cNvSpPr>
            <a:spLocks noGrp="1" noChangeArrowheads="1"/>
          </p:cNvSpPr>
          <p:nvPr>
            <p:ph type="sldNum" sz="quarter" idx="5"/>
          </p:nvPr>
        </p:nvSpPr>
        <p:spPr bwMode="auto">
          <a:xfrm>
            <a:off x="3778250" y="9263063"/>
            <a:ext cx="2889250" cy="488950"/>
          </a:xfrm>
          <a:prstGeom prst="rect">
            <a:avLst/>
          </a:prstGeom>
          <a:noFill/>
          <a:ln w="9525">
            <a:noFill/>
            <a:miter lim="800000"/>
            <a:headEnd/>
            <a:tailEnd/>
          </a:ln>
          <a:effectLst/>
        </p:spPr>
        <p:txBody>
          <a:bodyPr vert="horz" wrap="square" lIns="91308" tIns="45654" rIns="91308" bIns="45654" numCol="1" anchor="b" anchorCtr="0" compatLnSpc="1">
            <a:prstTxWarp prst="textNoShape">
              <a:avLst/>
            </a:prstTxWarp>
          </a:bodyPr>
          <a:lstStyle>
            <a:lvl1pPr algn="r">
              <a:defRPr sz="1200">
                <a:latin typeface="Arial" charset="0"/>
                <a:cs typeface="+mn-cs"/>
              </a:defRPr>
            </a:lvl1pPr>
          </a:lstStyle>
          <a:p>
            <a:pPr>
              <a:defRPr/>
            </a:pPr>
            <a:fld id="{54DF18B0-3F11-4510-A2F7-86E2529362EC}" type="slidenum">
              <a:rPr lang="es-ES"/>
              <a:pPr>
                <a:defRPr/>
              </a:pPr>
              <a:t>‹Nº›</a:t>
            </a:fld>
            <a:endParaRPr lang="es-ES"/>
          </a:p>
        </p:txBody>
      </p:sp>
    </p:spTree>
    <p:extLst>
      <p:ext uri="{BB962C8B-B14F-4D97-AF65-F5344CB8AC3E}">
        <p14:creationId xmlns:p14="http://schemas.microsoft.com/office/powerpoint/2010/main" val="3962551343"/>
      </p:ext>
    </p:extLst>
  </p:cSld>
  <p:clrMap bg1="lt1" tx1="dk1" bg2="lt2" tx2="dk2" accent1="accent1" accent2="accent2" accent3="accent3" accent4="accent4" accent5="accent5" accent6="accent6" hlink="hlink" folHlink="folHlink"/>
  <p:hf sldNum="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endParaRPr lang="es-PR" smtClean="0"/>
          </a:p>
        </p:txBody>
      </p:sp>
      <p:sp>
        <p:nvSpPr>
          <p:cNvPr id="47108" name="3 Marcador de encabezado"/>
          <p:cNvSpPr>
            <a:spLocks noGrp="1"/>
          </p:cNvSpPr>
          <p:nvPr>
            <p:ph type="hdr" sz="quarter"/>
          </p:nvPr>
        </p:nvSpPr>
        <p:spPr/>
        <p:txBody>
          <a:bodyPr/>
          <a:lstStyle/>
          <a:p>
            <a:pPr>
              <a:defRPr/>
            </a:pPr>
            <a:r>
              <a:rPr lang="es-ES" smtClean="0"/>
              <a:t>Fundamentos de Marketing</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endParaRPr lang="es-PR" smtClean="0"/>
          </a:p>
        </p:txBody>
      </p:sp>
      <p:sp>
        <p:nvSpPr>
          <p:cNvPr id="89092" name="3 Marcador de encabezado"/>
          <p:cNvSpPr>
            <a:spLocks noGrp="1"/>
          </p:cNvSpPr>
          <p:nvPr>
            <p:ph type="hdr" sz="quarter"/>
          </p:nvPr>
        </p:nvSpPr>
        <p:spPr/>
        <p:txBody>
          <a:bodyPr/>
          <a:lstStyle/>
          <a:p>
            <a:pPr>
              <a:defRPr/>
            </a:pPr>
            <a:r>
              <a:rPr lang="es-ES" smtClean="0"/>
              <a:t>Fundamentos de Marketing</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pPr eaLnBrk="1" hangingPunct="1"/>
            <a:endParaRPr lang="es-PR" smtClean="0"/>
          </a:p>
        </p:txBody>
      </p:sp>
      <p:sp>
        <p:nvSpPr>
          <p:cNvPr id="89092" name="3 Marcador de encabezado"/>
          <p:cNvSpPr>
            <a:spLocks noGrp="1"/>
          </p:cNvSpPr>
          <p:nvPr>
            <p:ph type="hdr" sz="quarter"/>
          </p:nvPr>
        </p:nvSpPr>
        <p:spPr/>
        <p:txBody>
          <a:bodyPr/>
          <a:lstStyle/>
          <a:p>
            <a:pPr>
              <a:defRPr/>
            </a:pPr>
            <a:r>
              <a:rPr lang="es-ES" smtClean="0"/>
              <a:t>Fundamentos de Marketing</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pPr eaLnBrk="1" hangingPunct="1"/>
            <a:endParaRPr lang="es-PR" smtClean="0"/>
          </a:p>
        </p:txBody>
      </p:sp>
      <p:sp>
        <p:nvSpPr>
          <p:cNvPr id="89092" name="3 Marcador de encabezado"/>
          <p:cNvSpPr>
            <a:spLocks noGrp="1"/>
          </p:cNvSpPr>
          <p:nvPr>
            <p:ph type="hdr" sz="quarter"/>
          </p:nvPr>
        </p:nvSpPr>
        <p:spPr/>
        <p:txBody>
          <a:bodyPr/>
          <a:lstStyle/>
          <a:p>
            <a:pPr>
              <a:defRPr/>
            </a:pPr>
            <a:r>
              <a:rPr lang="es-ES" smtClean="0"/>
              <a:t>Fundamentos de Marketing</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eaLnBrk="1" hangingPunct="1"/>
            <a:endParaRPr lang="es-PR" smtClean="0"/>
          </a:p>
        </p:txBody>
      </p:sp>
      <p:sp>
        <p:nvSpPr>
          <p:cNvPr id="89092" name="3 Marcador de encabezado"/>
          <p:cNvSpPr>
            <a:spLocks noGrp="1"/>
          </p:cNvSpPr>
          <p:nvPr>
            <p:ph type="hdr" sz="quarter"/>
          </p:nvPr>
        </p:nvSpPr>
        <p:spPr/>
        <p:txBody>
          <a:bodyPr/>
          <a:lstStyle/>
          <a:p>
            <a:pPr>
              <a:defRPr/>
            </a:pPr>
            <a:r>
              <a:rPr lang="es-ES" smtClean="0"/>
              <a:t>Fundamentos de Marketing</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eaLnBrk="1" hangingPunct="1"/>
            <a:endParaRPr lang="es-PR" smtClean="0"/>
          </a:p>
        </p:txBody>
      </p:sp>
      <p:sp>
        <p:nvSpPr>
          <p:cNvPr id="89092" name="3 Marcador de encabezado"/>
          <p:cNvSpPr>
            <a:spLocks noGrp="1"/>
          </p:cNvSpPr>
          <p:nvPr>
            <p:ph type="hdr" sz="quarter"/>
          </p:nvPr>
        </p:nvSpPr>
        <p:spPr/>
        <p:txBody>
          <a:bodyPr/>
          <a:lstStyle/>
          <a:p>
            <a:pPr>
              <a:defRPr/>
            </a:pPr>
            <a:r>
              <a:rPr lang="es-ES" smtClean="0"/>
              <a:t>Fundamentos de Marketing</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pPr eaLnBrk="1" hangingPunct="1"/>
            <a:endParaRPr lang="es-PR" smtClean="0"/>
          </a:p>
        </p:txBody>
      </p:sp>
      <p:sp>
        <p:nvSpPr>
          <p:cNvPr id="89092" name="3 Marcador de encabezado"/>
          <p:cNvSpPr>
            <a:spLocks noGrp="1"/>
          </p:cNvSpPr>
          <p:nvPr>
            <p:ph type="hdr" sz="quarter"/>
          </p:nvPr>
        </p:nvSpPr>
        <p:spPr/>
        <p:txBody>
          <a:bodyPr/>
          <a:lstStyle/>
          <a:p>
            <a:pPr>
              <a:defRPr/>
            </a:pPr>
            <a:r>
              <a:rPr lang="es-ES" smtClean="0"/>
              <a:t>Fundamentos de Marketing</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pPr eaLnBrk="1" hangingPunct="1"/>
            <a:endParaRPr lang="es-PR" smtClean="0"/>
          </a:p>
        </p:txBody>
      </p:sp>
      <p:sp>
        <p:nvSpPr>
          <p:cNvPr id="89092" name="3 Marcador de encabezado"/>
          <p:cNvSpPr>
            <a:spLocks noGrp="1"/>
          </p:cNvSpPr>
          <p:nvPr>
            <p:ph type="hdr" sz="quarter"/>
          </p:nvPr>
        </p:nvSpPr>
        <p:spPr/>
        <p:txBody>
          <a:bodyPr/>
          <a:lstStyle/>
          <a:p>
            <a:pPr>
              <a:defRPr/>
            </a:pPr>
            <a:r>
              <a:rPr lang="es-ES" smtClean="0"/>
              <a:t>Fundamentos de Marketing</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pPr eaLnBrk="1" hangingPunct="1"/>
            <a:endParaRPr lang="es-PR" smtClean="0"/>
          </a:p>
        </p:txBody>
      </p:sp>
      <p:sp>
        <p:nvSpPr>
          <p:cNvPr id="89092" name="3 Marcador de encabezado"/>
          <p:cNvSpPr>
            <a:spLocks noGrp="1"/>
          </p:cNvSpPr>
          <p:nvPr>
            <p:ph type="hdr" sz="quarter"/>
          </p:nvPr>
        </p:nvSpPr>
        <p:spPr/>
        <p:txBody>
          <a:bodyPr/>
          <a:lstStyle/>
          <a:p>
            <a:pPr>
              <a:defRPr/>
            </a:pPr>
            <a:r>
              <a:rPr lang="es-ES" smtClean="0"/>
              <a:t>Fundamentos de Marketing</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pPr eaLnBrk="1" hangingPunct="1"/>
            <a:endParaRPr lang="es-PR" smtClean="0"/>
          </a:p>
        </p:txBody>
      </p:sp>
      <p:sp>
        <p:nvSpPr>
          <p:cNvPr id="89092" name="3 Marcador de encabezado"/>
          <p:cNvSpPr>
            <a:spLocks noGrp="1"/>
          </p:cNvSpPr>
          <p:nvPr>
            <p:ph type="hdr" sz="quarter"/>
          </p:nvPr>
        </p:nvSpPr>
        <p:spPr/>
        <p:txBody>
          <a:bodyPr/>
          <a:lstStyle/>
          <a:p>
            <a:pPr>
              <a:defRPr/>
            </a:pPr>
            <a:r>
              <a:rPr lang="es-ES" smtClean="0"/>
              <a:t>Fundamentos de Marketing</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s-PR" smtClean="0"/>
          </a:p>
        </p:txBody>
      </p:sp>
      <p:sp>
        <p:nvSpPr>
          <p:cNvPr id="89092" name="3 Marcador de encabezado"/>
          <p:cNvSpPr>
            <a:spLocks noGrp="1"/>
          </p:cNvSpPr>
          <p:nvPr>
            <p:ph type="hdr" sz="quarter"/>
          </p:nvPr>
        </p:nvSpPr>
        <p:spPr/>
        <p:txBody>
          <a:bodyPr/>
          <a:lstStyle/>
          <a:p>
            <a:pPr>
              <a:defRPr/>
            </a:pPr>
            <a:r>
              <a:rPr lang="es-ES" smtClean="0"/>
              <a:t>Fundamentos de Marketing</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endParaRPr lang="es-PR" smtClean="0"/>
          </a:p>
        </p:txBody>
      </p:sp>
      <p:sp>
        <p:nvSpPr>
          <p:cNvPr id="89092" name="3 Marcador de encabezado"/>
          <p:cNvSpPr>
            <a:spLocks noGrp="1"/>
          </p:cNvSpPr>
          <p:nvPr>
            <p:ph type="hdr" sz="quarter"/>
          </p:nvPr>
        </p:nvSpPr>
        <p:spPr/>
        <p:txBody>
          <a:bodyPr/>
          <a:lstStyle/>
          <a:p>
            <a:pPr>
              <a:defRPr/>
            </a:pPr>
            <a:r>
              <a:rPr lang="es-ES" smtClean="0"/>
              <a:t>Fundamentos de Marketing</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pPr eaLnBrk="1" hangingPunct="1"/>
            <a:endParaRPr lang="es-PR" smtClean="0"/>
          </a:p>
        </p:txBody>
      </p:sp>
      <p:sp>
        <p:nvSpPr>
          <p:cNvPr id="89092" name="3 Marcador de encabezado"/>
          <p:cNvSpPr>
            <a:spLocks noGrp="1"/>
          </p:cNvSpPr>
          <p:nvPr>
            <p:ph type="hdr" sz="quarter"/>
          </p:nvPr>
        </p:nvSpPr>
        <p:spPr/>
        <p:txBody>
          <a:bodyPr/>
          <a:lstStyle/>
          <a:p>
            <a:pPr>
              <a:defRPr/>
            </a:pPr>
            <a:r>
              <a:rPr lang="es-ES" smtClean="0"/>
              <a:t>Fundamentos de Marketing</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pPr eaLnBrk="1" hangingPunct="1"/>
            <a:endParaRPr lang="es-PR" smtClean="0"/>
          </a:p>
        </p:txBody>
      </p:sp>
      <p:sp>
        <p:nvSpPr>
          <p:cNvPr id="89092" name="3 Marcador de encabezado"/>
          <p:cNvSpPr>
            <a:spLocks noGrp="1"/>
          </p:cNvSpPr>
          <p:nvPr>
            <p:ph type="hdr" sz="quarter"/>
          </p:nvPr>
        </p:nvSpPr>
        <p:spPr/>
        <p:txBody>
          <a:bodyPr/>
          <a:lstStyle/>
          <a:p>
            <a:pPr>
              <a:defRPr/>
            </a:pPr>
            <a:r>
              <a:rPr lang="es-ES" smtClean="0"/>
              <a:t>Fundamentos de Marketing</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pPr eaLnBrk="1" hangingPunct="1"/>
            <a:endParaRPr lang="es-PR" smtClean="0"/>
          </a:p>
        </p:txBody>
      </p:sp>
      <p:sp>
        <p:nvSpPr>
          <p:cNvPr id="89092" name="3 Marcador de encabezado"/>
          <p:cNvSpPr>
            <a:spLocks noGrp="1"/>
          </p:cNvSpPr>
          <p:nvPr>
            <p:ph type="hdr" sz="quarter"/>
          </p:nvPr>
        </p:nvSpPr>
        <p:spPr/>
        <p:txBody>
          <a:bodyPr/>
          <a:lstStyle/>
          <a:p>
            <a:pPr>
              <a:defRPr/>
            </a:pPr>
            <a:r>
              <a:rPr lang="es-ES" smtClean="0"/>
              <a:t>Fundamentos de Marketing</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pPr eaLnBrk="1" hangingPunct="1"/>
            <a:endParaRPr lang="es-PR" smtClean="0"/>
          </a:p>
        </p:txBody>
      </p:sp>
      <p:sp>
        <p:nvSpPr>
          <p:cNvPr id="89092" name="3 Marcador de encabezado"/>
          <p:cNvSpPr>
            <a:spLocks noGrp="1"/>
          </p:cNvSpPr>
          <p:nvPr>
            <p:ph type="hdr" sz="quarter"/>
          </p:nvPr>
        </p:nvSpPr>
        <p:spPr/>
        <p:txBody>
          <a:bodyPr/>
          <a:lstStyle/>
          <a:p>
            <a:pPr>
              <a:defRPr/>
            </a:pPr>
            <a:r>
              <a:rPr lang="es-ES" smtClean="0"/>
              <a:t>Fundamentos de Marketing</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pPr eaLnBrk="1" hangingPunct="1"/>
            <a:endParaRPr lang="es-PR" smtClean="0"/>
          </a:p>
        </p:txBody>
      </p:sp>
      <p:sp>
        <p:nvSpPr>
          <p:cNvPr id="89092" name="3 Marcador de encabezado"/>
          <p:cNvSpPr>
            <a:spLocks noGrp="1"/>
          </p:cNvSpPr>
          <p:nvPr>
            <p:ph type="hdr" sz="quarter"/>
          </p:nvPr>
        </p:nvSpPr>
        <p:spPr/>
        <p:txBody>
          <a:bodyPr/>
          <a:lstStyle/>
          <a:p>
            <a:pPr>
              <a:defRPr/>
            </a:pPr>
            <a:r>
              <a:rPr lang="es-ES" smtClean="0"/>
              <a:t>Fundamentos de Marketing</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p:spPr>
        <p:txBody>
          <a:bodyPr/>
          <a:lstStyle/>
          <a:p>
            <a:pPr eaLnBrk="1" hangingPunct="1"/>
            <a:endParaRPr lang="es-PR" smtClean="0"/>
          </a:p>
        </p:txBody>
      </p:sp>
      <p:sp>
        <p:nvSpPr>
          <p:cNvPr id="89092" name="3 Marcador de encabezado"/>
          <p:cNvSpPr>
            <a:spLocks noGrp="1"/>
          </p:cNvSpPr>
          <p:nvPr>
            <p:ph type="hdr" sz="quarter"/>
          </p:nvPr>
        </p:nvSpPr>
        <p:spPr/>
        <p:txBody>
          <a:bodyPr/>
          <a:lstStyle/>
          <a:p>
            <a:pPr>
              <a:defRPr/>
            </a:pPr>
            <a:r>
              <a:rPr lang="es-ES" smtClean="0"/>
              <a:t>Fundamentos de Marketing</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pPr eaLnBrk="1" hangingPunct="1"/>
            <a:endParaRPr lang="es-PR" smtClean="0"/>
          </a:p>
        </p:txBody>
      </p:sp>
      <p:sp>
        <p:nvSpPr>
          <p:cNvPr id="89092" name="3 Marcador de encabezado"/>
          <p:cNvSpPr>
            <a:spLocks noGrp="1"/>
          </p:cNvSpPr>
          <p:nvPr>
            <p:ph type="hdr" sz="quarter"/>
          </p:nvPr>
        </p:nvSpPr>
        <p:spPr/>
        <p:txBody>
          <a:bodyPr/>
          <a:lstStyle/>
          <a:p>
            <a:pPr>
              <a:defRPr/>
            </a:pPr>
            <a:r>
              <a:rPr lang="es-ES" smtClean="0"/>
              <a:t>Fundamentos de Marketing</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p:spPr>
        <p:txBody>
          <a:bodyPr/>
          <a:lstStyle/>
          <a:p>
            <a:pPr eaLnBrk="1" hangingPunct="1"/>
            <a:endParaRPr lang="es-PR" smtClean="0"/>
          </a:p>
        </p:txBody>
      </p:sp>
      <p:sp>
        <p:nvSpPr>
          <p:cNvPr id="89092" name="3 Marcador de encabezado"/>
          <p:cNvSpPr>
            <a:spLocks noGrp="1"/>
          </p:cNvSpPr>
          <p:nvPr>
            <p:ph type="hdr" sz="quarter"/>
          </p:nvPr>
        </p:nvSpPr>
        <p:spPr/>
        <p:txBody>
          <a:bodyPr/>
          <a:lstStyle/>
          <a:p>
            <a:pPr>
              <a:defRPr/>
            </a:pPr>
            <a:r>
              <a:rPr lang="es-ES" smtClean="0"/>
              <a:t>Fundamentos de Marketing</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pPr eaLnBrk="1" hangingPunct="1"/>
            <a:endParaRPr lang="es-PR" smtClean="0"/>
          </a:p>
        </p:txBody>
      </p:sp>
      <p:sp>
        <p:nvSpPr>
          <p:cNvPr id="89092" name="3 Marcador de encabezado"/>
          <p:cNvSpPr>
            <a:spLocks noGrp="1"/>
          </p:cNvSpPr>
          <p:nvPr>
            <p:ph type="hdr" sz="quarter"/>
          </p:nvPr>
        </p:nvSpPr>
        <p:spPr/>
        <p:txBody>
          <a:bodyPr/>
          <a:lstStyle/>
          <a:p>
            <a:pPr>
              <a:defRPr/>
            </a:pPr>
            <a:r>
              <a:rPr lang="es-ES" smtClean="0"/>
              <a:t>Fundamentos de Marketing</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pPr eaLnBrk="1" hangingPunct="1"/>
            <a:endParaRPr lang="es-PR" smtClean="0"/>
          </a:p>
        </p:txBody>
      </p:sp>
      <p:sp>
        <p:nvSpPr>
          <p:cNvPr id="89092" name="3 Marcador de encabezado"/>
          <p:cNvSpPr>
            <a:spLocks noGrp="1"/>
          </p:cNvSpPr>
          <p:nvPr>
            <p:ph type="hdr" sz="quarter"/>
          </p:nvPr>
        </p:nvSpPr>
        <p:spPr/>
        <p:txBody>
          <a:bodyPr/>
          <a:lstStyle/>
          <a:p>
            <a:pPr>
              <a:defRPr/>
            </a:pPr>
            <a:r>
              <a:rPr lang="es-ES" smtClean="0"/>
              <a:t>Fundamentos de Marketing</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eaLnBrk="1" hangingPunct="1"/>
            <a:endParaRPr lang="es-PR" smtClean="0"/>
          </a:p>
        </p:txBody>
      </p:sp>
      <p:sp>
        <p:nvSpPr>
          <p:cNvPr id="89092" name="3 Marcador de encabezado"/>
          <p:cNvSpPr>
            <a:spLocks noGrp="1"/>
          </p:cNvSpPr>
          <p:nvPr>
            <p:ph type="hdr" sz="quarter"/>
          </p:nvPr>
        </p:nvSpPr>
        <p:spPr/>
        <p:txBody>
          <a:bodyPr/>
          <a:lstStyle/>
          <a:p>
            <a:pPr>
              <a:defRPr/>
            </a:pPr>
            <a:r>
              <a:rPr lang="es-ES" smtClean="0"/>
              <a:t>Fundamentos de Marketing</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pPr eaLnBrk="1" hangingPunct="1"/>
            <a:endParaRPr lang="es-PR" smtClean="0"/>
          </a:p>
        </p:txBody>
      </p:sp>
      <p:sp>
        <p:nvSpPr>
          <p:cNvPr id="89092" name="3 Marcador de encabezado"/>
          <p:cNvSpPr>
            <a:spLocks noGrp="1"/>
          </p:cNvSpPr>
          <p:nvPr>
            <p:ph type="hdr" sz="quarter"/>
          </p:nvPr>
        </p:nvSpPr>
        <p:spPr/>
        <p:txBody>
          <a:bodyPr/>
          <a:lstStyle/>
          <a:p>
            <a:pPr>
              <a:defRPr/>
            </a:pPr>
            <a:r>
              <a:rPr lang="es-ES" smtClean="0"/>
              <a:t>Fundamentos de Marketing</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endParaRPr lang="es-PR" smtClean="0"/>
          </a:p>
        </p:txBody>
      </p:sp>
      <p:sp>
        <p:nvSpPr>
          <p:cNvPr id="89092" name="3 Marcador de encabezado"/>
          <p:cNvSpPr>
            <a:spLocks noGrp="1"/>
          </p:cNvSpPr>
          <p:nvPr>
            <p:ph type="hdr" sz="quarter"/>
          </p:nvPr>
        </p:nvSpPr>
        <p:spPr/>
        <p:txBody>
          <a:bodyPr/>
          <a:lstStyle/>
          <a:p>
            <a:pPr>
              <a:defRPr/>
            </a:pPr>
            <a:r>
              <a:rPr lang="es-ES" smtClean="0"/>
              <a:t>Fundamentos de Marketing</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endParaRPr lang="es-PR" smtClean="0"/>
          </a:p>
        </p:txBody>
      </p:sp>
      <p:sp>
        <p:nvSpPr>
          <p:cNvPr id="89092" name="3 Marcador de encabezado"/>
          <p:cNvSpPr>
            <a:spLocks noGrp="1"/>
          </p:cNvSpPr>
          <p:nvPr>
            <p:ph type="hdr" sz="quarter"/>
          </p:nvPr>
        </p:nvSpPr>
        <p:spPr/>
        <p:txBody>
          <a:bodyPr/>
          <a:lstStyle/>
          <a:p>
            <a:pPr>
              <a:defRPr/>
            </a:pPr>
            <a:r>
              <a:rPr lang="es-ES" smtClean="0"/>
              <a:t>Fundamentos de Marketing</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eaLnBrk="1" hangingPunct="1"/>
            <a:endParaRPr lang="es-PR" smtClean="0"/>
          </a:p>
        </p:txBody>
      </p:sp>
      <p:sp>
        <p:nvSpPr>
          <p:cNvPr id="89092" name="3 Marcador de encabezado"/>
          <p:cNvSpPr>
            <a:spLocks noGrp="1"/>
          </p:cNvSpPr>
          <p:nvPr>
            <p:ph type="hdr" sz="quarter"/>
          </p:nvPr>
        </p:nvSpPr>
        <p:spPr/>
        <p:txBody>
          <a:bodyPr/>
          <a:lstStyle/>
          <a:p>
            <a:pPr>
              <a:defRPr/>
            </a:pPr>
            <a:r>
              <a:rPr lang="es-ES" smtClean="0"/>
              <a:t>Fundamentos de Marketing</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endParaRPr lang="es-PR" smtClean="0"/>
          </a:p>
        </p:txBody>
      </p:sp>
      <p:sp>
        <p:nvSpPr>
          <p:cNvPr id="89092" name="3 Marcador de encabezado"/>
          <p:cNvSpPr>
            <a:spLocks noGrp="1"/>
          </p:cNvSpPr>
          <p:nvPr>
            <p:ph type="hdr" sz="quarter"/>
          </p:nvPr>
        </p:nvSpPr>
        <p:spPr/>
        <p:txBody>
          <a:bodyPr/>
          <a:lstStyle/>
          <a:p>
            <a:pPr>
              <a:defRPr/>
            </a:pPr>
            <a:r>
              <a:rPr lang="es-ES" smtClean="0"/>
              <a:t>Fundamentos de Marketing</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endParaRPr lang="es-PR" smtClean="0"/>
          </a:p>
        </p:txBody>
      </p:sp>
      <p:sp>
        <p:nvSpPr>
          <p:cNvPr id="89092" name="3 Marcador de encabezado"/>
          <p:cNvSpPr>
            <a:spLocks noGrp="1"/>
          </p:cNvSpPr>
          <p:nvPr>
            <p:ph type="hdr" sz="quarter"/>
          </p:nvPr>
        </p:nvSpPr>
        <p:spPr/>
        <p:txBody>
          <a:bodyPr/>
          <a:lstStyle/>
          <a:p>
            <a:pPr>
              <a:defRPr/>
            </a:pPr>
            <a:r>
              <a:rPr lang="es-ES" smtClean="0"/>
              <a:t>Fundamentos de Marketing</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endParaRPr lang="es-PR" smtClean="0"/>
          </a:p>
        </p:txBody>
      </p:sp>
      <p:sp>
        <p:nvSpPr>
          <p:cNvPr id="89092" name="3 Marcador de encabezado"/>
          <p:cNvSpPr>
            <a:spLocks noGrp="1"/>
          </p:cNvSpPr>
          <p:nvPr>
            <p:ph type="hdr" sz="quarter"/>
          </p:nvPr>
        </p:nvSpPr>
        <p:spPr/>
        <p:txBody>
          <a:bodyPr/>
          <a:lstStyle/>
          <a:p>
            <a:pPr>
              <a:defRPr/>
            </a:pPr>
            <a:r>
              <a:rPr lang="es-ES" smtClean="0"/>
              <a:t>Fundamentos de Marketing</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PE"/>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PE"/>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6693FCF1-205D-4AB4-984C-5FE8D91BBB3C}"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0D0109A6-E33F-4BEF-80EE-58730A2ACD66}"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41EC4D23-5798-43BB-AF49-68C1AD5D141D}" type="slidenum">
              <a:rPr lang="es-ES"/>
              <a:pPr>
                <a:defRPr/>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PE"/>
          </a:p>
        </p:txBody>
      </p:sp>
      <p:sp>
        <p:nvSpPr>
          <p:cNvPr id="3" name="2 Marcador de texto"/>
          <p:cNvSpPr>
            <a:spLocks noGrp="1"/>
          </p:cNvSpPr>
          <p:nvPr>
            <p:ph type="body" sz="half" idx="1"/>
          </p:nvPr>
        </p:nvSpPr>
        <p:spPr>
          <a:xfrm>
            <a:off x="457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contenido"/>
          <p:cNvSpPr>
            <a:spLocks noGrp="1"/>
          </p:cNvSpPr>
          <p:nvPr>
            <p:ph sz="half" idx="2"/>
          </p:nvPr>
        </p:nvSpPr>
        <p:spPr>
          <a:xfrm>
            <a:off x="4648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3 Marcador de fecha"/>
          <p:cNvSpPr>
            <a:spLocks noGrp="1"/>
          </p:cNvSpPr>
          <p:nvPr>
            <p:ph type="dt" sz="half" idx="10"/>
          </p:nvPr>
        </p:nvSpPr>
        <p:spPr/>
        <p:txBody>
          <a:bodyPr/>
          <a:lstStyle>
            <a:lvl1pPr>
              <a:defRPr/>
            </a:lvl1pPr>
          </a:lstStyle>
          <a:p>
            <a:pPr>
              <a:defRPr/>
            </a:pPr>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00ABDDC4-ABDD-4E0C-8ADC-90368E5AB5BE}"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B611D090-D2E8-42DE-8C7B-CD6422E8E0D9}"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2968314C-C7A9-42B0-B85C-9E6E6F97C416}"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3 Marcador de fecha"/>
          <p:cNvSpPr>
            <a:spLocks noGrp="1"/>
          </p:cNvSpPr>
          <p:nvPr>
            <p:ph type="dt" sz="half" idx="10"/>
          </p:nvPr>
        </p:nvSpPr>
        <p:spPr/>
        <p:txBody>
          <a:bodyPr/>
          <a:lstStyle>
            <a:lvl1pPr>
              <a:defRPr/>
            </a:lvl1pPr>
          </a:lstStyle>
          <a:p>
            <a:pPr>
              <a:defRPr/>
            </a:pPr>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B55A815A-EE73-4E04-8FF5-88B75FDEB0E5}"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3 Marcador de fecha"/>
          <p:cNvSpPr>
            <a:spLocks noGrp="1"/>
          </p:cNvSpPr>
          <p:nvPr>
            <p:ph type="dt" sz="half" idx="10"/>
          </p:nvPr>
        </p:nvSpPr>
        <p:spPr/>
        <p:txBody>
          <a:bodyPr/>
          <a:lstStyle>
            <a:lvl1pPr>
              <a:defRPr/>
            </a:lvl1pPr>
          </a:lstStyle>
          <a:p>
            <a:pPr>
              <a:defRPr/>
            </a:pPr>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46AB9AE3-68C8-4CFA-9C7C-CEC5EAF661BA}"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3 Marcador de fecha"/>
          <p:cNvSpPr>
            <a:spLocks noGrp="1"/>
          </p:cNvSpPr>
          <p:nvPr>
            <p:ph type="dt" sz="half" idx="10"/>
          </p:nvPr>
        </p:nvSpPr>
        <p:spPr/>
        <p:txBody>
          <a:bodyPr/>
          <a:lstStyle>
            <a:lvl1pPr>
              <a:defRPr/>
            </a:lvl1pPr>
          </a:lstStyle>
          <a:p>
            <a:pPr>
              <a:defRPr/>
            </a:pPr>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FC066B7E-B4C0-41F7-B411-0EC604B0BCE5}"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ACB6E2C2-7664-4A38-848E-9C713276D407}"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P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ADF71414-0248-47DC-ACE3-07BA1A93F155}"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PE"/>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s-PE"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D2960A74-35FC-4534-A2D9-AB3A6B22BCA6}"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PE" smtClean="0"/>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cs typeface="+mn-cs"/>
              </a:defRPr>
            </a:lvl1pPr>
          </a:lstStyle>
          <a:p>
            <a:pPr>
              <a:defRPr/>
            </a:pPr>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cs typeface="+mn-cs"/>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cs typeface="+mn-cs"/>
              </a:defRPr>
            </a:lvl1pPr>
          </a:lstStyle>
          <a:p>
            <a:pPr>
              <a:defRPr/>
            </a:pPr>
            <a:fld id="{840760EC-DE3D-496B-9869-B6AA639BA554}"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7 Marcador de número de diapositiva"/>
          <p:cNvSpPr>
            <a:spLocks noGrp="1"/>
          </p:cNvSpPr>
          <p:nvPr>
            <p:ph type="sldNum" sz="quarter" idx="12"/>
          </p:nvPr>
        </p:nvSpPr>
        <p:spPr bwMode="auto">
          <a:xfrm>
            <a:off x="6796088" y="6429375"/>
            <a:ext cx="2133600" cy="365125"/>
          </a:xfrm>
          <a:ln>
            <a:miter lim="800000"/>
            <a:headEnd/>
            <a:tailEnd/>
          </a:ln>
        </p:spPr>
        <p:txBody>
          <a:bodyPr wrap="square" numCol="1" anchorCtr="0" compatLnSpc="1">
            <a:prstTxWarp prst="textNoShape">
              <a:avLst/>
            </a:prstTxWarp>
          </a:bodyPr>
          <a:lstStyle/>
          <a:p>
            <a:pPr>
              <a:defRPr/>
            </a:pPr>
            <a:r>
              <a:rPr lang="es-ES" smtClean="0">
                <a:solidFill>
                  <a:srgbClr val="FF0000"/>
                </a:solidFill>
              </a:rPr>
              <a:t>[</a:t>
            </a:r>
            <a:fld id="{2A0E80EA-FAC9-46BB-A2A7-7AA409344C79}" type="slidenum">
              <a:rPr lang="es-ES" smtClean="0">
                <a:solidFill>
                  <a:srgbClr val="FF0000"/>
                </a:solidFill>
              </a:rPr>
              <a:pPr>
                <a:defRPr/>
              </a:pPr>
              <a:t>1</a:t>
            </a:fld>
            <a:r>
              <a:rPr lang="es-ES" smtClean="0">
                <a:solidFill>
                  <a:srgbClr val="FF0000"/>
                </a:solidFill>
              </a:rPr>
              <a:t>]</a:t>
            </a:r>
          </a:p>
        </p:txBody>
      </p:sp>
      <p:sp>
        <p:nvSpPr>
          <p:cNvPr id="2051" name="Rectangle 6"/>
          <p:cNvSpPr>
            <a:spLocks noChangeArrowheads="1"/>
          </p:cNvSpPr>
          <p:nvPr/>
        </p:nvSpPr>
        <p:spPr bwMode="auto">
          <a:xfrm>
            <a:off x="2286000" y="285750"/>
            <a:ext cx="6286500" cy="523875"/>
          </a:xfrm>
          <a:prstGeom prst="rect">
            <a:avLst/>
          </a:prstGeom>
          <a:noFill/>
          <a:ln w="9525">
            <a:noFill/>
            <a:miter lim="800000"/>
            <a:headEnd/>
            <a:tailEnd/>
          </a:ln>
        </p:spPr>
        <p:txBody>
          <a:bodyPr anchor="ctr">
            <a:spAutoFit/>
          </a:bodyPr>
          <a:lstStyle/>
          <a:p>
            <a:r>
              <a:rPr lang="es-ES" sz="1400" b="1">
                <a:solidFill>
                  <a:srgbClr val="FF0000"/>
                </a:solidFill>
                <a:latin typeface="Arial Black" pitchFamily="34" charset="0"/>
                <a:ea typeface="Times New Roman" pitchFamily="18" charset="0"/>
                <a:cs typeface="Aharoni" pitchFamily="2" charset="-79"/>
              </a:rPr>
              <a:t>FACULTAD DE CIENCIAS EMPRESARIALES</a:t>
            </a:r>
            <a:endParaRPr lang="es-PE" sz="1400" b="1">
              <a:solidFill>
                <a:srgbClr val="FF0000"/>
              </a:solidFill>
              <a:latin typeface="Arial Black" pitchFamily="34" charset="0"/>
              <a:ea typeface="Times New Roman" pitchFamily="18" charset="0"/>
              <a:cs typeface="Aharoni" pitchFamily="2" charset="-79"/>
            </a:endParaRPr>
          </a:p>
          <a:p>
            <a:pPr eaLnBrk="0" hangingPunct="0"/>
            <a:r>
              <a:rPr lang="es-ES" sz="1400" b="1">
                <a:solidFill>
                  <a:srgbClr val="FF0000"/>
                </a:solidFill>
                <a:latin typeface="Arial Black" pitchFamily="34" charset="0"/>
                <a:ea typeface="Times New Roman" pitchFamily="18" charset="0"/>
                <a:cs typeface="Aharoni" pitchFamily="2" charset="-79"/>
              </a:rPr>
              <a:t>ESCUELA ACADÉMICO PROFESIONAL DE ADMINISTRACIÓN</a:t>
            </a:r>
          </a:p>
        </p:txBody>
      </p:sp>
      <p:sp>
        <p:nvSpPr>
          <p:cNvPr id="4" name="3 CuadroTexto"/>
          <p:cNvSpPr txBox="1"/>
          <p:nvPr/>
        </p:nvSpPr>
        <p:spPr>
          <a:xfrm>
            <a:off x="1000100" y="1628800"/>
            <a:ext cx="7000924" cy="2308324"/>
          </a:xfrm>
          <a:prstGeom prst="rect">
            <a:avLst/>
          </a:prstGeom>
          <a:noFill/>
        </p:spPr>
        <p:txBody>
          <a:bodyPr>
            <a:spAutoFit/>
          </a:bodyPr>
          <a:lstStyle/>
          <a:p>
            <a:pPr algn="ctr">
              <a:defRPr/>
            </a:pPr>
            <a:r>
              <a:rPr lang="es-ES_tradnl" sz="4800" b="1" cap="all" dirty="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latin typeface="Calibri" pitchFamily="34" charset="0"/>
                <a:cs typeface="+mn-cs"/>
              </a:rPr>
              <a:t>INTELIGENCIA</a:t>
            </a:r>
          </a:p>
          <a:p>
            <a:pPr algn="ctr">
              <a:defRPr/>
            </a:pPr>
            <a:r>
              <a:rPr lang="es-ES_tradnl" sz="4800" b="1" cap="all" dirty="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latin typeface="Calibri" pitchFamily="34" charset="0"/>
                <a:cs typeface="+mn-cs"/>
              </a:rPr>
              <a:t>DE </a:t>
            </a:r>
          </a:p>
          <a:p>
            <a:pPr algn="ctr">
              <a:defRPr/>
            </a:pPr>
            <a:r>
              <a:rPr lang="es-ES_tradnl" sz="4800" b="1" cap="all" dirty="0" err="1">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latin typeface="Calibri" pitchFamily="34" charset="0"/>
                <a:cs typeface="+mn-cs"/>
              </a:rPr>
              <a:t>MERCADOs</a:t>
            </a:r>
            <a:endParaRPr lang="es-ES" sz="5400" b="1" cap="all" dirty="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latin typeface="Calibri" pitchFamily="34" charset="0"/>
              <a:cs typeface="+mn-cs"/>
            </a:endParaRPr>
          </a:p>
        </p:txBody>
      </p:sp>
      <p:sp>
        <p:nvSpPr>
          <p:cNvPr id="2053" name="4 Rectángulo"/>
          <p:cNvSpPr>
            <a:spLocks noChangeArrowheads="1"/>
          </p:cNvSpPr>
          <p:nvPr/>
        </p:nvSpPr>
        <p:spPr bwMode="auto">
          <a:xfrm>
            <a:off x="3428992" y="5357826"/>
            <a:ext cx="1659429" cy="369332"/>
          </a:xfrm>
          <a:prstGeom prst="rect">
            <a:avLst/>
          </a:prstGeom>
          <a:noFill/>
          <a:ln w="9525">
            <a:noFill/>
            <a:miter lim="800000"/>
            <a:headEnd/>
            <a:tailEnd/>
          </a:ln>
        </p:spPr>
        <p:txBody>
          <a:bodyPr wrap="none">
            <a:spAutoFit/>
          </a:bodyPr>
          <a:lstStyle/>
          <a:p>
            <a:r>
              <a:rPr lang="es-ES" b="1" dirty="0"/>
              <a:t>Ciclo 2014 - </a:t>
            </a:r>
            <a:r>
              <a:rPr lang="es-ES" b="1" dirty="0" smtClean="0"/>
              <a:t>II</a:t>
            </a:r>
            <a:endParaRPr lang="es-PE" dirty="0"/>
          </a:p>
        </p:txBody>
      </p:sp>
      <p:sp>
        <p:nvSpPr>
          <p:cNvPr id="2054" name="5 Rectángulo"/>
          <p:cNvSpPr>
            <a:spLocks noChangeArrowheads="1"/>
          </p:cNvSpPr>
          <p:nvPr/>
        </p:nvSpPr>
        <p:spPr bwMode="auto">
          <a:xfrm>
            <a:off x="3419475" y="4365625"/>
            <a:ext cx="2809295" cy="369332"/>
          </a:xfrm>
          <a:prstGeom prst="rect">
            <a:avLst/>
          </a:prstGeom>
          <a:noFill/>
          <a:ln w="9525">
            <a:noFill/>
            <a:miter lim="800000"/>
            <a:headEnd/>
            <a:tailEnd/>
          </a:ln>
        </p:spPr>
        <p:txBody>
          <a:bodyPr wrap="none">
            <a:spAutoFit/>
          </a:bodyPr>
          <a:lstStyle/>
          <a:p>
            <a:r>
              <a:rPr lang="es-ES" b="1" dirty="0" smtClean="0"/>
              <a:t>Tercera y Cuarta </a:t>
            </a:r>
            <a:r>
              <a:rPr lang="es-ES" b="1" dirty="0" smtClean="0"/>
              <a:t>Sesión</a:t>
            </a:r>
            <a:endParaRPr lang="es-P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7 Marcador de número de diapositiva"/>
          <p:cNvSpPr>
            <a:spLocks noGrp="1"/>
          </p:cNvSpPr>
          <p:nvPr>
            <p:ph type="sldNum" sz="quarter" idx="12"/>
          </p:nvPr>
        </p:nvSpPr>
        <p:spPr bwMode="auto">
          <a:xfrm>
            <a:off x="6796088" y="6429375"/>
            <a:ext cx="2133600" cy="365125"/>
          </a:xfrm>
          <a:ln>
            <a:miter lim="800000"/>
            <a:headEnd/>
            <a:tailEnd/>
          </a:ln>
        </p:spPr>
        <p:txBody>
          <a:bodyPr wrap="square" numCol="1" anchorCtr="0" compatLnSpc="1">
            <a:prstTxWarp prst="textNoShape">
              <a:avLst/>
            </a:prstTxWarp>
          </a:bodyPr>
          <a:lstStyle/>
          <a:p>
            <a:pPr>
              <a:defRPr/>
            </a:pPr>
            <a:r>
              <a:rPr lang="es-ES" smtClean="0">
                <a:solidFill>
                  <a:srgbClr val="FF0000"/>
                </a:solidFill>
              </a:rPr>
              <a:t>[</a:t>
            </a:r>
            <a:fld id="{B181AB8D-BF35-47EA-A1D3-5D423C66A935}" type="slidenum">
              <a:rPr lang="es-ES" smtClean="0">
                <a:solidFill>
                  <a:srgbClr val="FF0000"/>
                </a:solidFill>
              </a:rPr>
              <a:pPr>
                <a:defRPr/>
              </a:pPr>
              <a:t>10</a:t>
            </a:fld>
            <a:r>
              <a:rPr lang="es-ES" smtClean="0">
                <a:solidFill>
                  <a:srgbClr val="FF0000"/>
                </a:solidFill>
              </a:rPr>
              <a:t>]</a:t>
            </a:r>
          </a:p>
        </p:txBody>
      </p:sp>
      <p:sp>
        <p:nvSpPr>
          <p:cNvPr id="3075" name="Rectangle 3"/>
          <p:cNvSpPr>
            <a:spLocks noGrp="1" noChangeArrowheads="1"/>
          </p:cNvSpPr>
          <p:nvPr>
            <p:ph type="body" idx="1"/>
          </p:nvPr>
        </p:nvSpPr>
        <p:spPr>
          <a:xfrm>
            <a:off x="1490663" y="981075"/>
            <a:ext cx="6465887" cy="4857750"/>
          </a:xfrm>
        </p:spPr>
        <p:txBody>
          <a:bodyPr/>
          <a:lstStyle/>
          <a:p>
            <a:pPr>
              <a:defRPr/>
            </a:pPr>
            <a:r>
              <a:rPr lang="es-PE" sz="2000" u="sng" dirty="0" smtClean="0"/>
              <a:t>LA ENCUESTA.</a:t>
            </a:r>
            <a:endParaRPr lang="es-PE" sz="2000" dirty="0" smtClean="0"/>
          </a:p>
          <a:p>
            <a:pPr>
              <a:buFont typeface="Arial" charset="0"/>
              <a:buNone/>
              <a:defRPr/>
            </a:pPr>
            <a:r>
              <a:rPr lang="es-PE" sz="2000" dirty="0" smtClean="0"/>
              <a:t> </a:t>
            </a:r>
          </a:p>
          <a:p>
            <a:pPr marL="0" indent="0" algn="just">
              <a:buFont typeface="Arial" charset="0"/>
              <a:buNone/>
              <a:defRPr/>
            </a:pPr>
            <a:r>
              <a:rPr lang="es-PE" sz="2000" dirty="0" smtClean="0"/>
              <a:t>Constituye el método de recogida de información más utilizado. Se realiza a través de un cuestionario, por lo que es vital conocer las reglas básicas para confeccionarlo. La encuesta se puede realizar mediante una entrevista personal, telefónicamente, o a través del correo. Recientemente, algunas empresas están utilizando Internet para realizar encuestas a sus clientes potenciales.</a:t>
            </a:r>
            <a:endParaRPr lang="es-PE"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7 Marcador de número de diapositiva"/>
          <p:cNvSpPr>
            <a:spLocks noGrp="1"/>
          </p:cNvSpPr>
          <p:nvPr>
            <p:ph type="sldNum" sz="quarter" idx="12"/>
          </p:nvPr>
        </p:nvSpPr>
        <p:spPr bwMode="auto">
          <a:xfrm>
            <a:off x="6796088" y="6429375"/>
            <a:ext cx="2133600" cy="365125"/>
          </a:xfrm>
          <a:ln>
            <a:miter lim="800000"/>
            <a:headEnd/>
            <a:tailEnd/>
          </a:ln>
        </p:spPr>
        <p:txBody>
          <a:bodyPr wrap="square" numCol="1" anchorCtr="0" compatLnSpc="1">
            <a:prstTxWarp prst="textNoShape">
              <a:avLst/>
            </a:prstTxWarp>
          </a:bodyPr>
          <a:lstStyle/>
          <a:p>
            <a:pPr>
              <a:defRPr/>
            </a:pPr>
            <a:r>
              <a:rPr lang="es-ES" smtClean="0">
                <a:solidFill>
                  <a:srgbClr val="FF0000"/>
                </a:solidFill>
              </a:rPr>
              <a:t>[</a:t>
            </a:r>
            <a:fld id="{17209430-D81E-497D-9637-CE5F1BAA0FC5}" type="slidenum">
              <a:rPr lang="es-ES" smtClean="0">
                <a:solidFill>
                  <a:srgbClr val="FF0000"/>
                </a:solidFill>
              </a:rPr>
              <a:pPr>
                <a:defRPr/>
              </a:pPr>
              <a:t>11</a:t>
            </a:fld>
            <a:r>
              <a:rPr lang="es-ES" smtClean="0">
                <a:solidFill>
                  <a:srgbClr val="FF0000"/>
                </a:solidFill>
              </a:rPr>
              <a:t>]</a:t>
            </a:r>
          </a:p>
        </p:txBody>
      </p:sp>
      <p:sp>
        <p:nvSpPr>
          <p:cNvPr id="12291" name="Rectangle 3"/>
          <p:cNvSpPr>
            <a:spLocks noGrp="1" noChangeArrowheads="1"/>
          </p:cNvSpPr>
          <p:nvPr>
            <p:ph type="body" idx="1"/>
          </p:nvPr>
        </p:nvSpPr>
        <p:spPr>
          <a:xfrm>
            <a:off x="1258888" y="836613"/>
            <a:ext cx="6465887" cy="4857750"/>
          </a:xfrm>
        </p:spPr>
        <p:txBody>
          <a:bodyPr/>
          <a:lstStyle/>
          <a:p>
            <a:pPr>
              <a:buFont typeface="Arial" charset="0"/>
              <a:buNone/>
            </a:pPr>
            <a:r>
              <a:rPr lang="es-PE" sz="2000" i="1" smtClean="0"/>
              <a:t>- La encuesta personal -.</a:t>
            </a:r>
            <a:endParaRPr lang="es-PE" sz="2000" smtClean="0"/>
          </a:p>
          <a:p>
            <a:pPr>
              <a:buFont typeface="Arial" charset="0"/>
              <a:buNone/>
            </a:pPr>
            <a:r>
              <a:rPr lang="es-PE" sz="2000" smtClean="0"/>
              <a:t> </a:t>
            </a:r>
          </a:p>
          <a:p>
            <a:pPr algn="just"/>
            <a:r>
              <a:rPr lang="es-PE" sz="2000" smtClean="0"/>
              <a:t>Consiste en un encuentro con una persona, a iniciativa del entrevistador, con el objetivo de recoger cierta información a través de la cumplimentación de un cuestionario.</a:t>
            </a:r>
          </a:p>
        </p:txBody>
      </p:sp>
      <p:pic>
        <p:nvPicPr>
          <p:cNvPr id="12292" name="Picture 2"/>
          <p:cNvPicPr>
            <a:picLocks noChangeAspect="1" noChangeArrowheads="1"/>
          </p:cNvPicPr>
          <p:nvPr/>
        </p:nvPicPr>
        <p:blipFill>
          <a:blip r:embed="rId3"/>
          <a:srcRect/>
          <a:stretch>
            <a:fillRect/>
          </a:stretch>
        </p:blipFill>
        <p:spPr bwMode="auto">
          <a:xfrm>
            <a:off x="1331913" y="2924175"/>
            <a:ext cx="6499225" cy="26654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7 Marcador de número de diapositiva"/>
          <p:cNvSpPr>
            <a:spLocks noGrp="1"/>
          </p:cNvSpPr>
          <p:nvPr>
            <p:ph type="sldNum" sz="quarter" idx="12"/>
          </p:nvPr>
        </p:nvSpPr>
        <p:spPr bwMode="auto">
          <a:xfrm>
            <a:off x="6796088" y="6429375"/>
            <a:ext cx="2133600" cy="365125"/>
          </a:xfrm>
          <a:ln>
            <a:miter lim="800000"/>
            <a:headEnd/>
            <a:tailEnd/>
          </a:ln>
        </p:spPr>
        <p:txBody>
          <a:bodyPr wrap="square" numCol="1" anchorCtr="0" compatLnSpc="1">
            <a:prstTxWarp prst="textNoShape">
              <a:avLst/>
            </a:prstTxWarp>
          </a:bodyPr>
          <a:lstStyle/>
          <a:p>
            <a:pPr>
              <a:defRPr/>
            </a:pPr>
            <a:r>
              <a:rPr lang="es-ES" smtClean="0">
                <a:solidFill>
                  <a:srgbClr val="FF0000"/>
                </a:solidFill>
              </a:rPr>
              <a:t>[</a:t>
            </a:r>
            <a:fld id="{203F9519-44C4-4A97-B9C5-BEF5EF39E4B3}" type="slidenum">
              <a:rPr lang="es-ES" smtClean="0">
                <a:solidFill>
                  <a:srgbClr val="FF0000"/>
                </a:solidFill>
              </a:rPr>
              <a:pPr>
                <a:defRPr/>
              </a:pPr>
              <a:t>12</a:t>
            </a:fld>
            <a:r>
              <a:rPr lang="es-ES" smtClean="0">
                <a:solidFill>
                  <a:srgbClr val="FF0000"/>
                </a:solidFill>
              </a:rPr>
              <a:t>]</a:t>
            </a:r>
          </a:p>
        </p:txBody>
      </p:sp>
      <p:sp>
        <p:nvSpPr>
          <p:cNvPr id="13315" name="Rectangle 3"/>
          <p:cNvSpPr>
            <a:spLocks noGrp="1" noChangeArrowheads="1"/>
          </p:cNvSpPr>
          <p:nvPr>
            <p:ph type="body" idx="1"/>
          </p:nvPr>
        </p:nvSpPr>
        <p:spPr>
          <a:xfrm>
            <a:off x="1490663" y="981075"/>
            <a:ext cx="6465887" cy="4857750"/>
          </a:xfrm>
        </p:spPr>
        <p:txBody>
          <a:bodyPr/>
          <a:lstStyle/>
          <a:p>
            <a:pPr>
              <a:buFont typeface="Arial" charset="0"/>
              <a:buNone/>
            </a:pPr>
            <a:r>
              <a:rPr lang="es-PE" sz="2000" i="1" smtClean="0"/>
              <a:t>- La encuesta telefónica -.</a:t>
            </a:r>
            <a:endParaRPr lang="es-PE" sz="2000" smtClean="0"/>
          </a:p>
          <a:p>
            <a:pPr>
              <a:buFont typeface="Arial" charset="0"/>
              <a:buNone/>
            </a:pPr>
            <a:r>
              <a:rPr lang="es-PE" sz="2000" smtClean="0"/>
              <a:t> </a:t>
            </a:r>
          </a:p>
          <a:p>
            <a:pPr algn="just"/>
            <a:r>
              <a:rPr lang="es-PE" sz="2000" smtClean="0"/>
              <a:t>Consiste en una conversación telefónica con la persona de la que se obtener la información. La conversación girará en torno al cuestionario, debiendo el entrevistador anotar las correspondientes respuestas.</a:t>
            </a:r>
          </a:p>
        </p:txBody>
      </p:sp>
      <p:pic>
        <p:nvPicPr>
          <p:cNvPr id="13316" name="Picture 2"/>
          <p:cNvPicPr>
            <a:picLocks noChangeAspect="1" noChangeArrowheads="1"/>
          </p:cNvPicPr>
          <p:nvPr/>
        </p:nvPicPr>
        <p:blipFill>
          <a:blip r:embed="rId3"/>
          <a:srcRect/>
          <a:stretch>
            <a:fillRect/>
          </a:stretch>
        </p:blipFill>
        <p:spPr bwMode="auto">
          <a:xfrm>
            <a:off x="1979613" y="3141663"/>
            <a:ext cx="5905500" cy="2857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7 Marcador de número de diapositiva"/>
          <p:cNvSpPr>
            <a:spLocks noGrp="1"/>
          </p:cNvSpPr>
          <p:nvPr>
            <p:ph type="sldNum" sz="quarter" idx="12"/>
          </p:nvPr>
        </p:nvSpPr>
        <p:spPr bwMode="auto">
          <a:xfrm>
            <a:off x="6796088" y="6429375"/>
            <a:ext cx="2133600" cy="365125"/>
          </a:xfrm>
          <a:ln>
            <a:miter lim="800000"/>
            <a:headEnd/>
            <a:tailEnd/>
          </a:ln>
        </p:spPr>
        <p:txBody>
          <a:bodyPr wrap="square" numCol="1" anchorCtr="0" compatLnSpc="1">
            <a:prstTxWarp prst="textNoShape">
              <a:avLst/>
            </a:prstTxWarp>
          </a:bodyPr>
          <a:lstStyle/>
          <a:p>
            <a:pPr>
              <a:defRPr/>
            </a:pPr>
            <a:r>
              <a:rPr lang="es-ES" smtClean="0">
                <a:solidFill>
                  <a:srgbClr val="FF0000"/>
                </a:solidFill>
              </a:rPr>
              <a:t>[</a:t>
            </a:r>
            <a:fld id="{662BCC23-0A4E-4369-9FFF-9023DA1C10F6}" type="slidenum">
              <a:rPr lang="es-ES" smtClean="0">
                <a:solidFill>
                  <a:srgbClr val="FF0000"/>
                </a:solidFill>
              </a:rPr>
              <a:pPr>
                <a:defRPr/>
              </a:pPr>
              <a:t>13</a:t>
            </a:fld>
            <a:r>
              <a:rPr lang="es-ES" smtClean="0">
                <a:solidFill>
                  <a:srgbClr val="FF0000"/>
                </a:solidFill>
              </a:rPr>
              <a:t>]</a:t>
            </a:r>
          </a:p>
        </p:txBody>
      </p:sp>
      <p:sp>
        <p:nvSpPr>
          <p:cNvPr id="14339" name="Rectangle 3"/>
          <p:cNvSpPr>
            <a:spLocks noGrp="1" noChangeArrowheads="1"/>
          </p:cNvSpPr>
          <p:nvPr>
            <p:ph type="body" idx="1"/>
          </p:nvPr>
        </p:nvSpPr>
        <p:spPr>
          <a:xfrm>
            <a:off x="900113" y="404813"/>
            <a:ext cx="7343775" cy="4857750"/>
          </a:xfrm>
        </p:spPr>
        <p:txBody>
          <a:bodyPr/>
          <a:lstStyle/>
          <a:p>
            <a:pPr>
              <a:buFont typeface="Arial" charset="0"/>
              <a:buNone/>
            </a:pPr>
            <a:r>
              <a:rPr lang="es-PE" sz="2000" i="1" smtClean="0"/>
              <a:t>                           - La encuesta postal -.</a:t>
            </a:r>
            <a:endParaRPr lang="es-PE" sz="2000" smtClean="0"/>
          </a:p>
          <a:p>
            <a:r>
              <a:rPr lang="es-PE" sz="2000" smtClean="0"/>
              <a:t> Consiste en enviar por correo un cuestionario a una serie de personas, debiendo éstas devolverlo también por correo, una vez que lo hayan cumplimentado.</a:t>
            </a:r>
          </a:p>
          <a:p>
            <a:pPr algn="just"/>
            <a:r>
              <a:rPr lang="es-PE" sz="2000" smtClean="0"/>
              <a:t>El cuestionario se acompañará de una carta de presentación que despierte el interés del destinatario. En ocasiones, se hace necesario ofrecer algún tipo de obsequio, como la participación en un sorteo, o algo similar, consiguiendo de esta forma una mayor implicación.</a:t>
            </a:r>
          </a:p>
        </p:txBody>
      </p:sp>
      <p:pic>
        <p:nvPicPr>
          <p:cNvPr id="14340" name="Picture 2"/>
          <p:cNvPicPr>
            <a:picLocks noChangeAspect="1" noChangeArrowheads="1"/>
          </p:cNvPicPr>
          <p:nvPr/>
        </p:nvPicPr>
        <p:blipFill>
          <a:blip r:embed="rId3"/>
          <a:srcRect/>
          <a:stretch>
            <a:fillRect/>
          </a:stretch>
        </p:blipFill>
        <p:spPr bwMode="auto">
          <a:xfrm>
            <a:off x="1476375" y="3429000"/>
            <a:ext cx="6264275" cy="284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7 Marcador de número de diapositiva"/>
          <p:cNvSpPr>
            <a:spLocks noGrp="1"/>
          </p:cNvSpPr>
          <p:nvPr>
            <p:ph type="sldNum" sz="quarter" idx="12"/>
          </p:nvPr>
        </p:nvSpPr>
        <p:spPr bwMode="auto">
          <a:xfrm>
            <a:off x="6796088" y="6429375"/>
            <a:ext cx="2133600" cy="365125"/>
          </a:xfrm>
          <a:ln>
            <a:miter lim="800000"/>
            <a:headEnd/>
            <a:tailEnd/>
          </a:ln>
        </p:spPr>
        <p:txBody>
          <a:bodyPr wrap="square" numCol="1" anchorCtr="0" compatLnSpc="1">
            <a:prstTxWarp prst="textNoShape">
              <a:avLst/>
            </a:prstTxWarp>
          </a:bodyPr>
          <a:lstStyle/>
          <a:p>
            <a:pPr>
              <a:defRPr/>
            </a:pPr>
            <a:r>
              <a:rPr lang="es-ES" smtClean="0">
                <a:solidFill>
                  <a:srgbClr val="FF0000"/>
                </a:solidFill>
              </a:rPr>
              <a:t>[</a:t>
            </a:r>
            <a:fld id="{BB27AEB7-01E3-44C3-AEC0-CBD1894A056C}" type="slidenum">
              <a:rPr lang="es-ES" smtClean="0">
                <a:solidFill>
                  <a:srgbClr val="FF0000"/>
                </a:solidFill>
              </a:rPr>
              <a:pPr>
                <a:defRPr/>
              </a:pPr>
              <a:t>14</a:t>
            </a:fld>
            <a:r>
              <a:rPr lang="es-ES" smtClean="0">
                <a:solidFill>
                  <a:srgbClr val="FF0000"/>
                </a:solidFill>
              </a:rPr>
              <a:t>]</a:t>
            </a:r>
          </a:p>
        </p:txBody>
      </p:sp>
      <p:sp>
        <p:nvSpPr>
          <p:cNvPr id="3075" name="Rectangle 3"/>
          <p:cNvSpPr>
            <a:spLocks noGrp="1" noChangeArrowheads="1"/>
          </p:cNvSpPr>
          <p:nvPr>
            <p:ph type="body" idx="1"/>
          </p:nvPr>
        </p:nvSpPr>
        <p:spPr>
          <a:xfrm>
            <a:off x="900113" y="404813"/>
            <a:ext cx="7343775" cy="4857750"/>
          </a:xfrm>
        </p:spPr>
        <p:txBody>
          <a:bodyPr/>
          <a:lstStyle/>
          <a:p>
            <a:pPr algn="just">
              <a:buFont typeface="Arial" charset="0"/>
              <a:buNone/>
              <a:defRPr/>
            </a:pPr>
            <a:r>
              <a:rPr lang="es-PE" sz="1800" i="1" dirty="0" smtClean="0"/>
              <a:t>                          - </a:t>
            </a:r>
            <a:r>
              <a:rPr lang="es-PE" sz="1800" i="1" u="sng" dirty="0" smtClean="0"/>
              <a:t>Los paneles</a:t>
            </a:r>
            <a:r>
              <a:rPr lang="es-PE" sz="1800" i="1" dirty="0" smtClean="0"/>
              <a:t>.- </a:t>
            </a:r>
          </a:p>
          <a:p>
            <a:pPr algn="just">
              <a:buFont typeface="Arial" charset="0"/>
              <a:buNone/>
              <a:defRPr/>
            </a:pPr>
            <a:r>
              <a:rPr lang="es-PE" sz="1800" dirty="0" smtClean="0"/>
              <a:t> </a:t>
            </a:r>
          </a:p>
          <a:p>
            <a:pPr marL="0" indent="0" algn="just">
              <a:buFont typeface="Arial" charset="0"/>
              <a:buNone/>
              <a:defRPr/>
            </a:pPr>
            <a:r>
              <a:rPr lang="es-PE" sz="1800" dirty="0" smtClean="0"/>
              <a:t>El panel es una muestra de personas que pertenecen a un colectivo del que se quiere extraer la información. Estas personas se han seleccionado por ser representativas del colectivo al que pertenecen.</a:t>
            </a:r>
          </a:p>
          <a:p>
            <a:pPr marL="0" indent="0" algn="just">
              <a:buFont typeface="Arial" charset="0"/>
              <a:buNone/>
              <a:defRPr/>
            </a:pPr>
            <a:r>
              <a:rPr lang="es-PE" sz="1800" dirty="0" smtClean="0"/>
              <a:t> </a:t>
            </a:r>
          </a:p>
          <a:p>
            <a:pPr marL="0" indent="0" algn="just">
              <a:buFont typeface="Arial" charset="0"/>
              <a:buNone/>
              <a:defRPr/>
            </a:pPr>
            <a:r>
              <a:rPr lang="es-PE" sz="1800" dirty="0" smtClean="0"/>
              <a:t>Los datos de la información son registrados por las personas que forman el panel, normalmente a través de cuestionarios. Una de las principales diferencias con respecto a las encuestas, es la periodicidad regular que presentan los paneles (diaria, semanal, mensual, etc.). Los cuestionarios cumplimentados se remiten por correo o son recogidos por un entrevistador que acude al domicilio del miembro del panel.</a:t>
            </a:r>
            <a:endParaRPr lang="es-PE" sz="1800" dirty="0"/>
          </a:p>
        </p:txBody>
      </p:sp>
      <p:pic>
        <p:nvPicPr>
          <p:cNvPr id="15364" name="Picture 2"/>
          <p:cNvPicPr>
            <a:picLocks noChangeAspect="1" noChangeArrowheads="1"/>
          </p:cNvPicPr>
          <p:nvPr/>
        </p:nvPicPr>
        <p:blipFill>
          <a:blip r:embed="rId3"/>
          <a:srcRect/>
          <a:stretch>
            <a:fillRect/>
          </a:stretch>
        </p:blipFill>
        <p:spPr bwMode="auto">
          <a:xfrm>
            <a:off x="1331913" y="4149725"/>
            <a:ext cx="6480175" cy="2087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7 Marcador de número de diapositiva"/>
          <p:cNvSpPr>
            <a:spLocks noGrp="1"/>
          </p:cNvSpPr>
          <p:nvPr>
            <p:ph type="sldNum" sz="quarter" idx="12"/>
          </p:nvPr>
        </p:nvSpPr>
        <p:spPr bwMode="auto">
          <a:xfrm>
            <a:off x="6796088" y="6429375"/>
            <a:ext cx="2133600" cy="365125"/>
          </a:xfrm>
          <a:ln>
            <a:miter lim="800000"/>
            <a:headEnd/>
            <a:tailEnd/>
          </a:ln>
        </p:spPr>
        <p:txBody>
          <a:bodyPr wrap="square" numCol="1" anchorCtr="0" compatLnSpc="1">
            <a:prstTxWarp prst="textNoShape">
              <a:avLst/>
            </a:prstTxWarp>
          </a:bodyPr>
          <a:lstStyle/>
          <a:p>
            <a:pPr>
              <a:defRPr/>
            </a:pPr>
            <a:r>
              <a:rPr lang="es-ES" smtClean="0">
                <a:solidFill>
                  <a:srgbClr val="FF0000"/>
                </a:solidFill>
              </a:rPr>
              <a:t>[</a:t>
            </a:r>
            <a:fld id="{4FD89C95-0462-447E-9204-3F3CC5D31B0C}" type="slidenum">
              <a:rPr lang="es-ES" smtClean="0">
                <a:solidFill>
                  <a:srgbClr val="FF0000"/>
                </a:solidFill>
              </a:rPr>
              <a:pPr>
                <a:defRPr/>
              </a:pPr>
              <a:t>15</a:t>
            </a:fld>
            <a:r>
              <a:rPr lang="es-ES" smtClean="0">
                <a:solidFill>
                  <a:srgbClr val="FF0000"/>
                </a:solidFill>
              </a:rPr>
              <a:t>]</a:t>
            </a:r>
          </a:p>
        </p:txBody>
      </p:sp>
      <p:sp>
        <p:nvSpPr>
          <p:cNvPr id="16387" name="Rectangle 3"/>
          <p:cNvSpPr>
            <a:spLocks noGrp="1" noChangeArrowheads="1"/>
          </p:cNvSpPr>
          <p:nvPr>
            <p:ph type="body" idx="1"/>
          </p:nvPr>
        </p:nvSpPr>
        <p:spPr>
          <a:xfrm>
            <a:off x="900113" y="404813"/>
            <a:ext cx="7343775" cy="4857750"/>
          </a:xfrm>
        </p:spPr>
        <p:txBody>
          <a:bodyPr/>
          <a:lstStyle/>
          <a:p>
            <a:pPr>
              <a:buFont typeface="Arial" charset="0"/>
              <a:buNone/>
            </a:pPr>
            <a:r>
              <a:rPr lang="es-PE" sz="1800" i="1" smtClean="0"/>
              <a:t>		</a:t>
            </a:r>
            <a:r>
              <a:rPr lang="es-PE" sz="1800" i="1" u="sng" smtClean="0"/>
              <a:t>LA OBSERVACIÓN.</a:t>
            </a:r>
            <a:endParaRPr lang="es-PE" sz="1800" i="1" smtClean="0"/>
          </a:p>
          <a:p>
            <a:endParaRPr lang="es-PE" sz="1800" smtClean="0"/>
          </a:p>
          <a:p>
            <a:pPr algn="just"/>
            <a:r>
              <a:rPr lang="es-PE" sz="1800" smtClean="0"/>
              <a:t>Este método o técnica permite obtener información a través de la observación directa de las acciones de una persona. La observación la puede realizar otra persona o a través de medios mecánicos o electrónicos. Es muy útil a la hora de recoger información específica, tal como el comportamiento de un consumidor en un establecimiento (punto de venta), ya que no sólo es posible descubrir sus preferencias al comprar, sino también sus reacciones ante los distintos estímulos que se le pueden presentar.</a:t>
            </a:r>
          </a:p>
        </p:txBody>
      </p:sp>
      <p:pic>
        <p:nvPicPr>
          <p:cNvPr id="16388" name="Picture 2"/>
          <p:cNvPicPr>
            <a:picLocks noChangeAspect="1" noChangeArrowheads="1"/>
          </p:cNvPicPr>
          <p:nvPr/>
        </p:nvPicPr>
        <p:blipFill>
          <a:blip r:embed="rId3"/>
          <a:srcRect/>
          <a:stretch>
            <a:fillRect/>
          </a:stretch>
        </p:blipFill>
        <p:spPr bwMode="auto">
          <a:xfrm>
            <a:off x="1252538" y="3644900"/>
            <a:ext cx="6848475" cy="16557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7 Marcador de número de diapositiva"/>
          <p:cNvSpPr>
            <a:spLocks noGrp="1"/>
          </p:cNvSpPr>
          <p:nvPr>
            <p:ph type="sldNum" sz="quarter" idx="12"/>
          </p:nvPr>
        </p:nvSpPr>
        <p:spPr bwMode="auto">
          <a:xfrm>
            <a:off x="6796088" y="6429375"/>
            <a:ext cx="2133600" cy="365125"/>
          </a:xfrm>
          <a:ln>
            <a:miter lim="800000"/>
            <a:headEnd/>
            <a:tailEnd/>
          </a:ln>
        </p:spPr>
        <p:txBody>
          <a:bodyPr wrap="square" numCol="1" anchorCtr="0" compatLnSpc="1">
            <a:prstTxWarp prst="textNoShape">
              <a:avLst/>
            </a:prstTxWarp>
          </a:bodyPr>
          <a:lstStyle/>
          <a:p>
            <a:pPr>
              <a:defRPr/>
            </a:pPr>
            <a:r>
              <a:rPr lang="es-ES" smtClean="0">
                <a:solidFill>
                  <a:srgbClr val="FF0000"/>
                </a:solidFill>
              </a:rPr>
              <a:t>[</a:t>
            </a:r>
            <a:fld id="{93D5C626-55C5-4589-85FA-9C2ABB69B600}" type="slidenum">
              <a:rPr lang="es-ES" smtClean="0">
                <a:solidFill>
                  <a:srgbClr val="FF0000"/>
                </a:solidFill>
              </a:rPr>
              <a:pPr>
                <a:defRPr/>
              </a:pPr>
              <a:t>16</a:t>
            </a:fld>
            <a:r>
              <a:rPr lang="es-ES" smtClean="0">
                <a:solidFill>
                  <a:srgbClr val="FF0000"/>
                </a:solidFill>
              </a:rPr>
              <a:t>]</a:t>
            </a:r>
          </a:p>
        </p:txBody>
      </p:sp>
      <p:sp>
        <p:nvSpPr>
          <p:cNvPr id="17411" name="Rectangle 3"/>
          <p:cNvSpPr>
            <a:spLocks noGrp="1" noChangeArrowheads="1"/>
          </p:cNvSpPr>
          <p:nvPr>
            <p:ph type="body" idx="1"/>
          </p:nvPr>
        </p:nvSpPr>
        <p:spPr>
          <a:xfrm>
            <a:off x="900113" y="404813"/>
            <a:ext cx="7343775" cy="4857750"/>
          </a:xfrm>
        </p:spPr>
        <p:txBody>
          <a:bodyPr/>
          <a:lstStyle/>
          <a:p>
            <a:pPr>
              <a:buFont typeface="Arial" charset="0"/>
              <a:buNone/>
            </a:pPr>
            <a:r>
              <a:rPr lang="es-PE" sz="1800" smtClean="0"/>
              <a:t>		</a:t>
            </a:r>
            <a:r>
              <a:rPr lang="es-PE" sz="1800" i="1" u="sng" smtClean="0"/>
              <a:t>LA EXPERIMENTACIÓN.</a:t>
            </a:r>
            <a:endParaRPr lang="es-PE" sz="1800" i="1" smtClean="0"/>
          </a:p>
          <a:p>
            <a:pPr>
              <a:buFont typeface="Arial" charset="0"/>
              <a:buNone/>
            </a:pPr>
            <a:r>
              <a:rPr lang="es-PE" sz="1800" smtClean="0"/>
              <a:t> </a:t>
            </a:r>
          </a:p>
          <a:p>
            <a:pPr algn="just"/>
            <a:r>
              <a:rPr lang="es-PE" sz="1800" smtClean="0"/>
              <a:t>En ocasiones, es interesante plantear un </a:t>
            </a:r>
            <a:r>
              <a:rPr lang="es-PE" sz="1800" i="1" smtClean="0"/>
              <a:t>mercado simulado de pruebas</a:t>
            </a:r>
            <a:r>
              <a:rPr lang="es-PE" sz="1800" smtClean="0"/>
              <a:t>, en el que un grupo de personas voluntarias (grupo experimental), en una reducida zona geográfica (zona experimental), reproducen las condiciones que se presentan en el mercado real.</a:t>
            </a:r>
          </a:p>
          <a:p>
            <a:pPr algn="just">
              <a:buFont typeface="Arial" charset="0"/>
              <a:buNone/>
            </a:pPr>
            <a:r>
              <a:rPr lang="es-PE" sz="1800" smtClean="0"/>
              <a:t> </a:t>
            </a:r>
          </a:p>
          <a:p>
            <a:pPr algn="just"/>
            <a:r>
              <a:rPr lang="es-PE" sz="1800" smtClean="0"/>
              <a:t>De esta forma, es posible obtener información directa sobre las preferencias de estas personas ante un determinado producto o servicio, a través de las acciones reales que efectúan en ese mercado simulado. Asimismo, se pueden conocer las variaciones de estas preferencias ante cambios en los atributos del producto o servicio, ante cambios en los métodos publicitarios, etc.</a:t>
            </a:r>
          </a:p>
        </p:txBody>
      </p:sp>
      <p:pic>
        <p:nvPicPr>
          <p:cNvPr id="17412" name="Picture 2"/>
          <p:cNvPicPr>
            <a:picLocks noChangeAspect="1" noChangeArrowheads="1"/>
          </p:cNvPicPr>
          <p:nvPr/>
        </p:nvPicPr>
        <p:blipFill>
          <a:blip r:embed="rId3"/>
          <a:srcRect/>
          <a:stretch>
            <a:fillRect/>
          </a:stretch>
        </p:blipFill>
        <p:spPr bwMode="auto">
          <a:xfrm>
            <a:off x="1258888" y="4365625"/>
            <a:ext cx="6842125" cy="18716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7 Marcador de número de diapositiva"/>
          <p:cNvSpPr>
            <a:spLocks noGrp="1"/>
          </p:cNvSpPr>
          <p:nvPr>
            <p:ph type="sldNum" sz="quarter" idx="12"/>
          </p:nvPr>
        </p:nvSpPr>
        <p:spPr bwMode="auto">
          <a:xfrm>
            <a:off x="6796088" y="6429375"/>
            <a:ext cx="2133600" cy="365125"/>
          </a:xfrm>
          <a:ln>
            <a:miter lim="800000"/>
            <a:headEnd/>
            <a:tailEnd/>
          </a:ln>
        </p:spPr>
        <p:txBody>
          <a:bodyPr wrap="square" numCol="1" anchorCtr="0" compatLnSpc="1">
            <a:prstTxWarp prst="textNoShape">
              <a:avLst/>
            </a:prstTxWarp>
          </a:bodyPr>
          <a:lstStyle/>
          <a:p>
            <a:pPr>
              <a:defRPr/>
            </a:pPr>
            <a:r>
              <a:rPr lang="es-ES" smtClean="0">
                <a:solidFill>
                  <a:srgbClr val="FF0000"/>
                </a:solidFill>
              </a:rPr>
              <a:t>[</a:t>
            </a:r>
            <a:fld id="{DC303E42-FF39-43B7-A2A2-0E5837323484}" type="slidenum">
              <a:rPr lang="es-ES" smtClean="0">
                <a:solidFill>
                  <a:srgbClr val="FF0000"/>
                </a:solidFill>
              </a:rPr>
              <a:pPr>
                <a:defRPr/>
              </a:pPr>
              <a:t>17</a:t>
            </a:fld>
            <a:r>
              <a:rPr lang="es-ES" smtClean="0">
                <a:solidFill>
                  <a:srgbClr val="FF0000"/>
                </a:solidFill>
              </a:rPr>
              <a:t>]</a:t>
            </a:r>
          </a:p>
        </p:txBody>
      </p:sp>
      <p:sp>
        <p:nvSpPr>
          <p:cNvPr id="3075" name="Rectangle 3"/>
          <p:cNvSpPr>
            <a:spLocks noGrp="1" noChangeArrowheads="1"/>
          </p:cNvSpPr>
          <p:nvPr>
            <p:ph type="body" idx="1"/>
          </p:nvPr>
        </p:nvSpPr>
        <p:spPr>
          <a:xfrm>
            <a:off x="1490663" y="981075"/>
            <a:ext cx="6465887" cy="4857750"/>
          </a:xfrm>
        </p:spPr>
        <p:txBody>
          <a:bodyPr/>
          <a:lstStyle/>
          <a:p>
            <a:pPr>
              <a:defRPr/>
            </a:pPr>
            <a:r>
              <a:rPr lang="es-PE" sz="2000" b="1" dirty="0" smtClean="0"/>
              <a:t>Fuentes Secundarias Internas</a:t>
            </a:r>
          </a:p>
          <a:p>
            <a:pPr>
              <a:defRPr/>
            </a:pPr>
            <a:endParaRPr lang="es-PE" sz="2000" dirty="0" smtClean="0"/>
          </a:p>
          <a:p>
            <a:pPr marL="0" indent="0" algn="just">
              <a:buFont typeface="Arial" charset="0"/>
              <a:buNone/>
              <a:defRPr/>
            </a:pPr>
            <a:r>
              <a:rPr lang="es-PE" sz="2000" dirty="0" smtClean="0"/>
              <a:t>Las áreas y los departamentos de administración y finanzas son los mejores proveedores de información de una empresa. Esta información debe ser desmenuzada y sirve de ayuda para tomar decisiones. Todo lo reunido puede utilizarse de manera directa en casos específicos y en otros de forma agrupada por medio de métodos estadísticos.</a:t>
            </a:r>
            <a:endParaRPr lang="es-PE"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7 Marcador de número de diapositiva"/>
          <p:cNvSpPr>
            <a:spLocks noGrp="1"/>
          </p:cNvSpPr>
          <p:nvPr>
            <p:ph type="sldNum" sz="quarter" idx="12"/>
          </p:nvPr>
        </p:nvSpPr>
        <p:spPr bwMode="auto">
          <a:xfrm>
            <a:off x="6796088" y="6429375"/>
            <a:ext cx="2133600" cy="365125"/>
          </a:xfrm>
          <a:ln>
            <a:miter lim="800000"/>
            <a:headEnd/>
            <a:tailEnd/>
          </a:ln>
        </p:spPr>
        <p:txBody>
          <a:bodyPr wrap="square" numCol="1" anchorCtr="0" compatLnSpc="1">
            <a:prstTxWarp prst="textNoShape">
              <a:avLst/>
            </a:prstTxWarp>
          </a:bodyPr>
          <a:lstStyle/>
          <a:p>
            <a:pPr>
              <a:defRPr/>
            </a:pPr>
            <a:r>
              <a:rPr lang="es-ES" smtClean="0">
                <a:solidFill>
                  <a:srgbClr val="FF0000"/>
                </a:solidFill>
              </a:rPr>
              <a:t>[</a:t>
            </a:r>
            <a:fld id="{B420F9F8-095A-4C2D-AB89-295A5ED28C16}" type="slidenum">
              <a:rPr lang="es-ES" smtClean="0">
                <a:solidFill>
                  <a:srgbClr val="FF0000"/>
                </a:solidFill>
              </a:rPr>
              <a:pPr>
                <a:defRPr/>
              </a:pPr>
              <a:t>18</a:t>
            </a:fld>
            <a:r>
              <a:rPr lang="es-ES" smtClean="0">
                <a:solidFill>
                  <a:srgbClr val="FF0000"/>
                </a:solidFill>
              </a:rPr>
              <a:t>]</a:t>
            </a:r>
          </a:p>
        </p:txBody>
      </p:sp>
      <p:sp>
        <p:nvSpPr>
          <p:cNvPr id="3075" name="Rectangle 3"/>
          <p:cNvSpPr>
            <a:spLocks noGrp="1" noChangeArrowheads="1"/>
          </p:cNvSpPr>
          <p:nvPr>
            <p:ph type="body" idx="1"/>
          </p:nvPr>
        </p:nvSpPr>
        <p:spPr>
          <a:xfrm>
            <a:off x="1490663" y="981075"/>
            <a:ext cx="6465887" cy="4857750"/>
          </a:xfrm>
        </p:spPr>
        <p:txBody>
          <a:bodyPr/>
          <a:lstStyle/>
          <a:p>
            <a:pPr>
              <a:defRPr/>
            </a:pPr>
            <a:r>
              <a:rPr lang="es-PE" sz="2000" b="1" dirty="0" smtClean="0"/>
              <a:t>Fuentes Secundarias Externas</a:t>
            </a:r>
          </a:p>
          <a:p>
            <a:pPr>
              <a:buFont typeface="Arial" charset="0"/>
              <a:buNone/>
              <a:defRPr/>
            </a:pPr>
            <a:endParaRPr lang="es-PE" sz="2000" dirty="0" smtClean="0"/>
          </a:p>
          <a:p>
            <a:pPr marL="0" indent="0" algn="just">
              <a:buFont typeface="Arial" charset="0"/>
              <a:buNone/>
              <a:defRPr/>
            </a:pPr>
            <a:r>
              <a:rPr lang="es-PE" sz="2000" dirty="0" smtClean="0"/>
              <a:t>En esta categoría se encuentran datos que se obtienen fuera de la empresa a partir de publicaciones, informes o similares. Pueden ser por ejemplo información de Censos Nacionales, Estudios realizados por Cámaras o Asociaciones, declaraciones a periódicos, entrevistas, etc. </a:t>
            </a:r>
            <a:endParaRPr lang="es-PE"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7 Marcador de número de diapositiva"/>
          <p:cNvSpPr>
            <a:spLocks noGrp="1"/>
          </p:cNvSpPr>
          <p:nvPr>
            <p:ph type="sldNum" sz="quarter" idx="12"/>
          </p:nvPr>
        </p:nvSpPr>
        <p:spPr bwMode="auto">
          <a:xfrm>
            <a:off x="6796088" y="6429375"/>
            <a:ext cx="2133600" cy="365125"/>
          </a:xfrm>
          <a:ln>
            <a:miter lim="800000"/>
            <a:headEnd/>
            <a:tailEnd/>
          </a:ln>
        </p:spPr>
        <p:txBody>
          <a:bodyPr wrap="square" numCol="1" anchorCtr="0" compatLnSpc="1">
            <a:prstTxWarp prst="textNoShape">
              <a:avLst/>
            </a:prstTxWarp>
          </a:bodyPr>
          <a:lstStyle/>
          <a:p>
            <a:pPr>
              <a:defRPr/>
            </a:pPr>
            <a:r>
              <a:rPr lang="es-ES" dirty="0" smtClean="0">
                <a:solidFill>
                  <a:srgbClr val="FF0000"/>
                </a:solidFill>
              </a:rPr>
              <a:t>[</a:t>
            </a:r>
            <a:fld id="{EEE567F2-CB91-4F7E-8A3A-B064EB6D7449}" type="slidenum">
              <a:rPr lang="es-ES" smtClean="0">
                <a:solidFill>
                  <a:srgbClr val="FF0000"/>
                </a:solidFill>
              </a:rPr>
              <a:pPr>
                <a:defRPr/>
              </a:pPr>
              <a:t>19</a:t>
            </a:fld>
            <a:r>
              <a:rPr lang="es-ES" dirty="0" smtClean="0">
                <a:solidFill>
                  <a:srgbClr val="FF0000"/>
                </a:solidFill>
              </a:rPr>
              <a:t>]</a:t>
            </a:r>
          </a:p>
        </p:txBody>
      </p:sp>
      <p:sp>
        <p:nvSpPr>
          <p:cNvPr id="20483" name="Rectangle 3"/>
          <p:cNvSpPr>
            <a:spLocks noGrp="1" noChangeArrowheads="1"/>
          </p:cNvSpPr>
          <p:nvPr>
            <p:ph type="body" idx="1"/>
          </p:nvPr>
        </p:nvSpPr>
        <p:spPr>
          <a:xfrm>
            <a:off x="900113" y="692150"/>
            <a:ext cx="7559675" cy="5616575"/>
          </a:xfrm>
        </p:spPr>
        <p:txBody>
          <a:bodyPr/>
          <a:lstStyle/>
          <a:p>
            <a:pPr marL="0" indent="0" algn="just">
              <a:spcBef>
                <a:spcPct val="0"/>
              </a:spcBef>
              <a:buFont typeface="Arial" charset="0"/>
              <a:buNone/>
            </a:pPr>
            <a:r>
              <a:rPr lang="es-PE" sz="1600" smtClean="0"/>
              <a:t>Las principales fuentes secundarias de información son las externas. Entre éstas, se pueden destacar:</a:t>
            </a:r>
          </a:p>
          <a:p>
            <a:pPr marL="0" indent="0" algn="just">
              <a:spcBef>
                <a:spcPct val="0"/>
              </a:spcBef>
              <a:buFont typeface="Arial" charset="0"/>
              <a:buNone/>
            </a:pPr>
            <a:r>
              <a:rPr lang="es-PE" sz="1600" smtClean="0"/>
              <a:t> </a:t>
            </a:r>
          </a:p>
          <a:p>
            <a:pPr marL="0" indent="0" algn="just">
              <a:spcBef>
                <a:spcPct val="0"/>
              </a:spcBef>
              <a:buFont typeface="Arial" charset="0"/>
              <a:buNone/>
            </a:pPr>
            <a:r>
              <a:rPr lang="es-PE" sz="1600" smtClean="0"/>
              <a:t>Publicaciones, páginas WEB, bibliotecas y hemerotecas de ministerios,  etc.</a:t>
            </a:r>
          </a:p>
          <a:p>
            <a:pPr marL="0" indent="0" algn="just">
              <a:spcBef>
                <a:spcPct val="0"/>
              </a:spcBef>
              <a:buFont typeface="Arial" charset="0"/>
              <a:buNone/>
            </a:pPr>
            <a:r>
              <a:rPr lang="es-PE" sz="1600" smtClean="0"/>
              <a:t>  </a:t>
            </a:r>
          </a:p>
          <a:p>
            <a:pPr marL="0" indent="0" algn="just">
              <a:spcBef>
                <a:spcPct val="0"/>
              </a:spcBef>
              <a:buFont typeface="Arial" charset="0"/>
              <a:buNone/>
            </a:pPr>
            <a:r>
              <a:rPr lang="es-PE" sz="1600" smtClean="0"/>
              <a:t>Organismos internacionales: la Organización de las Naciones Unidas (ONU), la Organización Internacional del Trabajo (OIT), la Organización Mundial del Comercio (OMC), etc.</a:t>
            </a:r>
          </a:p>
          <a:p>
            <a:pPr marL="0" indent="0" algn="just">
              <a:spcBef>
                <a:spcPct val="0"/>
              </a:spcBef>
              <a:buFont typeface="Arial" charset="0"/>
              <a:buNone/>
            </a:pPr>
            <a:r>
              <a:rPr lang="es-PE" sz="1600" smtClean="0"/>
              <a:t> </a:t>
            </a:r>
          </a:p>
          <a:p>
            <a:pPr marL="0" indent="0" algn="just">
              <a:spcBef>
                <a:spcPct val="0"/>
              </a:spcBef>
              <a:buFont typeface="Arial" charset="0"/>
              <a:buNone/>
            </a:pPr>
            <a:r>
              <a:rPr lang="es-PE" sz="1600" smtClean="0"/>
              <a:t>Publicaciones y páginas WEB de Institutos públicos y privados, tales como: el Instituto Nacional de Estadística (INE), Instituto de Comercio Exterior, SUNAT, etc.</a:t>
            </a:r>
          </a:p>
          <a:p>
            <a:pPr marL="0" indent="0" algn="just">
              <a:spcBef>
                <a:spcPct val="0"/>
              </a:spcBef>
              <a:buFont typeface="Arial" charset="0"/>
              <a:buNone/>
            </a:pPr>
            <a:r>
              <a:rPr lang="es-PE" sz="1600" smtClean="0"/>
              <a:t> </a:t>
            </a:r>
          </a:p>
          <a:p>
            <a:pPr marL="0" indent="0" algn="just">
              <a:spcBef>
                <a:spcPct val="0"/>
              </a:spcBef>
              <a:buFont typeface="Arial" charset="0"/>
              <a:buNone/>
            </a:pPr>
            <a:r>
              <a:rPr lang="es-PE" sz="1600" smtClean="0"/>
              <a:t>Universidades, asociaciones empresariales, asociaciones de consumidores y usuarios, sindicatos, etc.</a:t>
            </a:r>
          </a:p>
          <a:p>
            <a:pPr marL="0" indent="0" algn="just">
              <a:spcBef>
                <a:spcPct val="0"/>
              </a:spcBef>
              <a:buFont typeface="Arial" charset="0"/>
              <a:buNone/>
            </a:pPr>
            <a:endParaRPr lang="es-PE" sz="1600" smtClean="0"/>
          </a:p>
          <a:p>
            <a:pPr marL="0" indent="0" algn="just">
              <a:spcBef>
                <a:spcPct val="0"/>
              </a:spcBef>
              <a:buFont typeface="Arial" charset="0"/>
              <a:buNone/>
            </a:pPr>
            <a:r>
              <a:rPr lang="es-PE" sz="1600" smtClean="0"/>
              <a:t>Revistas y periódicos económicos o de información general, y libros de negocios.</a:t>
            </a:r>
          </a:p>
          <a:p>
            <a:pPr marL="0" indent="0" algn="just">
              <a:spcBef>
                <a:spcPct val="0"/>
              </a:spcBef>
              <a:buFont typeface="Arial" charset="0"/>
              <a:buNone/>
            </a:pPr>
            <a:r>
              <a:rPr lang="es-PE" sz="1600" smtClean="0"/>
              <a:t> </a:t>
            </a:r>
          </a:p>
          <a:p>
            <a:pPr marL="0" indent="0" algn="just">
              <a:spcBef>
                <a:spcPct val="0"/>
              </a:spcBef>
              <a:buFont typeface="Arial" charset="0"/>
              <a:buNone/>
            </a:pPr>
            <a:r>
              <a:rPr lang="es-PE" sz="1600" smtClean="0"/>
              <a:t>Páginas WEB de empresas del sector, de medios de comunicación (diarios, emisoras de radio, televisiones, etc.)</a:t>
            </a:r>
          </a:p>
          <a:p>
            <a:pPr marL="0" indent="0" algn="just">
              <a:spcBef>
                <a:spcPct val="0"/>
              </a:spcBef>
              <a:buFont typeface="Arial" charset="0"/>
              <a:buNone/>
            </a:pPr>
            <a:r>
              <a:rPr lang="es-PE" sz="1600" smtClean="0"/>
              <a:t> </a:t>
            </a:r>
          </a:p>
          <a:p>
            <a:pPr marL="0" indent="0" algn="just">
              <a:spcBef>
                <a:spcPct val="0"/>
              </a:spcBef>
              <a:buFont typeface="Arial" charset="0"/>
              <a:buNone/>
            </a:pPr>
            <a:r>
              <a:rPr lang="es-PE" sz="1600" smtClean="0"/>
              <a:t>Páginas amarillas: para obtener datos de nuestros competidores.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7 Marcador de número de diapositiva"/>
          <p:cNvSpPr>
            <a:spLocks noGrp="1"/>
          </p:cNvSpPr>
          <p:nvPr>
            <p:ph type="sldNum" sz="quarter" idx="12"/>
          </p:nvPr>
        </p:nvSpPr>
        <p:spPr bwMode="auto">
          <a:xfrm>
            <a:off x="6796088" y="6429375"/>
            <a:ext cx="2133600" cy="365125"/>
          </a:xfrm>
          <a:ln>
            <a:miter lim="800000"/>
            <a:headEnd/>
            <a:tailEnd/>
          </a:ln>
        </p:spPr>
        <p:txBody>
          <a:bodyPr wrap="square" numCol="1" anchorCtr="0" compatLnSpc="1">
            <a:prstTxWarp prst="textNoShape">
              <a:avLst/>
            </a:prstTxWarp>
          </a:bodyPr>
          <a:lstStyle/>
          <a:p>
            <a:pPr>
              <a:defRPr/>
            </a:pPr>
            <a:r>
              <a:rPr lang="es-ES" smtClean="0">
                <a:solidFill>
                  <a:srgbClr val="FF0000"/>
                </a:solidFill>
              </a:rPr>
              <a:t>[</a:t>
            </a:r>
            <a:fld id="{E5846CE7-8486-4CEC-9482-EF2A229171E9}" type="slidenum">
              <a:rPr lang="es-ES" smtClean="0">
                <a:solidFill>
                  <a:srgbClr val="FF0000"/>
                </a:solidFill>
              </a:rPr>
              <a:pPr>
                <a:defRPr/>
              </a:pPr>
              <a:t>2</a:t>
            </a:fld>
            <a:r>
              <a:rPr lang="es-ES" smtClean="0">
                <a:solidFill>
                  <a:srgbClr val="FF0000"/>
                </a:solidFill>
              </a:rPr>
              <a:t>]</a:t>
            </a:r>
          </a:p>
        </p:txBody>
      </p:sp>
      <p:sp>
        <p:nvSpPr>
          <p:cNvPr id="3075" name="Rectangle 3"/>
          <p:cNvSpPr>
            <a:spLocks noGrp="1" noChangeArrowheads="1"/>
          </p:cNvSpPr>
          <p:nvPr>
            <p:ph type="body" idx="1"/>
          </p:nvPr>
        </p:nvSpPr>
        <p:spPr>
          <a:xfrm>
            <a:off x="1403350" y="1700213"/>
            <a:ext cx="6192838" cy="3024187"/>
          </a:xfrm>
        </p:spPr>
        <p:txBody>
          <a:bodyPr/>
          <a:lstStyle/>
          <a:p>
            <a:pPr marL="173038" indent="-173038" algn="just"/>
            <a:r>
              <a:rPr lang="es-ES" sz="2000" smtClean="0"/>
              <a:t>Tipos de investigación de mercados.</a:t>
            </a:r>
          </a:p>
          <a:p>
            <a:pPr marL="173038" indent="-173038" algn="just"/>
            <a:endParaRPr lang="es-ES" sz="2000" smtClean="0"/>
          </a:p>
          <a:p>
            <a:pPr marL="173038" indent="-173038" algn="just"/>
            <a:r>
              <a:rPr lang="es-ES" sz="2000" smtClean="0"/>
              <a:t>Fuentes de información. </a:t>
            </a:r>
          </a:p>
          <a:p>
            <a:pPr marL="173038" indent="-173038" algn="just"/>
            <a:endParaRPr lang="es-ES" sz="2000" smtClean="0"/>
          </a:p>
          <a:p>
            <a:pPr marL="173038" indent="-173038" algn="just"/>
            <a:r>
              <a:rPr lang="es-ES" sz="2000" smtClean="0"/>
              <a:t>Enfoques, métodos e instrumentos de recopilación de información. </a:t>
            </a:r>
          </a:p>
          <a:p>
            <a:pPr marL="173038" indent="-173038" algn="just"/>
            <a:endParaRPr lang="es-ES" sz="2000" smtClean="0"/>
          </a:p>
          <a:p>
            <a:pPr marL="173038" indent="-173038" algn="just"/>
            <a:r>
              <a:rPr lang="es-ES" sz="2000" smtClean="0"/>
              <a:t>Estudios cualitativos y cuantitativos.</a:t>
            </a:r>
            <a:endParaRPr lang="es-ES_tradnl" sz="2000" b="1" smtClean="0">
              <a:solidFill>
                <a:srgbClr val="FF0000"/>
              </a:solidFill>
              <a:latin typeface="Arial" charset="0"/>
              <a:cs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7 Marcador de número de diapositiva"/>
          <p:cNvSpPr>
            <a:spLocks noGrp="1"/>
          </p:cNvSpPr>
          <p:nvPr>
            <p:ph type="sldNum" sz="quarter" idx="12"/>
          </p:nvPr>
        </p:nvSpPr>
        <p:spPr bwMode="auto">
          <a:xfrm>
            <a:off x="6796088" y="6429375"/>
            <a:ext cx="2133600" cy="365125"/>
          </a:xfrm>
          <a:ln>
            <a:miter lim="800000"/>
            <a:headEnd/>
            <a:tailEnd/>
          </a:ln>
        </p:spPr>
        <p:txBody>
          <a:bodyPr wrap="square" numCol="1" anchorCtr="0" compatLnSpc="1">
            <a:prstTxWarp prst="textNoShape">
              <a:avLst/>
            </a:prstTxWarp>
          </a:bodyPr>
          <a:lstStyle/>
          <a:p>
            <a:pPr>
              <a:defRPr/>
            </a:pPr>
            <a:r>
              <a:rPr lang="es-ES" smtClean="0">
                <a:solidFill>
                  <a:srgbClr val="FF0000"/>
                </a:solidFill>
              </a:rPr>
              <a:t>[</a:t>
            </a:r>
            <a:fld id="{C1B1D3E7-E557-46ED-972F-ABA3606DB8F0}" type="slidenum">
              <a:rPr lang="es-ES" smtClean="0">
                <a:solidFill>
                  <a:srgbClr val="FF0000"/>
                </a:solidFill>
              </a:rPr>
              <a:pPr>
                <a:defRPr/>
              </a:pPr>
              <a:t>20</a:t>
            </a:fld>
            <a:r>
              <a:rPr lang="es-ES" smtClean="0">
                <a:solidFill>
                  <a:srgbClr val="FF0000"/>
                </a:solidFill>
              </a:rPr>
              <a:t>]</a:t>
            </a:r>
          </a:p>
        </p:txBody>
      </p:sp>
      <p:sp>
        <p:nvSpPr>
          <p:cNvPr id="21507" name="Rectangle 3"/>
          <p:cNvSpPr>
            <a:spLocks noGrp="1" noChangeArrowheads="1"/>
          </p:cNvSpPr>
          <p:nvPr>
            <p:ph type="body" idx="1"/>
          </p:nvPr>
        </p:nvSpPr>
        <p:spPr>
          <a:xfrm>
            <a:off x="1403350" y="2060575"/>
            <a:ext cx="6192838" cy="865188"/>
          </a:xfrm>
        </p:spPr>
        <p:txBody>
          <a:bodyPr/>
          <a:lstStyle/>
          <a:p>
            <a:pPr marL="173038" indent="-173038" algn="ctr"/>
            <a:r>
              <a:rPr lang="es-ES" sz="2000" b="1" smtClean="0">
                <a:solidFill>
                  <a:srgbClr val="FF0000"/>
                </a:solidFill>
              </a:rPr>
              <a:t>Tipos de investigación de mercados.</a:t>
            </a:r>
          </a:p>
          <a:p>
            <a:pPr marL="173038" indent="-173038" algn="ctr"/>
            <a:endParaRPr lang="es-ES" sz="20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7 Marcador de número de diapositiva"/>
          <p:cNvSpPr>
            <a:spLocks noGrp="1"/>
          </p:cNvSpPr>
          <p:nvPr>
            <p:ph type="sldNum" sz="quarter" idx="12"/>
          </p:nvPr>
        </p:nvSpPr>
        <p:spPr bwMode="auto">
          <a:xfrm>
            <a:off x="6796088" y="6429375"/>
            <a:ext cx="2133600" cy="365125"/>
          </a:xfrm>
          <a:ln>
            <a:miter lim="800000"/>
            <a:headEnd/>
            <a:tailEnd/>
          </a:ln>
        </p:spPr>
        <p:txBody>
          <a:bodyPr wrap="square" numCol="1" anchorCtr="0" compatLnSpc="1">
            <a:prstTxWarp prst="textNoShape">
              <a:avLst/>
            </a:prstTxWarp>
          </a:bodyPr>
          <a:lstStyle/>
          <a:p>
            <a:pPr>
              <a:defRPr/>
            </a:pPr>
            <a:r>
              <a:rPr lang="es-ES" dirty="0" smtClean="0">
                <a:solidFill>
                  <a:srgbClr val="FF0000"/>
                </a:solidFill>
              </a:rPr>
              <a:t>[</a:t>
            </a:r>
            <a:fld id="{0E1898E4-DE0E-4903-AD30-4CEBD3A0A0D0}" type="slidenum">
              <a:rPr lang="es-ES" smtClean="0">
                <a:solidFill>
                  <a:srgbClr val="FF0000"/>
                </a:solidFill>
              </a:rPr>
              <a:pPr>
                <a:defRPr/>
              </a:pPr>
              <a:t>21</a:t>
            </a:fld>
            <a:r>
              <a:rPr lang="es-ES" dirty="0" smtClean="0">
                <a:solidFill>
                  <a:srgbClr val="FF0000"/>
                </a:solidFill>
              </a:rPr>
              <a:t>]</a:t>
            </a:r>
          </a:p>
        </p:txBody>
      </p:sp>
      <p:sp>
        <p:nvSpPr>
          <p:cNvPr id="22531" name="Rectangle 3"/>
          <p:cNvSpPr>
            <a:spLocks noGrp="1" noChangeArrowheads="1"/>
          </p:cNvSpPr>
          <p:nvPr>
            <p:ph type="body" idx="1"/>
          </p:nvPr>
        </p:nvSpPr>
        <p:spPr>
          <a:xfrm>
            <a:off x="900113" y="2276475"/>
            <a:ext cx="7559675" cy="2016125"/>
          </a:xfrm>
        </p:spPr>
        <p:txBody>
          <a:bodyPr/>
          <a:lstStyle/>
          <a:p>
            <a:pPr marL="0" indent="0" algn="just">
              <a:spcBef>
                <a:spcPct val="0"/>
              </a:spcBef>
              <a:buFont typeface="Arial" charset="0"/>
              <a:buNone/>
            </a:pPr>
            <a:r>
              <a:rPr lang="es-PE" sz="1800" smtClean="0"/>
              <a:t>La investigación puede ser de varios tipos, y en tal sentido se puede clasificar de distintas maneras, sin embargo es común hacerlo en función de su nivel, su diseño y su propósito. </a:t>
            </a:r>
          </a:p>
          <a:p>
            <a:pPr marL="0" indent="0" algn="just">
              <a:spcBef>
                <a:spcPct val="0"/>
              </a:spcBef>
              <a:buFont typeface="Arial" charset="0"/>
              <a:buNone/>
            </a:pPr>
            <a:endParaRPr lang="es-PE" sz="1800" smtClean="0"/>
          </a:p>
          <a:p>
            <a:pPr marL="0" indent="0" algn="just">
              <a:spcBef>
                <a:spcPct val="0"/>
              </a:spcBef>
              <a:buFont typeface="Arial" charset="0"/>
              <a:buNone/>
            </a:pPr>
            <a:r>
              <a:rPr lang="es-PE" sz="1800" smtClean="0"/>
              <a:t>Sin embargo, dada la naturaleza compleja de los fenómenos estudiados, por lo general, para abordarlos es necesario aplicar no uno sino una mezcla de diferentes tipos de investigación. </a:t>
            </a:r>
          </a:p>
          <a:p>
            <a:pPr marL="0" indent="0" algn="just">
              <a:spcBef>
                <a:spcPct val="0"/>
              </a:spcBef>
              <a:buFont typeface="Arial" charset="0"/>
              <a:buNone/>
            </a:pPr>
            <a:endParaRPr lang="es-PE" sz="1800" smtClean="0"/>
          </a:p>
        </p:txBody>
      </p:sp>
      <p:sp>
        <p:nvSpPr>
          <p:cNvPr id="4" name="Rectangle 3"/>
          <p:cNvSpPr txBox="1">
            <a:spLocks noChangeArrowheads="1"/>
          </p:cNvSpPr>
          <p:nvPr/>
        </p:nvSpPr>
        <p:spPr bwMode="auto">
          <a:xfrm>
            <a:off x="1331913" y="1341438"/>
            <a:ext cx="6192837" cy="863600"/>
          </a:xfrm>
          <a:prstGeom prst="rect">
            <a:avLst/>
          </a:prstGeom>
          <a:noFill/>
          <a:ln w="9525">
            <a:noFill/>
            <a:miter lim="800000"/>
            <a:headEnd/>
            <a:tailEnd/>
          </a:ln>
        </p:spPr>
        <p:txBody>
          <a:bodyPr/>
          <a:lstStyle/>
          <a:p>
            <a:pPr marL="173038" indent="-173038" algn="ctr" eaLnBrk="0" hangingPunct="0">
              <a:spcBef>
                <a:spcPct val="20000"/>
              </a:spcBef>
              <a:buFont typeface="Arial" charset="0"/>
              <a:buChar char="•"/>
              <a:defRPr/>
            </a:pPr>
            <a:r>
              <a:rPr lang="es-ES" sz="2000" b="1" dirty="0">
                <a:solidFill>
                  <a:srgbClr val="FF0000"/>
                </a:solidFill>
                <a:latin typeface="+mn-lt"/>
                <a:cs typeface="+mn-cs"/>
              </a:rPr>
              <a:t>Tipos de investigación de mercados.</a:t>
            </a:r>
          </a:p>
          <a:p>
            <a:pPr marL="173038" indent="-173038" algn="ctr" eaLnBrk="0" hangingPunct="0">
              <a:spcBef>
                <a:spcPct val="20000"/>
              </a:spcBef>
              <a:buFont typeface="Arial" charset="0"/>
              <a:buChar char="•"/>
              <a:defRPr/>
            </a:pPr>
            <a:endParaRPr lang="es-ES" sz="2000" dirty="0">
              <a:latin typeface="+mn-lt"/>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7 Marcador de número de diapositiva"/>
          <p:cNvSpPr>
            <a:spLocks noGrp="1"/>
          </p:cNvSpPr>
          <p:nvPr>
            <p:ph type="sldNum" sz="quarter" idx="12"/>
          </p:nvPr>
        </p:nvSpPr>
        <p:spPr bwMode="auto">
          <a:xfrm>
            <a:off x="6796088" y="6429375"/>
            <a:ext cx="2133600" cy="365125"/>
          </a:xfrm>
          <a:ln>
            <a:miter lim="800000"/>
            <a:headEnd/>
            <a:tailEnd/>
          </a:ln>
        </p:spPr>
        <p:txBody>
          <a:bodyPr wrap="square" numCol="1" anchorCtr="0" compatLnSpc="1">
            <a:prstTxWarp prst="textNoShape">
              <a:avLst/>
            </a:prstTxWarp>
          </a:bodyPr>
          <a:lstStyle/>
          <a:p>
            <a:pPr>
              <a:defRPr/>
            </a:pPr>
            <a:r>
              <a:rPr lang="es-ES" dirty="0" smtClean="0">
                <a:solidFill>
                  <a:srgbClr val="FF0000"/>
                </a:solidFill>
              </a:rPr>
              <a:t>[</a:t>
            </a:r>
            <a:fld id="{E5946390-CFE8-401B-A09F-47543AD0F9FA}" type="slidenum">
              <a:rPr lang="es-ES" smtClean="0">
                <a:solidFill>
                  <a:srgbClr val="FF0000"/>
                </a:solidFill>
              </a:rPr>
              <a:pPr>
                <a:defRPr/>
              </a:pPr>
              <a:t>22</a:t>
            </a:fld>
            <a:r>
              <a:rPr lang="es-ES" dirty="0" smtClean="0">
                <a:solidFill>
                  <a:srgbClr val="FF0000"/>
                </a:solidFill>
              </a:rPr>
              <a:t>]</a:t>
            </a:r>
          </a:p>
        </p:txBody>
      </p:sp>
      <p:sp>
        <p:nvSpPr>
          <p:cNvPr id="23555" name="Rectangle 3"/>
          <p:cNvSpPr>
            <a:spLocks noGrp="1" noChangeArrowheads="1"/>
          </p:cNvSpPr>
          <p:nvPr>
            <p:ph type="body" idx="1"/>
          </p:nvPr>
        </p:nvSpPr>
        <p:spPr>
          <a:xfrm>
            <a:off x="900113" y="2276475"/>
            <a:ext cx="7559675" cy="2016125"/>
          </a:xfrm>
        </p:spPr>
        <p:txBody>
          <a:bodyPr/>
          <a:lstStyle/>
          <a:p>
            <a:pPr marL="0" indent="0" algn="just">
              <a:spcBef>
                <a:spcPct val="0"/>
              </a:spcBef>
              <a:buFont typeface="Arial" charset="0"/>
              <a:buNone/>
            </a:pPr>
            <a:r>
              <a:rPr lang="es-PE" sz="1800" b="1" smtClean="0">
                <a:solidFill>
                  <a:srgbClr val="FF0000"/>
                </a:solidFill>
              </a:rPr>
              <a:t>El nivel de investigación:</a:t>
            </a:r>
          </a:p>
          <a:p>
            <a:pPr marL="0" indent="0" algn="just">
              <a:spcBef>
                <a:spcPct val="0"/>
              </a:spcBef>
              <a:buFont typeface="Arial" charset="0"/>
              <a:buNone/>
            </a:pPr>
            <a:endParaRPr lang="es-PE" sz="1800" smtClean="0"/>
          </a:p>
          <a:p>
            <a:pPr marL="0" indent="0" algn="just">
              <a:spcBef>
                <a:spcPct val="0"/>
              </a:spcBef>
              <a:buFont typeface="Arial" charset="0"/>
              <a:buNone/>
            </a:pPr>
            <a:r>
              <a:rPr lang="es-PE" sz="1800" smtClean="0"/>
              <a:t> Este se refiere al grado de profundidad con que se aborda un fenómeno u objeto de estudio.</a:t>
            </a:r>
          </a:p>
          <a:p>
            <a:pPr marL="0" indent="0" algn="just">
              <a:spcBef>
                <a:spcPct val="0"/>
              </a:spcBef>
              <a:buFont typeface="Arial" charset="0"/>
              <a:buNone/>
            </a:pPr>
            <a:endParaRPr lang="es-PE" sz="1800" smtClean="0"/>
          </a:p>
          <a:p>
            <a:pPr marL="0" indent="0" algn="just">
              <a:spcBef>
                <a:spcPct val="0"/>
              </a:spcBef>
              <a:buFont typeface="Arial" charset="0"/>
              <a:buNone/>
            </a:pPr>
            <a:r>
              <a:rPr lang="es-PE" sz="1800" smtClean="0"/>
              <a:t>Así, en función de su nivel el tipo de investigación puede ser </a:t>
            </a:r>
            <a:r>
              <a:rPr lang="es-PE" sz="1800" b="1" smtClean="0"/>
              <a:t>Descriptiva</a:t>
            </a:r>
            <a:r>
              <a:rPr lang="es-PE" sz="1800" smtClean="0"/>
              <a:t>, </a:t>
            </a:r>
            <a:r>
              <a:rPr lang="es-PE" sz="1800" b="1" smtClean="0"/>
              <a:t>Exploratoria</a:t>
            </a:r>
            <a:r>
              <a:rPr lang="es-PE" sz="1800" smtClean="0"/>
              <a:t> o </a:t>
            </a:r>
            <a:r>
              <a:rPr lang="es-PE" sz="1800" b="1" smtClean="0"/>
              <a:t>Explicativa</a:t>
            </a:r>
            <a:endParaRPr lang="es-PE" sz="1800" smtClean="0"/>
          </a:p>
        </p:txBody>
      </p:sp>
      <p:sp>
        <p:nvSpPr>
          <p:cNvPr id="4" name="Rectangle 3"/>
          <p:cNvSpPr txBox="1">
            <a:spLocks noChangeArrowheads="1"/>
          </p:cNvSpPr>
          <p:nvPr/>
        </p:nvSpPr>
        <p:spPr bwMode="auto">
          <a:xfrm>
            <a:off x="1331913" y="1341438"/>
            <a:ext cx="6192837" cy="863600"/>
          </a:xfrm>
          <a:prstGeom prst="rect">
            <a:avLst/>
          </a:prstGeom>
          <a:noFill/>
          <a:ln w="9525">
            <a:noFill/>
            <a:miter lim="800000"/>
            <a:headEnd/>
            <a:tailEnd/>
          </a:ln>
        </p:spPr>
        <p:txBody>
          <a:bodyPr/>
          <a:lstStyle/>
          <a:p>
            <a:pPr marL="173038" indent="-173038" algn="ctr" eaLnBrk="0" hangingPunct="0">
              <a:spcBef>
                <a:spcPct val="20000"/>
              </a:spcBef>
              <a:buFont typeface="Arial" charset="0"/>
              <a:buChar char="•"/>
              <a:defRPr/>
            </a:pPr>
            <a:r>
              <a:rPr lang="es-ES" sz="2000" b="1" dirty="0">
                <a:solidFill>
                  <a:srgbClr val="FF0000"/>
                </a:solidFill>
                <a:latin typeface="+mn-lt"/>
                <a:cs typeface="+mn-cs"/>
              </a:rPr>
              <a:t>Tipos de investigación de mercados.</a:t>
            </a:r>
          </a:p>
          <a:p>
            <a:pPr marL="173038" indent="-173038" algn="ctr" eaLnBrk="0" hangingPunct="0">
              <a:spcBef>
                <a:spcPct val="20000"/>
              </a:spcBef>
              <a:buFont typeface="Arial" charset="0"/>
              <a:buChar char="•"/>
              <a:defRPr/>
            </a:pPr>
            <a:endParaRPr lang="es-ES" sz="2000" dirty="0">
              <a:latin typeface="+mn-lt"/>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7 Marcador de número de diapositiva"/>
          <p:cNvSpPr>
            <a:spLocks noGrp="1"/>
          </p:cNvSpPr>
          <p:nvPr>
            <p:ph type="sldNum" sz="quarter" idx="12"/>
          </p:nvPr>
        </p:nvSpPr>
        <p:spPr bwMode="auto">
          <a:xfrm>
            <a:off x="6796088" y="6429375"/>
            <a:ext cx="2133600" cy="365125"/>
          </a:xfrm>
          <a:ln>
            <a:miter lim="800000"/>
            <a:headEnd/>
            <a:tailEnd/>
          </a:ln>
        </p:spPr>
        <p:txBody>
          <a:bodyPr wrap="square" numCol="1" anchorCtr="0" compatLnSpc="1">
            <a:prstTxWarp prst="textNoShape">
              <a:avLst/>
            </a:prstTxWarp>
          </a:bodyPr>
          <a:lstStyle/>
          <a:p>
            <a:pPr>
              <a:defRPr/>
            </a:pPr>
            <a:r>
              <a:rPr lang="es-ES" dirty="0" smtClean="0">
                <a:solidFill>
                  <a:srgbClr val="FF0000"/>
                </a:solidFill>
              </a:rPr>
              <a:t>[</a:t>
            </a:r>
            <a:fld id="{6E55797F-6B5F-4B1E-81C7-8AD68F9A0C89}" type="slidenum">
              <a:rPr lang="es-ES" smtClean="0">
                <a:solidFill>
                  <a:srgbClr val="FF0000"/>
                </a:solidFill>
              </a:rPr>
              <a:pPr>
                <a:defRPr/>
              </a:pPr>
              <a:t>23</a:t>
            </a:fld>
            <a:r>
              <a:rPr lang="es-ES" dirty="0" smtClean="0">
                <a:solidFill>
                  <a:srgbClr val="FF0000"/>
                </a:solidFill>
              </a:rPr>
              <a:t>]</a:t>
            </a:r>
          </a:p>
        </p:txBody>
      </p:sp>
      <p:sp>
        <p:nvSpPr>
          <p:cNvPr id="20483" name="Rectangle 3"/>
          <p:cNvSpPr>
            <a:spLocks noGrp="1" noChangeArrowheads="1"/>
          </p:cNvSpPr>
          <p:nvPr>
            <p:ph type="body" idx="1"/>
          </p:nvPr>
        </p:nvSpPr>
        <p:spPr>
          <a:xfrm>
            <a:off x="755650" y="1268413"/>
            <a:ext cx="7559675" cy="2016125"/>
          </a:xfrm>
        </p:spPr>
        <p:txBody>
          <a:bodyPr/>
          <a:lstStyle/>
          <a:p>
            <a:pPr>
              <a:buFont typeface="Arial" charset="0"/>
              <a:buAutoNum type="arabicPeriod"/>
              <a:defRPr/>
            </a:pPr>
            <a:r>
              <a:rPr lang="es-PE" sz="1800" b="1" dirty="0" smtClean="0"/>
              <a:t>Investigación Descriptiva:</a:t>
            </a:r>
            <a:endParaRPr lang="es-PE" sz="1800" dirty="0" smtClean="0"/>
          </a:p>
          <a:p>
            <a:pPr>
              <a:buFont typeface="Arial" charset="0"/>
              <a:buNone/>
              <a:defRPr/>
            </a:pPr>
            <a:endParaRPr lang="es-PE" sz="1800" dirty="0" smtClean="0"/>
          </a:p>
          <a:p>
            <a:pPr marL="0" indent="0" algn="just">
              <a:buFont typeface="Arial" charset="0"/>
              <a:buNone/>
              <a:defRPr/>
            </a:pPr>
            <a:r>
              <a:rPr lang="es-PE" sz="1800" dirty="0" smtClean="0"/>
              <a:t>En las investigaciones de tipo descriptiva, llamadas también </a:t>
            </a:r>
            <a:r>
              <a:rPr lang="es-PE" sz="1800" b="1" dirty="0" smtClean="0"/>
              <a:t>investigaciones diagnósticas</a:t>
            </a:r>
            <a:r>
              <a:rPr lang="es-PE" sz="1800" dirty="0" smtClean="0"/>
              <a:t>, buena parte de lo que se escribe y estudia sobre lo social no va mucho más allá de este nivel. </a:t>
            </a:r>
          </a:p>
          <a:p>
            <a:pPr marL="0" indent="0" algn="just">
              <a:buFont typeface="Arial" charset="0"/>
              <a:buNone/>
              <a:defRPr/>
            </a:pPr>
            <a:r>
              <a:rPr lang="es-PE" sz="1800" dirty="0" smtClean="0"/>
              <a:t>Consiste, fundamentalmente, en caracterizar un fenómeno o situación concreta indicando sus rasgos más peculiares o diferenciadores.</a:t>
            </a:r>
            <a:endParaRPr lang="es-PE" sz="1800" dirty="0"/>
          </a:p>
        </p:txBody>
      </p:sp>
      <p:sp>
        <p:nvSpPr>
          <p:cNvPr id="4" name="Rectangle 3"/>
          <p:cNvSpPr txBox="1">
            <a:spLocks noChangeArrowheads="1"/>
          </p:cNvSpPr>
          <p:nvPr/>
        </p:nvSpPr>
        <p:spPr bwMode="auto">
          <a:xfrm>
            <a:off x="2051050" y="333375"/>
            <a:ext cx="6192838" cy="863600"/>
          </a:xfrm>
          <a:prstGeom prst="rect">
            <a:avLst/>
          </a:prstGeom>
          <a:noFill/>
          <a:ln w="9525">
            <a:noFill/>
            <a:miter lim="800000"/>
            <a:headEnd/>
            <a:tailEnd/>
          </a:ln>
        </p:spPr>
        <p:txBody>
          <a:bodyPr/>
          <a:lstStyle/>
          <a:p>
            <a:pPr marL="173038" indent="-173038" algn="ctr" eaLnBrk="0" hangingPunct="0">
              <a:spcBef>
                <a:spcPct val="20000"/>
              </a:spcBef>
              <a:buFont typeface="Arial" charset="0"/>
              <a:buChar char="•"/>
              <a:defRPr/>
            </a:pPr>
            <a:r>
              <a:rPr lang="es-ES" sz="2000" b="1" dirty="0">
                <a:solidFill>
                  <a:srgbClr val="FF0000"/>
                </a:solidFill>
                <a:latin typeface="+mn-lt"/>
                <a:cs typeface="+mn-cs"/>
              </a:rPr>
              <a:t>Tipos de investigación de mercados.</a:t>
            </a:r>
          </a:p>
          <a:p>
            <a:pPr marL="173038" indent="-173038" algn="ctr" eaLnBrk="0" hangingPunct="0">
              <a:spcBef>
                <a:spcPct val="20000"/>
              </a:spcBef>
              <a:buFont typeface="Arial" charset="0"/>
              <a:buChar char="•"/>
              <a:defRPr/>
            </a:pPr>
            <a:endParaRPr lang="es-ES" sz="2000" dirty="0">
              <a:latin typeface="+mn-lt"/>
              <a:cs typeface="+mn-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7 Marcador de número de diapositiva"/>
          <p:cNvSpPr>
            <a:spLocks noGrp="1"/>
          </p:cNvSpPr>
          <p:nvPr>
            <p:ph type="sldNum" sz="quarter" idx="12"/>
          </p:nvPr>
        </p:nvSpPr>
        <p:spPr bwMode="auto">
          <a:xfrm>
            <a:off x="6796088" y="6429375"/>
            <a:ext cx="2133600" cy="365125"/>
          </a:xfrm>
          <a:ln>
            <a:miter lim="800000"/>
            <a:headEnd/>
            <a:tailEnd/>
          </a:ln>
        </p:spPr>
        <p:txBody>
          <a:bodyPr wrap="square" numCol="1" anchorCtr="0" compatLnSpc="1">
            <a:prstTxWarp prst="textNoShape">
              <a:avLst/>
            </a:prstTxWarp>
          </a:bodyPr>
          <a:lstStyle/>
          <a:p>
            <a:pPr>
              <a:defRPr/>
            </a:pPr>
            <a:r>
              <a:rPr lang="es-ES" dirty="0" smtClean="0">
                <a:solidFill>
                  <a:srgbClr val="FF0000"/>
                </a:solidFill>
              </a:rPr>
              <a:t>[</a:t>
            </a:r>
            <a:fld id="{D8B3D76D-546D-4F3A-9CDE-7D38BB05DEEC}" type="slidenum">
              <a:rPr lang="es-ES" smtClean="0">
                <a:solidFill>
                  <a:srgbClr val="FF0000"/>
                </a:solidFill>
              </a:rPr>
              <a:pPr>
                <a:defRPr/>
              </a:pPr>
              <a:t>24</a:t>
            </a:fld>
            <a:r>
              <a:rPr lang="es-ES" dirty="0" smtClean="0">
                <a:solidFill>
                  <a:srgbClr val="FF0000"/>
                </a:solidFill>
              </a:rPr>
              <a:t>]</a:t>
            </a:r>
          </a:p>
        </p:txBody>
      </p:sp>
      <p:sp>
        <p:nvSpPr>
          <p:cNvPr id="25603" name="Rectangle 3"/>
          <p:cNvSpPr>
            <a:spLocks noGrp="1" noChangeArrowheads="1"/>
          </p:cNvSpPr>
          <p:nvPr>
            <p:ph type="body" idx="1"/>
          </p:nvPr>
        </p:nvSpPr>
        <p:spPr>
          <a:xfrm>
            <a:off x="755650" y="1268413"/>
            <a:ext cx="7559675" cy="3384550"/>
          </a:xfrm>
        </p:spPr>
        <p:txBody>
          <a:bodyPr/>
          <a:lstStyle/>
          <a:p>
            <a:pPr marL="0" indent="0" algn="just">
              <a:buFont typeface="Arial" charset="0"/>
              <a:buNone/>
            </a:pPr>
            <a:r>
              <a:rPr lang="es-PE" sz="1800" smtClean="0"/>
              <a:t>El </a:t>
            </a:r>
            <a:r>
              <a:rPr lang="es-PE" sz="1800" b="1" smtClean="0"/>
              <a:t>objetivo</a:t>
            </a:r>
            <a:r>
              <a:rPr lang="es-PE" sz="1800" smtClean="0"/>
              <a:t> de la investigación descriptiva consiste en llegar a conocer las situaciones, costumbres y actitudes predominantes a través de la descripción exacta de las actividades, objetos, procesos y personas. </a:t>
            </a:r>
          </a:p>
          <a:p>
            <a:pPr marL="0" indent="0" algn="just">
              <a:buFont typeface="Arial" charset="0"/>
              <a:buNone/>
            </a:pPr>
            <a:endParaRPr lang="es-PE" sz="1800" smtClean="0"/>
          </a:p>
          <a:p>
            <a:pPr marL="0" indent="0" algn="just">
              <a:buFont typeface="Arial" charset="0"/>
              <a:buNone/>
            </a:pPr>
            <a:r>
              <a:rPr lang="es-PE" sz="1800" smtClean="0"/>
              <a:t>Su meta no se limita a la recolección de datos, sino a la predicción e identificación de las relaciones que existen entre dos o más variables. </a:t>
            </a:r>
          </a:p>
          <a:p>
            <a:pPr marL="0" indent="0" algn="just">
              <a:buFont typeface="Arial" charset="0"/>
              <a:buNone/>
            </a:pPr>
            <a:endParaRPr lang="es-PE" sz="1800" smtClean="0"/>
          </a:p>
          <a:p>
            <a:pPr marL="0" indent="0" algn="just">
              <a:buFont typeface="Arial" charset="0"/>
              <a:buNone/>
            </a:pPr>
            <a:r>
              <a:rPr lang="es-PE" sz="1800" smtClean="0"/>
              <a:t>Los investigadores no son meros tabuladores, sino que recogen los datos sobre la base de una hipótesis o teoría, exponen y resumen la información de manera cuidadosa y luego analizan minuciosamente los resultados, a fin de extraer generalizaciones significativas que contribuyan al conocimiento.</a:t>
            </a:r>
          </a:p>
        </p:txBody>
      </p:sp>
      <p:sp>
        <p:nvSpPr>
          <p:cNvPr id="4" name="Rectangle 3"/>
          <p:cNvSpPr txBox="1">
            <a:spLocks noChangeArrowheads="1"/>
          </p:cNvSpPr>
          <p:nvPr/>
        </p:nvSpPr>
        <p:spPr bwMode="auto">
          <a:xfrm>
            <a:off x="2051050" y="333375"/>
            <a:ext cx="6192838" cy="863600"/>
          </a:xfrm>
          <a:prstGeom prst="rect">
            <a:avLst/>
          </a:prstGeom>
          <a:noFill/>
          <a:ln w="9525">
            <a:noFill/>
            <a:miter lim="800000"/>
            <a:headEnd/>
            <a:tailEnd/>
          </a:ln>
        </p:spPr>
        <p:txBody>
          <a:bodyPr/>
          <a:lstStyle/>
          <a:p>
            <a:pPr marL="173038" indent="-173038" algn="ctr" eaLnBrk="0" hangingPunct="0">
              <a:spcBef>
                <a:spcPct val="20000"/>
              </a:spcBef>
              <a:buFont typeface="Arial" charset="0"/>
              <a:buChar char="•"/>
              <a:defRPr/>
            </a:pPr>
            <a:r>
              <a:rPr lang="es-ES" sz="2000" b="1" dirty="0">
                <a:solidFill>
                  <a:srgbClr val="FF0000"/>
                </a:solidFill>
                <a:latin typeface="+mn-lt"/>
                <a:cs typeface="+mn-cs"/>
              </a:rPr>
              <a:t>Tipos de investigación de mercados.</a:t>
            </a:r>
          </a:p>
          <a:p>
            <a:pPr marL="173038" indent="-173038" algn="ctr" eaLnBrk="0" hangingPunct="0">
              <a:spcBef>
                <a:spcPct val="20000"/>
              </a:spcBef>
              <a:buFont typeface="Arial" charset="0"/>
              <a:buChar char="•"/>
              <a:defRPr/>
            </a:pPr>
            <a:endParaRPr lang="es-ES" sz="2000" dirty="0">
              <a:latin typeface="+mn-lt"/>
              <a:cs typeface="+mn-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7 Marcador de número de diapositiva"/>
          <p:cNvSpPr>
            <a:spLocks noGrp="1"/>
          </p:cNvSpPr>
          <p:nvPr>
            <p:ph type="sldNum" sz="quarter" idx="12"/>
          </p:nvPr>
        </p:nvSpPr>
        <p:spPr bwMode="auto">
          <a:xfrm>
            <a:off x="6796088" y="6429375"/>
            <a:ext cx="2133600" cy="365125"/>
          </a:xfrm>
          <a:ln>
            <a:miter lim="800000"/>
            <a:headEnd/>
            <a:tailEnd/>
          </a:ln>
        </p:spPr>
        <p:txBody>
          <a:bodyPr wrap="square" numCol="1" anchorCtr="0" compatLnSpc="1">
            <a:prstTxWarp prst="textNoShape">
              <a:avLst/>
            </a:prstTxWarp>
          </a:bodyPr>
          <a:lstStyle/>
          <a:p>
            <a:pPr>
              <a:defRPr/>
            </a:pPr>
            <a:r>
              <a:rPr lang="es-ES" dirty="0" smtClean="0">
                <a:solidFill>
                  <a:srgbClr val="FF0000"/>
                </a:solidFill>
              </a:rPr>
              <a:t>[</a:t>
            </a:r>
            <a:fld id="{4B422037-E9F1-40A8-8900-2238EF22B504}" type="slidenum">
              <a:rPr lang="es-ES" smtClean="0">
                <a:solidFill>
                  <a:srgbClr val="FF0000"/>
                </a:solidFill>
              </a:rPr>
              <a:pPr>
                <a:defRPr/>
              </a:pPr>
              <a:t>25</a:t>
            </a:fld>
            <a:r>
              <a:rPr lang="es-ES" dirty="0" smtClean="0">
                <a:solidFill>
                  <a:srgbClr val="FF0000"/>
                </a:solidFill>
              </a:rPr>
              <a:t>]</a:t>
            </a:r>
          </a:p>
        </p:txBody>
      </p:sp>
      <p:sp>
        <p:nvSpPr>
          <p:cNvPr id="26627" name="Rectangle 3"/>
          <p:cNvSpPr>
            <a:spLocks noGrp="1" noChangeArrowheads="1"/>
          </p:cNvSpPr>
          <p:nvPr>
            <p:ph type="body" idx="1"/>
          </p:nvPr>
        </p:nvSpPr>
        <p:spPr>
          <a:xfrm>
            <a:off x="755650" y="1268413"/>
            <a:ext cx="7559675" cy="3384550"/>
          </a:xfrm>
        </p:spPr>
        <p:txBody>
          <a:bodyPr/>
          <a:lstStyle/>
          <a:p>
            <a:pPr>
              <a:buFont typeface="Arial" charset="0"/>
              <a:buNone/>
            </a:pPr>
            <a:r>
              <a:rPr lang="es-PE" sz="1800" b="1" smtClean="0"/>
              <a:t>Etapas de la investigación descriptiva:</a:t>
            </a:r>
            <a:endParaRPr lang="es-PE" sz="1800" smtClean="0"/>
          </a:p>
          <a:p>
            <a:pPr>
              <a:buFont typeface="Arial" charset="0"/>
              <a:buNone/>
            </a:pPr>
            <a:r>
              <a:rPr lang="es-PE" sz="1800" smtClean="0"/>
              <a:t> </a:t>
            </a:r>
          </a:p>
          <a:p>
            <a:pPr algn="just">
              <a:buFont typeface="Arial" charset="0"/>
              <a:buNone/>
            </a:pPr>
            <a:r>
              <a:rPr lang="es-PE" sz="1800" smtClean="0"/>
              <a:t>1.  Examinan las características del problema escogido.</a:t>
            </a:r>
          </a:p>
          <a:p>
            <a:pPr algn="just">
              <a:buFont typeface="Arial" charset="0"/>
              <a:buNone/>
            </a:pPr>
            <a:r>
              <a:rPr lang="es-PE" sz="1800" smtClean="0"/>
              <a:t>2.  Lo definen y formulan sus hipótesis.</a:t>
            </a:r>
          </a:p>
          <a:p>
            <a:pPr algn="just">
              <a:buFont typeface="Arial" charset="0"/>
              <a:buNone/>
            </a:pPr>
            <a:r>
              <a:rPr lang="es-PE" sz="1800" smtClean="0"/>
              <a:t>3. Enuncian los supuestos en que se basan las hipótesis y los procesos adoptados.</a:t>
            </a:r>
          </a:p>
          <a:p>
            <a:pPr algn="just">
              <a:buFont typeface="Arial" charset="0"/>
              <a:buNone/>
            </a:pPr>
            <a:r>
              <a:rPr lang="es-PE" sz="1800" smtClean="0"/>
              <a:t>4.  Eligen los temas y las fuentes apropiados.</a:t>
            </a:r>
          </a:p>
          <a:p>
            <a:pPr algn="just">
              <a:buFont typeface="Arial" charset="0"/>
              <a:buNone/>
            </a:pPr>
            <a:r>
              <a:rPr lang="es-PE" sz="1800" smtClean="0"/>
              <a:t>5.  Seleccionan o elaboran técnicas para la recolección de datos.</a:t>
            </a:r>
          </a:p>
          <a:p>
            <a:pPr algn="just">
              <a:buFont typeface="Arial" charset="0"/>
              <a:buNone/>
            </a:pPr>
            <a:r>
              <a:rPr lang="es-PE" sz="1800" smtClean="0"/>
              <a:t>6.  Establecen, a fin de clasificar los datos, categorías precisas, que se adecuen al propósito del estudio y permitan poner de manifiesto las semejanzas, diferencias y relaciones significativas.</a:t>
            </a:r>
          </a:p>
          <a:p>
            <a:pPr algn="just">
              <a:buFont typeface="Arial" charset="0"/>
              <a:buNone/>
            </a:pPr>
            <a:r>
              <a:rPr lang="es-PE" sz="1800" smtClean="0"/>
              <a:t>7.  Verifican la validez de las técnicas empleadas para la recolección de datos.</a:t>
            </a:r>
          </a:p>
          <a:p>
            <a:pPr algn="just">
              <a:buFont typeface="Arial" charset="0"/>
              <a:buNone/>
            </a:pPr>
            <a:r>
              <a:rPr lang="es-PE" sz="1800" smtClean="0"/>
              <a:t>8.  Realizan observaciones objetivas y exactas.</a:t>
            </a:r>
          </a:p>
          <a:p>
            <a:pPr algn="just">
              <a:buFont typeface="Arial" charset="0"/>
              <a:buNone/>
            </a:pPr>
            <a:r>
              <a:rPr lang="es-PE" sz="1800" smtClean="0"/>
              <a:t>9.  Describen, analizan e interpretan los datos obtenidos, en términos claros y precisos.</a:t>
            </a:r>
          </a:p>
        </p:txBody>
      </p:sp>
      <p:sp>
        <p:nvSpPr>
          <p:cNvPr id="4" name="Rectangle 3"/>
          <p:cNvSpPr txBox="1">
            <a:spLocks noChangeArrowheads="1"/>
          </p:cNvSpPr>
          <p:nvPr/>
        </p:nvSpPr>
        <p:spPr bwMode="auto">
          <a:xfrm>
            <a:off x="2051050" y="333375"/>
            <a:ext cx="6192838" cy="863600"/>
          </a:xfrm>
          <a:prstGeom prst="rect">
            <a:avLst/>
          </a:prstGeom>
          <a:noFill/>
          <a:ln w="9525">
            <a:noFill/>
            <a:miter lim="800000"/>
            <a:headEnd/>
            <a:tailEnd/>
          </a:ln>
        </p:spPr>
        <p:txBody>
          <a:bodyPr/>
          <a:lstStyle/>
          <a:p>
            <a:pPr marL="173038" indent="-173038" algn="ctr" eaLnBrk="0" hangingPunct="0">
              <a:spcBef>
                <a:spcPct val="20000"/>
              </a:spcBef>
              <a:buFont typeface="Arial" charset="0"/>
              <a:buChar char="•"/>
              <a:defRPr/>
            </a:pPr>
            <a:r>
              <a:rPr lang="es-ES" sz="2000" b="1" dirty="0">
                <a:solidFill>
                  <a:srgbClr val="FF0000"/>
                </a:solidFill>
                <a:latin typeface="+mn-lt"/>
                <a:cs typeface="+mn-cs"/>
              </a:rPr>
              <a:t>Tipos de investigación de mercados.</a:t>
            </a:r>
          </a:p>
          <a:p>
            <a:pPr marL="173038" indent="-173038" algn="ctr" eaLnBrk="0" hangingPunct="0">
              <a:spcBef>
                <a:spcPct val="20000"/>
              </a:spcBef>
              <a:buFont typeface="Arial" charset="0"/>
              <a:buChar char="•"/>
              <a:defRPr/>
            </a:pPr>
            <a:endParaRPr lang="es-ES" sz="2000" dirty="0">
              <a:latin typeface="+mn-lt"/>
              <a:cs typeface="+mn-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7 Marcador de número de diapositiva"/>
          <p:cNvSpPr>
            <a:spLocks noGrp="1"/>
          </p:cNvSpPr>
          <p:nvPr>
            <p:ph type="sldNum" sz="quarter" idx="12"/>
          </p:nvPr>
        </p:nvSpPr>
        <p:spPr bwMode="auto">
          <a:xfrm>
            <a:off x="6796088" y="6429375"/>
            <a:ext cx="2133600" cy="365125"/>
          </a:xfrm>
          <a:ln>
            <a:miter lim="800000"/>
            <a:headEnd/>
            <a:tailEnd/>
          </a:ln>
        </p:spPr>
        <p:txBody>
          <a:bodyPr wrap="square" numCol="1" anchorCtr="0" compatLnSpc="1">
            <a:prstTxWarp prst="textNoShape">
              <a:avLst/>
            </a:prstTxWarp>
          </a:bodyPr>
          <a:lstStyle/>
          <a:p>
            <a:pPr>
              <a:defRPr/>
            </a:pPr>
            <a:r>
              <a:rPr lang="es-ES" dirty="0" smtClean="0">
                <a:solidFill>
                  <a:srgbClr val="FF0000"/>
                </a:solidFill>
              </a:rPr>
              <a:t>[</a:t>
            </a:r>
            <a:fld id="{0EDAAF43-CB3B-412C-ACB7-ACA5AE5F8A9B}" type="slidenum">
              <a:rPr lang="es-ES" smtClean="0">
                <a:solidFill>
                  <a:srgbClr val="FF0000"/>
                </a:solidFill>
              </a:rPr>
              <a:pPr>
                <a:defRPr/>
              </a:pPr>
              <a:t>26</a:t>
            </a:fld>
            <a:r>
              <a:rPr lang="es-ES" dirty="0" smtClean="0">
                <a:solidFill>
                  <a:srgbClr val="FF0000"/>
                </a:solidFill>
              </a:rPr>
              <a:t>]</a:t>
            </a:r>
          </a:p>
        </p:txBody>
      </p:sp>
      <p:sp>
        <p:nvSpPr>
          <p:cNvPr id="20483" name="Rectangle 3"/>
          <p:cNvSpPr>
            <a:spLocks noGrp="1" noChangeArrowheads="1"/>
          </p:cNvSpPr>
          <p:nvPr>
            <p:ph type="body" idx="1"/>
          </p:nvPr>
        </p:nvSpPr>
        <p:spPr>
          <a:xfrm>
            <a:off x="755650" y="1268413"/>
            <a:ext cx="7559675" cy="3384550"/>
          </a:xfrm>
        </p:spPr>
        <p:txBody>
          <a:bodyPr/>
          <a:lstStyle/>
          <a:p>
            <a:pPr algn="just">
              <a:buFont typeface="Arial" charset="0"/>
              <a:buNone/>
              <a:defRPr/>
            </a:pPr>
            <a:r>
              <a:rPr lang="es-PE" sz="1800" b="1" dirty="0" smtClean="0">
                <a:solidFill>
                  <a:srgbClr val="FF0000"/>
                </a:solidFill>
              </a:rPr>
              <a:t>Investigación Exploratoria:</a:t>
            </a:r>
            <a:endParaRPr lang="es-PE" sz="1800" dirty="0" smtClean="0">
              <a:solidFill>
                <a:srgbClr val="FF0000"/>
              </a:solidFill>
            </a:endParaRPr>
          </a:p>
          <a:p>
            <a:pPr algn="just">
              <a:buFont typeface="Arial" charset="0"/>
              <a:buNone/>
              <a:defRPr/>
            </a:pPr>
            <a:endParaRPr lang="es-PE" sz="1800" dirty="0" smtClean="0"/>
          </a:p>
          <a:p>
            <a:pPr marL="0" indent="0" algn="just">
              <a:buFont typeface="Arial" charset="0"/>
              <a:buNone/>
              <a:defRPr/>
            </a:pPr>
            <a:r>
              <a:rPr lang="es-PE" sz="1800" dirty="0" smtClean="0"/>
              <a:t>Es aquella que se efectúa sobre un tema u objeto desconocido o poco estudiado, por lo que sus resultados constituyen una visión aproximada de dicho objeto, es decir, un nivel superficial de conocimiento.</a:t>
            </a:r>
          </a:p>
          <a:p>
            <a:pPr marL="0" indent="0" algn="just">
              <a:buFont typeface="Arial" charset="0"/>
              <a:buNone/>
              <a:defRPr/>
            </a:pPr>
            <a:endParaRPr lang="es-PE" sz="1800" dirty="0" smtClean="0"/>
          </a:p>
          <a:p>
            <a:pPr marL="0" indent="0" algn="just">
              <a:buFont typeface="Arial" charset="0"/>
              <a:buNone/>
              <a:defRPr/>
            </a:pPr>
            <a:r>
              <a:rPr lang="es-PE" sz="1800" dirty="0" smtClean="0"/>
              <a:t>No intenta dar explicación respecto del problema, sino sólo recoger e identificar antecedentes generales, números y cuantificaciones, temas y tópicos respecto del problema investigado, sugerencias de aspectos relacionados que deberían examinarse en profundidad en futuras investigaciones.</a:t>
            </a:r>
            <a:endParaRPr lang="es-PE" sz="1800" dirty="0"/>
          </a:p>
        </p:txBody>
      </p:sp>
      <p:sp>
        <p:nvSpPr>
          <p:cNvPr id="4" name="Rectangle 3"/>
          <p:cNvSpPr txBox="1">
            <a:spLocks noChangeArrowheads="1"/>
          </p:cNvSpPr>
          <p:nvPr/>
        </p:nvSpPr>
        <p:spPr bwMode="auto">
          <a:xfrm>
            <a:off x="2051050" y="333375"/>
            <a:ext cx="6192838" cy="863600"/>
          </a:xfrm>
          <a:prstGeom prst="rect">
            <a:avLst/>
          </a:prstGeom>
          <a:noFill/>
          <a:ln w="9525">
            <a:noFill/>
            <a:miter lim="800000"/>
            <a:headEnd/>
            <a:tailEnd/>
          </a:ln>
        </p:spPr>
        <p:txBody>
          <a:bodyPr/>
          <a:lstStyle/>
          <a:p>
            <a:pPr marL="173038" indent="-173038" algn="ctr" eaLnBrk="0" hangingPunct="0">
              <a:spcBef>
                <a:spcPct val="20000"/>
              </a:spcBef>
              <a:buFont typeface="Arial" charset="0"/>
              <a:buChar char="•"/>
              <a:defRPr/>
            </a:pPr>
            <a:r>
              <a:rPr lang="es-ES" sz="2000" b="1" dirty="0">
                <a:solidFill>
                  <a:srgbClr val="FF0000"/>
                </a:solidFill>
                <a:latin typeface="+mn-lt"/>
                <a:cs typeface="+mn-cs"/>
              </a:rPr>
              <a:t>Tipos de investigación de mercados.</a:t>
            </a:r>
          </a:p>
          <a:p>
            <a:pPr marL="173038" indent="-173038" algn="ctr" eaLnBrk="0" hangingPunct="0">
              <a:spcBef>
                <a:spcPct val="20000"/>
              </a:spcBef>
              <a:buFont typeface="Arial" charset="0"/>
              <a:buChar char="•"/>
              <a:defRPr/>
            </a:pPr>
            <a:endParaRPr lang="es-ES" sz="2000" dirty="0">
              <a:latin typeface="+mn-lt"/>
              <a:cs typeface="+mn-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7 Marcador de número de diapositiva"/>
          <p:cNvSpPr>
            <a:spLocks noGrp="1"/>
          </p:cNvSpPr>
          <p:nvPr>
            <p:ph type="sldNum" sz="quarter" idx="12"/>
          </p:nvPr>
        </p:nvSpPr>
        <p:spPr bwMode="auto">
          <a:xfrm>
            <a:off x="6796088" y="6429375"/>
            <a:ext cx="2133600" cy="365125"/>
          </a:xfrm>
          <a:ln>
            <a:miter lim="800000"/>
            <a:headEnd/>
            <a:tailEnd/>
          </a:ln>
        </p:spPr>
        <p:txBody>
          <a:bodyPr wrap="square" numCol="1" anchorCtr="0" compatLnSpc="1">
            <a:prstTxWarp prst="textNoShape">
              <a:avLst/>
            </a:prstTxWarp>
          </a:bodyPr>
          <a:lstStyle/>
          <a:p>
            <a:pPr>
              <a:defRPr/>
            </a:pPr>
            <a:r>
              <a:rPr lang="es-ES" dirty="0" smtClean="0">
                <a:solidFill>
                  <a:srgbClr val="FF0000"/>
                </a:solidFill>
              </a:rPr>
              <a:t>[</a:t>
            </a:r>
            <a:fld id="{15A82ADD-1EA1-464B-A30E-314A348FB749}" type="slidenum">
              <a:rPr lang="es-ES" smtClean="0">
                <a:solidFill>
                  <a:srgbClr val="FF0000"/>
                </a:solidFill>
              </a:rPr>
              <a:pPr>
                <a:defRPr/>
              </a:pPr>
              <a:t>27</a:t>
            </a:fld>
            <a:r>
              <a:rPr lang="es-ES" dirty="0" smtClean="0">
                <a:solidFill>
                  <a:srgbClr val="FF0000"/>
                </a:solidFill>
              </a:rPr>
              <a:t>]</a:t>
            </a:r>
          </a:p>
        </p:txBody>
      </p:sp>
      <p:sp>
        <p:nvSpPr>
          <p:cNvPr id="28675" name="Rectangle 3"/>
          <p:cNvSpPr>
            <a:spLocks noGrp="1" noChangeArrowheads="1"/>
          </p:cNvSpPr>
          <p:nvPr>
            <p:ph type="body" idx="1"/>
          </p:nvPr>
        </p:nvSpPr>
        <p:spPr>
          <a:xfrm>
            <a:off x="755650" y="1268413"/>
            <a:ext cx="7559675" cy="3384550"/>
          </a:xfrm>
        </p:spPr>
        <p:txBody>
          <a:bodyPr/>
          <a:lstStyle/>
          <a:p>
            <a:pPr marL="0" indent="0" algn="just">
              <a:buFont typeface="Arial" charset="0"/>
              <a:buNone/>
            </a:pPr>
            <a:r>
              <a:rPr lang="es-PE" sz="1800" smtClean="0"/>
              <a:t>Este tipo de investigación, pueden ser:</a:t>
            </a:r>
          </a:p>
          <a:p>
            <a:pPr marL="0" indent="0" algn="just">
              <a:buFont typeface="Arial" charset="0"/>
              <a:buNone/>
            </a:pPr>
            <a:r>
              <a:rPr lang="es-PE" sz="1800" smtClean="0"/>
              <a:t> </a:t>
            </a:r>
          </a:p>
          <a:p>
            <a:pPr marL="0" indent="0" algn="just">
              <a:buFont typeface="Arial" charset="0"/>
              <a:buNone/>
            </a:pPr>
            <a:r>
              <a:rPr lang="es-PE" sz="1800" b="1" smtClean="0"/>
              <a:t>a) Dirigidos a la formulación más precisa de un problema de investigación</a:t>
            </a:r>
            <a:r>
              <a:rPr lang="es-PE" sz="1800" smtClean="0"/>
              <a:t>, dado que se carece de información suficiente y de conocimiento previos del objeto de estudio, resulta lógico que la formulación inicial del problema sea imprecisa. En este caso la exploración permitirá obtener nuevo datos y elementos que pueden conducir a formular con mayor precisión las preguntas de investigación.</a:t>
            </a:r>
          </a:p>
        </p:txBody>
      </p:sp>
      <p:sp>
        <p:nvSpPr>
          <p:cNvPr id="4" name="Rectangle 3"/>
          <p:cNvSpPr txBox="1">
            <a:spLocks noChangeArrowheads="1"/>
          </p:cNvSpPr>
          <p:nvPr/>
        </p:nvSpPr>
        <p:spPr bwMode="auto">
          <a:xfrm>
            <a:off x="2051050" y="333375"/>
            <a:ext cx="6192838" cy="863600"/>
          </a:xfrm>
          <a:prstGeom prst="rect">
            <a:avLst/>
          </a:prstGeom>
          <a:noFill/>
          <a:ln w="9525">
            <a:noFill/>
            <a:miter lim="800000"/>
            <a:headEnd/>
            <a:tailEnd/>
          </a:ln>
        </p:spPr>
        <p:txBody>
          <a:bodyPr/>
          <a:lstStyle/>
          <a:p>
            <a:pPr marL="173038" indent="-173038" algn="ctr" eaLnBrk="0" hangingPunct="0">
              <a:spcBef>
                <a:spcPct val="20000"/>
              </a:spcBef>
              <a:buFont typeface="Arial" charset="0"/>
              <a:buChar char="•"/>
              <a:defRPr/>
            </a:pPr>
            <a:r>
              <a:rPr lang="es-ES" sz="2000" b="1" dirty="0">
                <a:solidFill>
                  <a:srgbClr val="FF0000"/>
                </a:solidFill>
                <a:latin typeface="+mn-lt"/>
                <a:cs typeface="+mn-cs"/>
              </a:rPr>
              <a:t>Tipos de investigación de mercados.</a:t>
            </a:r>
          </a:p>
          <a:p>
            <a:pPr marL="173038" indent="-173038" algn="ctr" eaLnBrk="0" hangingPunct="0">
              <a:spcBef>
                <a:spcPct val="20000"/>
              </a:spcBef>
              <a:buFont typeface="Arial" charset="0"/>
              <a:buChar char="•"/>
              <a:defRPr/>
            </a:pPr>
            <a:endParaRPr lang="es-ES" sz="2000" dirty="0">
              <a:latin typeface="+mn-lt"/>
              <a:cs typeface="+mn-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7 Marcador de número de diapositiva"/>
          <p:cNvSpPr>
            <a:spLocks noGrp="1"/>
          </p:cNvSpPr>
          <p:nvPr>
            <p:ph type="sldNum" sz="quarter" idx="12"/>
          </p:nvPr>
        </p:nvSpPr>
        <p:spPr bwMode="auto">
          <a:xfrm>
            <a:off x="6796088" y="6429375"/>
            <a:ext cx="2133600" cy="365125"/>
          </a:xfrm>
          <a:ln>
            <a:miter lim="800000"/>
            <a:headEnd/>
            <a:tailEnd/>
          </a:ln>
        </p:spPr>
        <p:txBody>
          <a:bodyPr wrap="square" numCol="1" anchorCtr="0" compatLnSpc="1">
            <a:prstTxWarp prst="textNoShape">
              <a:avLst/>
            </a:prstTxWarp>
          </a:bodyPr>
          <a:lstStyle/>
          <a:p>
            <a:pPr>
              <a:defRPr/>
            </a:pPr>
            <a:r>
              <a:rPr lang="es-ES" dirty="0" smtClean="0">
                <a:solidFill>
                  <a:srgbClr val="FF0000"/>
                </a:solidFill>
              </a:rPr>
              <a:t>[</a:t>
            </a:r>
            <a:fld id="{4D1CF5F7-DAA4-4177-8E94-70DDB69E7FB8}" type="slidenum">
              <a:rPr lang="es-ES" smtClean="0">
                <a:solidFill>
                  <a:srgbClr val="FF0000"/>
                </a:solidFill>
              </a:rPr>
              <a:pPr>
                <a:defRPr/>
              </a:pPr>
              <a:t>28</a:t>
            </a:fld>
            <a:r>
              <a:rPr lang="es-ES" dirty="0" smtClean="0">
                <a:solidFill>
                  <a:srgbClr val="FF0000"/>
                </a:solidFill>
              </a:rPr>
              <a:t>]</a:t>
            </a:r>
          </a:p>
        </p:txBody>
      </p:sp>
      <p:sp>
        <p:nvSpPr>
          <p:cNvPr id="29699" name="Rectangle 3"/>
          <p:cNvSpPr>
            <a:spLocks noGrp="1" noChangeArrowheads="1"/>
          </p:cNvSpPr>
          <p:nvPr>
            <p:ph type="body" idx="1"/>
          </p:nvPr>
        </p:nvSpPr>
        <p:spPr>
          <a:xfrm>
            <a:off x="755650" y="1268413"/>
            <a:ext cx="7559675" cy="3384550"/>
          </a:xfrm>
        </p:spPr>
        <p:txBody>
          <a:bodyPr/>
          <a:lstStyle/>
          <a:p>
            <a:pPr marL="0" indent="0" algn="just">
              <a:buFont typeface="Arial" charset="0"/>
              <a:buNone/>
            </a:pPr>
            <a:r>
              <a:rPr lang="es-PE" sz="1800" b="1" smtClean="0"/>
              <a:t>b) Conducentes al planteamiento de una hipótesis: </a:t>
            </a:r>
            <a:r>
              <a:rPr lang="es-PE" sz="1800" smtClean="0"/>
              <a:t>cuando se desconoce al objeto de estudio resulta difícil formular hipótesis acerca del mismo. </a:t>
            </a:r>
          </a:p>
          <a:p>
            <a:pPr marL="0" indent="0" algn="just">
              <a:buFont typeface="Arial" charset="0"/>
              <a:buNone/>
            </a:pPr>
            <a:endParaRPr lang="es-PE" sz="1800" smtClean="0"/>
          </a:p>
          <a:p>
            <a:pPr marL="0" indent="0" algn="just">
              <a:buFont typeface="Arial" charset="0"/>
              <a:buNone/>
            </a:pPr>
            <a:r>
              <a:rPr lang="es-PE" sz="1800" smtClean="0"/>
              <a:t>La función de la investigación exploratoria es descubrir las bases y recabar información que permita como resultado del estudio, la formulación de una hipótesis.</a:t>
            </a:r>
          </a:p>
          <a:p>
            <a:pPr marL="0" indent="0" algn="just">
              <a:buFont typeface="Arial" charset="0"/>
              <a:buNone/>
            </a:pPr>
            <a:endParaRPr lang="es-PE" sz="1800" smtClean="0"/>
          </a:p>
          <a:p>
            <a:pPr marL="0" indent="0" algn="just">
              <a:buFont typeface="Arial" charset="0"/>
              <a:buNone/>
            </a:pPr>
            <a:r>
              <a:rPr lang="es-PE" sz="1800" smtClean="0"/>
              <a:t>Las investigaciones exploratorias son útiles por cuanto sirve para familiarizar al investigador con un objeto que hasta el momento le era totalmente desconocido, sirve como base para la posterior realización de una investigación descriptiva, puede crear en otros investigadores el interés por el estudio de un nuevo tema o problema y puede ayudar a precisar un problema o a concluir con la formulación de una hipótesis.</a:t>
            </a:r>
          </a:p>
        </p:txBody>
      </p:sp>
      <p:sp>
        <p:nvSpPr>
          <p:cNvPr id="4" name="Rectangle 3"/>
          <p:cNvSpPr txBox="1">
            <a:spLocks noChangeArrowheads="1"/>
          </p:cNvSpPr>
          <p:nvPr/>
        </p:nvSpPr>
        <p:spPr bwMode="auto">
          <a:xfrm>
            <a:off x="2051050" y="333375"/>
            <a:ext cx="6192838" cy="863600"/>
          </a:xfrm>
          <a:prstGeom prst="rect">
            <a:avLst/>
          </a:prstGeom>
          <a:noFill/>
          <a:ln w="9525">
            <a:noFill/>
            <a:miter lim="800000"/>
            <a:headEnd/>
            <a:tailEnd/>
          </a:ln>
        </p:spPr>
        <p:txBody>
          <a:bodyPr/>
          <a:lstStyle/>
          <a:p>
            <a:pPr marL="173038" indent="-173038" algn="ctr" eaLnBrk="0" hangingPunct="0">
              <a:spcBef>
                <a:spcPct val="20000"/>
              </a:spcBef>
              <a:buFont typeface="Arial" charset="0"/>
              <a:buChar char="•"/>
              <a:defRPr/>
            </a:pPr>
            <a:r>
              <a:rPr lang="es-ES" sz="2000" b="1" dirty="0">
                <a:solidFill>
                  <a:srgbClr val="FF0000"/>
                </a:solidFill>
                <a:latin typeface="+mn-lt"/>
                <a:cs typeface="+mn-cs"/>
              </a:rPr>
              <a:t>Tipos de investigación de mercados.</a:t>
            </a:r>
          </a:p>
          <a:p>
            <a:pPr marL="173038" indent="-173038" algn="ctr" eaLnBrk="0" hangingPunct="0">
              <a:spcBef>
                <a:spcPct val="20000"/>
              </a:spcBef>
              <a:buFont typeface="Arial" charset="0"/>
              <a:buChar char="•"/>
              <a:defRPr/>
            </a:pPr>
            <a:endParaRPr lang="es-ES" sz="2000" dirty="0">
              <a:latin typeface="+mn-lt"/>
              <a:cs typeface="+mn-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7 Marcador de número de diapositiva"/>
          <p:cNvSpPr>
            <a:spLocks noGrp="1"/>
          </p:cNvSpPr>
          <p:nvPr>
            <p:ph type="sldNum" sz="quarter" idx="12"/>
          </p:nvPr>
        </p:nvSpPr>
        <p:spPr bwMode="auto">
          <a:xfrm>
            <a:off x="6796088" y="6429375"/>
            <a:ext cx="2133600" cy="365125"/>
          </a:xfrm>
          <a:ln>
            <a:miter lim="800000"/>
            <a:headEnd/>
            <a:tailEnd/>
          </a:ln>
        </p:spPr>
        <p:txBody>
          <a:bodyPr wrap="square" numCol="1" anchorCtr="0" compatLnSpc="1">
            <a:prstTxWarp prst="textNoShape">
              <a:avLst/>
            </a:prstTxWarp>
          </a:bodyPr>
          <a:lstStyle/>
          <a:p>
            <a:pPr>
              <a:defRPr/>
            </a:pPr>
            <a:r>
              <a:rPr lang="es-ES" dirty="0" smtClean="0">
                <a:solidFill>
                  <a:srgbClr val="FF0000"/>
                </a:solidFill>
              </a:rPr>
              <a:t>[</a:t>
            </a:r>
            <a:fld id="{8FA6A10B-FCB7-4E2B-9D50-43DF94A4026E}" type="slidenum">
              <a:rPr lang="es-ES" smtClean="0">
                <a:solidFill>
                  <a:srgbClr val="FF0000"/>
                </a:solidFill>
              </a:rPr>
              <a:pPr>
                <a:defRPr/>
              </a:pPr>
              <a:t>29</a:t>
            </a:fld>
            <a:r>
              <a:rPr lang="es-ES" dirty="0" smtClean="0">
                <a:solidFill>
                  <a:srgbClr val="FF0000"/>
                </a:solidFill>
              </a:rPr>
              <a:t>]</a:t>
            </a:r>
          </a:p>
        </p:txBody>
      </p:sp>
      <p:sp>
        <p:nvSpPr>
          <p:cNvPr id="30723" name="Rectangle 3"/>
          <p:cNvSpPr>
            <a:spLocks noGrp="1" noChangeArrowheads="1"/>
          </p:cNvSpPr>
          <p:nvPr>
            <p:ph type="body" idx="1"/>
          </p:nvPr>
        </p:nvSpPr>
        <p:spPr>
          <a:xfrm>
            <a:off x="755650" y="1268413"/>
            <a:ext cx="7559675" cy="3384550"/>
          </a:xfrm>
        </p:spPr>
        <p:txBody>
          <a:bodyPr/>
          <a:lstStyle/>
          <a:p>
            <a:pPr marL="0" indent="0">
              <a:buFont typeface="Arial" charset="0"/>
              <a:buNone/>
            </a:pPr>
            <a:r>
              <a:rPr lang="es-PE" sz="1800" b="1" smtClean="0">
                <a:solidFill>
                  <a:srgbClr val="FF0000"/>
                </a:solidFill>
              </a:rPr>
              <a:t>Investigación Explicativa:</a:t>
            </a:r>
            <a:endParaRPr lang="es-PE" sz="1800" smtClean="0">
              <a:solidFill>
                <a:srgbClr val="FF0000"/>
              </a:solidFill>
            </a:endParaRPr>
          </a:p>
          <a:p>
            <a:pPr marL="0" indent="0" algn="just">
              <a:buFont typeface="Arial" charset="0"/>
              <a:buNone/>
            </a:pPr>
            <a:r>
              <a:rPr lang="es-PE" sz="1800" smtClean="0"/>
              <a:t/>
            </a:r>
            <a:br>
              <a:rPr lang="es-PE" sz="1800" smtClean="0"/>
            </a:br>
            <a:r>
              <a:rPr lang="es-PE" sz="1800" smtClean="0"/>
              <a:t>Se encarga de buscar el porqué de los hechos mediante el establecimiento de </a:t>
            </a:r>
            <a:r>
              <a:rPr lang="es-PE" sz="1800" b="1" smtClean="0"/>
              <a:t>relaciones causa-efecto</a:t>
            </a:r>
            <a:r>
              <a:rPr lang="es-PE" sz="1800" smtClean="0"/>
              <a:t>. </a:t>
            </a:r>
          </a:p>
          <a:p>
            <a:pPr marL="0" indent="0" algn="just">
              <a:buFont typeface="Arial" charset="0"/>
              <a:buNone/>
            </a:pPr>
            <a:r>
              <a:rPr lang="es-PE" sz="1800" smtClean="0"/>
              <a:t>En este sentido, los estudios explicativos pueden ocuparse tanto de la determinación de las causas (investigación </a:t>
            </a:r>
            <a:r>
              <a:rPr lang="es-PE" sz="1800" b="1" smtClean="0"/>
              <a:t>postfacto</a:t>
            </a:r>
            <a:r>
              <a:rPr lang="es-PE" sz="1800" smtClean="0"/>
              <a:t>), como de los efectos (investigación </a:t>
            </a:r>
            <a:r>
              <a:rPr lang="es-PE" sz="1800" b="1" smtClean="0"/>
              <a:t>experimental</a:t>
            </a:r>
            <a:r>
              <a:rPr lang="es-PE" sz="1800" smtClean="0"/>
              <a:t>), mediante la </a:t>
            </a:r>
            <a:r>
              <a:rPr lang="es-PE" sz="1800" b="1" smtClean="0"/>
              <a:t>prueba de hipótesis</a:t>
            </a:r>
            <a:r>
              <a:rPr lang="es-PE" sz="1800" smtClean="0"/>
              <a:t>. Sus resultados y conclusiones constituyen el nivel más profundo de conocimientos.</a:t>
            </a:r>
          </a:p>
        </p:txBody>
      </p:sp>
      <p:sp>
        <p:nvSpPr>
          <p:cNvPr id="4" name="Rectangle 3"/>
          <p:cNvSpPr txBox="1">
            <a:spLocks noChangeArrowheads="1"/>
          </p:cNvSpPr>
          <p:nvPr/>
        </p:nvSpPr>
        <p:spPr bwMode="auto">
          <a:xfrm>
            <a:off x="2051050" y="333375"/>
            <a:ext cx="6192838" cy="863600"/>
          </a:xfrm>
          <a:prstGeom prst="rect">
            <a:avLst/>
          </a:prstGeom>
          <a:noFill/>
          <a:ln w="9525">
            <a:noFill/>
            <a:miter lim="800000"/>
            <a:headEnd/>
            <a:tailEnd/>
          </a:ln>
        </p:spPr>
        <p:txBody>
          <a:bodyPr/>
          <a:lstStyle/>
          <a:p>
            <a:pPr marL="173038" indent="-173038" algn="ctr" eaLnBrk="0" hangingPunct="0">
              <a:spcBef>
                <a:spcPct val="20000"/>
              </a:spcBef>
              <a:buFont typeface="Arial" charset="0"/>
              <a:buChar char="•"/>
              <a:defRPr/>
            </a:pPr>
            <a:r>
              <a:rPr lang="es-ES" sz="2000" b="1" dirty="0">
                <a:solidFill>
                  <a:srgbClr val="FF0000"/>
                </a:solidFill>
                <a:latin typeface="+mn-lt"/>
                <a:cs typeface="+mn-cs"/>
              </a:rPr>
              <a:t>Tipos de investigación de mercados.</a:t>
            </a:r>
          </a:p>
          <a:p>
            <a:pPr marL="173038" indent="-173038" algn="ctr" eaLnBrk="0" hangingPunct="0">
              <a:spcBef>
                <a:spcPct val="20000"/>
              </a:spcBef>
              <a:buFont typeface="Arial" charset="0"/>
              <a:buChar char="•"/>
              <a:defRPr/>
            </a:pPr>
            <a:endParaRPr lang="es-ES" sz="2000" dirty="0">
              <a:latin typeface="+mn-lt"/>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7 Marcador de número de diapositiva"/>
          <p:cNvSpPr>
            <a:spLocks noGrp="1"/>
          </p:cNvSpPr>
          <p:nvPr>
            <p:ph type="sldNum" sz="quarter" idx="12"/>
          </p:nvPr>
        </p:nvSpPr>
        <p:spPr bwMode="auto">
          <a:xfrm>
            <a:off x="6796088" y="6429375"/>
            <a:ext cx="2133600" cy="365125"/>
          </a:xfrm>
          <a:ln>
            <a:miter lim="800000"/>
            <a:headEnd/>
            <a:tailEnd/>
          </a:ln>
        </p:spPr>
        <p:txBody>
          <a:bodyPr wrap="square" numCol="1" anchorCtr="0" compatLnSpc="1">
            <a:prstTxWarp prst="textNoShape">
              <a:avLst/>
            </a:prstTxWarp>
          </a:bodyPr>
          <a:lstStyle/>
          <a:p>
            <a:pPr>
              <a:defRPr/>
            </a:pPr>
            <a:r>
              <a:rPr lang="es-ES" smtClean="0">
                <a:solidFill>
                  <a:srgbClr val="FF0000"/>
                </a:solidFill>
              </a:rPr>
              <a:t>[</a:t>
            </a:r>
            <a:fld id="{8C4799B9-5FF7-49B5-8AF9-5264E7FD4037}" type="slidenum">
              <a:rPr lang="es-ES" smtClean="0">
                <a:solidFill>
                  <a:srgbClr val="FF0000"/>
                </a:solidFill>
              </a:rPr>
              <a:pPr>
                <a:defRPr/>
              </a:pPr>
              <a:t>3</a:t>
            </a:fld>
            <a:r>
              <a:rPr lang="es-ES" smtClean="0">
                <a:solidFill>
                  <a:srgbClr val="FF0000"/>
                </a:solidFill>
              </a:rPr>
              <a:t>]</a:t>
            </a:r>
          </a:p>
        </p:txBody>
      </p:sp>
      <p:sp>
        <p:nvSpPr>
          <p:cNvPr id="4099" name="Rectangle 3"/>
          <p:cNvSpPr>
            <a:spLocks noGrp="1" noChangeArrowheads="1"/>
          </p:cNvSpPr>
          <p:nvPr>
            <p:ph type="body" idx="1"/>
          </p:nvPr>
        </p:nvSpPr>
        <p:spPr>
          <a:xfrm>
            <a:off x="1331913" y="1125538"/>
            <a:ext cx="6192837" cy="4857750"/>
          </a:xfrm>
        </p:spPr>
        <p:txBody>
          <a:bodyPr/>
          <a:lstStyle/>
          <a:p>
            <a:pPr algn="ctr">
              <a:buFont typeface="Arial" charset="0"/>
              <a:buNone/>
            </a:pPr>
            <a:r>
              <a:rPr lang="es-PE" sz="2000" b="1" smtClean="0">
                <a:solidFill>
                  <a:srgbClr val="FF0000"/>
                </a:solidFill>
              </a:rPr>
              <a:t>Investigación de mercado</a:t>
            </a:r>
          </a:p>
          <a:p>
            <a:pPr algn="just">
              <a:buFont typeface="Arial" charset="0"/>
              <a:buNone/>
            </a:pPr>
            <a:r>
              <a:rPr lang="es-PE" sz="2000" smtClean="0"/>
              <a:t/>
            </a:r>
            <a:br>
              <a:rPr lang="es-PE" sz="2000" smtClean="0"/>
            </a:br>
            <a:r>
              <a:rPr lang="es-PE" sz="2000" smtClean="0"/>
              <a:t>Es un proceso que refleja las necesidades, tendencias y perfil del mercado; así como la opinión, conducta y hábitos del consumidor. </a:t>
            </a:r>
          </a:p>
          <a:p>
            <a:pPr algn="just">
              <a:buFont typeface="Arial" charset="0"/>
              <a:buNone/>
            </a:pPr>
            <a:endParaRPr lang="es-PE" sz="2000" smtClean="0"/>
          </a:p>
          <a:p>
            <a:pPr algn="just">
              <a:buFont typeface="Arial" charset="0"/>
              <a:buNone/>
            </a:pPr>
            <a:r>
              <a:rPr lang="es-PE" sz="2000" smtClean="0"/>
              <a:t>	Esta metodología puede aplicarse mediante encuestas (por correo, telefónica o personal), estadísticas, entrevistas y grupos focales (focus groups). Existen varios tipos de investigación de mercado: cuantitativa, cualitativa, documental y de marketing. Cada una de ellas arrojará diferentes resultados, dependiendo de las características y variables que se deseen estudiar.</a:t>
            </a:r>
          </a:p>
          <a:p>
            <a:pPr algn="just">
              <a:buFont typeface="Arial" charset="0"/>
              <a:buNone/>
            </a:pPr>
            <a:endParaRPr lang="es-ES_tradnl" sz="2000" b="1" smtClean="0">
              <a:solidFill>
                <a:srgbClr val="FF0000"/>
              </a:solidFill>
              <a:latin typeface="Arial" charset="0"/>
              <a:cs typeface="Arial"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7 Marcador de número de diapositiva"/>
          <p:cNvSpPr>
            <a:spLocks noGrp="1"/>
          </p:cNvSpPr>
          <p:nvPr>
            <p:ph type="sldNum" sz="quarter" idx="12"/>
          </p:nvPr>
        </p:nvSpPr>
        <p:spPr bwMode="auto">
          <a:xfrm>
            <a:off x="6796088" y="6429375"/>
            <a:ext cx="2133600" cy="365125"/>
          </a:xfrm>
          <a:ln>
            <a:miter lim="800000"/>
            <a:headEnd/>
            <a:tailEnd/>
          </a:ln>
        </p:spPr>
        <p:txBody>
          <a:bodyPr wrap="square" numCol="1" anchorCtr="0" compatLnSpc="1">
            <a:prstTxWarp prst="textNoShape">
              <a:avLst/>
            </a:prstTxWarp>
          </a:bodyPr>
          <a:lstStyle/>
          <a:p>
            <a:pPr>
              <a:defRPr/>
            </a:pPr>
            <a:r>
              <a:rPr lang="es-ES" dirty="0" smtClean="0">
                <a:solidFill>
                  <a:srgbClr val="FF0000"/>
                </a:solidFill>
              </a:rPr>
              <a:t>[</a:t>
            </a:r>
            <a:fld id="{2D44D8D2-294B-4224-A6F7-C1895802F5D1}" type="slidenum">
              <a:rPr lang="es-ES" smtClean="0">
                <a:solidFill>
                  <a:srgbClr val="FF0000"/>
                </a:solidFill>
              </a:rPr>
              <a:pPr>
                <a:defRPr/>
              </a:pPr>
              <a:t>30</a:t>
            </a:fld>
            <a:r>
              <a:rPr lang="es-ES" dirty="0" smtClean="0">
                <a:solidFill>
                  <a:srgbClr val="FF0000"/>
                </a:solidFill>
              </a:rPr>
              <a:t>]</a:t>
            </a:r>
          </a:p>
        </p:txBody>
      </p:sp>
      <p:sp>
        <p:nvSpPr>
          <p:cNvPr id="31747" name="Rectangle 3"/>
          <p:cNvSpPr>
            <a:spLocks noGrp="1" noChangeArrowheads="1"/>
          </p:cNvSpPr>
          <p:nvPr>
            <p:ph type="body" idx="1"/>
          </p:nvPr>
        </p:nvSpPr>
        <p:spPr>
          <a:xfrm>
            <a:off x="755650" y="908050"/>
            <a:ext cx="7559675" cy="3384550"/>
          </a:xfrm>
        </p:spPr>
        <p:txBody>
          <a:bodyPr/>
          <a:lstStyle/>
          <a:p>
            <a:pPr marL="0" indent="0" algn="just">
              <a:buFont typeface="Arial" charset="0"/>
              <a:buNone/>
            </a:pPr>
            <a:r>
              <a:rPr lang="es-PE" sz="1800" smtClean="0"/>
              <a:t>La investigación explicativa intenta dar cuenta de un aspecto de la realidad, explicando su significado dentro de una teoría de referencia, a la luz de leyes o generalizaciones que dan cuenta de hechos o fenómenos que se producen en determinadas condiciones.</a:t>
            </a:r>
          </a:p>
          <a:p>
            <a:pPr marL="0" indent="0" algn="just">
              <a:buFont typeface="Arial" charset="0"/>
              <a:buNone/>
            </a:pPr>
            <a:endParaRPr lang="es-PE" sz="1800" smtClean="0"/>
          </a:p>
          <a:p>
            <a:pPr marL="0" indent="0" algn="just">
              <a:buFont typeface="Arial" charset="0"/>
              <a:buNone/>
            </a:pPr>
            <a:r>
              <a:rPr lang="es-PE" sz="1800" smtClean="0"/>
              <a:t>Dentro de la </a:t>
            </a:r>
            <a:r>
              <a:rPr lang="es-PE" sz="1800" b="1" smtClean="0"/>
              <a:t>investigación científica</a:t>
            </a:r>
            <a:r>
              <a:rPr lang="es-PE" sz="1800" smtClean="0"/>
              <a:t>, a nivel explicativo, se dan dos elementos:</a:t>
            </a:r>
          </a:p>
          <a:p>
            <a:pPr marL="0" indent="0" algn="just">
              <a:buFont typeface="Arial" charset="0"/>
              <a:buNone/>
            </a:pPr>
            <a:endParaRPr lang="es-PE" sz="1800" smtClean="0"/>
          </a:p>
          <a:p>
            <a:pPr marL="0" indent="0" algn="just">
              <a:buFont typeface="Arial" charset="0"/>
              <a:buNone/>
            </a:pPr>
            <a:r>
              <a:rPr lang="es-PE" sz="1800" smtClean="0"/>
              <a:t>- Lo que se quiere explicar: se trata del objeto, hecho o fenómeno que ha de explicarse, es el problema que genera la pregunta que requiere una explicación.</a:t>
            </a:r>
          </a:p>
          <a:p>
            <a:pPr marL="0" indent="0" algn="just">
              <a:buFont typeface="Arial" charset="0"/>
              <a:buNone/>
            </a:pPr>
            <a:r>
              <a:rPr lang="es-PE" sz="1800" smtClean="0"/>
              <a:t>- Lo que se explica: La explicación se deduce (a modo de una secuencia hipotética deductiva) de un conjunto de premisas compuesto por leyes, generalizaciones y otros enunciados que expresan regularidades que tienen que acontecer. En este sentido, la explicación es siempre una deducción de una teoría que contiene afirmaciones que explican hechos particulares.</a:t>
            </a:r>
          </a:p>
          <a:p>
            <a:pPr marL="0" indent="0" algn="just">
              <a:buFont typeface="Arial" charset="0"/>
              <a:buNone/>
            </a:pPr>
            <a:r>
              <a:rPr lang="es-PE" sz="1800" smtClean="0"/>
              <a:t> </a:t>
            </a:r>
          </a:p>
          <a:p>
            <a:pPr marL="0" indent="0" algn="just">
              <a:buFont typeface="Arial" charset="0"/>
              <a:buNone/>
            </a:pPr>
            <a:endParaRPr lang="es-PE" sz="1800" smtClean="0"/>
          </a:p>
        </p:txBody>
      </p:sp>
      <p:sp>
        <p:nvSpPr>
          <p:cNvPr id="4" name="Rectangle 3"/>
          <p:cNvSpPr txBox="1">
            <a:spLocks noChangeArrowheads="1"/>
          </p:cNvSpPr>
          <p:nvPr/>
        </p:nvSpPr>
        <p:spPr bwMode="auto">
          <a:xfrm>
            <a:off x="2051050" y="333375"/>
            <a:ext cx="6192838" cy="863600"/>
          </a:xfrm>
          <a:prstGeom prst="rect">
            <a:avLst/>
          </a:prstGeom>
          <a:noFill/>
          <a:ln w="9525">
            <a:noFill/>
            <a:miter lim="800000"/>
            <a:headEnd/>
            <a:tailEnd/>
          </a:ln>
        </p:spPr>
        <p:txBody>
          <a:bodyPr/>
          <a:lstStyle/>
          <a:p>
            <a:pPr marL="173038" indent="-173038" algn="ctr" eaLnBrk="0" hangingPunct="0">
              <a:spcBef>
                <a:spcPct val="20000"/>
              </a:spcBef>
              <a:buFont typeface="Arial" charset="0"/>
              <a:buChar char="•"/>
              <a:defRPr/>
            </a:pPr>
            <a:r>
              <a:rPr lang="es-ES" sz="2000" b="1" dirty="0">
                <a:solidFill>
                  <a:srgbClr val="FF0000"/>
                </a:solidFill>
                <a:latin typeface="+mn-lt"/>
                <a:cs typeface="+mn-cs"/>
              </a:rPr>
              <a:t>Tipos de investigación de mercados.</a:t>
            </a:r>
          </a:p>
          <a:p>
            <a:pPr marL="173038" indent="-173038" algn="ctr" eaLnBrk="0" hangingPunct="0">
              <a:spcBef>
                <a:spcPct val="20000"/>
              </a:spcBef>
              <a:buFont typeface="Arial" charset="0"/>
              <a:buChar char="•"/>
              <a:defRPr/>
            </a:pPr>
            <a:endParaRPr lang="es-ES" sz="2000" dirty="0">
              <a:latin typeface="+mn-lt"/>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7 Marcador de número de diapositiva"/>
          <p:cNvSpPr>
            <a:spLocks noGrp="1"/>
          </p:cNvSpPr>
          <p:nvPr>
            <p:ph type="sldNum" sz="quarter" idx="12"/>
          </p:nvPr>
        </p:nvSpPr>
        <p:spPr bwMode="auto">
          <a:xfrm>
            <a:off x="6796088" y="6429375"/>
            <a:ext cx="2133600" cy="365125"/>
          </a:xfrm>
          <a:ln>
            <a:miter lim="800000"/>
            <a:headEnd/>
            <a:tailEnd/>
          </a:ln>
        </p:spPr>
        <p:txBody>
          <a:bodyPr wrap="square" numCol="1" anchorCtr="0" compatLnSpc="1">
            <a:prstTxWarp prst="textNoShape">
              <a:avLst/>
            </a:prstTxWarp>
          </a:bodyPr>
          <a:lstStyle/>
          <a:p>
            <a:pPr>
              <a:defRPr/>
            </a:pPr>
            <a:r>
              <a:rPr lang="es-ES" smtClean="0">
                <a:solidFill>
                  <a:srgbClr val="FF0000"/>
                </a:solidFill>
              </a:rPr>
              <a:t>[</a:t>
            </a:r>
            <a:fld id="{FE9B4CBB-34E6-4437-B484-44DCF474C0A9}" type="slidenum">
              <a:rPr lang="es-ES" smtClean="0">
                <a:solidFill>
                  <a:srgbClr val="FF0000"/>
                </a:solidFill>
              </a:rPr>
              <a:pPr>
                <a:defRPr/>
              </a:pPr>
              <a:t>4</a:t>
            </a:fld>
            <a:r>
              <a:rPr lang="es-ES" smtClean="0">
                <a:solidFill>
                  <a:srgbClr val="FF0000"/>
                </a:solidFill>
              </a:rPr>
              <a:t>]</a:t>
            </a:r>
          </a:p>
        </p:txBody>
      </p:sp>
      <p:sp>
        <p:nvSpPr>
          <p:cNvPr id="5123" name="Rectangle 3"/>
          <p:cNvSpPr>
            <a:spLocks noGrp="1" noChangeArrowheads="1"/>
          </p:cNvSpPr>
          <p:nvPr>
            <p:ph type="body" idx="1"/>
          </p:nvPr>
        </p:nvSpPr>
        <p:spPr>
          <a:xfrm>
            <a:off x="1116013" y="981075"/>
            <a:ext cx="6840537" cy="4857750"/>
          </a:xfrm>
        </p:spPr>
        <p:txBody>
          <a:bodyPr/>
          <a:lstStyle/>
          <a:p>
            <a:pPr>
              <a:buFont typeface="Arial" charset="0"/>
              <a:buNone/>
            </a:pPr>
            <a:r>
              <a:rPr lang="es-PE" sz="2000" b="1" smtClean="0">
                <a:solidFill>
                  <a:srgbClr val="FF0000"/>
                </a:solidFill>
              </a:rPr>
              <a:t>Beneficios de la investigación de mercado</a:t>
            </a:r>
          </a:p>
          <a:p>
            <a:pPr>
              <a:buFont typeface="Arial" charset="0"/>
              <a:buNone/>
            </a:pPr>
            <a:endParaRPr lang="es-PE" sz="2000" b="1" smtClean="0">
              <a:solidFill>
                <a:srgbClr val="FF0000"/>
              </a:solidFill>
            </a:endParaRPr>
          </a:p>
          <a:p>
            <a:pPr>
              <a:buFont typeface="Arial" charset="0"/>
              <a:buNone/>
            </a:pPr>
            <a:endParaRPr lang="es-PE" sz="2000" b="1" smtClean="0">
              <a:solidFill>
                <a:srgbClr val="FF0000"/>
              </a:solidFill>
            </a:endParaRPr>
          </a:p>
          <a:p>
            <a:r>
              <a:rPr lang="es-PE" sz="2000" smtClean="0"/>
              <a:t>Ayuda a tomar decisiones más acertadas.</a:t>
            </a:r>
          </a:p>
          <a:p>
            <a:r>
              <a:rPr lang="es-PE" sz="2000" smtClean="0"/>
              <a:t>Proporciona resultados confiables, lo más cercanos a la realidad.</a:t>
            </a:r>
          </a:p>
          <a:p>
            <a:r>
              <a:rPr lang="es-PE" sz="2000" smtClean="0"/>
              <a:t>Es una estrategia para conocer al mercado consumidor y competidor.</a:t>
            </a:r>
          </a:p>
          <a:p>
            <a:r>
              <a:rPr lang="es-PE" sz="2000" smtClean="0"/>
              <a:t>Disminuye los riesgos.</a:t>
            </a:r>
          </a:p>
          <a:p>
            <a:r>
              <a:rPr lang="es-PE" sz="2000" smtClean="0"/>
              <a:t>Identifica posibles problemas.</a:t>
            </a:r>
            <a:endParaRPr lang="es-ES_tradnl" sz="2000" b="1" smtClean="0">
              <a:solidFill>
                <a:srgbClr val="FF0000"/>
              </a:solidFill>
              <a:latin typeface="Arial" charset="0"/>
              <a:cs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7 Marcador de número de diapositiva"/>
          <p:cNvSpPr>
            <a:spLocks noGrp="1"/>
          </p:cNvSpPr>
          <p:nvPr>
            <p:ph type="sldNum" sz="quarter" idx="12"/>
          </p:nvPr>
        </p:nvSpPr>
        <p:spPr bwMode="auto">
          <a:xfrm>
            <a:off x="6796088" y="6429375"/>
            <a:ext cx="2133600" cy="365125"/>
          </a:xfrm>
          <a:ln>
            <a:miter lim="800000"/>
            <a:headEnd/>
            <a:tailEnd/>
          </a:ln>
        </p:spPr>
        <p:txBody>
          <a:bodyPr wrap="square" numCol="1" anchorCtr="0" compatLnSpc="1">
            <a:prstTxWarp prst="textNoShape">
              <a:avLst/>
            </a:prstTxWarp>
          </a:bodyPr>
          <a:lstStyle/>
          <a:p>
            <a:pPr>
              <a:defRPr/>
            </a:pPr>
            <a:r>
              <a:rPr lang="es-ES" smtClean="0">
                <a:solidFill>
                  <a:srgbClr val="FF0000"/>
                </a:solidFill>
              </a:rPr>
              <a:t>[</a:t>
            </a:r>
            <a:fld id="{B5F0D4AB-772A-4810-9360-4DA934B0D738}" type="slidenum">
              <a:rPr lang="es-ES" smtClean="0">
                <a:solidFill>
                  <a:srgbClr val="FF0000"/>
                </a:solidFill>
              </a:rPr>
              <a:pPr>
                <a:defRPr/>
              </a:pPr>
              <a:t>5</a:t>
            </a:fld>
            <a:r>
              <a:rPr lang="es-ES" smtClean="0">
                <a:solidFill>
                  <a:srgbClr val="FF0000"/>
                </a:solidFill>
              </a:rPr>
              <a:t>]</a:t>
            </a:r>
          </a:p>
        </p:txBody>
      </p:sp>
      <p:sp>
        <p:nvSpPr>
          <p:cNvPr id="6147" name="Rectangle 3"/>
          <p:cNvSpPr>
            <a:spLocks noGrp="1" noChangeArrowheads="1"/>
          </p:cNvSpPr>
          <p:nvPr>
            <p:ph type="body" idx="1"/>
          </p:nvPr>
        </p:nvSpPr>
        <p:spPr>
          <a:xfrm>
            <a:off x="1490663" y="981075"/>
            <a:ext cx="5961062" cy="4857750"/>
          </a:xfrm>
        </p:spPr>
        <p:txBody>
          <a:bodyPr/>
          <a:lstStyle/>
          <a:p>
            <a:pPr marL="0" indent="0" algn="ctr">
              <a:buFont typeface="Arial" charset="0"/>
              <a:buNone/>
            </a:pPr>
            <a:r>
              <a:rPr lang="es-PE" sz="2000" b="1" smtClean="0">
                <a:solidFill>
                  <a:srgbClr val="FF0000"/>
                </a:solidFill>
              </a:rPr>
              <a:t>Fuentes de información</a:t>
            </a:r>
          </a:p>
          <a:p>
            <a:pPr marL="0" indent="0" algn="just">
              <a:buFont typeface="Arial" charset="0"/>
              <a:buNone/>
            </a:pPr>
            <a:endParaRPr lang="es-PE" sz="2000" smtClean="0"/>
          </a:p>
          <a:p>
            <a:pPr marL="0" indent="0" algn="just">
              <a:buFont typeface="Arial" charset="0"/>
              <a:buNone/>
            </a:pPr>
            <a:r>
              <a:rPr lang="es-PE" sz="2000" smtClean="0"/>
              <a:t>Las fuentes de información son aquellos instrumentos de los que puede obtenerse la información necesaria para efectuar la investigación comercial o estudio de mercado. </a:t>
            </a:r>
          </a:p>
          <a:p>
            <a:pPr marL="0" indent="0" algn="just">
              <a:buFont typeface="Arial" charset="0"/>
              <a:buNone/>
            </a:pPr>
            <a:endParaRPr lang="es-PE" sz="2000" smtClean="0"/>
          </a:p>
          <a:p>
            <a:pPr marL="0" indent="0" algn="just">
              <a:buFont typeface="Arial" charset="0"/>
              <a:buNone/>
            </a:pPr>
            <a:r>
              <a:rPr lang="es-PE" sz="2000" smtClean="0"/>
              <a:t>Estas fuentes se pueden encontrar dentro de la empresa (fuentes internas), o bien fuera de ella (fuentes externas).</a:t>
            </a:r>
          </a:p>
          <a:p>
            <a:pPr marL="0" indent="0" algn="just">
              <a:buFont typeface="Arial" charset="0"/>
              <a:buNone/>
            </a:pPr>
            <a:r>
              <a:rPr lang="es-PE" sz="2000"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7 Marcador de número de diapositiva"/>
          <p:cNvSpPr>
            <a:spLocks noGrp="1"/>
          </p:cNvSpPr>
          <p:nvPr>
            <p:ph type="sldNum" sz="quarter" idx="12"/>
          </p:nvPr>
        </p:nvSpPr>
        <p:spPr bwMode="auto">
          <a:xfrm>
            <a:off x="6796088" y="6429375"/>
            <a:ext cx="2133600" cy="365125"/>
          </a:xfrm>
          <a:ln>
            <a:miter lim="800000"/>
            <a:headEnd/>
            <a:tailEnd/>
          </a:ln>
        </p:spPr>
        <p:txBody>
          <a:bodyPr wrap="square" numCol="1" anchorCtr="0" compatLnSpc="1">
            <a:prstTxWarp prst="textNoShape">
              <a:avLst/>
            </a:prstTxWarp>
          </a:bodyPr>
          <a:lstStyle/>
          <a:p>
            <a:pPr>
              <a:defRPr/>
            </a:pPr>
            <a:r>
              <a:rPr lang="es-ES" smtClean="0">
                <a:solidFill>
                  <a:srgbClr val="FF0000"/>
                </a:solidFill>
              </a:rPr>
              <a:t>[</a:t>
            </a:r>
            <a:fld id="{F2C047BE-2957-4A20-9A4C-86229B588B90}" type="slidenum">
              <a:rPr lang="es-ES" smtClean="0">
                <a:solidFill>
                  <a:srgbClr val="FF0000"/>
                </a:solidFill>
              </a:rPr>
              <a:pPr>
                <a:defRPr/>
              </a:pPr>
              <a:t>6</a:t>
            </a:fld>
            <a:r>
              <a:rPr lang="es-ES" smtClean="0">
                <a:solidFill>
                  <a:srgbClr val="FF0000"/>
                </a:solidFill>
              </a:rPr>
              <a:t>]</a:t>
            </a:r>
          </a:p>
        </p:txBody>
      </p:sp>
      <p:sp>
        <p:nvSpPr>
          <p:cNvPr id="3075" name="Rectangle 3"/>
          <p:cNvSpPr>
            <a:spLocks noGrp="1" noChangeArrowheads="1"/>
          </p:cNvSpPr>
          <p:nvPr>
            <p:ph type="body" idx="1"/>
          </p:nvPr>
        </p:nvSpPr>
        <p:spPr>
          <a:xfrm>
            <a:off x="1490663" y="981075"/>
            <a:ext cx="5961062" cy="4857750"/>
          </a:xfrm>
        </p:spPr>
        <p:txBody>
          <a:bodyPr/>
          <a:lstStyle/>
          <a:p>
            <a:pPr marL="0" indent="0" algn="just">
              <a:buFont typeface="Arial" charset="0"/>
              <a:buNone/>
              <a:defRPr/>
            </a:pPr>
            <a:r>
              <a:rPr lang="es-PE" sz="2000" dirty="0" smtClean="0"/>
              <a:t>La investigación de mercados utiliza diversas fuentes de información. </a:t>
            </a:r>
          </a:p>
          <a:p>
            <a:pPr marL="0" indent="0" algn="just">
              <a:buFont typeface="Arial" charset="0"/>
              <a:buNone/>
              <a:defRPr/>
            </a:pPr>
            <a:endParaRPr lang="es-PE" sz="2000" dirty="0" smtClean="0"/>
          </a:p>
          <a:p>
            <a:pPr marL="0" indent="0" algn="just">
              <a:buFont typeface="Arial" charset="0"/>
              <a:buNone/>
              <a:defRPr/>
            </a:pPr>
            <a:r>
              <a:rPr lang="es-PE" sz="2000" dirty="0" smtClean="0"/>
              <a:t>Estás se agrupan en dos tipos: </a:t>
            </a:r>
          </a:p>
          <a:p>
            <a:pPr marL="0" indent="0" algn="just">
              <a:buFont typeface="Arial" charset="0"/>
              <a:buNone/>
              <a:defRPr/>
            </a:pPr>
            <a:endParaRPr lang="es-PE" sz="2000" dirty="0" smtClean="0"/>
          </a:p>
          <a:p>
            <a:pPr marL="266700" indent="-266700" algn="just">
              <a:defRPr/>
            </a:pPr>
            <a:r>
              <a:rPr lang="es-PE" sz="2000" dirty="0" smtClean="0"/>
              <a:t>Fuentes de información Primaria, y </a:t>
            </a:r>
          </a:p>
          <a:p>
            <a:pPr marL="266700" indent="-266700" algn="just">
              <a:defRPr/>
            </a:pPr>
            <a:r>
              <a:rPr lang="es-PE" sz="2000" dirty="0" smtClean="0"/>
              <a:t>Fuentes de Información Secundarias.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7 Marcador de número de diapositiva"/>
          <p:cNvSpPr>
            <a:spLocks noGrp="1"/>
          </p:cNvSpPr>
          <p:nvPr>
            <p:ph type="sldNum" sz="quarter" idx="12"/>
          </p:nvPr>
        </p:nvSpPr>
        <p:spPr bwMode="auto">
          <a:xfrm>
            <a:off x="6796088" y="6429375"/>
            <a:ext cx="2133600" cy="365125"/>
          </a:xfrm>
          <a:ln>
            <a:miter lim="800000"/>
            <a:headEnd/>
            <a:tailEnd/>
          </a:ln>
        </p:spPr>
        <p:txBody>
          <a:bodyPr wrap="square" numCol="1" anchorCtr="0" compatLnSpc="1">
            <a:prstTxWarp prst="textNoShape">
              <a:avLst/>
            </a:prstTxWarp>
          </a:bodyPr>
          <a:lstStyle/>
          <a:p>
            <a:pPr>
              <a:defRPr/>
            </a:pPr>
            <a:r>
              <a:rPr lang="es-ES" smtClean="0">
                <a:solidFill>
                  <a:srgbClr val="FF0000"/>
                </a:solidFill>
              </a:rPr>
              <a:t>[</a:t>
            </a:r>
            <a:fld id="{2408F150-0E9F-483A-93F6-B617814D1284}" type="slidenum">
              <a:rPr lang="es-ES" smtClean="0">
                <a:solidFill>
                  <a:srgbClr val="FF0000"/>
                </a:solidFill>
              </a:rPr>
              <a:pPr>
                <a:defRPr/>
              </a:pPr>
              <a:t>7</a:t>
            </a:fld>
            <a:r>
              <a:rPr lang="es-ES" smtClean="0">
                <a:solidFill>
                  <a:srgbClr val="FF0000"/>
                </a:solidFill>
              </a:rPr>
              <a:t>]</a:t>
            </a:r>
          </a:p>
        </p:txBody>
      </p:sp>
      <p:sp>
        <p:nvSpPr>
          <p:cNvPr id="8195" name="Rectangle 3"/>
          <p:cNvSpPr>
            <a:spLocks noGrp="1" noChangeArrowheads="1"/>
          </p:cNvSpPr>
          <p:nvPr>
            <p:ph type="body" idx="1"/>
          </p:nvPr>
        </p:nvSpPr>
        <p:spPr>
          <a:xfrm>
            <a:off x="1490663" y="981075"/>
            <a:ext cx="5961062" cy="4857750"/>
          </a:xfrm>
        </p:spPr>
        <p:txBody>
          <a:bodyPr/>
          <a:lstStyle/>
          <a:p>
            <a:pPr marL="0" indent="0" algn="just">
              <a:buFont typeface="Arial" charset="0"/>
              <a:buNone/>
            </a:pPr>
            <a:endParaRPr lang="es-PE" sz="2000" smtClean="0"/>
          </a:p>
          <a:p>
            <a:pPr marL="0" indent="0" algn="just">
              <a:buFont typeface="Arial" charset="0"/>
              <a:buNone/>
            </a:pPr>
            <a:r>
              <a:rPr lang="es-PE" sz="2000" smtClean="0"/>
              <a:t>Las </a:t>
            </a:r>
            <a:r>
              <a:rPr lang="es-PE" sz="2000" b="1" smtClean="0"/>
              <a:t>Fuentes de Información Primaria</a:t>
            </a:r>
            <a:r>
              <a:rPr lang="es-PE" sz="2000" smtClean="0"/>
              <a:t> comprenden todos los datos realmente existentes y que sólo requieren saber dónde se encuentran. </a:t>
            </a:r>
          </a:p>
          <a:p>
            <a:pPr marL="0" indent="0" algn="just">
              <a:buFont typeface="Arial" charset="0"/>
              <a:buNone/>
            </a:pPr>
            <a:endParaRPr lang="es-PE" sz="2000" smtClean="0"/>
          </a:p>
          <a:p>
            <a:pPr marL="0" indent="0" algn="just">
              <a:buFont typeface="Arial" charset="0"/>
              <a:buNone/>
            </a:pPr>
            <a:r>
              <a:rPr lang="es-PE" sz="2000" smtClean="0"/>
              <a:t>Las </a:t>
            </a:r>
            <a:r>
              <a:rPr lang="es-PE" sz="2000" b="1" smtClean="0"/>
              <a:t>Fuentes de Información Secundarias</a:t>
            </a:r>
            <a:r>
              <a:rPr lang="es-PE" sz="2000" smtClean="0"/>
              <a:t> constituyen el fundamento de la investigación comercial y necesita metodología para “crear” la información.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7 Marcador de número de diapositiva"/>
          <p:cNvSpPr>
            <a:spLocks noGrp="1"/>
          </p:cNvSpPr>
          <p:nvPr>
            <p:ph type="sldNum" sz="quarter" idx="12"/>
          </p:nvPr>
        </p:nvSpPr>
        <p:spPr bwMode="auto">
          <a:xfrm>
            <a:off x="6796088" y="6429375"/>
            <a:ext cx="2133600" cy="365125"/>
          </a:xfrm>
          <a:ln>
            <a:miter lim="800000"/>
            <a:headEnd/>
            <a:tailEnd/>
          </a:ln>
        </p:spPr>
        <p:txBody>
          <a:bodyPr wrap="square" numCol="1" anchorCtr="0" compatLnSpc="1">
            <a:prstTxWarp prst="textNoShape">
              <a:avLst/>
            </a:prstTxWarp>
          </a:bodyPr>
          <a:lstStyle/>
          <a:p>
            <a:pPr>
              <a:defRPr/>
            </a:pPr>
            <a:r>
              <a:rPr lang="es-ES" smtClean="0">
                <a:solidFill>
                  <a:srgbClr val="FF0000"/>
                </a:solidFill>
              </a:rPr>
              <a:t>[</a:t>
            </a:r>
            <a:fld id="{73F3C8A0-1DE9-47AF-8DA9-F72B06591768}" type="slidenum">
              <a:rPr lang="es-ES" smtClean="0">
                <a:solidFill>
                  <a:srgbClr val="FF0000"/>
                </a:solidFill>
              </a:rPr>
              <a:pPr>
                <a:defRPr/>
              </a:pPr>
              <a:t>8</a:t>
            </a:fld>
            <a:r>
              <a:rPr lang="es-ES" smtClean="0">
                <a:solidFill>
                  <a:srgbClr val="FF0000"/>
                </a:solidFill>
              </a:rPr>
              <a:t>]</a:t>
            </a:r>
          </a:p>
        </p:txBody>
      </p:sp>
      <p:sp>
        <p:nvSpPr>
          <p:cNvPr id="3075" name="Rectangle 3"/>
          <p:cNvSpPr>
            <a:spLocks noGrp="1" noChangeArrowheads="1"/>
          </p:cNvSpPr>
          <p:nvPr>
            <p:ph type="body" idx="1"/>
          </p:nvPr>
        </p:nvSpPr>
        <p:spPr>
          <a:xfrm>
            <a:off x="1490663" y="981075"/>
            <a:ext cx="6465887" cy="4857750"/>
          </a:xfrm>
        </p:spPr>
        <p:txBody>
          <a:bodyPr/>
          <a:lstStyle/>
          <a:p>
            <a:pPr marL="0" indent="0" algn="just">
              <a:buFont typeface="Arial" charset="0"/>
              <a:buNone/>
              <a:defRPr/>
            </a:pPr>
            <a:endParaRPr lang="es-PE" sz="2000" dirty="0" smtClean="0"/>
          </a:p>
          <a:p>
            <a:pPr algn="just">
              <a:defRPr/>
            </a:pPr>
            <a:r>
              <a:rPr lang="es-PE" sz="2000" b="1" dirty="0" smtClean="0"/>
              <a:t>Fuentes Primarias Cuantitativas</a:t>
            </a:r>
            <a:endParaRPr lang="es-PE" sz="2000" dirty="0" smtClean="0"/>
          </a:p>
          <a:p>
            <a:pPr marL="0" indent="0" algn="just">
              <a:buFont typeface="Arial" charset="0"/>
              <a:buNone/>
              <a:defRPr/>
            </a:pPr>
            <a:endParaRPr lang="es-PE" sz="2000" dirty="0" smtClean="0"/>
          </a:p>
          <a:p>
            <a:pPr marL="0" indent="0" algn="just">
              <a:buFont typeface="Arial" charset="0"/>
              <a:buNone/>
              <a:defRPr/>
            </a:pPr>
            <a:r>
              <a:rPr lang="es-PE" sz="2000" dirty="0" smtClean="0"/>
              <a:t>Las cifras se basan en la estadística inductiva así que se caracterizan por el muestreo. </a:t>
            </a:r>
          </a:p>
          <a:p>
            <a:pPr marL="0" indent="0" algn="just">
              <a:buFont typeface="Arial" charset="0"/>
              <a:buNone/>
              <a:defRPr/>
            </a:pPr>
            <a:endParaRPr lang="es-PE" sz="2000" dirty="0" smtClean="0"/>
          </a:p>
          <a:p>
            <a:pPr marL="0" indent="0" algn="just">
              <a:buFont typeface="Arial" charset="0"/>
              <a:buNone/>
              <a:defRPr/>
            </a:pPr>
            <a:r>
              <a:rPr lang="es-PE" sz="2000" dirty="0" smtClean="0"/>
              <a:t>Estos estudios pueden ser realizados a la medida o hechos con regularidad sobre un mercado o población. Para recolectar la información cabe la posibilidad de ejecutar interrogatorios por medio de cuestionarios elaborados y también se puede utilizar el método de la observación. Quizá sólo sea un problema determinar el modo de recolección de información.</a:t>
            </a:r>
            <a:endParaRPr lang="es-PE" sz="2000" dirty="0"/>
          </a:p>
        </p:txBody>
      </p:sp>
      <p:sp>
        <p:nvSpPr>
          <p:cNvPr id="4" name="3 Rectángulo"/>
          <p:cNvSpPr/>
          <p:nvPr/>
        </p:nvSpPr>
        <p:spPr>
          <a:xfrm>
            <a:off x="3000364" y="571480"/>
            <a:ext cx="2938625" cy="461665"/>
          </a:xfrm>
          <a:prstGeom prst="rect">
            <a:avLst/>
          </a:prstGeom>
        </p:spPr>
        <p:txBody>
          <a:bodyPr wrap="none">
            <a:spAutoFit/>
          </a:bodyPr>
          <a:lstStyle/>
          <a:p>
            <a:r>
              <a:rPr lang="es-PE" sz="2400" b="1" dirty="0" smtClean="0">
                <a:solidFill>
                  <a:srgbClr val="FF0000"/>
                </a:solidFill>
              </a:rPr>
              <a:t>Fuentes Primarias </a:t>
            </a:r>
            <a:endParaRPr lang="es-PE" sz="2400"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7 Marcador de número de diapositiva"/>
          <p:cNvSpPr>
            <a:spLocks noGrp="1"/>
          </p:cNvSpPr>
          <p:nvPr>
            <p:ph type="sldNum" sz="quarter" idx="12"/>
          </p:nvPr>
        </p:nvSpPr>
        <p:spPr bwMode="auto">
          <a:xfrm>
            <a:off x="6796088" y="6429375"/>
            <a:ext cx="2133600" cy="365125"/>
          </a:xfrm>
          <a:ln>
            <a:miter lim="800000"/>
            <a:headEnd/>
            <a:tailEnd/>
          </a:ln>
        </p:spPr>
        <p:txBody>
          <a:bodyPr wrap="square" numCol="1" anchorCtr="0" compatLnSpc="1">
            <a:prstTxWarp prst="textNoShape">
              <a:avLst/>
            </a:prstTxWarp>
          </a:bodyPr>
          <a:lstStyle/>
          <a:p>
            <a:pPr>
              <a:defRPr/>
            </a:pPr>
            <a:r>
              <a:rPr lang="es-ES" smtClean="0">
                <a:solidFill>
                  <a:srgbClr val="FF0000"/>
                </a:solidFill>
              </a:rPr>
              <a:t>[</a:t>
            </a:r>
            <a:fld id="{60846C37-D7C1-41D9-80D0-A2D459EB3CBF}" type="slidenum">
              <a:rPr lang="es-ES" smtClean="0">
                <a:solidFill>
                  <a:srgbClr val="FF0000"/>
                </a:solidFill>
              </a:rPr>
              <a:pPr>
                <a:defRPr/>
              </a:pPr>
              <a:t>9</a:t>
            </a:fld>
            <a:r>
              <a:rPr lang="es-ES" smtClean="0">
                <a:solidFill>
                  <a:srgbClr val="FF0000"/>
                </a:solidFill>
              </a:rPr>
              <a:t>]</a:t>
            </a:r>
          </a:p>
        </p:txBody>
      </p:sp>
      <p:sp>
        <p:nvSpPr>
          <p:cNvPr id="3075" name="Rectangle 3"/>
          <p:cNvSpPr>
            <a:spLocks noGrp="1" noChangeArrowheads="1"/>
          </p:cNvSpPr>
          <p:nvPr>
            <p:ph type="body" idx="1"/>
          </p:nvPr>
        </p:nvSpPr>
        <p:spPr>
          <a:xfrm>
            <a:off x="1490663" y="981075"/>
            <a:ext cx="6465887" cy="4857750"/>
          </a:xfrm>
        </p:spPr>
        <p:txBody>
          <a:bodyPr/>
          <a:lstStyle/>
          <a:p>
            <a:pPr algn="just">
              <a:defRPr/>
            </a:pPr>
            <a:r>
              <a:rPr lang="es-PE" sz="2000" b="1" dirty="0" smtClean="0"/>
              <a:t>Fuentes Primarias Cualitativas</a:t>
            </a:r>
          </a:p>
          <a:p>
            <a:pPr algn="just">
              <a:buFont typeface="Arial" charset="0"/>
              <a:buNone/>
              <a:defRPr/>
            </a:pPr>
            <a:endParaRPr lang="es-PE" sz="2000" dirty="0" smtClean="0"/>
          </a:p>
          <a:p>
            <a:pPr marL="0" indent="0" algn="just">
              <a:buFont typeface="Arial" charset="0"/>
              <a:buNone/>
              <a:defRPr/>
            </a:pPr>
            <a:r>
              <a:rPr lang="es-PE" sz="2000" dirty="0" smtClean="0"/>
              <a:t>Para esta fuente lo primordial son las descripciones de los procesos de decisión de compra, las motivaciones adquisitivas y los frenos de compra. En este caso para recopilar información se echa de mano de la reunión de grupo y la entrevista profunda.</a:t>
            </a:r>
          </a:p>
          <a:p>
            <a:pPr marL="0" indent="0" algn="just">
              <a:buFont typeface="Arial" charset="0"/>
              <a:buNone/>
              <a:defRPr/>
            </a:pPr>
            <a:endParaRPr lang="es-PE" sz="2000" dirty="0" smtClean="0"/>
          </a:p>
          <a:p>
            <a:pPr marL="0" indent="0" algn="just">
              <a:buFont typeface="Arial" charset="0"/>
              <a:buNone/>
              <a:defRPr/>
            </a:pPr>
            <a:r>
              <a:rPr lang="es-PE" sz="2000" dirty="0" smtClean="0"/>
              <a:t>El primer método de recopilación consiste en la investigación de una problemática en torno a un número limitado de elementos a través de las discusiones dadas por un moderador en el grupo. La entrevista profunda se realiza a nivel personal por medio de una conversación libre.</a:t>
            </a:r>
            <a:endParaRPr lang="es-PE"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ormato clase uc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formato clase ucv</Template>
  <TotalTime>4157</TotalTime>
  <Words>1422</Words>
  <Application>Microsoft Office PowerPoint</Application>
  <PresentationFormat>Presentación en pantalla (4:3)</PresentationFormat>
  <Paragraphs>222</Paragraphs>
  <Slides>30</Slides>
  <Notes>30</Notes>
  <HiddenSlides>0</HiddenSlides>
  <MMClips>0</MMClips>
  <ScaleCrop>false</ScaleCrop>
  <HeadingPairs>
    <vt:vector size="4" baseType="variant">
      <vt:variant>
        <vt:lpstr>Tema</vt:lpstr>
      </vt:variant>
      <vt:variant>
        <vt:i4>1</vt:i4>
      </vt:variant>
      <vt:variant>
        <vt:lpstr>Títulos de diapositiva</vt:lpstr>
      </vt:variant>
      <vt:variant>
        <vt:i4>30</vt:i4>
      </vt:variant>
    </vt:vector>
  </HeadingPairs>
  <TitlesOfParts>
    <vt:vector size="31" baseType="lpstr">
      <vt:lpstr>formato clase ucv</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ONGEI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INTRODUCCION</dc:title>
  <dc:creator>Mario Cámara</dc:creator>
  <cp:lastModifiedBy>Docente</cp:lastModifiedBy>
  <cp:revision>295</cp:revision>
  <dcterms:created xsi:type="dcterms:W3CDTF">2008-03-23T15:25:56Z</dcterms:created>
  <dcterms:modified xsi:type="dcterms:W3CDTF">2014-09-20T00:04:08Z</dcterms:modified>
</cp:coreProperties>
</file>