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8" r:id="rId3"/>
    <p:sldId id="346" r:id="rId4"/>
    <p:sldId id="347" r:id="rId5"/>
    <p:sldId id="257" r:id="rId6"/>
    <p:sldId id="335" r:id="rId7"/>
    <p:sldId id="329" r:id="rId8"/>
    <p:sldId id="259" r:id="rId9"/>
    <p:sldId id="260" r:id="rId10"/>
    <p:sldId id="261" r:id="rId11"/>
    <p:sldId id="263" r:id="rId12"/>
    <p:sldId id="262" r:id="rId13"/>
    <p:sldId id="264" r:id="rId14"/>
    <p:sldId id="332" r:id="rId15"/>
    <p:sldId id="333" r:id="rId16"/>
    <p:sldId id="334" r:id="rId17"/>
    <p:sldId id="349" r:id="rId18"/>
    <p:sldId id="350" r:id="rId19"/>
    <p:sldId id="351" r:id="rId20"/>
    <p:sldId id="352" r:id="rId21"/>
    <p:sldId id="265" r:id="rId22"/>
    <p:sldId id="330" r:id="rId23"/>
    <p:sldId id="331" r:id="rId24"/>
    <p:sldId id="318" r:id="rId25"/>
    <p:sldId id="320" r:id="rId26"/>
    <p:sldId id="321" r:id="rId27"/>
    <p:sldId id="266" r:id="rId28"/>
    <p:sldId id="322" r:id="rId29"/>
    <p:sldId id="323" r:id="rId30"/>
    <p:sldId id="324" r:id="rId31"/>
    <p:sldId id="325" r:id="rId32"/>
    <p:sldId id="337" r:id="rId33"/>
    <p:sldId id="327" r:id="rId34"/>
    <p:sldId id="328" r:id="rId35"/>
    <p:sldId id="267" r:id="rId36"/>
    <p:sldId id="268" r:id="rId37"/>
    <p:sldId id="269" r:id="rId38"/>
    <p:sldId id="336" r:id="rId39"/>
    <p:sldId id="343" r:id="rId40"/>
    <p:sldId id="342" r:id="rId41"/>
    <p:sldId id="338" r:id="rId42"/>
    <p:sldId id="353" r:id="rId43"/>
    <p:sldId id="354" r:id="rId44"/>
    <p:sldId id="355" r:id="rId45"/>
    <p:sldId id="339" r:id="rId46"/>
    <p:sldId id="340" r:id="rId47"/>
    <p:sldId id="341" r:id="rId48"/>
    <p:sldId id="358" r:id="rId49"/>
    <p:sldId id="359" r:id="rId50"/>
    <p:sldId id="344" r:id="rId51"/>
    <p:sldId id="345" r:id="rId52"/>
    <p:sldId id="270" r:id="rId53"/>
    <p:sldId id="271" r:id="rId54"/>
    <p:sldId id="272" r:id="rId55"/>
    <p:sldId id="309" r:id="rId56"/>
    <p:sldId id="348" r:id="rId57"/>
    <p:sldId id="316" r:id="rId58"/>
  </p:sldIdLst>
  <p:sldSz cx="9144000" cy="6858000" type="screen4x3"/>
  <p:notesSz cx="6669088" cy="97536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E1AC6-9001-415E-A1A9-AD1B4C1AEC2F}" type="datetimeFigureOut">
              <a:rPr lang="es-PE" smtClean="0"/>
              <a:pPr/>
              <a:t>26/05/2014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E3CD7-B4EF-4C76-AB41-F7DBA8E2074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4AA32-BD42-4B96-847F-F5ACDB40617B}" type="datetimeFigureOut">
              <a:rPr lang="es-PE" smtClean="0"/>
              <a:pPr/>
              <a:t>26/05/2014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B4EA3-E515-4927-B4E2-594DC8A8A7F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4EA3-E515-4927-B4E2-594DC8A8A7F0}" type="slidenum">
              <a:rPr lang="es-PE" smtClean="0"/>
              <a:pPr/>
              <a:t>1</a:t>
            </a:fld>
            <a:endParaRPr lang="es-P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4EA3-E515-4927-B4E2-594DC8A8A7F0}" type="slidenum">
              <a:rPr lang="es-PE" smtClean="0"/>
              <a:pPr/>
              <a:t>9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7EE-BED4-4C3C-B05B-1DD4C4AB22F1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A883-FE15-40FB-AB44-B9C37CE6B7D3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95B-A7E0-4A7A-A044-B502B75DF591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8EA4-5FF2-4615-BA46-F50933E39537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0909-A47D-4A76-B739-7DBF13B7D9F3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2F68-0672-4784-8AD3-C3403CD88B3E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3587-F5C4-4CC5-AC65-C42800AF5BF0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6546-E770-4E2C-8860-20A0707DE5FE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449C-DAD7-48F2-95F1-45445D115741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1DC3-FE49-4E16-B857-6D6075D8E614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3F7C-F8AA-4584-AF02-7781AEFB4675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1FB5F-78FB-48C7-8E94-3B124FAB183D}" type="datetime1">
              <a:rPr lang="es-PE" smtClean="0"/>
              <a:pPr/>
              <a:t>26/05/2014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D669F-2DFE-43A9-8CEB-944EDD6146C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pe/url?sa=i&amp;source=images&amp;cd=&amp;cad=rja&amp;uact=8&amp;docid=uFoao2P7YhSiFM&amp;tbnid=uzCMcTmNjWOCrM:&amp;ved=0CAgQjRw43AE&amp;url=http://www.larepublica.pe/28-08-2013/municipios-y-regiones-tienen-mas-recursos-pero-no-mejoran-servicios-basicos&amp;ei=2Lo5U_K2HefRsASN54GoAg&amp;psig=AFQjCNG236iNQAGCafy5PbA3BKtp_3dv5Q&amp;ust=1396378712566017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.pe/url?sa=i&amp;source=images&amp;cd=&amp;cad=rja&amp;uact=8&amp;docid=WiW-oEERYJLEBM&amp;tbnid=2Z-srN7MPsCUPM:&amp;ved=0CAgQjRw4wwE&amp;url=http://www.maxigasnatural.com.mx/interior.asp?cve_cont=41&amp;ei=xbo5U5WYHIPJsQSQ04GwDA&amp;psig=AFQjCNEiJw9DHsAlcUMZVUjzwWNfJGscaw&amp;ust=139637869352495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pe/url?sa=i&amp;source=images&amp;cd=&amp;cad=rja&amp;uact=8&amp;docid=HcJ9Rb1Xbm-yvM&amp;tbnid=R__G32orNrHcuM:&amp;ved=0CAgQjRw43AE&amp;url=http://www.soluciones.cl/ServiciosProfesionales.aspx&amp;ei=1ro5U7rLArG1sATvxoDwDg&amp;psig=AFQjCNFhyjSfE54MY0wEg21cTW-SHwoGCg&amp;ust=1396378710113499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.pe/url?sa=i&amp;source=images&amp;cd=&amp;cad=rja&amp;uact=8&amp;docid=wXoPAFM9j-YToM&amp;tbnid=Wo7ltogu4VnXTM:&amp;ved=0CAgQjRw4qAE&amp;url=http://codiceinformativo.com/?p=36706&amp;ei=ybo5U86qCZO_sQS2sYHIAw&amp;psig=AFQjCNHKVFb2cjJ3suPNDOzrfRgA8-MBHQ&amp;ust=1396378697217406" TargetMode="External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SILABO%20AD%20OKKKKK.docx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</a:t>
            </a:fld>
            <a:endParaRPr lang="es-PE">
              <a:solidFill>
                <a:srgbClr val="FF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285984" y="285728"/>
            <a:ext cx="6286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FACULTAD DE CIENCIAS EMPRESARIALES</a:t>
            </a:r>
            <a:endParaRPr kumimoji="0" lang="es-PE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ESCUELA ACADÉMICO PROFESIONAL DE ADMINISTRACIÓN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000100" y="1928802"/>
            <a:ext cx="700092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Administración de Operaciones (ADO</a:t>
            </a:r>
            <a:r>
              <a:rPr lang="es-ES_tradnl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)</a:t>
            </a:r>
            <a:endParaRPr lang="es-E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786182" y="4929198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2014 - I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10</a:t>
            </a:fld>
            <a:endParaRPr lang="es-PE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1538" y="1643050"/>
            <a:ext cx="67151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/>
              <a:t>Servicios: </a:t>
            </a:r>
            <a:endParaRPr lang="es-ES" sz="2400" b="1" dirty="0" smtClean="0"/>
          </a:p>
          <a:p>
            <a:endParaRPr lang="es-PE" sz="2400" b="1" dirty="0"/>
          </a:p>
          <a:p>
            <a:pPr algn="just"/>
            <a:r>
              <a:rPr lang="es-ES" sz="2000" dirty="0"/>
              <a:t>Son aquellas actividades (inmateriales) que se destinan directamente o indirectamente a satisfacer las necesidades humanas: un viaje, educación, un seguro, etc.</a:t>
            </a:r>
            <a:endParaRPr lang="es-PE" sz="2000" dirty="0"/>
          </a:p>
        </p:txBody>
      </p:sp>
      <p:pic>
        <p:nvPicPr>
          <p:cNvPr id="4098" name="Picture 2" descr="http://t0.gstatic.com/images?q=tbn:ANd9GcRO6u99AXT6uGOcT1SjvTVY0wnDuYgFWxIHU2XQegIe1z65SCL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857760"/>
            <a:ext cx="2000264" cy="1333509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ANd9GcSdrmQNQeYP5yv9CA3MlGwrWf8u66vxezVBU5Aa-iiqh8T_v2HK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2175" y="4929198"/>
            <a:ext cx="2227670" cy="1484279"/>
          </a:xfrm>
          <a:prstGeom prst="rect">
            <a:avLst/>
          </a:prstGeom>
          <a:noFill/>
        </p:spPr>
      </p:pic>
      <p:pic>
        <p:nvPicPr>
          <p:cNvPr id="4102" name="Picture 6" descr="http://t2.gstatic.com/images?q=tbn:ANd9GcTtBvPReBp3F2wNrKVDi-NQ3FRIaB7YpLuzj8Vq8CZ75bJ0D31n3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3643314"/>
            <a:ext cx="2286016" cy="1430687"/>
          </a:xfrm>
          <a:prstGeom prst="rect">
            <a:avLst/>
          </a:prstGeom>
          <a:noFill/>
        </p:spPr>
      </p:pic>
      <p:pic>
        <p:nvPicPr>
          <p:cNvPr id="4104" name="Picture 8" descr="http://t0.gstatic.com/images?q=tbn:ANd9GcQzq03dnJlug21spA071JRWDsk-8vmITT2QwpjkbmDGBeB1MH4MvQ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7620" y="3714752"/>
            <a:ext cx="1928993" cy="128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11</a:t>
            </a:fld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071546"/>
            <a:ext cx="671517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12</a:t>
            </a:fld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857232"/>
            <a:ext cx="6508763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13</a:t>
            </a:fld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575" y="917575"/>
            <a:ext cx="629126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14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859340"/>
            <a:ext cx="671517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PE" sz="2000" b="1" dirty="0"/>
              <a:t>SISTEMA.- </a:t>
            </a:r>
            <a:r>
              <a:rPr lang="es-PE" sz="2000" dirty="0"/>
              <a:t>es un conjunto de partes o elementos organizados y relacionados que interactúan entre sí para lograr un </a:t>
            </a:r>
            <a:r>
              <a:rPr lang="es-PE" sz="2000" dirty="0" smtClean="0"/>
              <a:t>objetivo</a:t>
            </a:r>
          </a:p>
          <a:p>
            <a:pPr algn="just"/>
            <a:endParaRPr lang="es-PE" sz="2000" dirty="0"/>
          </a:p>
          <a:p>
            <a:pPr algn="just"/>
            <a:r>
              <a:rPr lang="es-ES" sz="2000" b="1" dirty="0"/>
              <a:t>BIENES</a:t>
            </a:r>
            <a:r>
              <a:rPr lang="es-ES" sz="2000" dirty="0"/>
              <a:t>.- son cosas tangibles que pueden consumirse, como por ejemplo la ropa y los alimentos. </a:t>
            </a:r>
            <a:endParaRPr lang="es-ES" sz="2000" dirty="0" smtClean="0"/>
          </a:p>
          <a:p>
            <a:pPr algn="just"/>
            <a:endParaRPr lang="es-PE" sz="2000" dirty="0"/>
          </a:p>
          <a:p>
            <a:pPr algn="just"/>
            <a:r>
              <a:rPr lang="es-ES" sz="2000" b="1" dirty="0"/>
              <a:t>SERVICIOS</a:t>
            </a:r>
            <a:r>
              <a:rPr lang="es-ES" sz="2000" dirty="0"/>
              <a:t>.-  son acciones que las personas realizan, como un corte de cabello o un servicio de limpieza</a:t>
            </a:r>
            <a:r>
              <a:rPr lang="es-ES" sz="2000" dirty="0" smtClean="0"/>
              <a:t>.</a:t>
            </a:r>
          </a:p>
          <a:p>
            <a:pPr algn="just"/>
            <a:endParaRPr lang="es-P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15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357298"/>
            <a:ext cx="671517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PE" sz="2000" b="1" dirty="0" smtClean="0"/>
              <a:t>PRODUCCIÓN</a:t>
            </a:r>
            <a:r>
              <a:rPr lang="es-PE" sz="2000" b="1" dirty="0"/>
              <a:t>.-  </a:t>
            </a:r>
            <a:r>
              <a:rPr lang="es-PE" sz="2000" dirty="0"/>
              <a:t>Es la creación de bienes o servicios, y al mismo tiempo la creación de valor agregado además es el segmento de la sociedad que crea los productos que nosotros usamos.</a:t>
            </a:r>
          </a:p>
          <a:p>
            <a:pPr algn="just"/>
            <a:endParaRPr lang="es-PE" sz="2000" b="1" dirty="0" smtClean="0"/>
          </a:p>
          <a:p>
            <a:pPr algn="just"/>
            <a:r>
              <a:rPr lang="es-PE" sz="2000" b="1" dirty="0" smtClean="0"/>
              <a:t>EFICACIA</a:t>
            </a:r>
            <a:r>
              <a:rPr lang="es-PE" sz="2000" b="1" dirty="0"/>
              <a:t>.-  </a:t>
            </a:r>
            <a:r>
              <a:rPr lang="es-PE" sz="2000" dirty="0"/>
              <a:t>Capacidad de alcanzar el efecto que se espera tras realizar un trabajo.</a:t>
            </a:r>
          </a:p>
          <a:p>
            <a:pPr algn="just"/>
            <a:endParaRPr lang="es-PE" sz="2000" b="1" dirty="0" smtClean="0"/>
          </a:p>
          <a:p>
            <a:pPr algn="just"/>
            <a:r>
              <a:rPr lang="es-PE" sz="2000" b="1" dirty="0" smtClean="0"/>
              <a:t>EFICIENCIA</a:t>
            </a:r>
            <a:r>
              <a:rPr lang="es-PE" sz="2000" dirty="0"/>
              <a:t>.- Hacer bien el trabajo, con un mínimo de recursos y de desperdicio, llegamos a ser eficientes aplicando las 10 decisiones de la administración de operaciones.</a:t>
            </a:r>
          </a:p>
          <a:p>
            <a:pPr algn="just"/>
            <a:endParaRPr lang="es-PE" sz="2000" b="1" dirty="0" smtClean="0"/>
          </a:p>
          <a:p>
            <a:pPr algn="just"/>
            <a:r>
              <a:rPr lang="es-PE" sz="2000" b="1" dirty="0" smtClean="0"/>
              <a:t>EFECTIVIDAD</a:t>
            </a:r>
            <a:r>
              <a:rPr lang="es-PE" sz="2000" b="1" dirty="0"/>
              <a:t>.-</a:t>
            </a:r>
            <a:r>
              <a:rPr lang="es-PE" sz="2000" dirty="0"/>
              <a:t> Hacer un trabajo de la manera correcta, un trabajo bien hecho, es la combinación de eficacia y eficiencia</a:t>
            </a:r>
            <a:r>
              <a:rPr lang="es-PE" sz="2000" dirty="0" smtClean="0"/>
              <a:t>.</a:t>
            </a:r>
            <a:endParaRPr lang="es-P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16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357298"/>
            <a:ext cx="67151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PE" sz="2000" b="1" dirty="0" smtClean="0"/>
              <a:t>GLOBALIZACION</a:t>
            </a:r>
            <a:r>
              <a:rPr lang="es-PE" sz="2000" b="1" dirty="0"/>
              <a:t>.- </a:t>
            </a:r>
            <a:r>
              <a:rPr lang="es-ES" sz="2000" dirty="0"/>
              <a:t>Un proceso en el que, a través de la creciente comunicación e interdependencia entre los distintos países del mundo se unifican mercados, sociedades y culturas</a:t>
            </a:r>
            <a:r>
              <a:rPr lang="es-ES" sz="2000" dirty="0" smtClean="0"/>
              <a:t>.</a:t>
            </a:r>
          </a:p>
          <a:p>
            <a:pPr algn="just"/>
            <a:endParaRPr lang="es-PE" sz="2000" dirty="0"/>
          </a:p>
          <a:p>
            <a:pPr algn="just"/>
            <a:r>
              <a:rPr lang="es-ES" sz="2000" b="1" dirty="0"/>
              <a:t>CALIDAD.</a:t>
            </a:r>
            <a:r>
              <a:rPr lang="es-ES" sz="2000" dirty="0"/>
              <a:t>- Un proceso en el que, a través de la creciente comunicación e interdependencia entre los distintos países del mundo se unifican mercados, sociedades y culturas</a:t>
            </a:r>
            <a:r>
              <a:rPr lang="es-ES" sz="2000" dirty="0" smtClean="0"/>
              <a:t>.</a:t>
            </a:r>
          </a:p>
          <a:p>
            <a:pPr algn="just"/>
            <a:endParaRPr lang="es-PE" sz="2000" dirty="0"/>
          </a:p>
          <a:p>
            <a:pPr algn="just"/>
            <a:r>
              <a:rPr lang="es-ES" sz="2000" b="1" dirty="0"/>
              <a:t>MEJORA CONTINUA.- </a:t>
            </a:r>
            <a:r>
              <a:rPr lang="es-ES" sz="2000" dirty="0"/>
              <a:t>es una parte importante de los Sistemas de Gestión de la Calidad que permite mejorar la eficiencia en la producción de bienes y servicios y lograr una cultura de mejoramiento permanente.</a:t>
            </a:r>
            <a:endParaRPr lang="es-P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17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2214554"/>
            <a:ext cx="67151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Historia </a:t>
            </a:r>
          </a:p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De la </a:t>
            </a:r>
          </a:p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Administración de Operaciones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18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2357422" y="642918"/>
            <a:ext cx="5043494" cy="771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P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ADMINISTRACIÓN de OPERACIONES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P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(reseña histórica)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00100" y="2000240"/>
            <a:ext cx="7186634" cy="395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1313" marR="0" lvl="0" indent="-341313" algn="just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E3E3FF"/>
              </a:buClr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MX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Antes de 1900: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hasta fines del siglo XVIII, la actividad predominante en todos los países fue la agricultura. Los artículos eran hechos a medida por artesanos. No había dos productos iguales.</a:t>
            </a:r>
          </a:p>
          <a:p>
            <a:pPr marL="341313" marR="0" lvl="0" indent="-341313" algn="just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E3E3FF"/>
              </a:buClr>
              <a:buSzTx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39725" algn="just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En 1765, </a:t>
            </a:r>
            <a:r>
              <a:rPr kumimoji="0" lang="es-MX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Watt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inventó la máquina de vapor, la que aportó una fuente de energía para la fabricación.</a:t>
            </a:r>
          </a:p>
          <a:p>
            <a:pPr marL="341313" marR="0" lvl="0" indent="-339725" algn="just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39725" algn="just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A mediados del siglo XIX, tuvo lugar la Revolución Industrial, con grandes instalaciones fabriles.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19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2357422" y="642918"/>
            <a:ext cx="5043494" cy="771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P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ADMINISTRACIÓN de OPERACIONES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P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(reseña histórica)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00100" y="2000240"/>
            <a:ext cx="7186634" cy="395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1313" indent="-341313">
              <a:buClr>
                <a:srgbClr val="E3E3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000" b="1" dirty="0" smtClean="0"/>
              <a:t>Después de 1900:</a:t>
            </a:r>
          </a:p>
          <a:p>
            <a:pPr marL="341313" indent="-341313">
              <a:buClr>
                <a:srgbClr val="E3E3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MX" sz="2000" b="1" dirty="0" smtClean="0"/>
          </a:p>
          <a:p>
            <a:pPr marL="341313" indent="-341313">
              <a:spcBef>
                <a:spcPts val="600"/>
              </a:spcBef>
              <a:buClr>
                <a:srgbClr val="E3E3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000" b="1" dirty="0" smtClean="0"/>
              <a:t>	Dirección Científica: </a:t>
            </a:r>
            <a:r>
              <a:rPr lang="es-MX" sz="2000" dirty="0" smtClean="0"/>
              <a:t>desarrollada por </a:t>
            </a:r>
            <a:r>
              <a:rPr lang="es-MX" sz="2000" b="1" dirty="0" smtClean="0"/>
              <a:t>Taylor</a:t>
            </a:r>
            <a:r>
              <a:rPr lang="es-MX" sz="2000" dirty="0" smtClean="0"/>
              <a:t> (1856-1915)a principios del siglo XX. Ampliamente difundida se basaba en que las leyes científicas podían dictaminar cuánto puede producir un trabajador al día. Así surgieron los estudios de Métodos y Tiempos, Planes de Incentivos, etc.</a:t>
            </a:r>
          </a:p>
          <a:p>
            <a:pPr marL="341313" indent="-341313">
              <a:spcBef>
                <a:spcPts val="600"/>
              </a:spcBef>
              <a:buClr>
                <a:srgbClr val="E3E3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000" b="1" dirty="0" smtClean="0"/>
              <a:t>     Gantt (1861-1919): </a:t>
            </a:r>
            <a:r>
              <a:rPr lang="es-MX" sz="2000" dirty="0" smtClean="0"/>
              <a:t>fue colaborador de Taylor. Puso énfasis en la necesidad de capacitar a los trabajadores. Su famoso y aún utilizado Diagrama de Barras.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</a:t>
            </a:fld>
            <a:endParaRPr lang="es-PE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500430" y="2714620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_tradnl" sz="2400" b="1" dirty="0" smtClean="0">
                <a:latin typeface="Calibri" pitchFamily="34" charset="0"/>
                <a:hlinkClick r:id="rId2" action="ppaction://hlinkfile"/>
              </a:rPr>
              <a:t>Del Syllabus</a:t>
            </a:r>
            <a:endParaRPr lang="es-ES_tradnl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20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2357422" y="642918"/>
            <a:ext cx="5043494" cy="771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P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ADMINISTRACIÓN de OPERACIONES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P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(reseña histórica)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00100" y="2000240"/>
            <a:ext cx="7186634" cy="395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E3E3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000" b="1" dirty="0" smtClean="0"/>
              <a:t> Cadena de montaje móvil (producción en serie): </a:t>
            </a:r>
            <a:r>
              <a:rPr lang="es-MX" sz="2000" dirty="0" smtClean="0"/>
              <a:t>creada en 1913 por </a:t>
            </a:r>
            <a:r>
              <a:rPr lang="es-MX" sz="2000" b="1" dirty="0" smtClean="0"/>
              <a:t>Ford</a:t>
            </a:r>
            <a:r>
              <a:rPr lang="es-MX" sz="2000" dirty="0" smtClean="0"/>
              <a:t> para la fabricación de automóviles.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E3E3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MX" sz="2000" dirty="0" smtClean="0"/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E3E3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000" b="1" dirty="0" smtClean="0"/>
              <a:t>   </a:t>
            </a:r>
            <a:r>
              <a:rPr lang="es-MX" sz="2000" b="1" dirty="0" err="1" smtClean="0"/>
              <a:t>Fayol</a:t>
            </a:r>
            <a:r>
              <a:rPr lang="es-MX" sz="2000" b="1" dirty="0" smtClean="0"/>
              <a:t> (1841-1925): </a:t>
            </a:r>
            <a:r>
              <a:rPr lang="es-MX" sz="2000" dirty="0" smtClean="0"/>
              <a:t>se ocupó de las  funciones propias de la dirección de la organización: técnica, comercial, financiera, de seguridad, de contabilidad y administrativa.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E3E3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MX" sz="2000" dirty="0" smtClean="0"/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E3E3FF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000" b="1" dirty="0" smtClean="0"/>
              <a:t>   Investigación Operativa: </a:t>
            </a:r>
            <a:r>
              <a:rPr lang="es-MX" sz="2000" dirty="0" smtClean="0"/>
              <a:t>nació en la Segunda Guerra Mundial (década del ´40). Consiste en la aplicación de métodos, técnicas e instrumentos científicos a problemas decisorios, a fin de proporcionar soluciones óptimas.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21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2214554"/>
            <a:ext cx="67151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Introducción </a:t>
            </a:r>
          </a:p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a la </a:t>
            </a:r>
          </a:p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Administración de Operaciones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22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14414" y="1500174"/>
            <a:ext cx="67151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Introducción a la ADO.</a:t>
            </a:r>
            <a:endParaRPr lang="es-PE" sz="2400" b="1" dirty="0">
              <a:solidFill>
                <a:srgbClr val="FF0000"/>
              </a:solidFill>
            </a:endParaRPr>
          </a:p>
          <a:p>
            <a:r>
              <a:rPr lang="es-PE" sz="2400" dirty="0"/>
              <a:t> </a:t>
            </a:r>
          </a:p>
          <a:p>
            <a:pPr algn="just"/>
            <a:r>
              <a:rPr lang="es-PE" sz="2400" dirty="0"/>
              <a:t>Desde hace más de veinte años atrás las empresas dirigían la Dirección de Operaciones en estudios de métodos y movimientos con todas sus tareas tácticas dirigidas al control del piso de la planta, pero no a la estrategia de producción.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23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859340"/>
            <a:ext cx="67151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sz="2400" dirty="0"/>
          </a:p>
          <a:p>
            <a:pPr algn="just"/>
            <a:r>
              <a:rPr lang="es-PE" sz="2400" dirty="0" smtClean="0"/>
              <a:t>Actualmente </a:t>
            </a:r>
            <a:r>
              <a:rPr lang="es-PE" sz="2400" dirty="0"/>
              <a:t>la administración de operaciones tiene el control y manejo de los destinos de la planta, de la logística y del mejoramiento de los procesos.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24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859340"/>
            <a:ext cx="67151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sz="2400" dirty="0"/>
          </a:p>
          <a:p>
            <a:pPr algn="just"/>
            <a:r>
              <a:rPr lang="es-PE" sz="2400" dirty="0"/>
              <a:t>La Administración  de operaciones, se interrelaciona con las demás áreas y estructuras de la empresa y cómo ésta relación permite el logro de los objetivos institucionales a largo, mediano o corto plazo.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25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859340"/>
            <a:ext cx="67151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PE" sz="2400" dirty="0"/>
              <a:t>Los Administradores de operaciones, son la gente del mejoramiento continuo: responden por el bienestar y cumplimiento de los diferentes requerimientos de los procesos de transformación de toda empresa.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26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859340"/>
            <a:ext cx="67151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PE" sz="2400" dirty="0"/>
              <a:t>Los gerentes de operaciones se encuentran en bancos, hospitales, fábricas, en el gobierno, etc.</a:t>
            </a:r>
          </a:p>
          <a:p>
            <a:pPr algn="just"/>
            <a:r>
              <a:rPr lang="es-PE" sz="2400" dirty="0"/>
              <a:t> </a:t>
            </a:r>
          </a:p>
          <a:p>
            <a:pPr algn="just"/>
            <a:r>
              <a:rPr lang="es-PE" sz="2400" dirty="0"/>
              <a:t>Se encargan de diseñar sistemas de producción, asegurar la calidad, fabricar, despachar productos, mejoran e innovan procesos, así como planear, controlar y programar la producción.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27</a:t>
            </a:fld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00174"/>
            <a:ext cx="6357982" cy="4000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014398"/>
            <a:ext cx="66579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5857892"/>
            <a:ext cx="1357296" cy="402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28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859340"/>
            <a:ext cx="67151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PE" sz="2400" dirty="0"/>
              <a:t>La administración de operaciones es la actividad mediante los recursos, fluyen dentro de un sistema definido, son combinados y transformados en una forma controlada para agregarles valor en concordancia con los objetivos de la organización.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29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859340"/>
            <a:ext cx="67151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PE" sz="2400" b="1" dirty="0"/>
              <a:t>Relación de la Administración de Operaciones con otras </a:t>
            </a:r>
            <a:r>
              <a:rPr lang="es-PE" sz="2400" b="1" dirty="0" smtClean="0"/>
              <a:t>áreas</a:t>
            </a:r>
          </a:p>
          <a:p>
            <a:pPr algn="just"/>
            <a:endParaRPr lang="es-PE" sz="2400" dirty="0"/>
          </a:p>
          <a:p>
            <a:pPr algn="just"/>
            <a:r>
              <a:rPr lang="es-PE" sz="2400" dirty="0"/>
              <a:t>En la planta se debe garantizar que el proceso de producción se desarrolle de la manera más adecuada y uniforme.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</a:t>
            </a:fld>
            <a:endParaRPr lang="es-PE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341620" y="500042"/>
            <a:ext cx="34072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000" dirty="0" smtClean="0"/>
              <a:t>www.ingjuanpaucar.jimdo.com</a:t>
            </a:r>
            <a:endParaRPr lang="es-PE" sz="2000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8963" y="1142984"/>
            <a:ext cx="6137257" cy="456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30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859340"/>
            <a:ext cx="67151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Definición de </a:t>
            </a:r>
            <a:r>
              <a:rPr lang="es-ES" sz="2400" b="1" dirty="0" smtClean="0">
                <a:solidFill>
                  <a:srgbClr val="FF0000"/>
                </a:solidFill>
              </a:rPr>
              <a:t>varios autores sobre la ADO.-</a:t>
            </a:r>
            <a:endParaRPr lang="es-PE" sz="2400" dirty="0" smtClean="0">
              <a:solidFill>
                <a:srgbClr val="FF0000"/>
              </a:solidFill>
            </a:endParaRPr>
          </a:p>
          <a:p>
            <a:r>
              <a:rPr lang="es-ES" sz="2400" dirty="0"/>
              <a:t> </a:t>
            </a:r>
            <a:endParaRPr lang="es-PE" sz="2400" dirty="0" smtClean="0"/>
          </a:p>
          <a:p>
            <a:pPr algn="just"/>
            <a:r>
              <a:rPr lang="es-ES" sz="2400" dirty="0"/>
              <a:t>“Utilización de sistemas, modelos y diversas técnicas para poder dirigir el proceso de conversión o transformación, mediante la planeación, organización y control de las operaciones, que cambian a los insumos en los productos o servicios deseados”. (Adam Ebert</a:t>
            </a:r>
            <a:r>
              <a:rPr lang="es-ES" sz="2400" dirty="0" smtClean="0"/>
              <a:t>)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31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859340"/>
            <a:ext cx="67151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sz="2400" dirty="0" smtClean="0"/>
          </a:p>
          <a:p>
            <a:pPr algn="just"/>
            <a:r>
              <a:rPr lang="es-PE" sz="2400" dirty="0" smtClean="0"/>
              <a:t>“Diseño, operación y mantenimiento de los sistemas de producción que crean los bienes o servicios primarios de la compañía”. (Chase, </a:t>
            </a:r>
            <a:r>
              <a:rPr lang="es-PE" sz="2400" dirty="0" err="1" smtClean="0"/>
              <a:t>Aquilano</a:t>
            </a:r>
            <a:r>
              <a:rPr lang="es-PE" sz="2400" dirty="0" smtClean="0"/>
              <a:t>, </a:t>
            </a:r>
            <a:r>
              <a:rPr lang="es-PE" sz="2400" dirty="0" err="1" smtClean="0"/>
              <a:t>Jacobs</a:t>
            </a:r>
            <a:r>
              <a:rPr lang="es-PE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32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859340"/>
            <a:ext cx="67151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/>
              <a:t> </a:t>
            </a:r>
            <a:endParaRPr lang="es-PE" sz="2400" dirty="0" smtClean="0"/>
          </a:p>
          <a:p>
            <a:pPr algn="just"/>
            <a:r>
              <a:rPr lang="es-PE" sz="2400" dirty="0" smtClean="0"/>
              <a:t>“Administración de los recursos directos necesarios para producir los bienes y servicios que ofrece una organización”. (Chase)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33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285860"/>
            <a:ext cx="67151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/>
              <a:t> </a:t>
            </a:r>
            <a:r>
              <a:rPr lang="es-ES" sz="2400" b="1" dirty="0" smtClean="0">
                <a:solidFill>
                  <a:srgbClr val="FF0000"/>
                </a:solidFill>
              </a:rPr>
              <a:t>¿</a:t>
            </a:r>
            <a:r>
              <a:rPr lang="es-ES" sz="2400" b="1" dirty="0">
                <a:solidFill>
                  <a:srgbClr val="FF0000"/>
                </a:solidFill>
              </a:rPr>
              <a:t>Por qué estudiar Administración de Operaciones?</a:t>
            </a:r>
            <a:endParaRPr lang="es-PE" sz="2400" dirty="0">
              <a:solidFill>
                <a:srgbClr val="FF0000"/>
              </a:solidFill>
            </a:endParaRPr>
          </a:p>
          <a:p>
            <a:r>
              <a:rPr lang="es-ES" sz="2400" dirty="0"/>
              <a:t> </a:t>
            </a:r>
            <a:endParaRPr lang="es-PE" sz="2400" dirty="0"/>
          </a:p>
          <a:p>
            <a:pPr algn="just"/>
            <a:r>
              <a:rPr lang="es-ES" sz="2400" dirty="0"/>
              <a:t>La Administración de Operaciones es una de las tres funciones principales de cualquier organización y está íntegramente relacionada con las otras funciones de negocios. 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34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1285860"/>
            <a:ext cx="671517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400" dirty="0"/>
              <a:t> </a:t>
            </a:r>
            <a:endParaRPr lang="es-PE" sz="2400" dirty="0"/>
          </a:p>
          <a:p>
            <a:pPr algn="just"/>
            <a:r>
              <a:rPr lang="es-ES" sz="2400" dirty="0"/>
              <a:t>Todas las organizaciones comercializan, financian y producen, para lo cual resulta clave saber cómo funciona el área de operaciones / producción de las organizaciones. </a:t>
            </a:r>
            <a:endParaRPr lang="es-PE" sz="2400" dirty="0"/>
          </a:p>
          <a:p>
            <a:pPr algn="just"/>
            <a:r>
              <a:rPr lang="es-ES" sz="2400" dirty="0"/>
              <a:t> </a:t>
            </a:r>
            <a:endParaRPr lang="es-PE" sz="2400" dirty="0"/>
          </a:p>
          <a:p>
            <a:pPr algn="just"/>
            <a:r>
              <a:rPr lang="es-ES" sz="2400" dirty="0"/>
              <a:t>Es por ello que estudiamos </a:t>
            </a:r>
            <a:r>
              <a:rPr lang="es-ES" sz="2400" i="1" dirty="0"/>
              <a:t>cómo se organiza la gente para producir</a:t>
            </a:r>
            <a:r>
              <a:rPr lang="es-ES" sz="2400" dirty="0"/>
              <a:t>, y </a:t>
            </a:r>
            <a:r>
              <a:rPr lang="es-ES" sz="2400" i="1" dirty="0"/>
              <a:t>la forma en que los bienes y servicios son generados</a:t>
            </a:r>
            <a:r>
              <a:rPr lang="es-ES" sz="2400" dirty="0"/>
              <a:t>. Por otro lugar estudiamos Administración de Operaciones porque </a:t>
            </a:r>
            <a:r>
              <a:rPr lang="es-ES" sz="2400" i="1" dirty="0"/>
              <a:t>es una porción costosa de una organización.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35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57224" y="1285860"/>
            <a:ext cx="74323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Como agregar valor mediante una mejor administración</a:t>
            </a:r>
          </a:p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de la producción y de las operaciones de servicio</a:t>
            </a:r>
            <a:endParaRPr lang="es-ES_tradnl" sz="2400" b="1" dirty="0">
              <a:solidFill>
                <a:srgbClr val="FF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62024" y="2395537"/>
            <a:ext cx="69500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ES_tradnl" sz="2200" dirty="0"/>
              <a:t>Una mejor administración de operaciones de una Empresa puede agregarle valor: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55749" y="3692534"/>
            <a:ext cx="4968875" cy="46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ES_tradnl" sz="2000" dirty="0" smtClean="0"/>
              <a:t>- Mejorando </a:t>
            </a:r>
            <a:r>
              <a:rPr lang="es-ES_tradnl" sz="2000" dirty="0"/>
              <a:t>su </a:t>
            </a:r>
            <a:r>
              <a:rPr lang="es-ES_tradnl" sz="2000" dirty="0" smtClean="0"/>
              <a:t>competitividad.</a:t>
            </a:r>
            <a:endParaRPr lang="es-ES_tradnl" sz="20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71624" y="4225934"/>
            <a:ext cx="6019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ES_tradnl" sz="2000" dirty="0" smtClean="0"/>
              <a:t>- Mejorando </a:t>
            </a:r>
            <a:r>
              <a:rPr lang="es-ES_tradnl" sz="2000" dirty="0"/>
              <a:t>su rentabilidad a largo </a:t>
            </a:r>
            <a:r>
              <a:rPr lang="es-ES_tradnl" sz="2000" dirty="0" smtClean="0"/>
              <a:t>plazo.</a:t>
            </a:r>
            <a:endParaRPr lang="es-ES_trad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36</a:t>
            </a:fld>
            <a:endParaRPr lang="es-PE" dirty="0">
              <a:solidFill>
                <a:srgbClr val="FF0000"/>
              </a:solidFill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209699" y="2285992"/>
            <a:ext cx="6791325" cy="3351213"/>
            <a:chOff x="1050" y="1965"/>
            <a:chExt cx="4278" cy="2111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496" y="2688"/>
              <a:ext cx="1144" cy="775"/>
              <a:chOff x="2400" y="2544"/>
              <a:chExt cx="1432" cy="967"/>
            </a:xfrm>
          </p:grpSpPr>
          <p:pic>
            <p:nvPicPr>
              <p:cNvPr id="21" name="Picture 6" descr="C:\alcatel\squares130PIX_R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00" y="2544"/>
                <a:ext cx="1432" cy="967"/>
              </a:xfrm>
              <a:prstGeom prst="rect">
                <a:avLst/>
              </a:prstGeom>
              <a:noFill/>
            </p:spPr>
          </p:pic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2400" y="2687"/>
                <a:ext cx="1402" cy="6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s-ES_tradnl" sz="1600" b="1">
                    <a:solidFill>
                      <a:schemeClr val="bg1"/>
                    </a:solidFill>
                  </a:rPr>
                  <a:t>Sistema </a:t>
                </a:r>
              </a:p>
              <a:p>
                <a:pPr algn="ctr"/>
                <a:r>
                  <a:rPr lang="es-ES_tradnl" sz="1600" b="1">
                    <a:solidFill>
                      <a:schemeClr val="bg1"/>
                    </a:solidFill>
                  </a:rPr>
                  <a:t>de</a:t>
                </a:r>
              </a:p>
              <a:p>
                <a:pPr algn="ctr"/>
                <a:r>
                  <a:rPr lang="es-ES_tradnl" sz="1600" b="1">
                    <a:solidFill>
                      <a:schemeClr val="bg1"/>
                    </a:solidFill>
                  </a:rPr>
                  <a:t>Producción</a:t>
                </a:r>
              </a:p>
            </p:txBody>
          </p:sp>
        </p:grpSp>
        <p:sp>
          <p:nvSpPr>
            <p:cNvPr id="5" name="AutoShape 10" descr="Esferas"/>
            <p:cNvSpPr>
              <a:spLocks noChangeArrowheads="1"/>
            </p:cNvSpPr>
            <p:nvPr/>
          </p:nvSpPr>
          <p:spPr bwMode="auto">
            <a:xfrm rot="8865446">
              <a:off x="3648" y="2544"/>
              <a:ext cx="560" cy="105"/>
            </a:xfrm>
            <a:prstGeom prst="rightArrow">
              <a:avLst>
                <a:gd name="adj1" fmla="val 55556"/>
                <a:gd name="adj2" fmla="val 124148"/>
              </a:avLst>
            </a:prstGeom>
            <a:gradFill rotWithShape="0">
              <a:gsLst>
                <a:gs pos="0">
                  <a:srgbClr val="80000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E"/>
            </a:p>
          </p:txBody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2352" y="1965"/>
              <a:ext cx="8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200" b="1"/>
                <a:t>TECNOLOGIA</a:t>
              </a:r>
            </a:p>
          </p:txBody>
        </p:sp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1200" y="2877"/>
              <a:ext cx="7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200" b="1"/>
                <a:t>MAQUINAS</a:t>
              </a: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296" y="3309"/>
              <a:ext cx="6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200" b="1"/>
                <a:t>EDIFICIOS</a:t>
              </a: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1050" y="2272"/>
              <a:ext cx="9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200" b="1"/>
                <a:t>INFORMACION</a:t>
              </a: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3120" y="2013"/>
              <a:ext cx="6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200" b="1"/>
                <a:t>EFECTIVO</a:t>
              </a:r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4181" y="2320"/>
              <a:ext cx="114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200" b="1" dirty="0"/>
                <a:t>MATERIAS PRIMAS</a:t>
              </a: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4272" y="2944"/>
              <a:ext cx="6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200" b="1"/>
                <a:t>PERSONAL</a:t>
              </a:r>
            </a:p>
          </p:txBody>
        </p:sp>
        <p:sp>
          <p:nvSpPr>
            <p:cNvPr id="13" name="AutoShape 18" descr="Esferas"/>
            <p:cNvSpPr>
              <a:spLocks noChangeArrowheads="1"/>
            </p:cNvSpPr>
            <p:nvPr/>
          </p:nvSpPr>
          <p:spPr bwMode="auto">
            <a:xfrm rot="10827448">
              <a:off x="3712" y="2976"/>
              <a:ext cx="560" cy="105"/>
            </a:xfrm>
            <a:prstGeom prst="rightArrow">
              <a:avLst>
                <a:gd name="adj1" fmla="val 55556"/>
                <a:gd name="adj2" fmla="val 124148"/>
              </a:avLst>
            </a:prstGeom>
            <a:gradFill rotWithShape="0">
              <a:gsLst>
                <a:gs pos="0">
                  <a:srgbClr val="80000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E"/>
            </a:p>
          </p:txBody>
        </p:sp>
        <p:sp>
          <p:nvSpPr>
            <p:cNvPr id="14" name="AutoShape 20" descr="Esferas"/>
            <p:cNvSpPr>
              <a:spLocks noChangeArrowheads="1"/>
            </p:cNvSpPr>
            <p:nvPr/>
          </p:nvSpPr>
          <p:spPr bwMode="auto">
            <a:xfrm rot="5427448">
              <a:off x="3204" y="2362"/>
              <a:ext cx="416" cy="105"/>
            </a:xfrm>
            <a:prstGeom prst="rightArrow">
              <a:avLst>
                <a:gd name="adj1" fmla="val 55556"/>
                <a:gd name="adj2" fmla="val 92224"/>
              </a:avLst>
            </a:prstGeom>
            <a:gradFill rotWithShape="0">
              <a:gsLst>
                <a:gs pos="0">
                  <a:srgbClr val="80000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E"/>
            </a:p>
          </p:txBody>
        </p:sp>
        <p:sp>
          <p:nvSpPr>
            <p:cNvPr id="15" name="AutoShape 21" descr="Esferas"/>
            <p:cNvSpPr>
              <a:spLocks noChangeArrowheads="1"/>
            </p:cNvSpPr>
            <p:nvPr/>
          </p:nvSpPr>
          <p:spPr bwMode="auto">
            <a:xfrm rot="5427448">
              <a:off x="2533" y="2363"/>
              <a:ext cx="416" cy="105"/>
            </a:xfrm>
            <a:prstGeom prst="rightArrow">
              <a:avLst>
                <a:gd name="adj1" fmla="val 55556"/>
                <a:gd name="adj2" fmla="val 92224"/>
              </a:avLst>
            </a:prstGeom>
            <a:gradFill rotWithShape="0">
              <a:gsLst>
                <a:gs pos="0">
                  <a:srgbClr val="80000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E"/>
            </a:p>
          </p:txBody>
        </p:sp>
        <p:sp>
          <p:nvSpPr>
            <p:cNvPr id="16" name="AutoShape 22" descr="Esferas"/>
            <p:cNvSpPr>
              <a:spLocks noChangeArrowheads="1"/>
            </p:cNvSpPr>
            <p:nvPr/>
          </p:nvSpPr>
          <p:spPr bwMode="auto">
            <a:xfrm rot="10772552" flipH="1">
              <a:off x="1984" y="2919"/>
              <a:ext cx="416" cy="105"/>
            </a:xfrm>
            <a:prstGeom prst="rightArrow">
              <a:avLst>
                <a:gd name="adj1" fmla="val 55556"/>
                <a:gd name="adj2" fmla="val 92224"/>
              </a:avLst>
            </a:prstGeom>
            <a:gradFill rotWithShape="0">
              <a:gsLst>
                <a:gs pos="0">
                  <a:srgbClr val="80000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E"/>
            </a:p>
          </p:txBody>
        </p:sp>
        <p:sp>
          <p:nvSpPr>
            <p:cNvPr id="17" name="AutoShape 23" descr="Esferas"/>
            <p:cNvSpPr>
              <a:spLocks noChangeArrowheads="1"/>
            </p:cNvSpPr>
            <p:nvPr/>
          </p:nvSpPr>
          <p:spPr bwMode="auto">
            <a:xfrm rot="9748670" flipH="1">
              <a:off x="1984" y="3216"/>
              <a:ext cx="416" cy="105"/>
            </a:xfrm>
            <a:prstGeom prst="rightArrow">
              <a:avLst>
                <a:gd name="adj1" fmla="val 55556"/>
                <a:gd name="adj2" fmla="val 92224"/>
              </a:avLst>
            </a:prstGeom>
            <a:gradFill rotWithShape="0">
              <a:gsLst>
                <a:gs pos="0">
                  <a:srgbClr val="80000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E"/>
            </a:p>
          </p:txBody>
        </p:sp>
        <p:sp>
          <p:nvSpPr>
            <p:cNvPr id="18" name="AutoShape 24" descr="Esferas"/>
            <p:cNvSpPr>
              <a:spLocks noChangeArrowheads="1"/>
            </p:cNvSpPr>
            <p:nvPr/>
          </p:nvSpPr>
          <p:spPr bwMode="auto">
            <a:xfrm rot="12734554" flipH="1">
              <a:off x="1920" y="2535"/>
              <a:ext cx="560" cy="105"/>
            </a:xfrm>
            <a:prstGeom prst="rightArrow">
              <a:avLst>
                <a:gd name="adj1" fmla="val 55556"/>
                <a:gd name="adj2" fmla="val 124148"/>
              </a:avLst>
            </a:prstGeom>
            <a:gradFill rotWithShape="0">
              <a:gsLst>
                <a:gs pos="0">
                  <a:srgbClr val="80000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E"/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2343" y="3884"/>
              <a:ext cx="14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b="1"/>
                <a:t> BIENES Y SERVICIOS</a:t>
              </a:r>
            </a:p>
          </p:txBody>
        </p:sp>
        <p:sp>
          <p:nvSpPr>
            <p:cNvPr id="20" name="AutoShape 26"/>
            <p:cNvSpPr>
              <a:spLocks noChangeArrowheads="1"/>
            </p:cNvSpPr>
            <p:nvPr/>
          </p:nvSpPr>
          <p:spPr bwMode="auto">
            <a:xfrm>
              <a:off x="2880" y="3552"/>
              <a:ext cx="336" cy="288"/>
            </a:xfrm>
            <a:prstGeom prst="downArrow">
              <a:avLst>
                <a:gd name="adj1" fmla="val 42861"/>
                <a:gd name="adj2" fmla="val 41667"/>
              </a:avLst>
            </a:prstGeom>
            <a:gradFill rotWithShape="0">
              <a:gsLst>
                <a:gs pos="0">
                  <a:srgbClr val="800000"/>
                </a:gs>
                <a:gs pos="100000">
                  <a:srgbClr val="CC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E"/>
            </a:p>
          </p:txBody>
        </p:sp>
      </p:grp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1071538" y="1214422"/>
            <a:ext cx="69500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_tradnl" sz="2000" i="1" dirty="0">
                <a:solidFill>
                  <a:srgbClr val="FF3300"/>
                </a:solidFill>
              </a:rPr>
              <a:t>La administración de la producción y de las operaciones</a:t>
            </a:r>
            <a:r>
              <a:rPr lang="es-ES_tradnl" sz="2000" dirty="0"/>
              <a:t> es la administración del sistema de producción de una organización que convierte insumos en productos y servicios.</a:t>
            </a:r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2170126" y="5857892"/>
            <a:ext cx="43231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b="1" dirty="0" smtClean="0"/>
              <a:t>- Este </a:t>
            </a:r>
            <a:r>
              <a:rPr lang="es-ES_tradnl" b="1" dirty="0"/>
              <a:t>proceso se conoce como </a:t>
            </a:r>
            <a:r>
              <a:rPr lang="es-ES_tradnl" b="1" dirty="0" smtClean="0"/>
              <a:t>producción -</a:t>
            </a:r>
            <a:endParaRPr lang="es-ES_trad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37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00100" y="1214422"/>
            <a:ext cx="714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_tradnl" sz="2000" b="1" dirty="0" smtClean="0">
                <a:solidFill>
                  <a:srgbClr val="FF0000"/>
                </a:solidFill>
              </a:rPr>
              <a:t>Factores que actualmente afectan la administración de la producción y de las operaciones</a:t>
            </a:r>
            <a:endParaRPr lang="es-ES_tradnl" sz="2000" b="1" dirty="0">
              <a:solidFill>
                <a:srgbClr val="FF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85872" y="2252676"/>
            <a:ext cx="53340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ES_tradnl" sz="1600" dirty="0"/>
              <a:t>Realidad de la competencia global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85872" y="5021276"/>
            <a:ext cx="542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600"/>
              <a:t>Aspectos relacionados con la responsabilidad social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85872" y="4487876"/>
            <a:ext cx="3743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600"/>
              <a:t>Escasez de recursos de producción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85872" y="3954476"/>
            <a:ext cx="40712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600" dirty="0"/>
              <a:t>Crecimiento continuado del sector de </a:t>
            </a:r>
            <a:r>
              <a:rPr lang="es-ES_tradnl" sz="1600" dirty="0" smtClean="0"/>
              <a:t>servicios</a:t>
            </a:r>
            <a:endParaRPr lang="es-ES_tradnl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82697" y="3395676"/>
            <a:ext cx="708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1600"/>
              <a:t>Expansión rápida de tecnologías avanzadas de la producción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85872" y="2874976"/>
            <a:ext cx="36908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600" dirty="0"/>
              <a:t>Calidad, servicio al cliente y retos de </a:t>
            </a:r>
            <a:r>
              <a:rPr lang="es-ES_tradnl" sz="1600" dirty="0" smtClean="0"/>
              <a:t>costo</a:t>
            </a:r>
            <a:endParaRPr lang="es-ES_tradn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38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28728" y="1214422"/>
            <a:ext cx="6678628" cy="349229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P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Temas críticos en el área de operaciones: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285852" y="2143116"/>
            <a:ext cx="6624654" cy="2819408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Bef>
                <a:spcPts val="850"/>
              </a:spcBef>
              <a:spcAft>
                <a:spcPts val="2338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Incrementar la productividad de los servicios</a:t>
            </a:r>
          </a:p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Bef>
                <a:spcPts val="850"/>
              </a:spcBef>
              <a:spcAft>
                <a:spcPts val="2338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Mayor uso de la computadora.</a:t>
            </a:r>
          </a:p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Bef>
                <a:spcPts val="850"/>
              </a:spcBef>
              <a:spcAft>
                <a:spcPts val="2338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Incrementar la calidad.</a:t>
            </a:r>
          </a:p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Bef>
                <a:spcPts val="850"/>
              </a:spcBef>
              <a:spcAft>
                <a:spcPts val="2338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Respuesta rápida a los clientes.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39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28728" y="1214422"/>
            <a:ext cx="6678628" cy="349229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P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…Temas críticos en el área de operaciones: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285852" y="2143116"/>
            <a:ext cx="6624654" cy="2819408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Bef>
                <a:spcPts val="850"/>
              </a:spcBef>
              <a:spcAft>
                <a:spcPts val="2338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s-PE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214414" y="2071678"/>
            <a:ext cx="6767530" cy="3500462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Bef>
                <a:spcPts val="700"/>
              </a:spcBef>
              <a:spcAft>
                <a:spcPts val="4200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Nuevos medios y medidas de motivación. Coordinar mejor los comportamientos individuales con las metas empresariales.</a:t>
            </a:r>
          </a:p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Bef>
                <a:spcPts val="700"/>
              </a:spcBef>
              <a:spcAft>
                <a:spcPts val="4200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Mejorar competitividad internacional.</a:t>
            </a:r>
          </a:p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Bef>
                <a:spcPts val="700"/>
              </a:spcBef>
              <a:spcAft>
                <a:spcPts val="4200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Adaptarse a las restricciones ambientales, las normas éticas y las reglamentaciones gubernamentales.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</a:t>
            </a:fld>
            <a:endParaRPr lang="es-PE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86050" y="2714620"/>
            <a:ext cx="30665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400" dirty="0" smtClean="0">
                <a:solidFill>
                  <a:srgbClr val="FF0000"/>
                </a:solidFill>
              </a:rPr>
              <a:t>Correo Personal:</a:t>
            </a:r>
          </a:p>
          <a:p>
            <a:endParaRPr lang="es-PE" sz="2400" dirty="0" smtClean="0"/>
          </a:p>
          <a:p>
            <a:r>
              <a:rPr lang="es-PE" sz="2400" dirty="0" smtClean="0"/>
              <a:t>jpaucarr@hotmail.com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40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221455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Sistema Productivo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41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14414" y="2928934"/>
            <a:ext cx="67151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Tx/>
              <a:buNone/>
            </a:pPr>
            <a:r>
              <a:rPr lang="es-ES" sz="2400" dirty="0" smtClean="0"/>
              <a:t>Se define como la forma en que una serie de insumos se transforman en productos mediante la participación de una determinada tecnología (combinación de mano de obra, maquinaria, métodos y procedimientos de operación, etc.)</a:t>
            </a:r>
            <a:endParaRPr lang="es-E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5852" y="221455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Sistema Productivo: Definición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42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57290" y="1857364"/>
            <a:ext cx="671517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000" dirty="0" smtClean="0"/>
              <a:t>Un sistema productivo es aquel proceso encargado de producir bienes y servicios, es decir, parte del empleo de los recursos que entran (</a:t>
            </a:r>
            <a:r>
              <a:rPr lang="es-ES" sz="2000" b="1" dirty="0" smtClean="0"/>
              <a:t>inputs</a:t>
            </a:r>
            <a:r>
              <a:rPr lang="es-ES" sz="2000" dirty="0" smtClean="0"/>
              <a:t>) y obtiene otros (</a:t>
            </a:r>
            <a:r>
              <a:rPr lang="es-ES" sz="2000" b="1" dirty="0" smtClean="0"/>
              <a:t>outputs</a:t>
            </a:r>
            <a:r>
              <a:rPr lang="es-ES" sz="2000" dirty="0" smtClean="0"/>
              <a:t>). De hecho, la actividad productiva es una de las funciones más importantes de la empresa.</a:t>
            </a:r>
            <a:endParaRPr lang="es-PE" sz="20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5852" y="1214422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Sistema Productivo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43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57290" y="1857364"/>
            <a:ext cx="67151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000" dirty="0" smtClean="0"/>
              <a:t>Tradicionalmente el objetivo que ésta ha perseguido es aumentar el volumen de artículos producidos al mismo tiempo que disminuir el coste de los recursos empleados, sin olvidar mejorar la productividad. 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Este término, junto a los de efectividad y eficiencia, se encuentra estrechamente ligado al sistema productivo pues su buena marcha se mide según estos criterios.</a:t>
            </a:r>
            <a:endParaRPr lang="es-PE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5852" y="1214422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Sistema Productivo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44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5852" y="1071546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Sistema Productivo</a:t>
            </a:r>
            <a:endParaRPr lang="es-PE" sz="2400" dirty="0"/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928802"/>
            <a:ext cx="664373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45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2000240"/>
            <a:ext cx="6715172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1313" indent="-341313">
              <a:lnSpc>
                <a:spcPct val="90000"/>
              </a:lnSpc>
              <a:buClr>
                <a:srgbClr val="063DE8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400" dirty="0" smtClean="0"/>
              <a:t>1. Proceso de conversión (transformación)</a:t>
            </a:r>
          </a:p>
          <a:p>
            <a:pPr marL="341313" indent="-341313">
              <a:lnSpc>
                <a:spcPct val="90000"/>
              </a:lnSpc>
              <a:buClr>
                <a:srgbClr val="063DE8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400" dirty="0" smtClean="0"/>
              <a:t>2. Insumos al proceso</a:t>
            </a:r>
          </a:p>
          <a:p>
            <a:pPr marL="341313" indent="-341313">
              <a:lnSpc>
                <a:spcPct val="90000"/>
              </a:lnSpc>
              <a:buClr>
                <a:srgbClr val="063DE8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400" dirty="0" smtClean="0"/>
              <a:t>3. Los productos</a:t>
            </a:r>
          </a:p>
          <a:p>
            <a:pPr marL="361950" indent="-361950" algn="just">
              <a:lnSpc>
                <a:spcPct val="90000"/>
              </a:lnSpc>
              <a:buClr>
                <a:srgbClr val="063DE8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400" dirty="0" smtClean="0"/>
              <a:t>4.Retroalimentación de información sobre las    distintas actividades del sistema de producción.</a:t>
            </a:r>
          </a:p>
          <a:p>
            <a:pPr marL="361950" indent="-361950" algn="just">
              <a:lnSpc>
                <a:spcPct val="90000"/>
              </a:lnSpc>
              <a:buClr>
                <a:srgbClr val="063DE8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MX" sz="2400" dirty="0" smtClean="0"/>
              <a:t>5. Entorno.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43042" y="857232"/>
            <a:ext cx="6286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</a:rPr>
              <a:t>Elementos básicos de un sistema de producción (operaciones)</a:t>
            </a:r>
            <a:endParaRPr lang="es-PE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46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2000240"/>
            <a:ext cx="671517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1313" indent="-341313">
              <a:lnSpc>
                <a:spcPct val="90000"/>
              </a:lnSpc>
              <a:buClr>
                <a:srgbClr val="063DE8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MX" sz="24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5852" y="1454995"/>
            <a:ext cx="6286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La administración de las transformaciones involucra a la ADO</a:t>
            </a:r>
            <a:endParaRPr lang="es-PE" sz="2400" b="1" dirty="0">
              <a:solidFill>
                <a:srgbClr val="FF0000"/>
              </a:solidFill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385910" y="3810000"/>
            <a:ext cx="1676400" cy="762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14710" y="3352800"/>
            <a:ext cx="2514600" cy="1828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kumimoji="1" lang="es-PE" sz="3000"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58923" y="328453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s-PE" sz="2400" b="1" dirty="0" smtClean="0">
                <a:latin typeface="Tahoma" pitchFamily="34" charset="0"/>
              </a:rPr>
              <a:t>Entradas</a:t>
            </a:r>
            <a:endParaRPr kumimoji="1" lang="es-PE" sz="2400" b="1" dirty="0">
              <a:latin typeface="Tahoma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5957910" y="3810000"/>
            <a:ext cx="1676400" cy="762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00760" y="3286124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s-PE" sz="2400" b="1" dirty="0" smtClean="0">
                <a:latin typeface="Tahoma" pitchFamily="34" charset="0"/>
              </a:rPr>
              <a:t>Salidas</a:t>
            </a:r>
            <a:endParaRPr kumimoji="1" lang="es-PE" sz="2400" b="1" dirty="0">
              <a:latin typeface="Tahoma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290910" y="3657600"/>
            <a:ext cx="2362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s-PE" sz="2000" b="1" dirty="0" smtClean="0">
                <a:latin typeface="Tahoma" pitchFamily="34" charset="0"/>
              </a:rPr>
              <a:t>Proceso de Transformación</a:t>
            </a:r>
          </a:p>
          <a:p>
            <a:pPr algn="ctr">
              <a:spcBef>
                <a:spcPct val="50000"/>
              </a:spcBef>
            </a:pPr>
            <a:r>
              <a:rPr kumimoji="1" lang="es-PE" sz="2000" dirty="0" smtClean="0">
                <a:latin typeface="Tahoma" pitchFamily="34" charset="0"/>
              </a:rPr>
              <a:t>(Componentes)</a:t>
            </a:r>
            <a:endParaRPr kumimoji="1" lang="es-PE" sz="2000" dirty="0">
              <a:latin typeface="Tahoma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55650" y="4731340"/>
            <a:ext cx="216058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PE" sz="1600" b="1" dirty="0"/>
              <a:t>Materiales y/o Clientes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000760" y="4786322"/>
            <a:ext cx="168717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PE" sz="1600" b="1" dirty="0"/>
              <a:t>Bienes y Servicios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47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2000240"/>
            <a:ext cx="671517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1313" indent="-341313">
              <a:lnSpc>
                <a:spcPct val="90000"/>
              </a:lnSpc>
              <a:buClr>
                <a:srgbClr val="063DE8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MX" sz="240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5852" y="1071546"/>
            <a:ext cx="6286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La administración de las transformaciones involucra a la ADO</a:t>
            </a:r>
            <a:endParaRPr lang="es-PE" sz="2400" b="1" dirty="0">
              <a:solidFill>
                <a:srgbClr val="FF0000"/>
              </a:solidFill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385910" y="2642319"/>
            <a:ext cx="1676400" cy="762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14710" y="2185119"/>
            <a:ext cx="2514600" cy="1828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kumimoji="1" lang="es-PE" sz="3000">
              <a:latin typeface="Tahom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58923" y="2116857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s-PE" sz="2400" b="1" dirty="0" smtClean="0">
                <a:latin typeface="Tahoma" pitchFamily="34" charset="0"/>
              </a:rPr>
              <a:t>Entradas</a:t>
            </a:r>
            <a:endParaRPr kumimoji="1" lang="es-PE" sz="2400" b="1" dirty="0">
              <a:latin typeface="Tahoma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5957910" y="2642319"/>
            <a:ext cx="1676400" cy="762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00760" y="211844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s-PE" sz="2400" b="1" dirty="0" smtClean="0">
                <a:latin typeface="Tahoma" pitchFamily="34" charset="0"/>
              </a:rPr>
              <a:t>Salidas</a:t>
            </a:r>
            <a:endParaRPr kumimoji="1" lang="es-PE" sz="2400" b="1" dirty="0">
              <a:latin typeface="Tahoma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290910" y="2489919"/>
            <a:ext cx="2362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s-PE" sz="2000" b="1" dirty="0" smtClean="0">
                <a:latin typeface="Tahoma" pitchFamily="34" charset="0"/>
              </a:rPr>
              <a:t>Proceso de Transformación</a:t>
            </a:r>
          </a:p>
          <a:p>
            <a:pPr algn="ctr">
              <a:spcBef>
                <a:spcPct val="50000"/>
              </a:spcBef>
            </a:pPr>
            <a:r>
              <a:rPr kumimoji="1" lang="es-PE" sz="2000" dirty="0" smtClean="0">
                <a:latin typeface="Tahoma" pitchFamily="34" charset="0"/>
              </a:rPr>
              <a:t>(Componentes)</a:t>
            </a:r>
            <a:endParaRPr kumimoji="1" lang="es-PE" sz="2000" dirty="0">
              <a:latin typeface="Tahoma" pitchFamily="34" charset="0"/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>
          <a:xfrm>
            <a:off x="4786314" y="4357694"/>
            <a:ext cx="3143272" cy="2071702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Aft>
                <a:spcPts val="0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266700" algn="l"/>
                <a:tab pos="361950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Personas</a:t>
            </a:r>
          </a:p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Aft>
                <a:spcPts val="0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266700" algn="l"/>
                <a:tab pos="361950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Plantas</a:t>
            </a:r>
          </a:p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Aft>
                <a:spcPts val="0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266700" algn="l"/>
                <a:tab pos="361950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Partes</a:t>
            </a:r>
          </a:p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Aft>
                <a:spcPts val="0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266700" algn="l"/>
                <a:tab pos="361950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Procesos</a:t>
            </a:r>
          </a:p>
          <a:p>
            <a:pPr marL="341313" marR="0" lvl="0" indent="-341313" defTabSz="914400" rtl="0" eaLnBrk="0" fontAlgn="auto" latinLnBrk="0" hangingPunct="0">
              <a:lnSpc>
                <a:spcPct val="100000"/>
              </a:lnSpc>
              <a:spcAft>
                <a:spcPts val="0"/>
              </a:spcAft>
              <a:buClr>
                <a:srgbClr val="063DE8"/>
              </a:buClr>
              <a:buSzPct val="75000"/>
              <a:buFont typeface="Arial" pitchFamily="34" charset="0"/>
              <a:buChar char="•"/>
              <a:tabLst>
                <a:tab pos="266700" algn="l"/>
                <a:tab pos="361950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s-P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Planeación y Control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714480" y="4929198"/>
            <a:ext cx="2668743" cy="5818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dirty="0">
                <a:latin typeface="Calibri" pitchFamily="34" charset="0"/>
                <a:cs typeface="Calibri" pitchFamily="34" charset="0"/>
              </a:rPr>
              <a:t>La transformación es posible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dirty="0">
                <a:latin typeface="Calibri" pitchFamily="34" charset="0"/>
                <a:cs typeface="Calibri" pitchFamily="34" charset="0"/>
              </a:rPr>
              <a:t>a través de las 5 </a:t>
            </a:r>
            <a:r>
              <a:rPr lang="es-ES" sz="1600" dirty="0" err="1">
                <a:latin typeface="Calibri" pitchFamily="34" charset="0"/>
                <a:cs typeface="Calibri" pitchFamily="34" charset="0"/>
              </a:rPr>
              <a:t>Ps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 de la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ADO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4500562" y="4500570"/>
            <a:ext cx="214314" cy="13573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55650" y="3571876"/>
            <a:ext cx="216058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PE" sz="1600" b="1" dirty="0"/>
              <a:t>Materiales y/o Clientes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929322" y="3588331"/>
            <a:ext cx="168717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PE" sz="1600" b="1" dirty="0"/>
              <a:t>Bienes y Servicios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63DE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48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85852" y="1428736"/>
            <a:ext cx="6643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 smtClean="0"/>
              <a:t>Planta de producción</a:t>
            </a:r>
            <a:r>
              <a:rPr lang="es-PE" dirty="0" smtClean="0"/>
              <a:t>: Es el lugar en donde se lleva a cabo la producción de los bienes o servicios de la organización. En el caso de un restaurante, por ejemplo, la planta de producción es precisamente el restaurante, es decir, el lugar en donde se lleva a cabo la producción del servicio que se ofrece a los clientes.</a:t>
            </a:r>
          </a:p>
          <a:p>
            <a:pPr algn="just"/>
            <a:endParaRPr lang="es-PE" dirty="0" smtClean="0"/>
          </a:p>
          <a:p>
            <a:pPr algn="just"/>
            <a:r>
              <a:rPr lang="es-PE" b="1" dirty="0" smtClean="0"/>
              <a:t>Personas</a:t>
            </a:r>
            <a:r>
              <a:rPr lang="es-PE" dirty="0" smtClean="0"/>
              <a:t>: Este caso se refiere a todo el personal que trabaja en la empresa, es decir, los obreros o ingenieros en el caso de una fábrica, las estilistas en un salón de belleza, los vendedores en una tienda, o los meseros y cocineros en el caso de un restaurante.</a:t>
            </a:r>
          </a:p>
          <a:p>
            <a:pPr algn="just"/>
            <a:endParaRPr lang="es-PE" dirty="0" smtClean="0"/>
          </a:p>
          <a:p>
            <a:pPr algn="just"/>
            <a:r>
              <a:rPr lang="es-PE" b="1" dirty="0" smtClean="0"/>
              <a:t>Partes:</a:t>
            </a:r>
            <a:r>
              <a:rPr lang="es-PE" dirty="0" smtClean="0"/>
              <a:t> Hace referencia a la materia prima, agua, luz, teléfono que es necesaria para fabricar un producto o para proporcionar un servicio. Por ejemplo, el cuero, el pegamento, las suelas que se requieren para fabricar zapatos, o bien los alimentos, platos, agua, luz, gas, en el caso de un restaurante.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357422" y="714356"/>
            <a:ext cx="5500726" cy="33564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 transformación es </a:t>
            </a:r>
            <a:r>
              <a:rPr lang="es-ES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posible a </a:t>
            </a:r>
            <a:r>
              <a:rPr lang="es-ES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través de las 5 </a:t>
            </a:r>
            <a:r>
              <a:rPr lang="es-ES" sz="16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Ps</a:t>
            </a:r>
            <a:r>
              <a:rPr lang="es-ES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de la </a:t>
            </a:r>
            <a:r>
              <a:rPr lang="es-ES" sz="1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ADO</a:t>
            </a:r>
            <a:r>
              <a:rPr lang="es-ES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49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4414" y="1502688"/>
            <a:ext cx="6643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 smtClean="0"/>
              <a:t>Procesos de producción:</a:t>
            </a:r>
            <a:r>
              <a:rPr lang="es-PE" dirty="0" smtClean="0"/>
              <a:t> Se refieren al conjunto de actividades o pasos para fabricar los bienes y/o servicios.</a:t>
            </a:r>
          </a:p>
          <a:p>
            <a:pPr algn="just"/>
            <a:endParaRPr lang="es-PE" dirty="0" smtClean="0"/>
          </a:p>
          <a:p>
            <a:pPr algn="just"/>
            <a:r>
              <a:rPr lang="es-PE" b="1" dirty="0" smtClean="0"/>
              <a:t>Planeación y control:</a:t>
            </a:r>
            <a:r>
              <a:rPr lang="es-PE" dirty="0" smtClean="0"/>
              <a:t> Es el control</a:t>
            </a:r>
            <a:r>
              <a:rPr lang="es-PE" b="1" i="1" dirty="0" smtClean="0"/>
              <a:t> </a:t>
            </a:r>
            <a:r>
              <a:rPr lang="es-PE" dirty="0" smtClean="0"/>
              <a:t>de los sistemas de la producción.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5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10 Rectángulo"/>
          <p:cNvSpPr>
            <a:spLocks noChangeArrowheads="1"/>
          </p:cNvSpPr>
          <p:nvPr/>
        </p:nvSpPr>
        <p:spPr bwMode="auto">
          <a:xfrm>
            <a:off x="1643042" y="2571744"/>
            <a:ext cx="58578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PE" sz="2000" b="1" dirty="0" smtClean="0">
                <a:solidFill>
                  <a:srgbClr val="FF0000"/>
                </a:solidFill>
                <a:latin typeface="Calibri" pitchFamily="34" charset="0"/>
              </a:rPr>
              <a:t>Administración de Operaciones:</a:t>
            </a:r>
          </a:p>
          <a:p>
            <a:pPr algn="just"/>
            <a:endParaRPr lang="es-PE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spcAft>
                <a:spcPct val="0"/>
              </a:spcAft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s-PE" sz="2000" dirty="0" smtClean="0"/>
              <a:t>“Es </a:t>
            </a:r>
            <a:r>
              <a:rPr lang="es-PE" sz="2000" dirty="0"/>
              <a:t>el conjunto de actividades  que crean valor en forma de bienes y servicios al transformar los insumos  en productos </a:t>
            </a:r>
            <a:r>
              <a:rPr lang="es-PE" sz="2000" dirty="0" smtClean="0"/>
              <a:t>terminados”.</a:t>
            </a:r>
            <a:endParaRPr lang="es-P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5918" y="1600200"/>
            <a:ext cx="5643602" cy="4525963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None/>
            </a:pPr>
            <a:r>
              <a:rPr lang="es-E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 producción como un sistema:</a:t>
            </a:r>
          </a:p>
          <a:p>
            <a:pPr algn="just">
              <a:spcBef>
                <a:spcPct val="50000"/>
              </a:spcBef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Un sistema de producción recibe </a:t>
            </a: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insumos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 en forma de materiales, personal, capital, servicios e información. Estos insumos son transformados en un </a:t>
            </a: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subsistema de conversión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 en los productos y servicios deseados, que se conocen como </a:t>
            </a: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productos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50</a:t>
            </a:fld>
            <a:endParaRPr lang="es-PE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5918" y="1600200"/>
            <a:ext cx="5643602" cy="4525963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None/>
            </a:pPr>
            <a:r>
              <a:rPr lang="es-E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…La producción como un sistema:</a:t>
            </a:r>
          </a:p>
          <a:p>
            <a:pPr algn="just">
              <a:spcBef>
                <a:spcPct val="50000"/>
              </a:spcBef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El producto es evaluado por el </a:t>
            </a: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subsistema de control</a:t>
            </a:r>
            <a:r>
              <a:rPr lang="es-ES" sz="2000" dirty="0" smtClean="0">
                <a:latin typeface="Calibri" pitchFamily="34" charset="0"/>
                <a:cs typeface="Calibri" pitchFamily="34" charset="0"/>
              </a:rPr>
              <a:t>, para determinar si es aceptable en términos de cantidad, costo y calidad.</a:t>
            </a:r>
          </a:p>
          <a:p>
            <a:pPr algn="just">
              <a:spcBef>
                <a:spcPct val="50000"/>
              </a:spcBef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El subsistema de control asegura el desempeño del sistema al brindar retroalimentación de forma que los gerentes puedan tomar acciones correctivas.</a:t>
            </a:r>
          </a:p>
          <a:p>
            <a:endParaRPr lang="es-PE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/>
              <a:pPr/>
              <a:t>51</a:t>
            </a:fld>
            <a:endParaRPr lang="es-PE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52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14480" y="681030"/>
            <a:ext cx="5070774" cy="93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Tipos</a:t>
            </a:r>
            <a:r>
              <a:rPr lang="en-US" sz="2400" b="1" dirty="0">
                <a:solidFill>
                  <a:srgbClr val="FF0000"/>
                </a:solidFill>
              </a:rPr>
              <a:t> de </a:t>
            </a:r>
            <a:r>
              <a:rPr lang="en-US" sz="2400" b="1" dirty="0" err="1">
                <a:solidFill>
                  <a:srgbClr val="FF0000"/>
                </a:solidFill>
              </a:rPr>
              <a:t>transformaciones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14480" y="2357430"/>
            <a:ext cx="522923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err="1"/>
              <a:t>Físicas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De </a:t>
            </a:r>
            <a:r>
              <a:rPr lang="en-US" sz="2000" dirty="0" err="1"/>
              <a:t>lugar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De </a:t>
            </a:r>
            <a:r>
              <a:rPr lang="en-US" sz="2000" dirty="0" err="1"/>
              <a:t>intercambio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err="1"/>
              <a:t>Fisiológicas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De </a:t>
            </a:r>
            <a:r>
              <a:rPr lang="en-US" sz="2000" dirty="0" err="1"/>
              <a:t>información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De </a:t>
            </a:r>
            <a:r>
              <a:rPr lang="en-US" sz="2000" dirty="0" err="1"/>
              <a:t>almacenamiento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53</a:t>
            </a:fld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357298"/>
            <a:ext cx="6048391" cy="449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54</a:t>
            </a:fld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071546"/>
            <a:ext cx="6183469" cy="45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55</a:t>
            </a:fld>
            <a:endParaRPr lang="es-PE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17"/>
          <p:cNvGraphicFramePr>
            <a:graphicFrameLocks noChangeAspect="1"/>
          </p:cNvGraphicFramePr>
          <p:nvPr/>
        </p:nvGraphicFramePr>
        <p:xfrm>
          <a:off x="931863" y="2717800"/>
          <a:ext cx="7245350" cy="1690688"/>
        </p:xfrm>
        <a:graphic>
          <a:graphicData uri="http://schemas.openxmlformats.org/presentationml/2006/ole">
            <p:oleObj spid="_x0000_s34818" name="Document" r:id="rId3" imgW="8086359" imgH="1996115" progId="Word.Document.8">
              <p:embed/>
            </p:oleObj>
          </a:graphicData>
        </a:graphic>
      </p:graphicFrame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1019149" y="2441563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5" name="Line 19"/>
          <p:cNvSpPr>
            <a:spLocks noChangeShapeType="1"/>
          </p:cNvSpPr>
          <p:nvPr/>
        </p:nvSpPr>
        <p:spPr bwMode="auto">
          <a:xfrm>
            <a:off x="1019149" y="2060563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942949" y="2060563"/>
            <a:ext cx="1011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000" b="1" dirty="0"/>
              <a:t>Sistema de </a:t>
            </a:r>
          </a:p>
          <a:p>
            <a:r>
              <a:rPr lang="es-ES_tradnl" sz="1000" b="1" dirty="0"/>
              <a:t>producción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2285974" y="2212963"/>
            <a:ext cx="1627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000" b="1"/>
              <a:t>Insumos principales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476724" y="2060563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1000" b="1"/>
              <a:t>Subsistema de </a:t>
            </a:r>
          </a:p>
          <a:p>
            <a:r>
              <a:rPr lang="es-ES_tradnl" sz="1000" b="1"/>
              <a:t>conversión</a:t>
            </a: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691287" y="2060563"/>
            <a:ext cx="1062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000" b="1"/>
              <a:t>Productos</a:t>
            </a:r>
          </a:p>
          <a:p>
            <a:r>
              <a:rPr lang="es-ES_tradnl" sz="1000" b="1"/>
              <a:t>o resultados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895324" y="1571612"/>
            <a:ext cx="24705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1200" b="1" dirty="0" smtClean="0">
                <a:solidFill>
                  <a:srgbClr val="003399"/>
                </a:solidFill>
                <a:latin typeface="Arial Narrow" pitchFamily="34" charset="0"/>
              </a:rPr>
              <a:t>OTROS </a:t>
            </a:r>
            <a:r>
              <a:rPr lang="es-ES_tradnl" sz="1200" b="1" dirty="0">
                <a:solidFill>
                  <a:srgbClr val="003399"/>
                </a:solidFill>
                <a:latin typeface="Arial Narrow" pitchFamily="34" charset="0"/>
              </a:rPr>
              <a:t>SISTEMAS DE </a:t>
            </a:r>
            <a:r>
              <a:rPr lang="es-ES_tradnl" sz="1200" b="1" dirty="0" smtClean="0">
                <a:solidFill>
                  <a:srgbClr val="003399"/>
                </a:solidFill>
                <a:latin typeface="Arial Narrow" pitchFamily="34" charset="0"/>
              </a:rPr>
              <a:t>PRODUCCIÓN:</a:t>
            </a:r>
            <a:endParaRPr lang="es-ES_tradnl" sz="1200" b="1" dirty="0">
              <a:solidFill>
                <a:srgbClr val="0033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56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176310" y="2143116"/>
            <a:ext cx="6324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ES_tradnl" sz="1800" dirty="0"/>
              <a:t>La Producción Como una Función Organizacional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71535" y="3041641"/>
            <a:ext cx="7086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_tradnl" sz="1800"/>
              <a:t>El núcleo central de un sistema de producción es un subsistema de conversión.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928662" y="1214422"/>
            <a:ext cx="7272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_tradnl" sz="2000" b="1" dirty="0">
                <a:solidFill>
                  <a:srgbClr val="FF0000"/>
                </a:solidFill>
              </a:rPr>
              <a:t>FORMAS DE ESTUDIAR LA ADMINISTRACIÓN </a:t>
            </a:r>
            <a:r>
              <a:rPr lang="es-ES_tradnl" sz="2000" b="1" dirty="0" smtClean="0">
                <a:solidFill>
                  <a:srgbClr val="FF0000"/>
                </a:solidFill>
              </a:rPr>
              <a:t>DE OPERACIONES</a:t>
            </a:r>
            <a:endParaRPr lang="es-ES_tradnl" sz="2000" b="1" dirty="0">
              <a:solidFill>
                <a:srgbClr val="FF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071535" y="4073516"/>
            <a:ext cx="70866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_tradnl" sz="1800" dirty="0"/>
              <a:t>El proceso de conversión esta en el centro de la administración de la producción y de las operaciones y de alguna manera está presente en toda organización.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57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221455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PE" sz="2400" b="1" dirty="0" smtClean="0">
                <a:solidFill>
                  <a:srgbClr val="FF0000"/>
                </a:solidFill>
              </a:rPr>
              <a:t>Gracias 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6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28728" y="2071678"/>
            <a:ext cx="62401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dirty="0" smtClean="0">
                <a:latin typeface="+mj-lt"/>
              </a:rPr>
              <a:t>La administración de operaciones es la actividad mediante la cual los recursos, fluyendo dentro de un sistema definido, son combinados y transformados en una forma controlada para agregarles valor en concordancia con los objetivos del a organización.</a:t>
            </a:r>
          </a:p>
          <a:p>
            <a:pPr algn="just"/>
            <a:endParaRPr lang="es-PE" sz="2000" dirty="0" smtClean="0">
              <a:latin typeface="+mj-lt"/>
            </a:endParaRPr>
          </a:p>
          <a:p>
            <a:pPr algn="just"/>
            <a:r>
              <a:rPr lang="es-PE" sz="2000" dirty="0" smtClean="0">
                <a:latin typeface="+mj-lt"/>
              </a:rPr>
              <a:t>Básicamente tiene que ver con la producción de bienes y Servicios.</a:t>
            </a:r>
            <a:endParaRPr lang="es-PE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7</a:t>
            </a:fld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338330" y="3000372"/>
            <a:ext cx="1805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PE" b="1" dirty="0" smtClean="0">
                <a:solidFill>
                  <a:srgbClr val="FF0000"/>
                </a:solidFill>
                <a:latin typeface="Calibri" pitchFamily="34" charset="0"/>
              </a:rPr>
              <a:t>Conceptos varios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8</a:t>
            </a:fld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624155"/>
            <a:ext cx="60674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0 Rectángulo"/>
          <p:cNvSpPr>
            <a:spLocks noChangeArrowheads="1"/>
          </p:cNvSpPr>
          <p:nvPr/>
        </p:nvSpPr>
        <p:spPr bwMode="auto">
          <a:xfrm>
            <a:off x="1643083" y="1248305"/>
            <a:ext cx="58578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PE" sz="2000" b="1" dirty="0" smtClean="0">
                <a:solidFill>
                  <a:srgbClr val="FF0000"/>
                </a:solidFill>
                <a:latin typeface="Calibri" pitchFamily="34" charset="0"/>
              </a:rPr>
              <a:t>Definición </a:t>
            </a:r>
            <a:r>
              <a:rPr lang="es-PE" sz="2000" b="1" dirty="0">
                <a:solidFill>
                  <a:srgbClr val="FF0000"/>
                </a:solidFill>
                <a:latin typeface="Calibri" pitchFamily="34" charset="0"/>
              </a:rPr>
              <a:t>de Logística:</a:t>
            </a:r>
          </a:p>
          <a:p>
            <a:pPr algn="just"/>
            <a:r>
              <a:rPr lang="es-PE" sz="2000" dirty="0" smtClean="0">
                <a:latin typeface="Calibri" pitchFamily="34" charset="0"/>
              </a:rPr>
              <a:t>Para </a:t>
            </a:r>
            <a:r>
              <a:rPr lang="es-PE" sz="2000" dirty="0">
                <a:latin typeface="Calibri" pitchFamily="34" charset="0"/>
              </a:rPr>
              <a:t>Enrique B. Franklin, la </a:t>
            </a:r>
            <a:r>
              <a:rPr lang="es-PE" sz="2000" b="1" i="1" dirty="0">
                <a:latin typeface="Calibri" pitchFamily="34" charset="0"/>
              </a:rPr>
              <a:t>logística</a:t>
            </a:r>
            <a:r>
              <a:rPr lang="es-PE" sz="2000" dirty="0">
                <a:latin typeface="Calibri" pitchFamily="34" charset="0"/>
              </a:rPr>
              <a:t> es </a:t>
            </a:r>
            <a:r>
              <a:rPr lang="es-PE" sz="2000" i="1" dirty="0">
                <a:latin typeface="Calibri" pitchFamily="34" charset="0"/>
              </a:rPr>
              <a:t>"el movimiento de los bienes correctos en la cantidad adecuada hacia el lugar correcto en el momento apropiado“.</a:t>
            </a:r>
            <a:endParaRPr lang="es-PE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9F-2DFE-43A9-8CEB-944EDD6146C5}" type="slidenum">
              <a:rPr lang="es-PE" smtClean="0">
                <a:solidFill>
                  <a:srgbClr val="FF0000"/>
                </a:solidFill>
              </a:rPr>
              <a:pPr/>
              <a:t>9</a:t>
            </a:fld>
            <a:endParaRPr lang="es-PE">
              <a:solidFill>
                <a:srgbClr val="FF000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71538" y="1643050"/>
            <a:ext cx="67151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Bienes: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Son aquellos elementos materiales que satisfacen, directa o indirectamente, los deseos o necesidades de los seres humanos: el celular, un reloj, el pan, lápiz, un ordenador, etc.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147" name="AutoShape 3" descr="https://encrypted-tbn1.gstatic.com/images?q=tbn:ANd9GcRecndpIOED9TNO80KRBliLBApBnMAmz7b_B6_c2_npvMH-XtQ4uA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149" name="AutoShape 5" descr="https://encrypted-tbn1.gstatic.com/images?q=tbn:ANd9GcRecndpIOED9TNO80KRBliLBApBnMAmz7b_B6_c2_npvMH-XtQ4uA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6151" name="Picture 7" descr="http://www.monografias.com/trabajos97/contador-publico/image0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786190"/>
            <a:ext cx="4171950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1714</Words>
  <Application>Microsoft Office PowerPoint</Application>
  <PresentationFormat>Presentación en pantalla (4:3)</PresentationFormat>
  <Paragraphs>260</Paragraphs>
  <Slides>57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59" baseType="lpstr">
      <vt:lpstr>Tema de Office</vt:lpstr>
      <vt:lpstr>Document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PJUDICIAL</dc:creator>
  <cp:lastModifiedBy>PJUDICIAL</cp:lastModifiedBy>
  <cp:revision>36</cp:revision>
  <dcterms:created xsi:type="dcterms:W3CDTF">2014-03-31T17:58:21Z</dcterms:created>
  <dcterms:modified xsi:type="dcterms:W3CDTF">2014-05-26T19:35:14Z</dcterms:modified>
</cp:coreProperties>
</file>