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95" r:id="rId7"/>
    <p:sldId id="296" r:id="rId8"/>
    <p:sldId id="297" r:id="rId9"/>
    <p:sldId id="267" r:id="rId10"/>
    <p:sldId id="269" r:id="rId11"/>
    <p:sldId id="270" r:id="rId12"/>
    <p:sldId id="276" r:id="rId13"/>
    <p:sldId id="277" r:id="rId14"/>
    <p:sldId id="271" r:id="rId15"/>
    <p:sldId id="272" r:id="rId16"/>
    <p:sldId id="273" r:id="rId17"/>
    <p:sldId id="274" r:id="rId18"/>
    <p:sldId id="291" r:id="rId19"/>
    <p:sldId id="275" r:id="rId20"/>
    <p:sldId id="278" r:id="rId21"/>
    <p:sldId id="279" r:id="rId22"/>
    <p:sldId id="283" r:id="rId23"/>
    <p:sldId id="285" r:id="rId24"/>
    <p:sldId id="286" r:id="rId25"/>
    <p:sldId id="287" r:id="rId26"/>
    <p:sldId id="288" r:id="rId27"/>
    <p:sldId id="290" r:id="rId28"/>
    <p:sldId id="289" r:id="rId29"/>
    <p:sldId id="292" r:id="rId30"/>
    <p:sldId id="293" r:id="rId31"/>
    <p:sldId id="294" r:id="rId32"/>
    <p:sldId id="298" r:id="rId33"/>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70" autoAdjust="0"/>
    <p:restoredTop sz="97821" autoAdjust="0"/>
  </p:normalViewPr>
  <p:slideViewPr>
    <p:cSldViewPr>
      <p:cViewPr>
        <p:scale>
          <a:sx n="80" d="100"/>
          <a:sy n="80" d="100"/>
        </p:scale>
        <p:origin x="-1314" y="-2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7B65C91C-5372-4F1E-907C-9E4F88CDA5E4}" type="datetimeFigureOut">
              <a:rPr lang="es-PE" smtClean="0"/>
              <a:pPr/>
              <a:t>19/05/2014</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487C9002-772A-4212-B1A2-A76E376DC864}" type="slidenum">
              <a:rPr lang="es-PE" smtClean="0"/>
              <a:pPr/>
              <a:t>‹Nº›</a:t>
            </a:fld>
            <a:endParaRPr lang="es-P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7B65C91C-5372-4F1E-907C-9E4F88CDA5E4}" type="datetimeFigureOut">
              <a:rPr lang="es-PE" smtClean="0"/>
              <a:pPr/>
              <a:t>19/05/2014</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487C9002-772A-4212-B1A2-A76E376DC864}" type="slidenum">
              <a:rPr lang="es-PE" smtClean="0"/>
              <a:pPr/>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7B65C91C-5372-4F1E-907C-9E4F88CDA5E4}" type="datetimeFigureOut">
              <a:rPr lang="es-PE" smtClean="0"/>
              <a:pPr/>
              <a:t>19/05/2014</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487C9002-772A-4212-B1A2-A76E376DC864}" type="slidenum">
              <a:rPr lang="es-PE" smtClean="0"/>
              <a:pPr/>
              <a:t>‹Nº›</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7B65C91C-5372-4F1E-907C-9E4F88CDA5E4}" type="datetimeFigureOut">
              <a:rPr lang="es-PE" smtClean="0"/>
              <a:pPr/>
              <a:t>19/05/2014</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487C9002-772A-4212-B1A2-A76E376DC864}" type="slidenum">
              <a:rPr lang="es-PE" smtClean="0"/>
              <a:pPr/>
              <a:t>‹Nº›</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B65C91C-5372-4F1E-907C-9E4F88CDA5E4}" type="datetimeFigureOut">
              <a:rPr lang="es-PE" smtClean="0"/>
              <a:pPr/>
              <a:t>19/05/2014</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487C9002-772A-4212-B1A2-A76E376DC864}" type="slidenum">
              <a:rPr lang="es-PE" smtClean="0"/>
              <a:pPr/>
              <a:t>‹Nº›</a:t>
            </a:fld>
            <a:endParaRPr lang="es-P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7B65C91C-5372-4F1E-907C-9E4F88CDA5E4}" type="datetimeFigureOut">
              <a:rPr lang="es-PE" smtClean="0"/>
              <a:pPr/>
              <a:t>19/05/2014</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487C9002-772A-4212-B1A2-A76E376DC864}" type="slidenum">
              <a:rPr lang="es-PE" smtClean="0"/>
              <a:pPr/>
              <a:t>‹Nº›</a:t>
            </a:fld>
            <a:endParaRPr lang="es-P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fld id="{7B65C91C-5372-4F1E-907C-9E4F88CDA5E4}" type="datetimeFigureOut">
              <a:rPr lang="es-PE" smtClean="0"/>
              <a:pPr/>
              <a:t>19/05/2014</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487C9002-772A-4212-B1A2-A76E376DC864}" type="slidenum">
              <a:rPr lang="es-PE" smtClean="0"/>
              <a:pPr/>
              <a:t>‹Nº›</a:t>
            </a:fld>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fld id="{7B65C91C-5372-4F1E-907C-9E4F88CDA5E4}" type="datetimeFigureOut">
              <a:rPr lang="es-PE" smtClean="0"/>
              <a:pPr/>
              <a:t>19/05/2014</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487C9002-772A-4212-B1A2-A76E376DC864}" type="slidenum">
              <a:rPr lang="es-PE" smtClean="0"/>
              <a:pPr/>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B65C91C-5372-4F1E-907C-9E4F88CDA5E4}" type="datetimeFigureOut">
              <a:rPr lang="es-PE" smtClean="0"/>
              <a:pPr/>
              <a:t>19/05/2014</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487C9002-772A-4212-B1A2-A76E376DC864}" type="slidenum">
              <a:rPr lang="es-PE" smtClean="0"/>
              <a:pPr/>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B65C91C-5372-4F1E-907C-9E4F88CDA5E4}" type="datetimeFigureOut">
              <a:rPr lang="es-PE" smtClean="0"/>
              <a:pPr/>
              <a:t>19/05/2014</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487C9002-772A-4212-B1A2-A76E376DC864}" type="slidenum">
              <a:rPr lang="es-PE" smtClean="0"/>
              <a:pPr/>
              <a:t>‹Nº›</a:t>
            </a:fld>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B65C91C-5372-4F1E-907C-9E4F88CDA5E4}" type="datetimeFigureOut">
              <a:rPr lang="es-PE" smtClean="0"/>
              <a:pPr/>
              <a:t>19/05/2014</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487C9002-772A-4212-B1A2-A76E376DC864}" type="slidenum">
              <a:rPr lang="es-PE" smtClean="0"/>
              <a:pPr/>
              <a:t>‹Nº›</a:t>
            </a:fld>
            <a:endParaRPr lang="es-P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alpha val="90000"/>
              </a:schemeClr>
            </a:gs>
            <a:gs pos="64999">
              <a:srgbClr val="F0EBD5"/>
            </a:gs>
            <a:gs pos="100000">
              <a:srgbClr val="D1C39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5C91C-5372-4F1E-907C-9E4F88CDA5E4}" type="datetimeFigureOut">
              <a:rPr lang="es-PE" smtClean="0"/>
              <a:pPr/>
              <a:t>19/05/2014</a:t>
            </a:fld>
            <a:endParaRPr lang="es-P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7C9002-772A-4212-B1A2-A76E376DC864}" type="slidenum">
              <a:rPr lang="es-PE" smtClean="0"/>
              <a:pPr/>
              <a:t>‹Nº›</a:t>
            </a:fld>
            <a:endParaRPr lang="es-P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0"/>
            <a:ext cx="9144000" cy="928670"/>
          </a:xfrm>
        </p:spPr>
        <p:style>
          <a:lnRef idx="0">
            <a:schemeClr val="accent3"/>
          </a:lnRef>
          <a:fillRef idx="3">
            <a:schemeClr val="accent3"/>
          </a:fillRef>
          <a:effectRef idx="3">
            <a:schemeClr val="accent3"/>
          </a:effectRef>
          <a:fontRef idx="minor">
            <a:schemeClr val="lt1"/>
          </a:fontRef>
        </p:style>
        <p:txBody>
          <a:bodyPr/>
          <a:lstStyle/>
          <a:p>
            <a:r>
              <a:rPr lang="es-PE" b="1" dirty="0" smtClean="0">
                <a:solidFill>
                  <a:srgbClr val="C00000"/>
                </a:solidFill>
                <a:latin typeface="Arial" pitchFamily="34" charset="0"/>
                <a:cs typeface="Arial" pitchFamily="34" charset="0"/>
              </a:rPr>
              <a:t>GESTIÓN DE INVENTARIOS</a:t>
            </a:r>
            <a:endParaRPr lang="es-PE" b="1" dirty="0">
              <a:solidFill>
                <a:srgbClr val="C00000"/>
              </a:solidFill>
              <a:latin typeface="Arial" pitchFamily="34" charset="0"/>
              <a:cs typeface="Arial" pitchFamily="34" charset="0"/>
            </a:endParaRPr>
          </a:p>
        </p:txBody>
      </p:sp>
      <p:sp>
        <p:nvSpPr>
          <p:cNvPr id="3" name="2 Subtítulo"/>
          <p:cNvSpPr>
            <a:spLocks noGrp="1"/>
          </p:cNvSpPr>
          <p:nvPr>
            <p:ph type="subTitle" idx="1"/>
          </p:nvPr>
        </p:nvSpPr>
        <p:spPr>
          <a:xfrm>
            <a:off x="0" y="3786190"/>
            <a:ext cx="9144000" cy="3071810"/>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pPr algn="l"/>
            <a:r>
              <a:rPr lang="es-PE" dirty="0" smtClean="0">
                <a:solidFill>
                  <a:schemeClr val="accent6">
                    <a:lumMod val="75000"/>
                  </a:schemeClr>
                </a:solidFill>
              </a:rPr>
              <a:t>    </a:t>
            </a:r>
            <a:r>
              <a:rPr lang="es-PE" b="1" dirty="0" smtClean="0">
                <a:solidFill>
                  <a:schemeClr val="accent6">
                    <a:lumMod val="75000"/>
                  </a:schemeClr>
                </a:solidFill>
              </a:rPr>
              <a:t>INTEGRANTES</a:t>
            </a:r>
          </a:p>
          <a:p>
            <a:pPr algn="l">
              <a:buFont typeface="Wingdings" pitchFamily="2" charset="2"/>
              <a:buChar char="Ø"/>
            </a:pPr>
            <a:r>
              <a:rPr lang="es-PE" sz="3000" dirty="0" smtClean="0">
                <a:solidFill>
                  <a:srgbClr val="EEECE1">
                    <a:lumMod val="10000"/>
                  </a:srgbClr>
                </a:solidFill>
              </a:rPr>
              <a:t>CARRASCO BEDIA, JULIO</a:t>
            </a:r>
          </a:p>
          <a:p>
            <a:pPr algn="l">
              <a:buFont typeface="Wingdings" pitchFamily="2" charset="2"/>
              <a:buChar char="Ø"/>
            </a:pPr>
            <a:r>
              <a:rPr lang="es-PE" sz="3000" dirty="0" smtClean="0">
                <a:solidFill>
                  <a:srgbClr val="EEECE1">
                    <a:lumMod val="10000"/>
                  </a:srgbClr>
                </a:solidFill>
              </a:rPr>
              <a:t>CERF </a:t>
            </a:r>
            <a:r>
              <a:rPr lang="es-PE" sz="3000" dirty="0">
                <a:solidFill>
                  <a:srgbClr val="EEECE1">
                    <a:lumMod val="10000"/>
                  </a:srgbClr>
                </a:solidFill>
              </a:rPr>
              <a:t>SORIANO CHRISTOPHER </a:t>
            </a:r>
            <a:endParaRPr lang="es-PE" sz="3000" dirty="0" smtClean="0">
              <a:solidFill>
                <a:srgbClr val="EEECE1">
                  <a:lumMod val="10000"/>
                </a:srgbClr>
              </a:solidFill>
            </a:endParaRPr>
          </a:p>
          <a:p>
            <a:pPr algn="l">
              <a:buFont typeface="Wingdings" pitchFamily="2" charset="2"/>
              <a:buChar char="Ø"/>
            </a:pPr>
            <a:r>
              <a:rPr lang="es-PE" sz="3000" dirty="0" smtClean="0">
                <a:solidFill>
                  <a:srgbClr val="EEECE1">
                    <a:lumMod val="10000"/>
                  </a:srgbClr>
                </a:solidFill>
              </a:rPr>
              <a:t>CONTRERAS CONDORI, RUTH</a:t>
            </a:r>
          </a:p>
          <a:p>
            <a:pPr algn="l">
              <a:buFont typeface="Wingdings" pitchFamily="2" charset="2"/>
              <a:buChar char="Ø"/>
            </a:pPr>
            <a:r>
              <a:rPr lang="es-PE" sz="3000" dirty="0" smtClean="0">
                <a:solidFill>
                  <a:schemeClr val="bg2">
                    <a:lumMod val="10000"/>
                  </a:schemeClr>
                </a:solidFill>
              </a:rPr>
              <a:t>FARRO RUIZ, MALENA</a:t>
            </a:r>
          </a:p>
          <a:p>
            <a:pPr algn="l">
              <a:buFont typeface="Wingdings" pitchFamily="2" charset="2"/>
              <a:buChar char="Ø"/>
            </a:pPr>
            <a:r>
              <a:rPr lang="es-PE" sz="3000" dirty="0">
                <a:solidFill>
                  <a:schemeClr val="bg2">
                    <a:lumMod val="10000"/>
                  </a:schemeClr>
                </a:solidFill>
              </a:rPr>
              <a:t>LARA CAMAN, </a:t>
            </a:r>
            <a:r>
              <a:rPr lang="es-PE" sz="3000" dirty="0" smtClean="0">
                <a:solidFill>
                  <a:schemeClr val="bg2">
                    <a:lumMod val="10000"/>
                  </a:schemeClr>
                </a:solidFill>
              </a:rPr>
              <a:t>CATHERINE</a:t>
            </a:r>
            <a:endParaRPr lang="es-PE" sz="3000" dirty="0">
              <a:solidFill>
                <a:schemeClr val="bg2">
                  <a:lumMod val="10000"/>
                </a:schemeClr>
              </a:solidFill>
            </a:endParaRPr>
          </a:p>
        </p:txBody>
      </p:sp>
      <p:pic>
        <p:nvPicPr>
          <p:cNvPr id="1026" name="Picture 2" descr="C:\Users\user\Desktop\Sin título.png"/>
          <p:cNvPicPr>
            <a:picLocks noChangeAspect="1" noChangeArrowheads="1"/>
          </p:cNvPicPr>
          <p:nvPr/>
        </p:nvPicPr>
        <p:blipFill>
          <a:blip r:embed="rId2" cstate="print"/>
          <a:srcRect/>
          <a:stretch>
            <a:fillRect/>
          </a:stretch>
        </p:blipFill>
        <p:spPr bwMode="auto">
          <a:xfrm>
            <a:off x="0" y="857232"/>
            <a:ext cx="9144000" cy="292895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2844" y="285728"/>
            <a:ext cx="5929354" cy="5572164"/>
          </a:xfrm>
        </p:spPr>
        <p:txBody>
          <a:bodyPr/>
          <a:lstStyle/>
          <a:p>
            <a:pPr algn="just"/>
            <a:r>
              <a:rPr lang="es-PE" dirty="0" smtClean="0">
                <a:solidFill>
                  <a:srgbClr val="002060"/>
                </a:solidFill>
              </a:rPr>
              <a:t>Su propósito es optimizar la organización de los productos de forma que los más solicitados se encuentren al alcance más rápidamente y de esta forma reducir tiempos y aumentar la eficiencia.</a:t>
            </a:r>
          </a:p>
          <a:p>
            <a:endParaRPr lang="es-PE" dirty="0"/>
          </a:p>
        </p:txBody>
      </p:sp>
      <p:sp>
        <p:nvSpPr>
          <p:cNvPr id="4" name="1 Título"/>
          <p:cNvSpPr txBox="1">
            <a:spLocks/>
          </p:cNvSpPr>
          <p:nvPr/>
        </p:nvSpPr>
        <p:spPr>
          <a:xfrm>
            <a:off x="8715404" y="0"/>
            <a:ext cx="428596" cy="68580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PE" sz="4400" b="0" i="0" u="none" strike="noStrike" kern="1200" cap="none" spc="0" normalizeH="0" baseline="0" noProof="0" smtClean="0">
                <a:ln>
                  <a:noFill/>
                </a:ln>
                <a:solidFill>
                  <a:schemeClr val="lt1"/>
                </a:solidFill>
                <a:effectLst/>
                <a:uLnTx/>
                <a:uFillTx/>
                <a:latin typeface="+mn-lt"/>
                <a:ea typeface="+mn-ea"/>
                <a:cs typeface="+mn-cs"/>
              </a:rPr>
              <a:t/>
            </a:r>
            <a:br>
              <a:rPr kumimoji="0" lang="es-PE" sz="4400" b="0" i="0" u="none" strike="noStrike" kern="1200" cap="none" spc="0" normalizeH="0" baseline="0" noProof="0" smtClean="0">
                <a:ln>
                  <a:noFill/>
                </a:ln>
                <a:solidFill>
                  <a:schemeClr val="lt1"/>
                </a:solidFill>
                <a:effectLst/>
                <a:uLnTx/>
                <a:uFillTx/>
                <a:latin typeface="+mn-lt"/>
                <a:ea typeface="+mn-ea"/>
                <a:cs typeface="+mn-cs"/>
              </a:rPr>
            </a:br>
            <a:endParaRPr kumimoji="0" lang="es-PE" sz="4400" b="0" i="0" u="none" strike="noStrike" kern="1200" cap="none" spc="0" normalizeH="0" baseline="0" noProof="0" dirty="0">
              <a:ln>
                <a:noFill/>
              </a:ln>
              <a:solidFill>
                <a:schemeClr val="lt1"/>
              </a:solidFill>
              <a:effectLst/>
              <a:uLnTx/>
              <a:uFillTx/>
              <a:latin typeface="+mn-lt"/>
              <a:ea typeface="+mn-ea"/>
              <a:cs typeface="+mn-cs"/>
            </a:endParaRPr>
          </a:p>
        </p:txBody>
      </p:sp>
      <p:pic>
        <p:nvPicPr>
          <p:cNvPr id="24577" name="Picture 1" descr="C:\Users\user\Desktop\work-adm.oper\INVEN11.png"/>
          <p:cNvPicPr>
            <a:picLocks noChangeAspect="1" noChangeArrowheads="1"/>
          </p:cNvPicPr>
          <p:nvPr/>
        </p:nvPicPr>
        <p:blipFill>
          <a:blip r:embed="rId2" cstate="print"/>
          <a:srcRect/>
          <a:stretch>
            <a:fillRect/>
          </a:stretch>
        </p:blipFill>
        <p:spPr bwMode="auto">
          <a:xfrm>
            <a:off x="2071670" y="3357562"/>
            <a:ext cx="6640427" cy="321471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2844" y="142852"/>
            <a:ext cx="6215106" cy="6429420"/>
          </a:xfrm>
        </p:spPr>
        <p:txBody>
          <a:bodyPr>
            <a:normAutofit/>
          </a:bodyPr>
          <a:lstStyle/>
          <a:p>
            <a:pPr algn="just">
              <a:buNone/>
            </a:pPr>
            <a:r>
              <a:rPr lang="es-PE" dirty="0" smtClean="0"/>
              <a:t>    </a:t>
            </a:r>
            <a:r>
              <a:rPr lang="es-PE" dirty="0" smtClean="0">
                <a:solidFill>
                  <a:srgbClr val="002060"/>
                </a:solidFill>
              </a:rPr>
              <a:t>Para realizar un análisis ABC hay que diferenciarnos en 3 grupos:</a:t>
            </a:r>
          </a:p>
          <a:p>
            <a:pPr algn="just" fontAlgn="base">
              <a:buBlip>
                <a:blip r:embed="rId2"/>
              </a:buBlip>
            </a:pPr>
            <a:r>
              <a:rPr lang="es-PE" dirty="0" smtClean="0">
                <a:solidFill>
                  <a:srgbClr val="002060"/>
                </a:solidFill>
              </a:rPr>
              <a:t> </a:t>
            </a:r>
            <a:r>
              <a:rPr lang="es-PE" b="1" dirty="0" smtClean="0">
                <a:solidFill>
                  <a:srgbClr val="002060"/>
                </a:solidFill>
              </a:rPr>
              <a:t>Artículos de tipo A: </a:t>
            </a:r>
            <a:r>
              <a:rPr lang="es-PE" dirty="0" smtClean="0">
                <a:solidFill>
                  <a:srgbClr val="002060"/>
                </a:solidFill>
              </a:rPr>
              <a:t>Se refieren a los más importantes (los más usados, más vendidos o más urgentes). Suelen ser los que más ingresos dan.</a:t>
            </a:r>
          </a:p>
          <a:p>
            <a:pPr lvl="0" algn="just"/>
            <a:r>
              <a:rPr lang="es-PE" dirty="0" smtClean="0">
                <a:solidFill>
                  <a:srgbClr val="002060"/>
                </a:solidFill>
              </a:rPr>
              <a:t>El 70-80 % del valor de consumo anual de la empresa generalmente representa solo entre el 10 y el 20 % de los artículos de inventario totales.</a:t>
            </a:r>
          </a:p>
          <a:p>
            <a:endParaRPr lang="es-PE" dirty="0"/>
          </a:p>
        </p:txBody>
      </p:sp>
      <p:sp>
        <p:nvSpPr>
          <p:cNvPr id="4" name="1 Título"/>
          <p:cNvSpPr txBox="1">
            <a:spLocks/>
          </p:cNvSpPr>
          <p:nvPr/>
        </p:nvSpPr>
        <p:spPr>
          <a:xfrm>
            <a:off x="8715404" y="0"/>
            <a:ext cx="428596" cy="68580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PE" sz="4400" b="0" i="0" u="none" strike="noStrike" kern="1200" cap="none" spc="0" normalizeH="0" baseline="0" noProof="0" smtClean="0">
                <a:ln>
                  <a:noFill/>
                </a:ln>
                <a:solidFill>
                  <a:schemeClr val="lt1"/>
                </a:solidFill>
                <a:effectLst/>
                <a:uLnTx/>
                <a:uFillTx/>
                <a:latin typeface="+mn-lt"/>
                <a:ea typeface="+mn-ea"/>
                <a:cs typeface="+mn-cs"/>
              </a:rPr>
              <a:t/>
            </a:r>
            <a:br>
              <a:rPr kumimoji="0" lang="es-PE" sz="4400" b="0" i="0" u="none" strike="noStrike" kern="1200" cap="none" spc="0" normalizeH="0" baseline="0" noProof="0" smtClean="0">
                <a:ln>
                  <a:noFill/>
                </a:ln>
                <a:solidFill>
                  <a:schemeClr val="lt1"/>
                </a:solidFill>
                <a:effectLst/>
                <a:uLnTx/>
                <a:uFillTx/>
                <a:latin typeface="+mn-lt"/>
                <a:ea typeface="+mn-ea"/>
                <a:cs typeface="+mn-cs"/>
              </a:rPr>
            </a:br>
            <a:endParaRPr kumimoji="0" lang="es-PE" sz="44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357166"/>
            <a:ext cx="6715172" cy="4786346"/>
          </a:xfrm>
        </p:spPr>
        <p:txBody>
          <a:bodyPr/>
          <a:lstStyle/>
          <a:p>
            <a:pPr algn="just">
              <a:buBlip>
                <a:blip r:embed="rId2"/>
              </a:buBlip>
            </a:pPr>
            <a:r>
              <a:rPr lang="es-PE" b="1" dirty="0" smtClean="0">
                <a:solidFill>
                  <a:srgbClr val="002060"/>
                </a:solidFill>
              </a:rPr>
              <a:t>Artículos de tipo B: </a:t>
            </a:r>
            <a:r>
              <a:rPr lang="es-PE" dirty="0" smtClean="0">
                <a:solidFill>
                  <a:srgbClr val="002060"/>
                </a:solidFill>
              </a:rPr>
              <a:t>son artículos de una clase intermedia, con un valor de consumo medio.</a:t>
            </a:r>
          </a:p>
          <a:p>
            <a:pPr algn="just">
              <a:buNone/>
            </a:pPr>
            <a:r>
              <a:rPr lang="es-PE" dirty="0" smtClean="0">
                <a:solidFill>
                  <a:srgbClr val="002060"/>
                </a:solidFill>
              </a:rPr>
              <a:t>    Ese 15-25 % de valor de consumo anual generalmente representa el 30 % de los artículos de inventario totales.</a:t>
            </a:r>
          </a:p>
          <a:p>
            <a:endParaRPr lang="es-PE" dirty="0" smtClean="0"/>
          </a:p>
          <a:p>
            <a:endParaRPr lang="es-PE" dirty="0"/>
          </a:p>
        </p:txBody>
      </p:sp>
      <p:sp>
        <p:nvSpPr>
          <p:cNvPr id="4" name="1 Título"/>
          <p:cNvSpPr txBox="1">
            <a:spLocks/>
          </p:cNvSpPr>
          <p:nvPr/>
        </p:nvSpPr>
        <p:spPr>
          <a:xfrm>
            <a:off x="8715404" y="0"/>
            <a:ext cx="428596" cy="68580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PE" sz="4400" b="0" i="0" u="none" strike="noStrike" kern="1200" cap="none" spc="0" normalizeH="0" baseline="0" noProof="0" smtClean="0">
                <a:ln>
                  <a:noFill/>
                </a:ln>
                <a:solidFill>
                  <a:schemeClr val="lt1"/>
                </a:solidFill>
                <a:effectLst/>
                <a:uLnTx/>
                <a:uFillTx/>
                <a:latin typeface="+mn-lt"/>
                <a:ea typeface="+mn-ea"/>
                <a:cs typeface="+mn-cs"/>
              </a:rPr>
              <a:t/>
            </a:r>
            <a:br>
              <a:rPr kumimoji="0" lang="es-PE" sz="4400" b="0" i="0" u="none" strike="noStrike" kern="1200" cap="none" spc="0" normalizeH="0" baseline="0" noProof="0" smtClean="0">
                <a:ln>
                  <a:noFill/>
                </a:ln>
                <a:solidFill>
                  <a:schemeClr val="lt1"/>
                </a:solidFill>
                <a:effectLst/>
                <a:uLnTx/>
                <a:uFillTx/>
                <a:latin typeface="+mn-lt"/>
                <a:ea typeface="+mn-ea"/>
                <a:cs typeface="+mn-cs"/>
              </a:rPr>
            </a:br>
            <a:endParaRPr kumimoji="0" lang="es-PE" sz="44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285728"/>
            <a:ext cx="5929354" cy="6215106"/>
          </a:xfrm>
        </p:spPr>
        <p:txBody>
          <a:bodyPr>
            <a:normAutofit/>
          </a:bodyPr>
          <a:lstStyle/>
          <a:p>
            <a:pPr algn="just">
              <a:buBlip>
                <a:blip r:embed="rId2"/>
              </a:buBlip>
            </a:pPr>
            <a:r>
              <a:rPr lang="es-PE" b="1" dirty="0" smtClean="0">
                <a:solidFill>
                  <a:srgbClr val="002060"/>
                </a:solidFill>
              </a:rPr>
              <a:t>Artículos de tipo C: </a:t>
            </a:r>
            <a:r>
              <a:rPr lang="es-PE" dirty="0" smtClean="0">
                <a:solidFill>
                  <a:srgbClr val="002060"/>
                </a:solidFill>
              </a:rPr>
              <a:t>Estos son aquellos que carecen de importancia. Muchas veces tenerlos en el almacén cuesta más dinero que el beneficio que aportan.</a:t>
            </a:r>
          </a:p>
          <a:p>
            <a:pPr algn="just">
              <a:buNone/>
            </a:pPr>
            <a:r>
              <a:rPr lang="es-PE" dirty="0" smtClean="0">
                <a:solidFill>
                  <a:srgbClr val="002060"/>
                </a:solidFill>
              </a:rPr>
              <a:t>    El 5 % más bajo del valor de consumo anual generalmente representa el 50 % de los artículos de inventario totales.</a:t>
            </a:r>
          </a:p>
          <a:p>
            <a:pPr>
              <a:buNone/>
            </a:pPr>
            <a:endParaRPr lang="es-PE" dirty="0"/>
          </a:p>
        </p:txBody>
      </p:sp>
      <p:sp>
        <p:nvSpPr>
          <p:cNvPr id="4" name="1 Título"/>
          <p:cNvSpPr txBox="1">
            <a:spLocks/>
          </p:cNvSpPr>
          <p:nvPr/>
        </p:nvSpPr>
        <p:spPr>
          <a:xfrm>
            <a:off x="8715404" y="0"/>
            <a:ext cx="428596" cy="68580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PE" sz="4400" b="0" i="0" u="none" strike="noStrike" kern="1200" cap="none" spc="0" normalizeH="0" baseline="0" noProof="0" smtClean="0">
                <a:ln>
                  <a:noFill/>
                </a:ln>
                <a:solidFill>
                  <a:schemeClr val="lt1"/>
                </a:solidFill>
                <a:effectLst/>
                <a:uLnTx/>
                <a:uFillTx/>
                <a:latin typeface="+mn-lt"/>
                <a:ea typeface="+mn-ea"/>
                <a:cs typeface="+mn-cs"/>
              </a:rPr>
              <a:t/>
            </a:r>
            <a:br>
              <a:rPr kumimoji="0" lang="es-PE" sz="4400" b="0" i="0" u="none" strike="noStrike" kern="1200" cap="none" spc="0" normalizeH="0" baseline="0" noProof="0" smtClean="0">
                <a:ln>
                  <a:noFill/>
                </a:ln>
                <a:solidFill>
                  <a:schemeClr val="lt1"/>
                </a:solidFill>
                <a:effectLst/>
                <a:uLnTx/>
                <a:uFillTx/>
                <a:latin typeface="+mn-lt"/>
                <a:ea typeface="+mn-ea"/>
                <a:cs typeface="+mn-cs"/>
              </a:rPr>
            </a:br>
            <a:endParaRPr kumimoji="0" lang="es-PE" sz="44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2844" y="142852"/>
            <a:ext cx="6500858" cy="6500858"/>
          </a:xfrm>
        </p:spPr>
        <p:txBody>
          <a:bodyPr>
            <a:normAutofit lnSpcReduction="10000"/>
          </a:bodyPr>
          <a:lstStyle/>
          <a:p>
            <a:pPr algn="just"/>
            <a:r>
              <a:rPr lang="es-PE" dirty="0" smtClean="0">
                <a:solidFill>
                  <a:srgbClr val="002060"/>
                </a:solidFill>
              </a:rPr>
              <a:t>Una vez hecha la asignación se procederá a colocar los artículos de Tipo A en las zonas más alcanzables y los artículos Tipo B y C en las zonas menos accesibles, ya que la necesidad de disponer de ellos es menor.</a:t>
            </a:r>
          </a:p>
          <a:p>
            <a:pPr algn="just"/>
            <a:r>
              <a:rPr lang="es-PE" dirty="0" smtClean="0">
                <a:solidFill>
                  <a:srgbClr val="002060"/>
                </a:solidFill>
              </a:rPr>
              <a:t>A través de esta categorización, el gerente de suministro puede identificar puntos claves de inventario y separarlos del resto de los artículos, especialmente a aquellos que son numerosos pero no rentables. </a:t>
            </a:r>
          </a:p>
          <a:p>
            <a:endParaRPr lang="es-PE" dirty="0"/>
          </a:p>
        </p:txBody>
      </p:sp>
      <p:sp>
        <p:nvSpPr>
          <p:cNvPr id="4" name="1 Título"/>
          <p:cNvSpPr txBox="1">
            <a:spLocks/>
          </p:cNvSpPr>
          <p:nvPr/>
        </p:nvSpPr>
        <p:spPr>
          <a:xfrm>
            <a:off x="8715404" y="0"/>
            <a:ext cx="428596" cy="68580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PE" sz="4400" b="0" i="0" u="none" strike="noStrike" kern="1200" cap="none" spc="0" normalizeH="0" baseline="0" noProof="0" smtClean="0">
                <a:ln>
                  <a:noFill/>
                </a:ln>
                <a:solidFill>
                  <a:schemeClr val="lt1"/>
                </a:solidFill>
                <a:effectLst/>
                <a:uLnTx/>
                <a:uFillTx/>
                <a:latin typeface="+mn-lt"/>
                <a:ea typeface="+mn-ea"/>
                <a:cs typeface="+mn-cs"/>
              </a:rPr>
              <a:t/>
            </a:r>
            <a:br>
              <a:rPr kumimoji="0" lang="es-PE" sz="4400" b="0" i="0" u="none" strike="noStrike" kern="1200" cap="none" spc="0" normalizeH="0" baseline="0" noProof="0" smtClean="0">
                <a:ln>
                  <a:noFill/>
                </a:ln>
                <a:solidFill>
                  <a:schemeClr val="lt1"/>
                </a:solidFill>
                <a:effectLst/>
                <a:uLnTx/>
                <a:uFillTx/>
                <a:latin typeface="+mn-lt"/>
                <a:ea typeface="+mn-ea"/>
                <a:cs typeface="+mn-cs"/>
              </a:rPr>
            </a:br>
            <a:endParaRPr kumimoji="0" lang="es-PE" sz="44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500042"/>
            <a:ext cx="4786346" cy="5857916"/>
          </a:xfrm>
        </p:spPr>
        <p:txBody>
          <a:bodyPr/>
          <a:lstStyle/>
          <a:p>
            <a:pPr>
              <a:buNone/>
            </a:pPr>
            <a:r>
              <a:rPr lang="es-PE" dirty="0" smtClean="0">
                <a:solidFill>
                  <a:srgbClr val="002060"/>
                </a:solidFill>
              </a:rPr>
              <a:t>    Además de los datos cuantitativos se deben tener en cuenta aspectos como:</a:t>
            </a:r>
          </a:p>
          <a:p>
            <a:pPr lvl="0"/>
            <a:r>
              <a:rPr lang="es-PE" dirty="0" smtClean="0">
                <a:solidFill>
                  <a:srgbClr val="002060"/>
                </a:solidFill>
              </a:rPr>
              <a:t>Escasez de suministros</a:t>
            </a:r>
          </a:p>
          <a:p>
            <a:pPr lvl="0"/>
            <a:r>
              <a:rPr lang="es-PE" dirty="0" smtClean="0">
                <a:solidFill>
                  <a:srgbClr val="002060"/>
                </a:solidFill>
              </a:rPr>
              <a:t>Plazos de reposición</a:t>
            </a:r>
          </a:p>
          <a:p>
            <a:pPr lvl="0"/>
            <a:r>
              <a:rPr lang="es-PE" dirty="0" smtClean="0">
                <a:solidFill>
                  <a:srgbClr val="002060"/>
                </a:solidFill>
              </a:rPr>
              <a:t>Caducidad</a:t>
            </a:r>
          </a:p>
          <a:p>
            <a:r>
              <a:rPr lang="es-PE" dirty="0" smtClean="0">
                <a:solidFill>
                  <a:srgbClr val="002060"/>
                </a:solidFill>
              </a:rPr>
              <a:t>Costo por roturas o daños a las existencias.</a:t>
            </a:r>
          </a:p>
          <a:p>
            <a:endParaRPr lang="es-PE" dirty="0"/>
          </a:p>
        </p:txBody>
      </p:sp>
      <p:sp>
        <p:nvSpPr>
          <p:cNvPr id="5" name="1 Título"/>
          <p:cNvSpPr>
            <a:spLocks noGrp="1"/>
          </p:cNvSpPr>
          <p:nvPr>
            <p:ph type="title"/>
          </p:nvPr>
        </p:nvSpPr>
        <p:spPr>
          <a:xfrm>
            <a:off x="8715404" y="0"/>
            <a:ext cx="428596" cy="6858000"/>
          </a:xfrm>
        </p:spPr>
        <p:style>
          <a:lnRef idx="0">
            <a:schemeClr val="accent6"/>
          </a:lnRef>
          <a:fillRef idx="3">
            <a:schemeClr val="accent6"/>
          </a:fillRef>
          <a:effectRef idx="3">
            <a:schemeClr val="accent6"/>
          </a:effectRef>
          <a:fontRef idx="minor">
            <a:schemeClr val="lt1"/>
          </a:fontRef>
        </p:style>
        <p:txBody>
          <a:bodyPr/>
          <a:lstStyle/>
          <a:p>
            <a:r>
              <a:rPr lang="es-PE" dirty="0" smtClean="0"/>
              <a:t/>
            </a:r>
            <a:br>
              <a:rPr lang="es-PE" dirty="0" smtClean="0"/>
            </a:br>
            <a:endParaRPr lang="es-PE" dirty="0"/>
          </a:p>
        </p:txBody>
      </p:sp>
      <p:pic>
        <p:nvPicPr>
          <p:cNvPr id="6" name="Picture 3" descr="Dibujo2"/>
          <p:cNvPicPr>
            <a:picLocks noChangeAspect="1" noChangeArrowheads="1"/>
          </p:cNvPicPr>
          <p:nvPr/>
        </p:nvPicPr>
        <p:blipFill>
          <a:blip r:embed="rId2" cstate="print"/>
          <a:srcRect/>
          <a:stretch>
            <a:fillRect/>
          </a:stretch>
        </p:blipFill>
        <p:spPr bwMode="auto">
          <a:xfrm>
            <a:off x="4500562" y="2000240"/>
            <a:ext cx="4214842" cy="392909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285728"/>
            <a:ext cx="5500726" cy="6072230"/>
          </a:xfrm>
        </p:spPr>
        <p:txBody>
          <a:bodyPr>
            <a:normAutofit/>
          </a:bodyPr>
          <a:lstStyle/>
          <a:p>
            <a:pPr algn="just"/>
            <a:r>
              <a:rPr lang="es-PE" dirty="0" smtClean="0">
                <a:solidFill>
                  <a:srgbClr val="002060"/>
                </a:solidFill>
              </a:rPr>
              <a:t>El método ABC permite aumentar la eficiencia de los almacenes al ahorrar tiempo a los encargados a la hora de coger y dejar los artículos, puesto que pueden tener mejor controlados los </a:t>
            </a:r>
            <a:r>
              <a:rPr lang="es-PE" dirty="0" err="1" smtClean="0">
                <a:solidFill>
                  <a:srgbClr val="002060"/>
                </a:solidFill>
              </a:rPr>
              <a:t>items</a:t>
            </a:r>
            <a:r>
              <a:rPr lang="es-PE" dirty="0" smtClean="0">
                <a:solidFill>
                  <a:srgbClr val="002060"/>
                </a:solidFill>
              </a:rPr>
              <a:t> más solicitados y requerir menos movimientos para gestionarlos. </a:t>
            </a:r>
          </a:p>
          <a:p>
            <a:pPr>
              <a:buNone/>
            </a:pPr>
            <a:endParaRPr lang="es-PE" dirty="0"/>
          </a:p>
        </p:txBody>
      </p:sp>
      <p:sp>
        <p:nvSpPr>
          <p:cNvPr id="4" name="1 Título"/>
          <p:cNvSpPr txBox="1">
            <a:spLocks/>
          </p:cNvSpPr>
          <p:nvPr/>
        </p:nvSpPr>
        <p:spPr>
          <a:xfrm>
            <a:off x="8715404" y="0"/>
            <a:ext cx="428596" cy="68580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PE" sz="4400" b="0" i="0" u="none" strike="noStrike" kern="1200" cap="none" spc="0" normalizeH="0" baseline="0" noProof="0" smtClean="0">
                <a:ln>
                  <a:noFill/>
                </a:ln>
                <a:solidFill>
                  <a:schemeClr val="lt1"/>
                </a:solidFill>
                <a:effectLst/>
                <a:uLnTx/>
                <a:uFillTx/>
                <a:latin typeface="+mn-lt"/>
                <a:ea typeface="+mn-ea"/>
                <a:cs typeface="+mn-cs"/>
              </a:rPr>
              <a:t/>
            </a:r>
            <a:br>
              <a:rPr kumimoji="0" lang="es-PE" sz="4400" b="0" i="0" u="none" strike="noStrike" kern="1200" cap="none" spc="0" normalizeH="0" baseline="0" noProof="0" smtClean="0">
                <a:ln>
                  <a:noFill/>
                </a:ln>
                <a:solidFill>
                  <a:schemeClr val="lt1"/>
                </a:solidFill>
                <a:effectLst/>
                <a:uLnTx/>
                <a:uFillTx/>
                <a:latin typeface="+mn-lt"/>
                <a:ea typeface="+mn-ea"/>
                <a:cs typeface="+mn-cs"/>
              </a:rPr>
            </a:br>
            <a:endParaRPr kumimoji="0" lang="es-PE" sz="4400" b="0" i="0" u="none" strike="noStrike" kern="1200" cap="none" spc="0" normalizeH="0" baseline="0" noProof="0" dirty="0">
              <a:ln>
                <a:noFill/>
              </a:ln>
              <a:solidFill>
                <a:schemeClr val="lt1"/>
              </a:solidFill>
              <a:effectLst/>
              <a:uLnTx/>
              <a:uFillTx/>
              <a:latin typeface="+mn-lt"/>
              <a:ea typeface="+mn-ea"/>
              <a:cs typeface="+mn-cs"/>
            </a:endParaRPr>
          </a:p>
        </p:txBody>
      </p:sp>
      <p:pic>
        <p:nvPicPr>
          <p:cNvPr id="18434" name="Picture 2" descr="C:\Users\user\Desktop\work-adm.oper\inven02.jpg"/>
          <p:cNvPicPr>
            <a:picLocks noChangeAspect="1" noChangeArrowheads="1"/>
          </p:cNvPicPr>
          <p:nvPr/>
        </p:nvPicPr>
        <p:blipFill>
          <a:blip r:embed="rId2" cstate="print"/>
          <a:srcRect/>
          <a:stretch>
            <a:fillRect/>
          </a:stretch>
        </p:blipFill>
        <p:spPr bwMode="auto">
          <a:xfrm>
            <a:off x="5786446" y="1643050"/>
            <a:ext cx="3145590" cy="382588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428604"/>
            <a:ext cx="6143668" cy="4525963"/>
          </a:xfrm>
        </p:spPr>
        <p:txBody>
          <a:bodyPr/>
          <a:lstStyle/>
          <a:p>
            <a:pPr algn="just"/>
            <a:r>
              <a:rPr lang="es-PE" dirty="0" smtClean="0">
                <a:solidFill>
                  <a:srgbClr val="002060"/>
                </a:solidFill>
              </a:rPr>
              <a:t>Por último, se puede mejorar aún más esta sistemática con una buena gestión de stocks que contemple más unidades almacenadas de los productos que tengan más demanda.</a:t>
            </a:r>
          </a:p>
          <a:p>
            <a:endParaRPr lang="es-PE" dirty="0"/>
          </a:p>
        </p:txBody>
      </p:sp>
      <p:sp>
        <p:nvSpPr>
          <p:cNvPr id="4" name="1 Título"/>
          <p:cNvSpPr txBox="1">
            <a:spLocks/>
          </p:cNvSpPr>
          <p:nvPr/>
        </p:nvSpPr>
        <p:spPr>
          <a:xfrm>
            <a:off x="8715404" y="0"/>
            <a:ext cx="428596" cy="68580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PE" sz="4400" b="0" i="0" u="none" strike="noStrike" kern="1200" cap="none" spc="0" normalizeH="0" baseline="0" noProof="0" smtClean="0">
                <a:ln>
                  <a:noFill/>
                </a:ln>
                <a:solidFill>
                  <a:schemeClr val="lt1"/>
                </a:solidFill>
                <a:effectLst/>
                <a:uLnTx/>
                <a:uFillTx/>
                <a:latin typeface="+mn-lt"/>
                <a:ea typeface="+mn-ea"/>
                <a:cs typeface="+mn-cs"/>
              </a:rPr>
              <a:t/>
            </a:r>
            <a:br>
              <a:rPr kumimoji="0" lang="es-PE" sz="4400" b="0" i="0" u="none" strike="noStrike" kern="1200" cap="none" spc="0" normalizeH="0" baseline="0" noProof="0" smtClean="0">
                <a:ln>
                  <a:noFill/>
                </a:ln>
                <a:solidFill>
                  <a:schemeClr val="lt1"/>
                </a:solidFill>
                <a:effectLst/>
                <a:uLnTx/>
                <a:uFillTx/>
                <a:latin typeface="+mn-lt"/>
                <a:ea typeface="+mn-ea"/>
                <a:cs typeface="+mn-cs"/>
              </a:rPr>
            </a:br>
            <a:endParaRPr kumimoji="0" lang="es-PE" sz="4400" b="0" i="0" u="none" strike="noStrike" kern="1200" cap="none" spc="0" normalizeH="0" baseline="0" noProof="0" dirty="0">
              <a:ln>
                <a:noFill/>
              </a:ln>
              <a:solidFill>
                <a:schemeClr val="lt1"/>
              </a:solidFill>
              <a:effectLst/>
              <a:uLnTx/>
              <a:uFillTx/>
              <a:latin typeface="+mn-lt"/>
              <a:ea typeface="+mn-ea"/>
              <a:cs typeface="+mn-cs"/>
            </a:endParaRPr>
          </a:p>
        </p:txBody>
      </p:sp>
      <p:pic>
        <p:nvPicPr>
          <p:cNvPr id="5" name="Picture 1" descr="C:\Users\user\Desktop\work-adm.oper\INVEN09.jpg"/>
          <p:cNvPicPr>
            <a:picLocks noChangeAspect="1" noChangeArrowheads="1"/>
          </p:cNvPicPr>
          <p:nvPr/>
        </p:nvPicPr>
        <p:blipFill>
          <a:blip r:embed="rId2" cstate="print"/>
          <a:srcRect/>
          <a:stretch>
            <a:fillRect/>
          </a:stretch>
        </p:blipFill>
        <p:spPr bwMode="auto">
          <a:xfrm>
            <a:off x="4714876" y="3500438"/>
            <a:ext cx="3769712" cy="314327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work-adm.oper\inve15.png"/>
          <p:cNvPicPr>
            <a:picLocks noGrp="1" noChangeAspect="1" noChangeArrowheads="1"/>
          </p:cNvPicPr>
          <p:nvPr>
            <p:ph idx="1"/>
          </p:nvPr>
        </p:nvPicPr>
        <p:blipFill>
          <a:blip r:embed="rId2" cstate="print"/>
          <a:srcRect/>
          <a:stretch>
            <a:fillRect/>
          </a:stretch>
        </p:blipFill>
        <p:spPr bwMode="auto">
          <a:xfrm>
            <a:off x="0" y="142852"/>
            <a:ext cx="9144000" cy="671514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2844" y="928670"/>
            <a:ext cx="6758006" cy="4525963"/>
          </a:xfrm>
        </p:spPr>
        <p:txBody>
          <a:bodyPr>
            <a:normAutofit/>
          </a:bodyPr>
          <a:lstStyle/>
          <a:p>
            <a:pPr algn="just"/>
            <a:r>
              <a:rPr lang="es-PE" dirty="0" smtClean="0">
                <a:solidFill>
                  <a:srgbClr val="002060"/>
                </a:solidFill>
              </a:rPr>
              <a:t>Los modelos de manejo o gestión de inventarios, tienen como finalidad optimizar el costo de capital y lograr que la producción o las actividades comerciales de la empresa se desarrollen sin interrupciones o contratiempos.  </a:t>
            </a:r>
            <a:endParaRPr lang="es-PE" dirty="0">
              <a:solidFill>
                <a:srgbClr val="002060"/>
              </a:solidFill>
            </a:endParaRPr>
          </a:p>
        </p:txBody>
      </p:sp>
      <p:sp>
        <p:nvSpPr>
          <p:cNvPr id="4" name="1 Título"/>
          <p:cNvSpPr txBox="1">
            <a:spLocks/>
          </p:cNvSpPr>
          <p:nvPr/>
        </p:nvSpPr>
        <p:spPr>
          <a:xfrm>
            <a:off x="8715404" y="0"/>
            <a:ext cx="428596" cy="68580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PE" sz="4400" b="0" i="0" u="none" strike="noStrike" kern="1200" cap="none" spc="0" normalizeH="0" baseline="0" noProof="0" smtClean="0">
                <a:ln>
                  <a:noFill/>
                </a:ln>
                <a:solidFill>
                  <a:schemeClr val="lt1"/>
                </a:solidFill>
                <a:effectLst/>
                <a:uLnTx/>
                <a:uFillTx/>
                <a:latin typeface="+mn-lt"/>
                <a:ea typeface="+mn-ea"/>
                <a:cs typeface="+mn-cs"/>
              </a:rPr>
              <a:t/>
            </a:r>
            <a:br>
              <a:rPr kumimoji="0" lang="es-PE" sz="4400" b="0" i="0" u="none" strike="noStrike" kern="1200" cap="none" spc="0" normalizeH="0" baseline="0" noProof="0" smtClean="0">
                <a:ln>
                  <a:noFill/>
                </a:ln>
                <a:solidFill>
                  <a:schemeClr val="lt1"/>
                </a:solidFill>
                <a:effectLst/>
                <a:uLnTx/>
                <a:uFillTx/>
                <a:latin typeface="+mn-lt"/>
                <a:ea typeface="+mn-ea"/>
                <a:cs typeface="+mn-cs"/>
              </a:rPr>
            </a:br>
            <a:endParaRPr kumimoji="0" lang="es-PE" sz="4400" b="0" i="0" u="none" strike="noStrike" kern="1200" cap="none" spc="0" normalizeH="0" baseline="0" noProof="0" dirty="0">
              <a:ln>
                <a:noFill/>
              </a:ln>
              <a:solidFill>
                <a:schemeClr val="lt1"/>
              </a:solidFill>
              <a:effectLst/>
              <a:uLnTx/>
              <a:uFillTx/>
              <a:latin typeface="+mn-lt"/>
              <a:ea typeface="+mn-ea"/>
              <a:cs typeface="+mn-cs"/>
            </a:endParaRPr>
          </a:p>
        </p:txBody>
      </p:sp>
      <p:sp>
        <p:nvSpPr>
          <p:cNvPr id="5" name="4 CuadroTexto"/>
          <p:cNvSpPr txBox="1"/>
          <p:nvPr/>
        </p:nvSpPr>
        <p:spPr>
          <a:xfrm>
            <a:off x="2214546" y="214290"/>
            <a:ext cx="4929222" cy="584775"/>
          </a:xfrm>
          <a:prstGeom prst="rect">
            <a:avLst/>
          </a:prstGeom>
          <a:noFill/>
        </p:spPr>
        <p:txBody>
          <a:bodyPr wrap="square" rtlCol="0">
            <a:spAutoFit/>
          </a:bodyPr>
          <a:lstStyle/>
          <a:p>
            <a:r>
              <a:rPr lang="es-PE" sz="3200" b="1" dirty="0" smtClean="0">
                <a:solidFill>
                  <a:srgbClr val="C00000"/>
                </a:solidFill>
              </a:rPr>
              <a:t>MODELOS DE INVENTARIOS</a:t>
            </a:r>
            <a:endParaRPr lang="es-PE" sz="3200" b="1" dirty="0">
              <a:solidFill>
                <a:srgbClr val="C00000"/>
              </a:solidFill>
            </a:endParaRPr>
          </a:p>
        </p:txBody>
      </p:sp>
      <p:pic>
        <p:nvPicPr>
          <p:cNvPr id="16385" name="Picture 1" descr="C:\Users\user\Desktop\work-adm.oper\INVEN10.jpg"/>
          <p:cNvPicPr>
            <a:picLocks noChangeAspect="1" noChangeArrowheads="1"/>
          </p:cNvPicPr>
          <p:nvPr/>
        </p:nvPicPr>
        <p:blipFill>
          <a:blip r:embed="rId2" cstate="print"/>
          <a:srcRect/>
          <a:stretch>
            <a:fillRect/>
          </a:stretch>
        </p:blipFill>
        <p:spPr bwMode="auto">
          <a:xfrm>
            <a:off x="4857752" y="3911692"/>
            <a:ext cx="4119558" cy="266246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715404" y="0"/>
            <a:ext cx="428596" cy="6858000"/>
          </a:xfrm>
        </p:spPr>
        <p:style>
          <a:lnRef idx="0">
            <a:schemeClr val="accent6"/>
          </a:lnRef>
          <a:fillRef idx="3">
            <a:schemeClr val="accent6"/>
          </a:fillRef>
          <a:effectRef idx="3">
            <a:schemeClr val="accent6"/>
          </a:effectRef>
          <a:fontRef idx="minor">
            <a:schemeClr val="lt1"/>
          </a:fontRef>
        </p:style>
        <p:txBody>
          <a:bodyPr/>
          <a:lstStyle/>
          <a:p>
            <a:r>
              <a:rPr lang="es-PE" dirty="0" smtClean="0"/>
              <a:t/>
            </a:r>
            <a:br>
              <a:rPr lang="es-PE" dirty="0" smtClean="0"/>
            </a:br>
            <a:endParaRPr lang="es-PE" dirty="0"/>
          </a:p>
        </p:txBody>
      </p:sp>
      <p:sp>
        <p:nvSpPr>
          <p:cNvPr id="3" name="2 Marcador de contenido"/>
          <p:cNvSpPr>
            <a:spLocks noGrp="1"/>
          </p:cNvSpPr>
          <p:nvPr>
            <p:ph idx="1"/>
          </p:nvPr>
        </p:nvSpPr>
        <p:spPr>
          <a:xfrm>
            <a:off x="214282" y="214290"/>
            <a:ext cx="5857916" cy="6429420"/>
          </a:xfrm>
        </p:spPr>
        <p:txBody>
          <a:bodyPr/>
          <a:lstStyle/>
          <a:p>
            <a:pPr>
              <a:buNone/>
            </a:pPr>
            <a:r>
              <a:rPr lang="es-PE" b="1" dirty="0" smtClean="0">
                <a:solidFill>
                  <a:srgbClr val="C00000"/>
                </a:solidFill>
              </a:rPr>
              <a:t>    GESTIÓN DE INVENTARIOS</a:t>
            </a:r>
          </a:p>
          <a:p>
            <a:pPr algn="just"/>
            <a:r>
              <a:rPr lang="es-PE" dirty="0" smtClean="0">
                <a:solidFill>
                  <a:srgbClr val="002060"/>
                </a:solidFill>
              </a:rPr>
              <a:t>Es un punto determinante en el manejo estratégico de toda organización, tanto de prestación de servicios como de producción de bienes.</a:t>
            </a:r>
          </a:p>
          <a:p>
            <a:pPr algn="just"/>
            <a:r>
              <a:rPr lang="es-PE" dirty="0" smtClean="0">
                <a:solidFill>
                  <a:srgbClr val="002060"/>
                </a:solidFill>
              </a:rPr>
              <a:t> Los inventarios son la cantidad de bienes que una empresa mantiene en existencia en un momento determinado, el cual pertenece al patrimonio productivo de la empresa.</a:t>
            </a:r>
          </a:p>
          <a:p>
            <a:endParaRPr lang="es-PE" dirty="0"/>
          </a:p>
        </p:txBody>
      </p:sp>
      <p:pic>
        <p:nvPicPr>
          <p:cNvPr id="36865" name="Picture 1" descr="C:\Users\user\Desktop\work-adm.oper\INVEN01.jpg"/>
          <p:cNvPicPr>
            <a:picLocks noChangeAspect="1" noChangeArrowheads="1"/>
          </p:cNvPicPr>
          <p:nvPr/>
        </p:nvPicPr>
        <p:blipFill>
          <a:blip r:embed="rId2" cstate="print"/>
          <a:srcRect/>
          <a:stretch>
            <a:fillRect/>
          </a:stretch>
        </p:blipFill>
        <p:spPr bwMode="auto">
          <a:xfrm>
            <a:off x="6072198" y="1785926"/>
            <a:ext cx="2833686" cy="300039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214290"/>
            <a:ext cx="7143800" cy="6286544"/>
          </a:xfrm>
        </p:spPr>
        <p:txBody>
          <a:bodyPr>
            <a:normAutofit/>
          </a:bodyPr>
          <a:lstStyle/>
          <a:p>
            <a:pPr algn="just">
              <a:buNone/>
            </a:pPr>
            <a:r>
              <a:rPr lang="es-PE" dirty="0" smtClean="0"/>
              <a:t>    </a:t>
            </a:r>
            <a:r>
              <a:rPr lang="es-PE" dirty="0" smtClean="0">
                <a:solidFill>
                  <a:srgbClr val="002060"/>
                </a:solidFill>
              </a:rPr>
              <a:t>En general se quiere:</a:t>
            </a:r>
          </a:p>
          <a:p>
            <a:pPr algn="just"/>
            <a:r>
              <a:rPr lang="es-PE" dirty="0" smtClean="0">
                <a:solidFill>
                  <a:srgbClr val="002060"/>
                </a:solidFill>
              </a:rPr>
              <a:t>Que la producción se realice a un ritmo continuo.</a:t>
            </a:r>
          </a:p>
          <a:p>
            <a:pPr algn="just"/>
            <a:r>
              <a:rPr lang="es-PE" dirty="0" smtClean="0">
                <a:solidFill>
                  <a:srgbClr val="002060"/>
                </a:solidFill>
              </a:rPr>
              <a:t>Que los clientes no tengan que esperar.</a:t>
            </a:r>
          </a:p>
          <a:p>
            <a:pPr algn="just"/>
            <a:r>
              <a:rPr lang="es-PE" dirty="0" smtClean="0">
                <a:solidFill>
                  <a:srgbClr val="002060"/>
                </a:solidFill>
              </a:rPr>
              <a:t>Lograr comprar los insumos o mercancías a precios más bajos.</a:t>
            </a:r>
          </a:p>
          <a:p>
            <a:pPr algn="just"/>
            <a:r>
              <a:rPr lang="es-PE" dirty="0" smtClean="0">
                <a:solidFill>
                  <a:srgbClr val="002060"/>
                </a:solidFill>
              </a:rPr>
              <a:t>Reducir el costo de capital.</a:t>
            </a:r>
          </a:p>
          <a:p>
            <a:pPr algn="just"/>
            <a:r>
              <a:rPr lang="es-PE" dirty="0" smtClean="0">
                <a:solidFill>
                  <a:srgbClr val="002060"/>
                </a:solidFill>
              </a:rPr>
              <a:t>Reducir la cantidad de recursos inmovilizados.</a:t>
            </a:r>
            <a:endParaRPr lang="es-PE" dirty="0">
              <a:solidFill>
                <a:srgbClr val="002060"/>
              </a:solidFill>
            </a:endParaRPr>
          </a:p>
        </p:txBody>
      </p:sp>
      <p:sp>
        <p:nvSpPr>
          <p:cNvPr id="4" name="1 Título"/>
          <p:cNvSpPr txBox="1">
            <a:spLocks/>
          </p:cNvSpPr>
          <p:nvPr/>
        </p:nvSpPr>
        <p:spPr>
          <a:xfrm>
            <a:off x="8715404" y="0"/>
            <a:ext cx="428596" cy="68580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PE" sz="4400" b="0" i="0" u="none" strike="noStrike" kern="1200" cap="none" spc="0" normalizeH="0" baseline="0" noProof="0" smtClean="0">
                <a:ln>
                  <a:noFill/>
                </a:ln>
                <a:solidFill>
                  <a:schemeClr val="lt1"/>
                </a:solidFill>
                <a:effectLst/>
                <a:uLnTx/>
                <a:uFillTx/>
                <a:latin typeface="+mn-lt"/>
                <a:ea typeface="+mn-ea"/>
                <a:cs typeface="+mn-cs"/>
              </a:rPr>
              <a:t/>
            </a:r>
            <a:br>
              <a:rPr kumimoji="0" lang="es-PE" sz="4400" b="0" i="0" u="none" strike="noStrike" kern="1200" cap="none" spc="0" normalizeH="0" baseline="0" noProof="0" smtClean="0">
                <a:ln>
                  <a:noFill/>
                </a:ln>
                <a:solidFill>
                  <a:schemeClr val="lt1"/>
                </a:solidFill>
                <a:effectLst/>
                <a:uLnTx/>
                <a:uFillTx/>
                <a:latin typeface="+mn-lt"/>
                <a:ea typeface="+mn-ea"/>
                <a:cs typeface="+mn-cs"/>
              </a:rPr>
            </a:br>
            <a:endParaRPr kumimoji="0" lang="es-PE" sz="4400" b="0" i="0" u="none" strike="noStrike" kern="1200" cap="none" spc="0" normalizeH="0" baseline="0" noProof="0" dirty="0">
              <a:ln>
                <a:noFill/>
              </a:ln>
              <a:solidFill>
                <a:schemeClr val="lt1"/>
              </a:solidFill>
              <a:effectLst/>
              <a:uLnTx/>
              <a:uFillTx/>
              <a:latin typeface="+mn-lt"/>
              <a:ea typeface="+mn-ea"/>
              <a:cs typeface="+mn-cs"/>
            </a:endParaRPr>
          </a:p>
        </p:txBody>
      </p:sp>
      <p:pic>
        <p:nvPicPr>
          <p:cNvPr id="15361" name="Picture 1" descr="C:\Users\user\Desktop\work-adm.oper\INVEN10.jpg"/>
          <p:cNvPicPr>
            <a:picLocks noChangeAspect="1" noChangeArrowheads="1"/>
          </p:cNvPicPr>
          <p:nvPr/>
        </p:nvPicPr>
        <p:blipFill>
          <a:blip r:embed="rId2" cstate="print"/>
          <a:srcRect/>
          <a:stretch>
            <a:fillRect/>
          </a:stretch>
        </p:blipFill>
        <p:spPr bwMode="auto">
          <a:xfrm>
            <a:off x="4214810" y="4714884"/>
            <a:ext cx="4000528" cy="193070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285728"/>
            <a:ext cx="7043758" cy="5500726"/>
          </a:xfrm>
        </p:spPr>
        <p:txBody>
          <a:bodyPr>
            <a:normAutofit/>
          </a:bodyPr>
          <a:lstStyle/>
          <a:p>
            <a:pPr>
              <a:buNone/>
            </a:pPr>
            <a:r>
              <a:rPr lang="es-PE" b="1" dirty="0" smtClean="0"/>
              <a:t>     </a:t>
            </a:r>
            <a:r>
              <a:rPr lang="es-PE" b="1" dirty="0" smtClean="0">
                <a:solidFill>
                  <a:srgbClr val="C00000"/>
                </a:solidFill>
              </a:rPr>
              <a:t>TIPOS DE MODELOS</a:t>
            </a:r>
          </a:p>
          <a:p>
            <a:r>
              <a:rPr lang="es-PE" dirty="0" smtClean="0">
                <a:solidFill>
                  <a:srgbClr val="002060"/>
                </a:solidFill>
              </a:rPr>
              <a:t> Modelo ABC.</a:t>
            </a:r>
          </a:p>
          <a:p>
            <a:r>
              <a:rPr lang="es-PE" dirty="0" smtClean="0">
                <a:solidFill>
                  <a:srgbClr val="002060"/>
                </a:solidFill>
              </a:rPr>
              <a:t> Cantidad Optima de Pedido.</a:t>
            </a:r>
          </a:p>
          <a:p>
            <a:r>
              <a:rPr lang="es-PE" dirty="0" smtClean="0">
                <a:solidFill>
                  <a:srgbClr val="002060"/>
                </a:solidFill>
              </a:rPr>
              <a:t> Punto de </a:t>
            </a:r>
            <a:r>
              <a:rPr lang="es-PE" dirty="0" err="1" smtClean="0">
                <a:solidFill>
                  <a:srgbClr val="002060"/>
                </a:solidFill>
              </a:rPr>
              <a:t>Reorden</a:t>
            </a:r>
            <a:r>
              <a:rPr lang="es-PE" dirty="0" smtClean="0">
                <a:solidFill>
                  <a:srgbClr val="002060"/>
                </a:solidFill>
              </a:rPr>
              <a:t>.</a:t>
            </a:r>
          </a:p>
          <a:p>
            <a:r>
              <a:rPr lang="es-PE" dirty="0" smtClean="0">
                <a:solidFill>
                  <a:srgbClr val="002060"/>
                </a:solidFill>
              </a:rPr>
              <a:t> Inventario de Seguridad.</a:t>
            </a:r>
          </a:p>
          <a:p>
            <a:r>
              <a:rPr lang="es-PE" dirty="0" smtClean="0">
                <a:solidFill>
                  <a:srgbClr val="002060"/>
                </a:solidFill>
              </a:rPr>
              <a:t> Pedidos con Descuentos por Cantidad.</a:t>
            </a:r>
          </a:p>
          <a:p>
            <a:r>
              <a:rPr lang="en-US" dirty="0" smtClean="0">
                <a:solidFill>
                  <a:srgbClr val="002060"/>
                </a:solidFill>
              </a:rPr>
              <a:t> </a:t>
            </a:r>
            <a:r>
              <a:rPr lang="en-US" dirty="0" err="1" smtClean="0">
                <a:solidFill>
                  <a:srgbClr val="002060"/>
                </a:solidFill>
              </a:rPr>
              <a:t>Inventario</a:t>
            </a:r>
            <a:r>
              <a:rPr lang="en-US" dirty="0" smtClean="0">
                <a:solidFill>
                  <a:srgbClr val="002060"/>
                </a:solidFill>
              </a:rPr>
              <a:t> Cero (Just in Time – Justo a </a:t>
            </a:r>
            <a:r>
              <a:rPr lang="es-PE" dirty="0" smtClean="0">
                <a:solidFill>
                  <a:srgbClr val="002060"/>
                </a:solidFill>
              </a:rPr>
              <a:t>Tiempo).</a:t>
            </a:r>
            <a:endParaRPr lang="es-PE" dirty="0">
              <a:solidFill>
                <a:srgbClr val="002060"/>
              </a:solidFill>
            </a:endParaRPr>
          </a:p>
        </p:txBody>
      </p:sp>
      <p:sp>
        <p:nvSpPr>
          <p:cNvPr id="4" name="1 Título"/>
          <p:cNvSpPr txBox="1">
            <a:spLocks/>
          </p:cNvSpPr>
          <p:nvPr/>
        </p:nvSpPr>
        <p:spPr>
          <a:xfrm>
            <a:off x="8715404" y="0"/>
            <a:ext cx="428596" cy="68580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PE" sz="4400" b="0" i="0" u="none" strike="noStrike" kern="1200" cap="none" spc="0" normalizeH="0" baseline="0" noProof="0" smtClean="0">
                <a:ln>
                  <a:noFill/>
                </a:ln>
                <a:solidFill>
                  <a:schemeClr val="lt1"/>
                </a:solidFill>
                <a:effectLst/>
                <a:uLnTx/>
                <a:uFillTx/>
                <a:latin typeface="+mn-lt"/>
                <a:ea typeface="+mn-ea"/>
                <a:cs typeface="+mn-cs"/>
              </a:rPr>
              <a:t/>
            </a:r>
            <a:br>
              <a:rPr kumimoji="0" lang="es-PE" sz="4400" b="0" i="0" u="none" strike="noStrike" kern="1200" cap="none" spc="0" normalizeH="0" baseline="0" noProof="0" smtClean="0">
                <a:ln>
                  <a:noFill/>
                </a:ln>
                <a:solidFill>
                  <a:schemeClr val="lt1"/>
                </a:solidFill>
                <a:effectLst/>
                <a:uLnTx/>
                <a:uFillTx/>
                <a:latin typeface="+mn-lt"/>
                <a:ea typeface="+mn-ea"/>
                <a:cs typeface="+mn-cs"/>
              </a:rPr>
            </a:br>
            <a:endParaRPr kumimoji="0" lang="es-PE" sz="4400" b="0" i="0" u="none" strike="noStrike" kern="1200" cap="none" spc="0" normalizeH="0" baseline="0" noProof="0" dirty="0">
              <a:ln>
                <a:noFill/>
              </a:ln>
              <a:solidFill>
                <a:schemeClr val="lt1"/>
              </a:solidFill>
              <a:effectLst/>
              <a:uLnTx/>
              <a:uFillTx/>
              <a:latin typeface="+mn-lt"/>
              <a:ea typeface="+mn-ea"/>
              <a:cs typeface="+mn-cs"/>
            </a:endParaRPr>
          </a:p>
        </p:txBody>
      </p:sp>
      <p:pic>
        <p:nvPicPr>
          <p:cNvPr id="14337" name="Picture 1" descr="C:\Users\user\Desktop\work-adm.oper\INVE04.jpg"/>
          <p:cNvPicPr>
            <a:picLocks noChangeAspect="1" noChangeArrowheads="1"/>
          </p:cNvPicPr>
          <p:nvPr/>
        </p:nvPicPr>
        <p:blipFill>
          <a:blip r:embed="rId2" cstate="print"/>
          <a:srcRect/>
          <a:stretch>
            <a:fillRect/>
          </a:stretch>
        </p:blipFill>
        <p:spPr bwMode="auto">
          <a:xfrm>
            <a:off x="4000496" y="4357695"/>
            <a:ext cx="4180977" cy="235745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142852"/>
            <a:ext cx="8229600" cy="4525963"/>
          </a:xfrm>
        </p:spPr>
        <p:txBody>
          <a:bodyPr>
            <a:normAutofit/>
          </a:bodyPr>
          <a:lstStyle/>
          <a:p>
            <a:pPr>
              <a:buNone/>
            </a:pPr>
            <a:r>
              <a:rPr lang="es-PE" dirty="0" smtClean="0"/>
              <a:t>    </a:t>
            </a:r>
            <a:r>
              <a:rPr lang="es-PE" b="1" dirty="0" smtClean="0">
                <a:solidFill>
                  <a:srgbClr val="C00000"/>
                </a:solidFill>
              </a:rPr>
              <a:t>INVENTORY JUST IN TIME</a:t>
            </a:r>
          </a:p>
          <a:p>
            <a:pPr algn="just"/>
            <a:r>
              <a:rPr lang="es-PE" dirty="0" smtClean="0">
                <a:solidFill>
                  <a:srgbClr val="002060"/>
                </a:solidFill>
              </a:rPr>
              <a:t>Busca aumentar la calidad del producto y reducir los costos de fabricación.</a:t>
            </a:r>
          </a:p>
          <a:p>
            <a:pPr algn="just"/>
            <a:r>
              <a:rPr lang="es-PE" dirty="0" smtClean="0">
                <a:solidFill>
                  <a:srgbClr val="002060"/>
                </a:solidFill>
              </a:rPr>
              <a:t>En la practica se utilizan cajas que contienen el mínimo de piezas que garanticen una producción continua en cada etapa.</a:t>
            </a:r>
            <a:endParaRPr lang="es-PE" dirty="0">
              <a:solidFill>
                <a:srgbClr val="002060"/>
              </a:solidFill>
            </a:endParaRPr>
          </a:p>
        </p:txBody>
      </p:sp>
      <p:pic>
        <p:nvPicPr>
          <p:cNvPr id="2050" name="Picture 2" descr="C:\Users\user\Desktop\06.png"/>
          <p:cNvPicPr>
            <a:picLocks noChangeAspect="1" noChangeArrowheads="1"/>
          </p:cNvPicPr>
          <p:nvPr/>
        </p:nvPicPr>
        <p:blipFill>
          <a:blip r:embed="rId2" cstate="print"/>
          <a:srcRect/>
          <a:stretch>
            <a:fillRect/>
          </a:stretch>
        </p:blipFill>
        <p:spPr bwMode="auto">
          <a:xfrm>
            <a:off x="1857356" y="3429000"/>
            <a:ext cx="5857916" cy="3133267"/>
          </a:xfrm>
          <a:prstGeom prst="rect">
            <a:avLst/>
          </a:prstGeom>
          <a:noFill/>
        </p:spPr>
      </p:pic>
      <p:sp>
        <p:nvSpPr>
          <p:cNvPr id="5" name="1 Título"/>
          <p:cNvSpPr txBox="1">
            <a:spLocks/>
          </p:cNvSpPr>
          <p:nvPr/>
        </p:nvSpPr>
        <p:spPr>
          <a:xfrm>
            <a:off x="8715404" y="0"/>
            <a:ext cx="428596" cy="68580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PE" sz="4400" b="0" i="0" u="none" strike="noStrike" kern="1200" cap="none" spc="0" normalizeH="0" baseline="0" noProof="0" smtClean="0">
                <a:ln>
                  <a:noFill/>
                </a:ln>
                <a:solidFill>
                  <a:schemeClr val="lt1"/>
                </a:solidFill>
                <a:effectLst/>
                <a:uLnTx/>
                <a:uFillTx/>
                <a:latin typeface="+mn-lt"/>
                <a:ea typeface="+mn-ea"/>
                <a:cs typeface="+mn-cs"/>
              </a:rPr>
              <a:t/>
            </a:r>
            <a:br>
              <a:rPr kumimoji="0" lang="es-PE" sz="4400" b="0" i="0" u="none" strike="noStrike" kern="1200" cap="none" spc="0" normalizeH="0" baseline="0" noProof="0" smtClean="0">
                <a:ln>
                  <a:noFill/>
                </a:ln>
                <a:solidFill>
                  <a:schemeClr val="lt1"/>
                </a:solidFill>
                <a:effectLst/>
                <a:uLnTx/>
                <a:uFillTx/>
                <a:latin typeface="+mn-lt"/>
                <a:ea typeface="+mn-ea"/>
                <a:cs typeface="+mn-cs"/>
              </a:rPr>
            </a:br>
            <a:endParaRPr kumimoji="0" lang="es-PE" sz="44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1214422"/>
            <a:ext cx="8229600" cy="5143536"/>
          </a:xfrm>
        </p:spPr>
        <p:txBody>
          <a:bodyPr>
            <a:normAutofit fontScale="92500" lnSpcReduction="20000"/>
          </a:bodyPr>
          <a:lstStyle/>
          <a:p>
            <a:pPr>
              <a:buNone/>
            </a:pPr>
            <a:r>
              <a:rPr lang="es-PE" dirty="0" smtClean="0"/>
              <a:t>   </a:t>
            </a:r>
          </a:p>
          <a:p>
            <a:pPr algn="just"/>
            <a:r>
              <a:rPr lang="es-PE" dirty="0" smtClean="0">
                <a:solidFill>
                  <a:srgbClr val="002060"/>
                </a:solidFill>
              </a:rPr>
              <a:t>Los modelos para demanda independiente surgen cuando la demanda de un artículo que se lleva en inventario es independiente de la demanda de cualquier otro artículo que se lleve también en dicho inventario. </a:t>
            </a:r>
          </a:p>
          <a:p>
            <a:pPr algn="just"/>
            <a:r>
              <a:rPr lang="es-PE" dirty="0" smtClean="0">
                <a:solidFill>
                  <a:srgbClr val="002060"/>
                </a:solidFill>
              </a:rPr>
              <a:t>La demanda de estos artículos se estima a partir de pronósticos o de pedidos reales de los clientes.</a:t>
            </a:r>
          </a:p>
          <a:p>
            <a:pPr algn="just"/>
            <a:r>
              <a:rPr lang="es-PE" dirty="0" smtClean="0">
                <a:solidFill>
                  <a:srgbClr val="002060"/>
                </a:solidFill>
              </a:rPr>
              <a:t>Cuando la demanda es conocida con cierto grado estamos en presencia de un modelo </a:t>
            </a:r>
            <a:r>
              <a:rPr lang="es-PE" dirty="0" err="1" smtClean="0">
                <a:solidFill>
                  <a:srgbClr val="002060"/>
                </a:solidFill>
              </a:rPr>
              <a:t>determinístico</a:t>
            </a:r>
            <a:r>
              <a:rPr lang="es-PE" dirty="0" smtClean="0">
                <a:solidFill>
                  <a:srgbClr val="002060"/>
                </a:solidFill>
              </a:rPr>
              <a:t>.</a:t>
            </a:r>
          </a:p>
          <a:p>
            <a:endParaRPr lang="es-PE" dirty="0"/>
          </a:p>
        </p:txBody>
      </p:sp>
      <p:sp>
        <p:nvSpPr>
          <p:cNvPr id="4" name="1 Título"/>
          <p:cNvSpPr txBox="1">
            <a:spLocks/>
          </p:cNvSpPr>
          <p:nvPr/>
        </p:nvSpPr>
        <p:spPr>
          <a:xfrm>
            <a:off x="8715404" y="0"/>
            <a:ext cx="428596" cy="68580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PE" sz="4400" b="0" i="0" u="none" strike="noStrike" kern="1200" cap="none" spc="0" normalizeH="0" baseline="0" noProof="0" smtClean="0">
                <a:ln>
                  <a:noFill/>
                </a:ln>
                <a:solidFill>
                  <a:schemeClr val="lt1"/>
                </a:solidFill>
                <a:effectLst/>
                <a:uLnTx/>
                <a:uFillTx/>
                <a:latin typeface="+mn-lt"/>
                <a:ea typeface="+mn-ea"/>
                <a:cs typeface="+mn-cs"/>
              </a:rPr>
              <a:t/>
            </a:r>
            <a:br>
              <a:rPr kumimoji="0" lang="es-PE" sz="4400" b="0" i="0" u="none" strike="noStrike" kern="1200" cap="none" spc="0" normalizeH="0" baseline="0" noProof="0" smtClean="0">
                <a:ln>
                  <a:noFill/>
                </a:ln>
                <a:solidFill>
                  <a:schemeClr val="lt1"/>
                </a:solidFill>
                <a:effectLst/>
                <a:uLnTx/>
                <a:uFillTx/>
                <a:latin typeface="+mn-lt"/>
                <a:ea typeface="+mn-ea"/>
                <a:cs typeface="+mn-cs"/>
              </a:rPr>
            </a:br>
            <a:endParaRPr kumimoji="0" lang="es-PE" sz="4400" b="0" i="0" u="none" strike="noStrike" kern="1200" cap="none" spc="0" normalizeH="0" baseline="0" noProof="0" dirty="0">
              <a:ln>
                <a:noFill/>
              </a:ln>
              <a:solidFill>
                <a:schemeClr val="lt1"/>
              </a:solidFill>
              <a:effectLst/>
              <a:uLnTx/>
              <a:uFillTx/>
              <a:latin typeface="+mn-lt"/>
              <a:ea typeface="+mn-ea"/>
              <a:cs typeface="+mn-cs"/>
            </a:endParaRPr>
          </a:p>
        </p:txBody>
      </p:sp>
      <p:sp>
        <p:nvSpPr>
          <p:cNvPr id="5" name="4 CuadroTexto"/>
          <p:cNvSpPr txBox="1"/>
          <p:nvPr/>
        </p:nvSpPr>
        <p:spPr>
          <a:xfrm>
            <a:off x="428596" y="142852"/>
            <a:ext cx="8358246" cy="1077218"/>
          </a:xfrm>
          <a:prstGeom prst="rect">
            <a:avLst/>
          </a:prstGeom>
          <a:noFill/>
        </p:spPr>
        <p:txBody>
          <a:bodyPr wrap="square" rtlCol="0">
            <a:spAutoFit/>
          </a:bodyPr>
          <a:lstStyle/>
          <a:p>
            <a:pPr algn="ctr"/>
            <a:r>
              <a:rPr lang="es-PE" dirty="0" smtClean="0"/>
              <a:t> </a:t>
            </a:r>
            <a:r>
              <a:rPr lang="es-PE" sz="3200" b="1" dirty="0" smtClean="0">
                <a:solidFill>
                  <a:srgbClr val="C00000"/>
                </a:solidFill>
              </a:rPr>
              <a:t>MODELOS DE INVENTARIO PARA DEMANDA INDEPENDIENTE</a:t>
            </a:r>
            <a:endParaRPr lang="es-PE" b="1" dirty="0">
              <a:solidFill>
                <a:srgbClr val="C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9FF66">
            <a:alpha val="0"/>
          </a:srgbClr>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142852"/>
            <a:ext cx="5929354" cy="6500858"/>
          </a:xfrm>
        </p:spPr>
        <p:txBody>
          <a:bodyPr>
            <a:normAutofit fontScale="77500" lnSpcReduction="20000"/>
          </a:bodyPr>
          <a:lstStyle/>
          <a:p>
            <a:pPr algn="ctr">
              <a:buNone/>
            </a:pPr>
            <a:r>
              <a:rPr lang="es-PE" dirty="0" smtClean="0">
                <a:solidFill>
                  <a:srgbClr val="002060"/>
                </a:solidFill>
              </a:rPr>
              <a:t>     </a:t>
            </a:r>
            <a:r>
              <a:rPr lang="es-PE" sz="3600" b="1" dirty="0" smtClean="0">
                <a:solidFill>
                  <a:srgbClr val="C00000"/>
                </a:solidFill>
              </a:rPr>
              <a:t>EL MODELO “EOQ” BASICO DE LA CANTIDAD ECONOMICA DE PEDIDO</a:t>
            </a:r>
            <a:endParaRPr lang="es-PE" b="1" dirty="0" smtClean="0">
              <a:solidFill>
                <a:srgbClr val="C00000"/>
              </a:solidFill>
            </a:endParaRPr>
          </a:p>
          <a:p>
            <a:pPr algn="just">
              <a:buNone/>
            </a:pPr>
            <a:r>
              <a:rPr lang="es-PE" dirty="0" smtClean="0">
                <a:solidFill>
                  <a:srgbClr val="002060"/>
                </a:solidFill>
              </a:rPr>
              <a:t>     Es uno de los modelos más antiguos y comunes. </a:t>
            </a:r>
          </a:p>
          <a:p>
            <a:pPr lvl="0" algn="just"/>
            <a:r>
              <a:rPr lang="es-PE" dirty="0" smtClean="0">
                <a:solidFill>
                  <a:srgbClr val="002060"/>
                </a:solidFill>
              </a:rPr>
              <a:t>La demanda es conocida, constante e independiente.</a:t>
            </a:r>
          </a:p>
          <a:p>
            <a:pPr lvl="0" algn="just"/>
            <a:r>
              <a:rPr lang="es-PE" dirty="0" smtClean="0">
                <a:solidFill>
                  <a:srgbClr val="002060"/>
                </a:solidFill>
              </a:rPr>
              <a:t>"Lead time" o tiempo de entrega que es conocido y constante.</a:t>
            </a:r>
          </a:p>
          <a:p>
            <a:pPr lvl="0" algn="just"/>
            <a:r>
              <a:rPr lang="es-PE" dirty="0" smtClean="0">
                <a:solidFill>
                  <a:srgbClr val="002060"/>
                </a:solidFill>
              </a:rPr>
              <a:t>Recibo de inventario es instantáneo y completo.</a:t>
            </a:r>
          </a:p>
          <a:p>
            <a:pPr lvl="0" algn="just"/>
            <a:r>
              <a:rPr lang="es-PE" dirty="0" smtClean="0">
                <a:solidFill>
                  <a:srgbClr val="002060"/>
                </a:solidFill>
              </a:rPr>
              <a:t>Descuentos por cantidad no son posible.</a:t>
            </a:r>
          </a:p>
          <a:p>
            <a:pPr lvl="0" algn="just"/>
            <a:r>
              <a:rPr lang="es-PE" dirty="0" smtClean="0">
                <a:solidFill>
                  <a:srgbClr val="002060"/>
                </a:solidFill>
              </a:rPr>
              <a:t>El costo variable es el costo por poner una orden (</a:t>
            </a:r>
            <a:r>
              <a:rPr lang="es-PE" dirty="0" err="1" smtClean="0">
                <a:solidFill>
                  <a:srgbClr val="002060"/>
                </a:solidFill>
              </a:rPr>
              <a:t>setupcost</a:t>
            </a:r>
            <a:r>
              <a:rPr lang="es-PE" dirty="0" smtClean="0">
                <a:solidFill>
                  <a:srgbClr val="002060"/>
                </a:solidFill>
              </a:rPr>
              <a:t>) y el costo de retenerlo o almacenar sobre tiempo (por almacenar y mantener).</a:t>
            </a:r>
          </a:p>
          <a:p>
            <a:pPr lvl="0" algn="just"/>
            <a:r>
              <a:rPr lang="es-PE" dirty="0" smtClean="0">
                <a:solidFill>
                  <a:srgbClr val="002060"/>
                </a:solidFill>
              </a:rPr>
              <a:t>Desabastecimiento por escasez pueden ser evitados si la orden se hace en el tiempo correcto.</a:t>
            </a:r>
          </a:p>
          <a:p>
            <a:endParaRPr lang="es-PE" dirty="0" smtClean="0"/>
          </a:p>
          <a:p>
            <a:endParaRPr lang="es-PE" dirty="0"/>
          </a:p>
        </p:txBody>
      </p:sp>
      <p:sp>
        <p:nvSpPr>
          <p:cNvPr id="4" name="1 Título"/>
          <p:cNvSpPr txBox="1">
            <a:spLocks/>
          </p:cNvSpPr>
          <p:nvPr/>
        </p:nvSpPr>
        <p:spPr>
          <a:xfrm>
            <a:off x="8715404" y="0"/>
            <a:ext cx="428596" cy="68580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PE" sz="4400" b="0" i="0" u="none" strike="noStrike" kern="1200" cap="none" spc="0" normalizeH="0" baseline="0" noProof="0" smtClean="0">
                <a:ln>
                  <a:noFill/>
                </a:ln>
                <a:solidFill>
                  <a:schemeClr val="lt1"/>
                </a:solidFill>
                <a:effectLst/>
                <a:uLnTx/>
                <a:uFillTx/>
                <a:latin typeface="+mn-lt"/>
                <a:ea typeface="+mn-ea"/>
                <a:cs typeface="+mn-cs"/>
              </a:rPr>
              <a:t/>
            </a:r>
            <a:br>
              <a:rPr kumimoji="0" lang="es-PE" sz="4400" b="0" i="0" u="none" strike="noStrike" kern="1200" cap="none" spc="0" normalizeH="0" baseline="0" noProof="0" smtClean="0">
                <a:ln>
                  <a:noFill/>
                </a:ln>
                <a:solidFill>
                  <a:schemeClr val="lt1"/>
                </a:solidFill>
                <a:effectLst/>
                <a:uLnTx/>
                <a:uFillTx/>
                <a:latin typeface="+mn-lt"/>
                <a:ea typeface="+mn-ea"/>
                <a:cs typeface="+mn-cs"/>
              </a:rPr>
            </a:br>
            <a:endParaRPr kumimoji="0" lang="es-PE" sz="4400" b="0" i="0" u="none" strike="noStrike" kern="1200" cap="none" spc="0" normalizeH="0" baseline="0" noProof="0" dirty="0">
              <a:ln>
                <a:noFill/>
              </a:ln>
              <a:solidFill>
                <a:schemeClr val="lt1"/>
              </a:solidFill>
              <a:effectLst/>
              <a:uLnTx/>
              <a:uFillTx/>
              <a:latin typeface="+mn-lt"/>
              <a:ea typeface="+mn-ea"/>
              <a:cs typeface="+mn-cs"/>
            </a:endParaRPr>
          </a:p>
        </p:txBody>
      </p:sp>
      <p:pic>
        <p:nvPicPr>
          <p:cNvPr id="5" name="4 Imagen" descr="http://u.jimdo.com/www45/o/s2fef693fe71246e7/img/i111f5c4f825aa490/1379819453/std/image.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29388" y="1857364"/>
            <a:ext cx="2071702" cy="350046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9FF66">
            <a:alpha val="0"/>
          </a:srgbClr>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214290"/>
            <a:ext cx="6143668" cy="6429420"/>
          </a:xfrm>
        </p:spPr>
        <p:txBody>
          <a:bodyPr>
            <a:normAutofit fontScale="77500" lnSpcReduction="20000"/>
          </a:bodyPr>
          <a:lstStyle/>
          <a:p>
            <a:pPr algn="ctr">
              <a:buNone/>
            </a:pPr>
            <a:r>
              <a:rPr lang="es-PE" sz="4100" b="1" dirty="0" smtClean="0">
                <a:solidFill>
                  <a:srgbClr val="C00000"/>
                </a:solidFill>
              </a:rPr>
              <a:t>    MODELO DE REORDEN DE PRODUCCIÓN</a:t>
            </a:r>
          </a:p>
          <a:p>
            <a:pPr algn="just">
              <a:buNone/>
            </a:pPr>
            <a:r>
              <a:rPr lang="es-PE" dirty="0" smtClean="0">
                <a:solidFill>
                  <a:srgbClr val="002060"/>
                </a:solidFill>
              </a:rPr>
              <a:t>     Basado en cuanta cantidad necesitamos pedir y cuando ordenar. En este modelo necesitamos saber el tiempo de entrega o "lead time". El nivel de inventario se toma en cuenta cuando tenemos que re ordenar el articulo. </a:t>
            </a:r>
          </a:p>
          <a:p>
            <a:pPr algn="just">
              <a:buNone/>
            </a:pPr>
            <a:r>
              <a:rPr lang="es-PE" dirty="0" smtClean="0">
                <a:solidFill>
                  <a:srgbClr val="002060"/>
                </a:solidFill>
              </a:rPr>
              <a:t>     El modelo de cantidad de orden de producción asume que el inventario total a ordenar se recibe en una sola vez. Este modelo se aplica en dos situaciones:</a:t>
            </a:r>
          </a:p>
          <a:p>
            <a:pPr lvl="0" algn="just"/>
            <a:r>
              <a:rPr lang="es-PE" dirty="0" smtClean="0">
                <a:solidFill>
                  <a:srgbClr val="002060"/>
                </a:solidFill>
              </a:rPr>
              <a:t>Cuando el inventario es en flujos continuos o se construye en un periodo de tiempo luego de que la orden ha sido puesta.</a:t>
            </a:r>
          </a:p>
          <a:p>
            <a:pPr lvl="0" algn="just"/>
            <a:r>
              <a:rPr lang="es-PE" dirty="0" smtClean="0">
                <a:solidFill>
                  <a:srgbClr val="002060"/>
                </a:solidFill>
              </a:rPr>
              <a:t>Cuando las unidades se producen y se venden simultáneamente.</a:t>
            </a:r>
          </a:p>
          <a:p>
            <a:endParaRPr lang="es-PE" dirty="0" smtClean="0"/>
          </a:p>
          <a:p>
            <a:endParaRPr lang="es-PE" dirty="0"/>
          </a:p>
        </p:txBody>
      </p:sp>
      <p:sp>
        <p:nvSpPr>
          <p:cNvPr id="4" name="1 Título"/>
          <p:cNvSpPr txBox="1">
            <a:spLocks/>
          </p:cNvSpPr>
          <p:nvPr/>
        </p:nvSpPr>
        <p:spPr>
          <a:xfrm>
            <a:off x="8715404" y="0"/>
            <a:ext cx="428596" cy="68580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PE" sz="4400" b="0" i="0" u="none" strike="noStrike" kern="1200" cap="none" spc="0" normalizeH="0" baseline="0" noProof="0" smtClean="0">
                <a:ln>
                  <a:noFill/>
                </a:ln>
                <a:solidFill>
                  <a:schemeClr val="lt1"/>
                </a:solidFill>
                <a:effectLst/>
                <a:uLnTx/>
                <a:uFillTx/>
                <a:latin typeface="+mn-lt"/>
                <a:ea typeface="+mn-ea"/>
                <a:cs typeface="+mn-cs"/>
              </a:rPr>
              <a:t/>
            </a:r>
            <a:br>
              <a:rPr kumimoji="0" lang="es-PE" sz="4400" b="0" i="0" u="none" strike="noStrike" kern="1200" cap="none" spc="0" normalizeH="0" baseline="0" noProof="0" smtClean="0">
                <a:ln>
                  <a:noFill/>
                </a:ln>
                <a:solidFill>
                  <a:schemeClr val="lt1"/>
                </a:solidFill>
                <a:effectLst/>
                <a:uLnTx/>
                <a:uFillTx/>
                <a:latin typeface="+mn-lt"/>
                <a:ea typeface="+mn-ea"/>
                <a:cs typeface="+mn-cs"/>
              </a:rPr>
            </a:br>
            <a:endParaRPr kumimoji="0" lang="es-PE" sz="4400" b="0" i="0" u="none" strike="noStrike" kern="1200" cap="none" spc="0" normalizeH="0" baseline="0" noProof="0" dirty="0">
              <a:ln>
                <a:noFill/>
              </a:ln>
              <a:solidFill>
                <a:schemeClr val="lt1"/>
              </a:solidFill>
              <a:effectLst/>
              <a:uLnTx/>
              <a:uFillTx/>
              <a:latin typeface="+mn-lt"/>
              <a:ea typeface="+mn-ea"/>
              <a:cs typeface="+mn-cs"/>
            </a:endParaRPr>
          </a:p>
        </p:txBody>
      </p:sp>
      <p:pic>
        <p:nvPicPr>
          <p:cNvPr id="5" name="4 Imagen" descr="http://u.jimdo.com/www45/o/s2fef693fe71246e7/img/ib038c90efa34b576/1379821031/std/image.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29388" y="1857364"/>
            <a:ext cx="2143140" cy="271464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9FF66">
            <a:alpha val="0"/>
          </a:srgbClr>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2844" y="142852"/>
            <a:ext cx="5572164" cy="6286544"/>
          </a:xfrm>
        </p:spPr>
        <p:txBody>
          <a:bodyPr/>
          <a:lstStyle/>
          <a:p>
            <a:pPr algn="ctr">
              <a:buNone/>
            </a:pPr>
            <a:r>
              <a:rPr lang="es-PE" b="1" dirty="0" smtClean="0">
                <a:solidFill>
                  <a:srgbClr val="C00000"/>
                </a:solidFill>
              </a:rPr>
              <a:t>    MODELO DE DESCUENTO DE CANTIDAD</a:t>
            </a:r>
          </a:p>
          <a:p>
            <a:pPr algn="just"/>
            <a:r>
              <a:rPr lang="es-PE" dirty="0" smtClean="0">
                <a:solidFill>
                  <a:srgbClr val="002060"/>
                </a:solidFill>
              </a:rPr>
              <a:t>Es solo un precio reducido por orden de cantidad. En otras palabras, mientras más cantidad se compra mayor es el descuento. </a:t>
            </a:r>
          </a:p>
          <a:p>
            <a:pPr algn="just"/>
            <a:r>
              <a:rPr lang="es-PE" dirty="0" smtClean="0">
                <a:solidFill>
                  <a:srgbClr val="002060"/>
                </a:solidFill>
              </a:rPr>
              <a:t>En todos estos modelos lo más importante es minimizar costos.</a:t>
            </a:r>
            <a:endParaRPr lang="es-PE" dirty="0">
              <a:solidFill>
                <a:srgbClr val="002060"/>
              </a:solidFill>
            </a:endParaRPr>
          </a:p>
        </p:txBody>
      </p:sp>
      <p:sp>
        <p:nvSpPr>
          <p:cNvPr id="4" name="1 Título"/>
          <p:cNvSpPr txBox="1">
            <a:spLocks/>
          </p:cNvSpPr>
          <p:nvPr/>
        </p:nvSpPr>
        <p:spPr>
          <a:xfrm>
            <a:off x="8715404" y="0"/>
            <a:ext cx="428596" cy="68580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PE" sz="4400" b="0" i="0" u="none" strike="noStrike" kern="1200" cap="none" spc="0" normalizeH="0" baseline="0" noProof="0" smtClean="0">
                <a:ln>
                  <a:noFill/>
                </a:ln>
                <a:solidFill>
                  <a:schemeClr val="lt1"/>
                </a:solidFill>
                <a:effectLst/>
                <a:uLnTx/>
                <a:uFillTx/>
                <a:latin typeface="+mn-lt"/>
                <a:ea typeface="+mn-ea"/>
                <a:cs typeface="+mn-cs"/>
              </a:rPr>
              <a:t/>
            </a:r>
            <a:br>
              <a:rPr kumimoji="0" lang="es-PE" sz="4400" b="0" i="0" u="none" strike="noStrike" kern="1200" cap="none" spc="0" normalizeH="0" baseline="0" noProof="0" smtClean="0">
                <a:ln>
                  <a:noFill/>
                </a:ln>
                <a:solidFill>
                  <a:schemeClr val="lt1"/>
                </a:solidFill>
                <a:effectLst/>
                <a:uLnTx/>
                <a:uFillTx/>
                <a:latin typeface="+mn-lt"/>
                <a:ea typeface="+mn-ea"/>
                <a:cs typeface="+mn-cs"/>
              </a:rPr>
            </a:br>
            <a:endParaRPr kumimoji="0" lang="es-PE" sz="4400" b="0" i="0" u="none" strike="noStrike" kern="1200" cap="none" spc="0" normalizeH="0" baseline="0" noProof="0" dirty="0">
              <a:ln>
                <a:noFill/>
              </a:ln>
              <a:solidFill>
                <a:schemeClr val="lt1"/>
              </a:solidFill>
              <a:effectLst/>
              <a:uLnTx/>
              <a:uFillTx/>
              <a:latin typeface="+mn-lt"/>
              <a:ea typeface="+mn-ea"/>
              <a:cs typeface="+mn-cs"/>
            </a:endParaRPr>
          </a:p>
        </p:txBody>
      </p:sp>
      <p:pic>
        <p:nvPicPr>
          <p:cNvPr id="5" name="4 Imagen" descr="http://u.jimdo.com/www45/o/s2fef693fe71246e7/img/i8adc1310109588a1/1379815076/std/image.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72198" y="2071678"/>
            <a:ext cx="2428892" cy="271464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9FF66">
            <a:alpha val="0"/>
          </a:srgbClr>
        </a:solidFill>
        <a:effectLst/>
      </p:bgPr>
    </p:bg>
    <p:spTree>
      <p:nvGrpSpPr>
        <p:cNvPr id="1" name=""/>
        <p:cNvGrpSpPr/>
        <p:nvPr/>
      </p:nvGrpSpPr>
      <p:grpSpPr>
        <a:xfrm>
          <a:off x="0" y="0"/>
          <a:ext cx="0" cy="0"/>
          <a:chOff x="0" y="0"/>
          <a:chExt cx="0" cy="0"/>
        </a:xfrm>
      </p:grpSpPr>
      <p:pic>
        <p:nvPicPr>
          <p:cNvPr id="1026" name="Picture 2" descr="C:\Users\user\Desktop\work-adm.oper\INVEN08.jpg"/>
          <p:cNvPicPr>
            <a:picLocks noGrp="1" noChangeAspect="1" noChangeArrowheads="1"/>
          </p:cNvPicPr>
          <p:nvPr>
            <p:ph idx="1"/>
          </p:nvPr>
        </p:nvPicPr>
        <p:blipFill>
          <a:blip r:embed="rId2" cstate="print"/>
          <a:srcRect/>
          <a:stretch>
            <a:fillRect/>
          </a:stretch>
        </p:blipFill>
        <p:spPr bwMode="auto">
          <a:xfrm>
            <a:off x="142844" y="142852"/>
            <a:ext cx="8858312" cy="657229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14290"/>
            <a:ext cx="8229600" cy="725470"/>
          </a:xfrm>
        </p:spPr>
        <p:txBody>
          <a:bodyPr>
            <a:normAutofit fontScale="90000"/>
          </a:bodyPr>
          <a:lstStyle/>
          <a:p>
            <a:r>
              <a:rPr lang="es-PE" b="1" dirty="0" smtClean="0">
                <a:solidFill>
                  <a:srgbClr val="C00000"/>
                </a:solidFill>
              </a:rPr>
              <a:t>CASO PRÁCTICO</a:t>
            </a:r>
            <a:endParaRPr lang="es-PE" b="1" dirty="0">
              <a:solidFill>
                <a:srgbClr val="C00000"/>
              </a:solidFill>
            </a:endParaRPr>
          </a:p>
        </p:txBody>
      </p:sp>
      <p:sp>
        <p:nvSpPr>
          <p:cNvPr id="3" name="2 Marcador de contenido"/>
          <p:cNvSpPr>
            <a:spLocks noGrp="1"/>
          </p:cNvSpPr>
          <p:nvPr>
            <p:ph idx="1"/>
          </p:nvPr>
        </p:nvSpPr>
        <p:spPr>
          <a:xfrm>
            <a:off x="142844" y="928670"/>
            <a:ext cx="3929090" cy="5143536"/>
          </a:xfrm>
        </p:spPr>
        <p:txBody>
          <a:bodyPr/>
          <a:lstStyle/>
          <a:p>
            <a:pPr>
              <a:buNone/>
            </a:pPr>
            <a:r>
              <a:rPr lang="es-PE" dirty="0" smtClean="0"/>
              <a:t>    </a:t>
            </a:r>
            <a:r>
              <a:rPr lang="es-PE" dirty="0" smtClean="0">
                <a:solidFill>
                  <a:srgbClr val="002060"/>
                </a:solidFill>
              </a:rPr>
              <a:t>A continuación se desarrollará un ejemplo que permitirá visualizar cómo se determinan las tres zonas (A-B-C) en un inventario constituido por 20 artículos:</a:t>
            </a:r>
            <a:endParaRPr lang="es-PE" dirty="0">
              <a:solidFill>
                <a:srgbClr val="002060"/>
              </a:solidFill>
            </a:endParaRPr>
          </a:p>
        </p:txBody>
      </p:sp>
      <p:pic>
        <p:nvPicPr>
          <p:cNvPr id="3074" name="Picture 2" descr="C:\Users\user\Desktop\01.png"/>
          <p:cNvPicPr>
            <a:picLocks noChangeAspect="1" noChangeArrowheads="1"/>
          </p:cNvPicPr>
          <p:nvPr/>
        </p:nvPicPr>
        <p:blipFill>
          <a:blip r:embed="rId2" cstate="print"/>
          <a:srcRect/>
          <a:stretch>
            <a:fillRect/>
          </a:stretch>
        </p:blipFill>
        <p:spPr bwMode="auto">
          <a:xfrm>
            <a:off x="4572000" y="857232"/>
            <a:ext cx="4208521" cy="5857916"/>
          </a:xfrm>
          <a:prstGeom prst="rect">
            <a:avLst/>
          </a:prstGeom>
          <a:noFill/>
          <a:ln>
            <a:solidFill>
              <a:schemeClr val="tx1"/>
            </a:solid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9FF66">
            <a:alpha val="0"/>
          </a:srgbClr>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785794"/>
            <a:ext cx="3929058" cy="4714908"/>
          </a:xfrm>
        </p:spPr>
        <p:txBody>
          <a:bodyPr>
            <a:normAutofit fontScale="92500" lnSpcReduction="20000"/>
          </a:bodyPr>
          <a:lstStyle/>
          <a:p>
            <a:r>
              <a:rPr lang="es-PE" dirty="0" smtClean="0"/>
              <a:t>20 artículos, cada artículo representa el 5% dentro del total.</a:t>
            </a:r>
          </a:p>
          <a:p>
            <a:endParaRPr lang="es-PE" dirty="0" smtClean="0"/>
          </a:p>
          <a:p>
            <a:endParaRPr lang="es-PE" dirty="0" smtClean="0"/>
          </a:p>
          <a:p>
            <a:r>
              <a:rPr lang="es-PE" dirty="0" smtClean="0"/>
              <a:t>Representa la valorización de cada artículo, multiplicamos su precio unitario por su consumo.</a:t>
            </a:r>
          </a:p>
          <a:p>
            <a:endParaRPr lang="es-PE" dirty="0"/>
          </a:p>
        </p:txBody>
      </p:sp>
      <p:pic>
        <p:nvPicPr>
          <p:cNvPr id="4098" name="Picture 2" descr="C:\Users\user\Desktop\02.png"/>
          <p:cNvPicPr>
            <a:picLocks noChangeAspect="1" noChangeArrowheads="1"/>
          </p:cNvPicPr>
          <p:nvPr/>
        </p:nvPicPr>
        <p:blipFill>
          <a:blip r:embed="rId2" cstate="print"/>
          <a:srcRect/>
          <a:stretch>
            <a:fillRect/>
          </a:stretch>
        </p:blipFill>
        <p:spPr bwMode="auto">
          <a:xfrm>
            <a:off x="3929058" y="714356"/>
            <a:ext cx="5028746" cy="5929354"/>
          </a:xfrm>
          <a:prstGeom prst="rect">
            <a:avLst/>
          </a:prstGeom>
          <a:noFill/>
        </p:spPr>
      </p:pic>
      <p:sp>
        <p:nvSpPr>
          <p:cNvPr id="410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PE"/>
          </a:p>
        </p:txBody>
      </p:sp>
      <p:pic>
        <p:nvPicPr>
          <p:cNvPr id="409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00100" y="2143116"/>
            <a:ext cx="1714512" cy="642942"/>
          </a:xfrm>
          <a:prstGeom prst="rect">
            <a:avLst/>
          </a:prstGeom>
          <a:noFill/>
        </p:spPr>
      </p:pic>
      <p:sp>
        <p:nvSpPr>
          <p:cNvPr id="41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PE"/>
          </a:p>
        </p:txBody>
      </p:sp>
      <p:sp>
        <p:nvSpPr>
          <p:cNvPr id="410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PE"/>
          </a:p>
        </p:txBody>
      </p:sp>
      <p:sp>
        <p:nvSpPr>
          <p:cNvPr id="11" name="10 CuadroTexto"/>
          <p:cNvSpPr txBox="1"/>
          <p:nvPr/>
        </p:nvSpPr>
        <p:spPr>
          <a:xfrm>
            <a:off x="500034" y="0"/>
            <a:ext cx="8001056" cy="707886"/>
          </a:xfrm>
          <a:prstGeom prst="rect">
            <a:avLst/>
          </a:prstGeom>
          <a:noFill/>
        </p:spPr>
        <p:txBody>
          <a:bodyPr wrap="square" rtlCol="0">
            <a:spAutoFit/>
          </a:bodyPr>
          <a:lstStyle/>
          <a:p>
            <a:pPr algn="ctr"/>
            <a:r>
              <a:rPr lang="es-PE" sz="2000" b="1" dirty="0" smtClean="0">
                <a:solidFill>
                  <a:srgbClr val="C00000"/>
                </a:solidFill>
              </a:rPr>
              <a:t>DETERMINACIÓN DE LA PARTICIPACIÓN MONETARIA DE CADA ARTÍCULO EN EL VALOR TOTAL DEL INVENTARIO.</a:t>
            </a:r>
            <a:endParaRPr lang="es-PE" sz="2000" b="1" dirty="0">
              <a:solidFill>
                <a:srgbClr val="C00000"/>
              </a:solidFill>
            </a:endParaRPr>
          </a:p>
        </p:txBody>
      </p:sp>
      <p:sp>
        <p:nvSpPr>
          <p:cNvPr id="410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PE"/>
          </a:p>
        </p:txBody>
      </p:sp>
      <p:sp>
        <p:nvSpPr>
          <p:cNvPr id="410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PE"/>
          </a:p>
        </p:txBody>
      </p:sp>
      <p:pic>
        <p:nvPicPr>
          <p:cNvPr id="4107" name="Picture 1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14414" y="5214950"/>
            <a:ext cx="1785950" cy="642942"/>
          </a:xfrm>
          <a:prstGeom prst="rect">
            <a:avLst/>
          </a:prstGeom>
          <a:noFill/>
        </p:spPr>
      </p:pic>
      <p:cxnSp>
        <p:nvCxnSpPr>
          <p:cNvPr id="19" name="18 Conector recto de flecha"/>
          <p:cNvCxnSpPr>
            <a:stCxn id="4107" idx="3"/>
          </p:cNvCxnSpPr>
          <p:nvPr/>
        </p:nvCxnSpPr>
        <p:spPr>
          <a:xfrm flipV="1">
            <a:off x="3000364" y="1428736"/>
            <a:ext cx="4071966" cy="410768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flipV="1">
            <a:off x="3286116" y="1357300"/>
            <a:ext cx="5143536" cy="5000658"/>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flipV="1">
            <a:off x="2786050" y="1357298"/>
            <a:ext cx="3286148" cy="1071570"/>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110"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PE"/>
          </a:p>
        </p:txBody>
      </p:sp>
      <p:pic>
        <p:nvPicPr>
          <p:cNvPr id="4109" name="Picture 1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357290" y="6000768"/>
            <a:ext cx="1857388" cy="714380"/>
          </a:xfrm>
          <a:prstGeom prst="rect">
            <a:avLst/>
          </a:prstGeom>
          <a:noFill/>
        </p:spPr>
      </p:pic>
      <p:sp>
        <p:nvSpPr>
          <p:cNvPr id="4111" name="Rectangle 15"/>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9FF66">
            <a:alpha val="0"/>
          </a:srgbClr>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2844" y="142852"/>
            <a:ext cx="5072098" cy="6500858"/>
          </a:xfrm>
        </p:spPr>
        <p:txBody>
          <a:bodyPr>
            <a:normAutofit lnSpcReduction="10000"/>
          </a:bodyPr>
          <a:lstStyle/>
          <a:p>
            <a:pPr algn="just"/>
            <a:r>
              <a:rPr lang="es-PE" dirty="0" smtClean="0">
                <a:solidFill>
                  <a:srgbClr val="002060"/>
                </a:solidFill>
              </a:rPr>
              <a:t>Los inventarios existen para permitirle a las empresas cumplir con los requerimientos de los clientes. </a:t>
            </a:r>
          </a:p>
          <a:p>
            <a:pPr algn="just"/>
            <a:r>
              <a:rPr lang="es-PE" dirty="0" smtClean="0">
                <a:solidFill>
                  <a:srgbClr val="002060"/>
                </a:solidFill>
              </a:rPr>
              <a:t>La razón principal de su existencia es la protección contra la incertidumbre de los proveedores. El inventario también permite la utilización realista y máxima de equipos y personal.</a:t>
            </a:r>
          </a:p>
          <a:p>
            <a:endParaRPr lang="es-PE" dirty="0"/>
          </a:p>
        </p:txBody>
      </p:sp>
      <p:sp>
        <p:nvSpPr>
          <p:cNvPr id="4" name="1 Título"/>
          <p:cNvSpPr>
            <a:spLocks noGrp="1"/>
          </p:cNvSpPr>
          <p:nvPr>
            <p:ph type="title"/>
          </p:nvPr>
        </p:nvSpPr>
        <p:spPr>
          <a:xfrm>
            <a:off x="8715404" y="0"/>
            <a:ext cx="428596" cy="6858000"/>
          </a:xfrm>
        </p:spPr>
        <p:style>
          <a:lnRef idx="0">
            <a:schemeClr val="accent6"/>
          </a:lnRef>
          <a:fillRef idx="3">
            <a:schemeClr val="accent6"/>
          </a:fillRef>
          <a:effectRef idx="3">
            <a:schemeClr val="accent6"/>
          </a:effectRef>
          <a:fontRef idx="minor">
            <a:schemeClr val="lt1"/>
          </a:fontRef>
        </p:style>
        <p:txBody>
          <a:bodyPr/>
          <a:lstStyle/>
          <a:p>
            <a:r>
              <a:rPr lang="es-PE" dirty="0" smtClean="0"/>
              <a:t/>
            </a:r>
            <a:br>
              <a:rPr lang="es-PE" dirty="0" smtClean="0"/>
            </a:br>
            <a:endParaRPr lang="es-PE" dirty="0"/>
          </a:p>
        </p:txBody>
      </p:sp>
      <p:pic>
        <p:nvPicPr>
          <p:cNvPr id="35841" name="Picture 1" descr="C:\Users\user\Desktop\work-adm.oper\INVEN03.jpg"/>
          <p:cNvPicPr>
            <a:picLocks noChangeAspect="1" noChangeArrowheads="1"/>
          </p:cNvPicPr>
          <p:nvPr/>
        </p:nvPicPr>
        <p:blipFill>
          <a:blip r:embed="rId2" cstate="print"/>
          <a:srcRect/>
          <a:stretch>
            <a:fillRect/>
          </a:stretch>
        </p:blipFill>
        <p:spPr bwMode="auto">
          <a:xfrm>
            <a:off x="5286380" y="571480"/>
            <a:ext cx="3357586" cy="5057788"/>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9FF66">
            <a:alpha val="0"/>
          </a:srgb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00034" y="0"/>
            <a:ext cx="8229600" cy="571480"/>
          </a:xfrm>
        </p:spPr>
        <p:txBody>
          <a:bodyPr>
            <a:noAutofit/>
          </a:bodyPr>
          <a:lstStyle/>
          <a:p>
            <a:r>
              <a:rPr lang="es-PE" sz="2400" b="1" dirty="0" smtClean="0">
                <a:solidFill>
                  <a:srgbClr val="C00000"/>
                </a:solidFill>
              </a:rPr>
              <a:t>PARTICIPACIÓN DE LOS ARTICULOS EN % DE LA VALORIZACIÓN</a:t>
            </a:r>
            <a:endParaRPr lang="es-PE" sz="2400" b="1" dirty="0">
              <a:solidFill>
                <a:srgbClr val="C00000"/>
              </a:solidFill>
            </a:endParaRPr>
          </a:p>
        </p:txBody>
      </p:sp>
      <p:sp>
        <p:nvSpPr>
          <p:cNvPr id="3" name="2 Marcador de contenido"/>
          <p:cNvSpPr>
            <a:spLocks noGrp="1"/>
          </p:cNvSpPr>
          <p:nvPr>
            <p:ph idx="1"/>
          </p:nvPr>
        </p:nvSpPr>
        <p:spPr>
          <a:xfrm>
            <a:off x="214282" y="1000108"/>
            <a:ext cx="3357586" cy="5126055"/>
          </a:xfrm>
        </p:spPr>
        <p:txBody>
          <a:bodyPr>
            <a:normAutofit/>
          </a:bodyPr>
          <a:lstStyle/>
          <a:p>
            <a:r>
              <a:rPr lang="es-PE" dirty="0" smtClean="0">
                <a:solidFill>
                  <a:srgbClr val="002060"/>
                </a:solidFill>
              </a:rPr>
              <a:t>Ahora se deben reordenar las columnas 1 y 4, tomando las participaciones de cada artículo en sentido decreciente</a:t>
            </a:r>
            <a:r>
              <a:rPr lang="es-PE" dirty="0" smtClean="0"/>
              <a:t>.</a:t>
            </a:r>
            <a:endParaRPr lang="es-PE" dirty="0"/>
          </a:p>
        </p:txBody>
      </p:sp>
      <p:pic>
        <p:nvPicPr>
          <p:cNvPr id="51202" name="Picture 2" descr="C:\Users\user\Desktop\03.png"/>
          <p:cNvPicPr>
            <a:picLocks noChangeAspect="1" noChangeArrowheads="1"/>
          </p:cNvPicPr>
          <p:nvPr/>
        </p:nvPicPr>
        <p:blipFill>
          <a:blip r:embed="rId2" cstate="print"/>
          <a:srcRect/>
          <a:stretch>
            <a:fillRect/>
          </a:stretch>
        </p:blipFill>
        <p:spPr bwMode="auto">
          <a:xfrm>
            <a:off x="3643306" y="500042"/>
            <a:ext cx="5383175" cy="6215106"/>
          </a:xfrm>
          <a:prstGeom prst="rect">
            <a:avLst/>
          </a:prstGeom>
          <a:noFill/>
        </p:spPr>
      </p:pic>
      <p:cxnSp>
        <p:nvCxnSpPr>
          <p:cNvPr id="7" name="6 Conector recto"/>
          <p:cNvCxnSpPr/>
          <p:nvPr/>
        </p:nvCxnSpPr>
        <p:spPr>
          <a:xfrm>
            <a:off x="3643306" y="1714488"/>
            <a:ext cx="535785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3643306" y="2571744"/>
            <a:ext cx="5357850" cy="158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2844" y="214290"/>
            <a:ext cx="4143404" cy="6500858"/>
          </a:xfrm>
        </p:spPr>
        <p:txBody>
          <a:bodyPr>
            <a:normAutofit fontScale="85000" lnSpcReduction="20000"/>
          </a:bodyPr>
          <a:lstStyle/>
          <a:p>
            <a:pPr algn="just"/>
            <a:r>
              <a:rPr lang="es-PE" dirty="0" smtClean="0">
                <a:solidFill>
                  <a:srgbClr val="002060"/>
                </a:solidFill>
              </a:rPr>
              <a:t>Se ve claramente en la gráfica que el 15% del inventario justifica el 60% del valor, mientras que el 30% del mismo justifica el 82% de dicho valor; a su vez, el 70% del inventario justifica el 18% del valor. Si se tiene en cuenta los costos de mantenimiento y de control de estos últimos, </a:t>
            </a:r>
            <a:r>
              <a:rPr lang="es-PE" dirty="0" smtClean="0">
                <a:solidFill>
                  <a:srgbClr val="00B0F0"/>
                </a:solidFill>
              </a:rPr>
              <a:t>se llega a la conclusión que no es necesario controlarlos estrictamente, ya que son de poca valorización y que debe mantenerse el mínimo stock posible de los mismos.</a:t>
            </a:r>
            <a:endParaRPr lang="es-PE" dirty="0">
              <a:solidFill>
                <a:srgbClr val="00B0F0"/>
              </a:solidFill>
            </a:endParaRPr>
          </a:p>
        </p:txBody>
      </p:sp>
      <p:pic>
        <p:nvPicPr>
          <p:cNvPr id="52226" name="Picture 2" descr="C:\Users\user\Desktop\04.png"/>
          <p:cNvPicPr>
            <a:picLocks noChangeAspect="1" noChangeArrowheads="1"/>
          </p:cNvPicPr>
          <p:nvPr/>
        </p:nvPicPr>
        <p:blipFill>
          <a:blip r:embed="rId2" cstate="print"/>
          <a:srcRect/>
          <a:stretch>
            <a:fillRect/>
          </a:stretch>
        </p:blipFill>
        <p:spPr bwMode="auto">
          <a:xfrm>
            <a:off x="4286248" y="928670"/>
            <a:ext cx="4634433" cy="4572032"/>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9FF66">
            <a:alpha val="0"/>
          </a:srgb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286216" y="4214818"/>
            <a:ext cx="4857784" cy="1143000"/>
          </a:xfrm>
        </p:spPr>
        <p:txBody>
          <a:bodyPr>
            <a:normAutofit/>
          </a:bodyPr>
          <a:lstStyle/>
          <a:p>
            <a:r>
              <a:rPr lang="es-PE" sz="6600" dirty="0" smtClean="0">
                <a:solidFill>
                  <a:srgbClr val="00B050"/>
                </a:solidFill>
                <a:latin typeface="Lucida Handwriting" pitchFamily="66" charset="0"/>
              </a:rPr>
              <a:t>Gracias…</a:t>
            </a:r>
            <a:endParaRPr lang="es-PE" sz="6600" dirty="0">
              <a:solidFill>
                <a:srgbClr val="00B050"/>
              </a:solidFill>
              <a:latin typeface="Lucida Handwriting" pitchFamily="66" charset="0"/>
            </a:endParaRPr>
          </a:p>
        </p:txBody>
      </p:sp>
      <p:pic>
        <p:nvPicPr>
          <p:cNvPr id="3074" name="Picture 2" descr="C:\Users\user\Desktop\work-adm.oper\INVE05.jpg"/>
          <p:cNvPicPr>
            <a:picLocks noChangeAspect="1" noChangeArrowheads="1"/>
          </p:cNvPicPr>
          <p:nvPr/>
        </p:nvPicPr>
        <p:blipFill>
          <a:blip r:embed="rId2" cstate="print"/>
          <a:srcRect/>
          <a:stretch>
            <a:fillRect/>
          </a:stretch>
        </p:blipFill>
        <p:spPr bwMode="auto">
          <a:xfrm>
            <a:off x="534200" y="642917"/>
            <a:ext cx="4966494" cy="342688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2844" y="428604"/>
            <a:ext cx="4929222" cy="6286544"/>
          </a:xfrm>
        </p:spPr>
        <p:txBody>
          <a:bodyPr>
            <a:normAutofit lnSpcReduction="10000"/>
          </a:bodyPr>
          <a:lstStyle/>
          <a:p>
            <a:pPr>
              <a:buNone/>
            </a:pPr>
            <a:endParaRPr lang="es-PE" b="1" dirty="0" smtClean="0">
              <a:solidFill>
                <a:srgbClr val="C00000"/>
              </a:solidFill>
            </a:endParaRPr>
          </a:p>
          <a:p>
            <a:pPr algn="just"/>
            <a:r>
              <a:rPr lang="es-PE" dirty="0" smtClean="0">
                <a:solidFill>
                  <a:srgbClr val="002060"/>
                </a:solidFill>
              </a:rPr>
              <a:t>Ayudar a la independencia de operaciones – continuidad de las variaciones de demanda.</a:t>
            </a:r>
          </a:p>
          <a:p>
            <a:pPr algn="just"/>
            <a:r>
              <a:rPr lang="es-PE" dirty="0" smtClean="0">
                <a:solidFill>
                  <a:srgbClr val="002060"/>
                </a:solidFill>
              </a:rPr>
              <a:t>Determinar  condiciones económicas de aprovisionamiento.</a:t>
            </a:r>
          </a:p>
          <a:p>
            <a:pPr algn="just"/>
            <a:r>
              <a:rPr lang="es-PE" dirty="0" smtClean="0">
                <a:solidFill>
                  <a:srgbClr val="002060"/>
                </a:solidFill>
              </a:rPr>
              <a:t>Determinar la optima secuencia de operaciones.</a:t>
            </a:r>
          </a:p>
          <a:p>
            <a:pPr algn="just"/>
            <a:r>
              <a:rPr lang="es-PE" dirty="0" smtClean="0">
                <a:solidFill>
                  <a:srgbClr val="002060"/>
                </a:solidFill>
              </a:rPr>
              <a:t>Uso optimo de la capacidad productiva.</a:t>
            </a:r>
            <a:endParaRPr lang="es-PE" dirty="0">
              <a:solidFill>
                <a:srgbClr val="002060"/>
              </a:solidFill>
            </a:endParaRPr>
          </a:p>
        </p:txBody>
      </p:sp>
      <p:sp>
        <p:nvSpPr>
          <p:cNvPr id="4" name="1 Título"/>
          <p:cNvSpPr>
            <a:spLocks noGrp="1"/>
          </p:cNvSpPr>
          <p:nvPr>
            <p:ph type="title"/>
          </p:nvPr>
        </p:nvSpPr>
        <p:spPr>
          <a:xfrm>
            <a:off x="8715404" y="0"/>
            <a:ext cx="428596" cy="6858000"/>
          </a:xfrm>
        </p:spPr>
        <p:style>
          <a:lnRef idx="0">
            <a:schemeClr val="accent6"/>
          </a:lnRef>
          <a:fillRef idx="3">
            <a:schemeClr val="accent6"/>
          </a:fillRef>
          <a:effectRef idx="3">
            <a:schemeClr val="accent6"/>
          </a:effectRef>
          <a:fontRef idx="minor">
            <a:schemeClr val="lt1"/>
          </a:fontRef>
        </p:style>
        <p:txBody>
          <a:bodyPr/>
          <a:lstStyle/>
          <a:p>
            <a:r>
              <a:rPr lang="es-PE" dirty="0" smtClean="0"/>
              <a:t/>
            </a:r>
            <a:br>
              <a:rPr lang="es-PE" dirty="0" smtClean="0"/>
            </a:br>
            <a:endParaRPr lang="es-PE" dirty="0"/>
          </a:p>
        </p:txBody>
      </p:sp>
      <p:sp>
        <p:nvSpPr>
          <p:cNvPr id="5" name="4 CuadroTexto"/>
          <p:cNvSpPr txBox="1"/>
          <p:nvPr/>
        </p:nvSpPr>
        <p:spPr>
          <a:xfrm>
            <a:off x="2143108" y="214290"/>
            <a:ext cx="5286412" cy="584775"/>
          </a:xfrm>
          <a:prstGeom prst="rect">
            <a:avLst/>
          </a:prstGeom>
          <a:noFill/>
        </p:spPr>
        <p:txBody>
          <a:bodyPr wrap="square" rtlCol="0">
            <a:spAutoFit/>
          </a:bodyPr>
          <a:lstStyle/>
          <a:p>
            <a:r>
              <a:rPr lang="es-PE" sz="3200" b="1" dirty="0" smtClean="0">
                <a:solidFill>
                  <a:srgbClr val="C00000"/>
                </a:solidFill>
              </a:rPr>
              <a:t>FUNCIONES DEL INVENTARIO</a:t>
            </a:r>
            <a:endParaRPr lang="es-PE" sz="3200" dirty="0"/>
          </a:p>
        </p:txBody>
      </p:sp>
      <p:pic>
        <p:nvPicPr>
          <p:cNvPr id="34817" name="Picture 1" descr="C:\Users\user\Desktop\work-adm.oper\INVEN07.jpg"/>
          <p:cNvPicPr>
            <a:picLocks noChangeAspect="1" noChangeArrowheads="1"/>
          </p:cNvPicPr>
          <p:nvPr/>
        </p:nvPicPr>
        <p:blipFill>
          <a:blip r:embed="rId2" cstate="print"/>
          <a:srcRect/>
          <a:stretch>
            <a:fillRect/>
          </a:stretch>
        </p:blipFill>
        <p:spPr bwMode="auto">
          <a:xfrm>
            <a:off x="5278438" y="1785926"/>
            <a:ext cx="3722718" cy="336078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785794"/>
            <a:ext cx="6143668" cy="5715040"/>
          </a:xfrm>
        </p:spPr>
        <p:txBody>
          <a:bodyPr>
            <a:normAutofit fontScale="92500" lnSpcReduction="10000"/>
          </a:bodyPr>
          <a:lstStyle/>
          <a:p>
            <a:pPr algn="just">
              <a:buNone/>
            </a:pPr>
            <a:r>
              <a:rPr lang="es-PE" b="1" dirty="0" smtClean="0">
                <a:solidFill>
                  <a:srgbClr val="C00000"/>
                </a:solidFill>
              </a:rPr>
              <a:t>   </a:t>
            </a:r>
            <a:r>
              <a:rPr lang="es-PE" dirty="0" smtClean="0"/>
              <a:t> </a:t>
            </a:r>
            <a:r>
              <a:rPr lang="es-PE" dirty="0" smtClean="0">
                <a:solidFill>
                  <a:srgbClr val="002060"/>
                </a:solidFill>
              </a:rPr>
              <a:t>El inventario es aquel registro documental de los bienes pertenecientes a una empresa, hecho en orden y precisión. Es el documento más simple en contabilidad.</a:t>
            </a:r>
          </a:p>
          <a:p>
            <a:pPr>
              <a:buNone/>
            </a:pPr>
            <a:endParaRPr lang="es-PE" dirty="0" smtClean="0">
              <a:solidFill>
                <a:srgbClr val="002060"/>
              </a:solidFill>
            </a:endParaRPr>
          </a:p>
          <a:p>
            <a:r>
              <a:rPr lang="es-PE" dirty="0" smtClean="0">
                <a:solidFill>
                  <a:srgbClr val="002060"/>
                </a:solidFill>
              </a:rPr>
              <a:t>Materia Prima</a:t>
            </a:r>
          </a:p>
          <a:p>
            <a:r>
              <a:rPr lang="es-PE" dirty="0" smtClean="0">
                <a:solidFill>
                  <a:srgbClr val="002060"/>
                </a:solidFill>
              </a:rPr>
              <a:t>Productos en Proceso</a:t>
            </a:r>
          </a:p>
          <a:p>
            <a:r>
              <a:rPr lang="es-PE" dirty="0" smtClean="0">
                <a:solidFill>
                  <a:srgbClr val="002060"/>
                </a:solidFill>
              </a:rPr>
              <a:t>Productos Terminados</a:t>
            </a:r>
          </a:p>
          <a:p>
            <a:r>
              <a:rPr lang="es-PE" dirty="0" smtClean="0">
                <a:solidFill>
                  <a:srgbClr val="002060"/>
                </a:solidFill>
              </a:rPr>
              <a:t>Inventario de Materiales y Suministros</a:t>
            </a:r>
          </a:p>
          <a:p>
            <a:endParaRPr lang="es-PE" dirty="0"/>
          </a:p>
        </p:txBody>
      </p:sp>
      <p:sp>
        <p:nvSpPr>
          <p:cNvPr id="4" name="1 Título"/>
          <p:cNvSpPr>
            <a:spLocks noGrp="1"/>
          </p:cNvSpPr>
          <p:nvPr>
            <p:ph type="title"/>
          </p:nvPr>
        </p:nvSpPr>
        <p:spPr>
          <a:xfrm>
            <a:off x="8715404" y="0"/>
            <a:ext cx="428596" cy="6858000"/>
          </a:xfrm>
        </p:spPr>
        <p:style>
          <a:lnRef idx="0">
            <a:schemeClr val="accent6"/>
          </a:lnRef>
          <a:fillRef idx="3">
            <a:schemeClr val="accent6"/>
          </a:fillRef>
          <a:effectRef idx="3">
            <a:schemeClr val="accent6"/>
          </a:effectRef>
          <a:fontRef idx="minor">
            <a:schemeClr val="lt1"/>
          </a:fontRef>
        </p:style>
        <p:txBody>
          <a:bodyPr/>
          <a:lstStyle/>
          <a:p>
            <a:r>
              <a:rPr lang="es-PE" dirty="0" smtClean="0"/>
              <a:t/>
            </a:r>
            <a:br>
              <a:rPr lang="es-PE" dirty="0" smtClean="0"/>
            </a:br>
            <a:endParaRPr lang="es-PE" dirty="0"/>
          </a:p>
        </p:txBody>
      </p:sp>
      <p:sp>
        <p:nvSpPr>
          <p:cNvPr id="5" name="4 CuadroTexto"/>
          <p:cNvSpPr txBox="1"/>
          <p:nvPr/>
        </p:nvSpPr>
        <p:spPr>
          <a:xfrm>
            <a:off x="2643174" y="142852"/>
            <a:ext cx="5715040" cy="584775"/>
          </a:xfrm>
          <a:prstGeom prst="rect">
            <a:avLst/>
          </a:prstGeom>
          <a:noFill/>
        </p:spPr>
        <p:txBody>
          <a:bodyPr wrap="square" rtlCol="0">
            <a:spAutoFit/>
          </a:bodyPr>
          <a:lstStyle/>
          <a:p>
            <a:r>
              <a:rPr lang="es-PE" sz="3200" b="1" dirty="0" smtClean="0">
                <a:solidFill>
                  <a:srgbClr val="C00000"/>
                </a:solidFill>
              </a:rPr>
              <a:t>TIPOS DE INVENTARIO</a:t>
            </a:r>
            <a:endParaRPr lang="es-PE"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9FF66"/>
        </a:solidFill>
        <a:effectLst/>
      </p:bgPr>
    </p:bg>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214282" y="274321"/>
          <a:ext cx="8715436" cy="6328340"/>
        </p:xfrm>
        <a:graphic>
          <a:graphicData uri="http://schemas.openxmlformats.org/drawingml/2006/table">
            <a:tbl>
              <a:tblPr firstRow="1" bandRow="1">
                <a:tableStyleId>{16D9F66E-5EB9-4882-86FB-DCBF35E3C3E4}</a:tableStyleId>
              </a:tblPr>
              <a:tblGrid>
                <a:gridCol w="3000396"/>
                <a:gridCol w="5715040"/>
              </a:tblGrid>
              <a:tr h="604387">
                <a:tc>
                  <a:txBody>
                    <a:bodyPr/>
                    <a:lstStyle/>
                    <a:p>
                      <a:r>
                        <a:rPr lang="es-PE" sz="1600" b="1" dirty="0" smtClean="0"/>
                        <a:t>INVENTARIO INICIAL</a:t>
                      </a:r>
                      <a:endParaRPr lang="es-PE" sz="1600" b="1" dirty="0"/>
                    </a:p>
                  </a:txBody>
                  <a:tcPr/>
                </a:tc>
                <a:tc>
                  <a:txBody>
                    <a:bodyPr/>
                    <a:lstStyle/>
                    <a:p>
                      <a:r>
                        <a:rPr lang="es-PE" b="0" dirty="0" smtClean="0">
                          <a:solidFill>
                            <a:srgbClr val="002060"/>
                          </a:solidFill>
                        </a:rPr>
                        <a:t>Representa el valor de las existencias de mercancías en la fecha que comenzó el periodo contable.</a:t>
                      </a:r>
                      <a:endParaRPr lang="es-PE" b="0" dirty="0"/>
                    </a:p>
                  </a:txBody>
                  <a:tcPr/>
                </a:tc>
              </a:tr>
              <a:tr h="863410">
                <a:tc>
                  <a:txBody>
                    <a:bodyPr/>
                    <a:lstStyle/>
                    <a:p>
                      <a:r>
                        <a:rPr lang="es-PE" sz="1600" b="1" dirty="0" smtClean="0"/>
                        <a:t>INVENTARIO FINAL</a:t>
                      </a:r>
                    </a:p>
                  </a:txBody>
                  <a:tcPr/>
                </a:tc>
                <a:tc>
                  <a:txBody>
                    <a:bodyPr/>
                    <a:lstStyle/>
                    <a:p>
                      <a:r>
                        <a:rPr lang="es-PE" dirty="0" smtClean="0">
                          <a:solidFill>
                            <a:srgbClr val="002060"/>
                          </a:solidFill>
                        </a:rPr>
                        <a:t>Se realiza al finalizar el periodo contable y corresponde al inventario físico de la mercancía de la empresa y su correspondiente valoración.</a:t>
                      </a:r>
                      <a:endParaRPr lang="es-PE" dirty="0"/>
                    </a:p>
                  </a:txBody>
                  <a:tcPr/>
                </a:tc>
              </a:tr>
              <a:tr h="604387">
                <a:tc>
                  <a:txBody>
                    <a:bodyPr/>
                    <a:lstStyle/>
                    <a:p>
                      <a:r>
                        <a:rPr lang="es-PE" sz="1600" b="1" dirty="0" smtClean="0"/>
                        <a:t>INVENTARIO</a:t>
                      </a:r>
                      <a:r>
                        <a:rPr lang="es-PE" sz="1600" b="1" baseline="0" dirty="0" smtClean="0"/>
                        <a:t> DE MATERIA PRIMA</a:t>
                      </a:r>
                      <a:endParaRPr lang="es-PE" sz="1600" b="1" dirty="0"/>
                    </a:p>
                  </a:txBody>
                  <a:tcPr/>
                </a:tc>
                <a:tc>
                  <a:txBody>
                    <a:bodyPr/>
                    <a:lstStyle/>
                    <a:p>
                      <a:r>
                        <a:rPr lang="es-PE" dirty="0" smtClean="0">
                          <a:solidFill>
                            <a:srgbClr val="002060"/>
                          </a:solidFill>
                        </a:rPr>
                        <a:t>Son aquellos materiales que son directamente utilizados en la fabricación del producto.</a:t>
                      </a:r>
                      <a:endParaRPr lang="es-PE" dirty="0"/>
                    </a:p>
                  </a:txBody>
                  <a:tcPr/>
                </a:tc>
              </a:tr>
              <a:tr h="604387">
                <a:tc>
                  <a:txBody>
                    <a:bodyPr/>
                    <a:lstStyle/>
                    <a:p>
                      <a:r>
                        <a:rPr lang="es-PE" sz="1600" b="1" dirty="0" smtClean="0"/>
                        <a:t>INVENTARIO DE PRODUCTOS</a:t>
                      </a:r>
                      <a:r>
                        <a:rPr lang="es-PE" sz="1600" b="1" baseline="0" dirty="0" smtClean="0"/>
                        <a:t> EN PROCESO</a:t>
                      </a:r>
                      <a:endParaRPr lang="es-PE" sz="1600" b="1" dirty="0"/>
                    </a:p>
                  </a:txBody>
                  <a:tcPr/>
                </a:tc>
                <a:tc>
                  <a:txBody>
                    <a:bodyPr/>
                    <a:lstStyle/>
                    <a:p>
                      <a:r>
                        <a:rPr lang="es-PE" dirty="0" smtClean="0">
                          <a:solidFill>
                            <a:srgbClr val="002060"/>
                          </a:solidFill>
                        </a:rPr>
                        <a:t>Son productos parcialmente elaborados a los que les faltan algunos procesos para convertirse en producto terminado.</a:t>
                      </a:r>
                      <a:endParaRPr lang="es-PE" dirty="0"/>
                    </a:p>
                  </a:txBody>
                  <a:tcPr/>
                </a:tc>
              </a:tr>
              <a:tr h="604387">
                <a:tc>
                  <a:txBody>
                    <a:bodyPr/>
                    <a:lstStyle/>
                    <a:p>
                      <a:r>
                        <a:rPr lang="es-PE" sz="1600" b="1" dirty="0" smtClean="0"/>
                        <a:t>INVENTARIO DE PRODUCTOS</a:t>
                      </a:r>
                      <a:r>
                        <a:rPr lang="es-PE" sz="1600" b="1" baseline="0" dirty="0" smtClean="0"/>
                        <a:t> TERMINADOS</a:t>
                      </a:r>
                      <a:endParaRPr lang="es-PE" sz="1600" b="1" dirty="0"/>
                    </a:p>
                  </a:txBody>
                  <a:tcPr/>
                </a:tc>
                <a:tc>
                  <a:txBody>
                    <a:bodyPr/>
                    <a:lstStyle/>
                    <a:p>
                      <a:r>
                        <a:rPr lang="es-PE" dirty="0" smtClean="0">
                          <a:solidFill>
                            <a:srgbClr val="002060"/>
                          </a:solidFill>
                        </a:rPr>
                        <a:t>Son productos totalmente acabados disponibles para la venta.</a:t>
                      </a:r>
                      <a:endParaRPr lang="es-PE" dirty="0"/>
                    </a:p>
                  </a:txBody>
                  <a:tcPr/>
                </a:tc>
              </a:tr>
              <a:tr h="604387">
                <a:tc>
                  <a:txBody>
                    <a:bodyPr/>
                    <a:lstStyle/>
                    <a:p>
                      <a:r>
                        <a:rPr lang="es-PE" sz="1600" b="1" dirty="0" smtClean="0"/>
                        <a:t>INVENTARIO DE MATERIALES</a:t>
                      </a:r>
                      <a:r>
                        <a:rPr lang="es-PE" sz="1600" b="1" baseline="0" dirty="0" smtClean="0"/>
                        <a:t> Y SUMINISTROS</a:t>
                      </a:r>
                      <a:endParaRPr lang="es-PE" b="1" dirty="0"/>
                    </a:p>
                  </a:txBody>
                  <a:tcPr/>
                </a:tc>
                <a:tc>
                  <a:txBody>
                    <a:bodyPr/>
                    <a:lstStyle/>
                    <a:p>
                      <a:r>
                        <a:rPr lang="es-PE" dirty="0" smtClean="0">
                          <a:solidFill>
                            <a:srgbClr val="002060"/>
                          </a:solidFill>
                        </a:rPr>
                        <a:t>Son aquellos materiales con los que se elaboran los productos realizados en una empresa.</a:t>
                      </a:r>
                      <a:endParaRPr lang="es-PE" dirty="0"/>
                    </a:p>
                  </a:txBody>
                  <a:tcPr/>
                </a:tc>
              </a:tr>
              <a:tr h="863410">
                <a:tc>
                  <a:txBody>
                    <a:bodyPr/>
                    <a:lstStyle/>
                    <a:p>
                      <a:r>
                        <a:rPr lang="es-PE" sz="1600" b="1" dirty="0" smtClean="0"/>
                        <a:t>INVENTARIO FISICO</a:t>
                      </a:r>
                      <a:endParaRPr lang="es-PE" sz="1600" b="1" dirty="0"/>
                    </a:p>
                  </a:txBody>
                  <a:tcPr/>
                </a:tc>
                <a:tc>
                  <a:txBody>
                    <a:bodyPr/>
                    <a:lstStyle/>
                    <a:p>
                      <a:r>
                        <a:rPr lang="es-PE" dirty="0" smtClean="0">
                          <a:solidFill>
                            <a:srgbClr val="002060"/>
                          </a:solidFill>
                        </a:rPr>
                        <a:t>Es contar, pesar o medir y anotar todas y cada una de las diferentes clases de mercancías, se realiza</a:t>
                      </a:r>
                      <a:r>
                        <a:rPr lang="es-PE" baseline="0" dirty="0" smtClean="0">
                          <a:solidFill>
                            <a:srgbClr val="002060"/>
                          </a:solidFill>
                        </a:rPr>
                        <a:t> como una lista detallada y valorada de las existencias.</a:t>
                      </a:r>
                      <a:endParaRPr lang="es-PE" dirty="0">
                        <a:solidFill>
                          <a:srgbClr val="002060"/>
                        </a:solidFill>
                      </a:endParaRPr>
                    </a:p>
                  </a:txBody>
                  <a:tcPr/>
                </a:tc>
              </a:tr>
              <a:tr h="659060">
                <a:tc>
                  <a:txBody>
                    <a:bodyPr/>
                    <a:lstStyle/>
                    <a:p>
                      <a:r>
                        <a:rPr lang="es-PE" sz="1600" b="1" dirty="0" smtClean="0"/>
                        <a:t>INVENTARIO</a:t>
                      </a:r>
                      <a:r>
                        <a:rPr lang="es-PE" sz="1600" b="1" baseline="0" dirty="0" smtClean="0"/>
                        <a:t> EN TRANSITO</a:t>
                      </a:r>
                    </a:p>
                  </a:txBody>
                  <a:tcPr/>
                </a:tc>
                <a:tc>
                  <a:txBody>
                    <a:bodyPr/>
                    <a:lstStyle/>
                    <a:p>
                      <a:r>
                        <a:rPr lang="es-PE" dirty="0" smtClean="0">
                          <a:solidFill>
                            <a:srgbClr val="002060"/>
                          </a:solidFill>
                        </a:rPr>
                        <a:t>Se realiza para sostener las operaciones,</a:t>
                      </a:r>
                      <a:r>
                        <a:rPr lang="es-PE" baseline="0" dirty="0" smtClean="0">
                          <a:solidFill>
                            <a:srgbClr val="002060"/>
                          </a:solidFill>
                        </a:rPr>
                        <a:t> en abastecer los conductos que ligan a la empresa con sus proveedores.</a:t>
                      </a:r>
                      <a:endParaRPr lang="es-PE" dirty="0">
                        <a:solidFill>
                          <a:srgbClr val="002060"/>
                        </a:solidFill>
                      </a:endParaRPr>
                    </a:p>
                  </a:txBody>
                  <a:tcPr/>
                </a:tc>
              </a:tr>
              <a:tr h="604387">
                <a:tc>
                  <a:txBody>
                    <a:bodyPr/>
                    <a:lstStyle/>
                    <a:p>
                      <a:r>
                        <a:rPr lang="es-PE" sz="1600" b="1" dirty="0" smtClean="0"/>
                        <a:t>INVENTARIO EN</a:t>
                      </a:r>
                      <a:r>
                        <a:rPr lang="es-PE" sz="1600" b="1" baseline="0" dirty="0" smtClean="0"/>
                        <a:t> CONSIGNACIÓN</a:t>
                      </a:r>
                      <a:endParaRPr lang="es-PE" sz="1600" b="1" dirty="0"/>
                    </a:p>
                  </a:txBody>
                  <a:tcPr/>
                </a:tc>
                <a:tc>
                  <a:txBody>
                    <a:bodyPr/>
                    <a:lstStyle/>
                    <a:p>
                      <a:r>
                        <a:rPr lang="es-PE" dirty="0" smtClean="0">
                          <a:solidFill>
                            <a:srgbClr val="002060"/>
                          </a:solidFill>
                        </a:rPr>
                        <a:t>Es aquella</a:t>
                      </a:r>
                      <a:r>
                        <a:rPr lang="es-PE" baseline="0" dirty="0" smtClean="0">
                          <a:solidFill>
                            <a:srgbClr val="002060"/>
                          </a:solidFill>
                        </a:rPr>
                        <a:t> mercadería que se entrega para ser vendida pero él título de propiedad lo conserva aun el vendedor.</a:t>
                      </a:r>
                      <a:endParaRPr lang="es-PE" dirty="0">
                        <a:solidFill>
                          <a:srgbClr val="002060"/>
                        </a:solidFill>
                      </a:endParaRPr>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9FF66"/>
        </a:solidFill>
        <a:effectLst/>
      </p:bgPr>
    </p:bg>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142844" y="565789"/>
          <a:ext cx="8858312" cy="5760720"/>
        </p:xfrm>
        <a:graphic>
          <a:graphicData uri="http://schemas.openxmlformats.org/drawingml/2006/table">
            <a:tbl>
              <a:tblPr firstRow="1" bandRow="1">
                <a:tableStyleId>{16D9F66E-5EB9-4882-86FB-DCBF35E3C3E4}</a:tableStyleId>
              </a:tblPr>
              <a:tblGrid>
                <a:gridCol w="3071834"/>
                <a:gridCol w="5786478"/>
              </a:tblGrid>
              <a:tr h="334010">
                <a:tc>
                  <a:txBody>
                    <a:bodyPr/>
                    <a:lstStyle/>
                    <a:p>
                      <a:r>
                        <a:rPr lang="es-PE" sz="1600" dirty="0" smtClean="0"/>
                        <a:t>INVENTARIO MÁXIMO</a:t>
                      </a:r>
                      <a:endParaRPr lang="es-PE" sz="1600" dirty="0"/>
                    </a:p>
                  </a:txBody>
                  <a:tcPr/>
                </a:tc>
                <a:tc>
                  <a:txBody>
                    <a:bodyPr/>
                    <a:lstStyle/>
                    <a:p>
                      <a:r>
                        <a:rPr lang="es-PE" b="0" dirty="0" smtClean="0">
                          <a:solidFill>
                            <a:srgbClr val="002060"/>
                          </a:solidFill>
                        </a:rPr>
                        <a:t>Es el nivel del inventario que pueda llegar demasiado alto</a:t>
                      </a:r>
                      <a:r>
                        <a:rPr lang="es-PE" b="0" baseline="0" dirty="0" smtClean="0">
                          <a:solidFill>
                            <a:srgbClr val="002060"/>
                          </a:solidFill>
                        </a:rPr>
                        <a:t> para algunos artículos.</a:t>
                      </a:r>
                      <a:endParaRPr lang="es-PE" b="0" dirty="0">
                        <a:solidFill>
                          <a:srgbClr val="002060"/>
                        </a:solidFill>
                      </a:endParaRPr>
                    </a:p>
                  </a:txBody>
                  <a:tcPr/>
                </a:tc>
              </a:tr>
              <a:tr h="334010">
                <a:tc>
                  <a:txBody>
                    <a:bodyPr/>
                    <a:lstStyle/>
                    <a:p>
                      <a:r>
                        <a:rPr lang="es-PE" sz="1600" b="1" dirty="0" smtClean="0"/>
                        <a:t>INVENTARIO MINIMO</a:t>
                      </a:r>
                      <a:endParaRPr lang="es-PE" sz="1600" b="1" dirty="0"/>
                    </a:p>
                  </a:txBody>
                  <a:tcPr/>
                </a:tc>
                <a:tc>
                  <a:txBody>
                    <a:bodyPr/>
                    <a:lstStyle/>
                    <a:p>
                      <a:r>
                        <a:rPr lang="es-PE" dirty="0" smtClean="0">
                          <a:solidFill>
                            <a:srgbClr val="002060"/>
                          </a:solidFill>
                        </a:rPr>
                        <a:t>Es</a:t>
                      </a:r>
                      <a:r>
                        <a:rPr lang="es-PE" baseline="0" dirty="0" smtClean="0">
                          <a:solidFill>
                            <a:srgbClr val="002060"/>
                          </a:solidFill>
                        </a:rPr>
                        <a:t> la cantidad mínima de inventario a ser mantenidas en el almacén.</a:t>
                      </a:r>
                      <a:endParaRPr lang="es-PE" dirty="0">
                        <a:solidFill>
                          <a:srgbClr val="002060"/>
                        </a:solidFill>
                      </a:endParaRPr>
                    </a:p>
                  </a:txBody>
                  <a:tcPr/>
                </a:tc>
              </a:tr>
              <a:tr h="334010">
                <a:tc>
                  <a:txBody>
                    <a:bodyPr/>
                    <a:lstStyle/>
                    <a:p>
                      <a:r>
                        <a:rPr lang="es-PE" sz="1600" b="1" dirty="0" smtClean="0"/>
                        <a:t>INVENTARIO DISPONIBLE</a:t>
                      </a:r>
                      <a:endParaRPr lang="es-PE" sz="1600" b="1" dirty="0"/>
                    </a:p>
                  </a:txBody>
                  <a:tcPr/>
                </a:tc>
                <a:tc>
                  <a:txBody>
                    <a:bodyPr/>
                    <a:lstStyle/>
                    <a:p>
                      <a:r>
                        <a:rPr lang="es-PE" dirty="0" smtClean="0">
                          <a:solidFill>
                            <a:srgbClr val="002060"/>
                          </a:solidFill>
                        </a:rPr>
                        <a:t>Es aquel que</a:t>
                      </a:r>
                      <a:r>
                        <a:rPr lang="es-PE" baseline="0" dirty="0" smtClean="0">
                          <a:solidFill>
                            <a:srgbClr val="002060"/>
                          </a:solidFill>
                        </a:rPr>
                        <a:t> se encuentra disponible para la producción o venta.</a:t>
                      </a:r>
                      <a:endParaRPr lang="es-PE" dirty="0">
                        <a:solidFill>
                          <a:srgbClr val="002060"/>
                        </a:solidFill>
                      </a:endParaRPr>
                    </a:p>
                  </a:txBody>
                  <a:tcPr/>
                </a:tc>
              </a:tr>
              <a:tr h="334010">
                <a:tc>
                  <a:txBody>
                    <a:bodyPr/>
                    <a:lstStyle/>
                    <a:p>
                      <a:r>
                        <a:rPr lang="es-PE" sz="1600" b="1" dirty="0" smtClean="0"/>
                        <a:t>INVENTARIO EN LINEA</a:t>
                      </a:r>
                      <a:endParaRPr lang="es-PE" sz="1600" b="1" dirty="0"/>
                    </a:p>
                  </a:txBody>
                  <a:tcPr/>
                </a:tc>
                <a:tc>
                  <a:txBody>
                    <a:bodyPr/>
                    <a:lstStyle/>
                    <a:p>
                      <a:r>
                        <a:rPr lang="es-PE" dirty="0" smtClean="0">
                          <a:solidFill>
                            <a:srgbClr val="002060"/>
                          </a:solidFill>
                        </a:rPr>
                        <a:t>Es</a:t>
                      </a:r>
                      <a:r>
                        <a:rPr lang="es-PE" baseline="0" dirty="0" smtClean="0">
                          <a:solidFill>
                            <a:srgbClr val="002060"/>
                          </a:solidFill>
                        </a:rPr>
                        <a:t> aquel inventario que aguarda a ser procesado en la línea de producción.</a:t>
                      </a:r>
                      <a:endParaRPr lang="es-PE" dirty="0">
                        <a:solidFill>
                          <a:srgbClr val="002060"/>
                        </a:solidFill>
                      </a:endParaRPr>
                    </a:p>
                  </a:txBody>
                  <a:tcPr/>
                </a:tc>
              </a:tr>
              <a:tr h="334010">
                <a:tc>
                  <a:txBody>
                    <a:bodyPr/>
                    <a:lstStyle/>
                    <a:p>
                      <a:r>
                        <a:rPr lang="es-PE" sz="1600" b="1" dirty="0" smtClean="0"/>
                        <a:t>INVENTARIO AGREGADO</a:t>
                      </a:r>
                      <a:endParaRPr lang="es-PE" sz="1600" b="1" dirty="0"/>
                    </a:p>
                  </a:txBody>
                  <a:tcPr/>
                </a:tc>
                <a:tc>
                  <a:txBody>
                    <a:bodyPr/>
                    <a:lstStyle/>
                    <a:p>
                      <a:r>
                        <a:rPr lang="es-PE" dirty="0" smtClean="0">
                          <a:solidFill>
                            <a:srgbClr val="002060"/>
                          </a:solidFill>
                        </a:rPr>
                        <a:t>Los artículos se agrupan</a:t>
                      </a:r>
                      <a:r>
                        <a:rPr lang="es-PE" baseline="0" dirty="0" smtClean="0">
                          <a:solidFill>
                            <a:srgbClr val="002060"/>
                          </a:solidFill>
                        </a:rPr>
                        <a:t> o clasifican en materiales de acuerdo a su importancia.</a:t>
                      </a:r>
                      <a:endParaRPr lang="es-PE" dirty="0">
                        <a:solidFill>
                          <a:srgbClr val="002060"/>
                        </a:solidFill>
                      </a:endParaRPr>
                    </a:p>
                  </a:txBody>
                  <a:tcPr/>
                </a:tc>
              </a:tr>
              <a:tr h="334010">
                <a:tc>
                  <a:txBody>
                    <a:bodyPr/>
                    <a:lstStyle/>
                    <a:p>
                      <a:r>
                        <a:rPr lang="es-PE" sz="1600" b="1" dirty="0" smtClean="0"/>
                        <a:t>INVENTARIO EN CUARENTENA</a:t>
                      </a:r>
                      <a:endParaRPr lang="es-PE"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dirty="0" smtClean="0">
                          <a:solidFill>
                            <a:srgbClr val="002060"/>
                          </a:solidFill>
                        </a:rPr>
                        <a:t>Es aquel que debe cumplir con un periodo de almacenamiento antes de disponer</a:t>
                      </a:r>
                      <a:r>
                        <a:rPr lang="es-PE" baseline="0" dirty="0" smtClean="0">
                          <a:solidFill>
                            <a:srgbClr val="002060"/>
                          </a:solidFill>
                        </a:rPr>
                        <a:t> del mismo.</a:t>
                      </a:r>
                      <a:endParaRPr lang="es-PE" dirty="0" smtClean="0">
                        <a:solidFill>
                          <a:srgbClr val="002060"/>
                        </a:solidFill>
                      </a:endParaRPr>
                    </a:p>
                  </a:txBody>
                  <a:tcPr/>
                </a:tc>
              </a:tr>
              <a:tr h="334010">
                <a:tc>
                  <a:txBody>
                    <a:bodyPr/>
                    <a:lstStyle/>
                    <a:p>
                      <a:r>
                        <a:rPr lang="es-PE" sz="1600" b="1" dirty="0" smtClean="0"/>
                        <a:t>INVENTARIO</a:t>
                      </a:r>
                      <a:r>
                        <a:rPr lang="es-PE" sz="1600" b="1" baseline="0" dirty="0" smtClean="0"/>
                        <a:t> DE PREVISIÓN</a:t>
                      </a:r>
                      <a:endParaRPr lang="es-PE" sz="1600" b="1" dirty="0"/>
                    </a:p>
                  </a:txBody>
                  <a:tcPr/>
                </a:tc>
                <a:tc>
                  <a:txBody>
                    <a:bodyPr/>
                    <a:lstStyle/>
                    <a:p>
                      <a:r>
                        <a:rPr lang="es-PE" dirty="0" smtClean="0">
                          <a:solidFill>
                            <a:srgbClr val="002060"/>
                          </a:solidFill>
                        </a:rPr>
                        <a:t>Se tienen con el fin de cubrir una necesidad futura perfectamente definida e involucra</a:t>
                      </a:r>
                      <a:r>
                        <a:rPr lang="es-PE" baseline="0" dirty="0" smtClean="0">
                          <a:solidFill>
                            <a:srgbClr val="002060"/>
                          </a:solidFill>
                        </a:rPr>
                        <a:t> un menor riesgo.</a:t>
                      </a:r>
                      <a:endParaRPr lang="es-PE" dirty="0">
                        <a:solidFill>
                          <a:srgbClr val="002060"/>
                        </a:solidFill>
                      </a:endParaRPr>
                    </a:p>
                  </a:txBody>
                  <a:tcPr/>
                </a:tc>
              </a:tr>
              <a:tr h="334010">
                <a:tc>
                  <a:txBody>
                    <a:bodyPr/>
                    <a:lstStyle/>
                    <a:p>
                      <a:r>
                        <a:rPr lang="es-PE" sz="1600" b="1" dirty="0" smtClean="0"/>
                        <a:t>INVENTARIO DE SEGURIDAD</a:t>
                      </a:r>
                      <a:endParaRPr lang="es-PE" sz="1600" b="1" dirty="0"/>
                    </a:p>
                  </a:txBody>
                  <a:tcPr/>
                </a:tc>
                <a:tc>
                  <a:txBody>
                    <a:bodyPr/>
                    <a:lstStyle/>
                    <a:p>
                      <a:r>
                        <a:rPr lang="es-PE" dirty="0" smtClean="0">
                          <a:solidFill>
                            <a:srgbClr val="002060"/>
                          </a:solidFill>
                        </a:rPr>
                        <a:t>Se utiliza para prevenir faltantes debido a fluctuaciones inciertas de la demanda.</a:t>
                      </a:r>
                      <a:endParaRPr lang="es-PE" dirty="0">
                        <a:solidFill>
                          <a:srgbClr val="002060"/>
                        </a:solidFill>
                      </a:endParaRPr>
                    </a:p>
                  </a:txBody>
                  <a:tcPr/>
                </a:tc>
              </a:tr>
              <a:tr h="334010">
                <a:tc>
                  <a:txBody>
                    <a:bodyPr/>
                    <a:lstStyle/>
                    <a:p>
                      <a:r>
                        <a:rPr lang="es-PE" sz="1600" b="1" dirty="0" smtClean="0"/>
                        <a:t>INVENTARIO DE ANTICIPACIÓN</a:t>
                      </a:r>
                      <a:endParaRPr lang="es-PE" sz="1600" b="1" dirty="0"/>
                    </a:p>
                  </a:txBody>
                  <a:tcPr/>
                </a:tc>
                <a:tc>
                  <a:txBody>
                    <a:bodyPr/>
                    <a:lstStyle/>
                    <a:p>
                      <a:r>
                        <a:rPr lang="es-PE" dirty="0" smtClean="0">
                          <a:solidFill>
                            <a:srgbClr val="002060"/>
                          </a:solidFill>
                        </a:rPr>
                        <a:t>Almacenan horas-trabajo</a:t>
                      </a:r>
                      <a:r>
                        <a:rPr lang="es-PE" baseline="0" dirty="0" smtClean="0">
                          <a:solidFill>
                            <a:srgbClr val="002060"/>
                          </a:solidFill>
                        </a:rPr>
                        <a:t> para futuras necesidades y limitan los cambios en las tasas de producción.</a:t>
                      </a:r>
                      <a:endParaRPr lang="es-PE" dirty="0">
                        <a:solidFill>
                          <a:srgbClr val="002060"/>
                        </a:solidFill>
                      </a:endParaRPr>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9FF66"/>
        </a:solidFill>
        <a:effectLst/>
      </p:bgPr>
    </p:bg>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285720" y="500042"/>
          <a:ext cx="8572592" cy="3749040"/>
        </p:xfrm>
        <a:graphic>
          <a:graphicData uri="http://schemas.openxmlformats.org/drawingml/2006/table">
            <a:tbl>
              <a:tblPr firstRow="1" bandRow="1">
                <a:tableStyleId>{16D9F66E-5EB9-4882-86FB-DCBF35E3C3E4}</a:tableStyleId>
              </a:tblPr>
              <a:tblGrid>
                <a:gridCol w="3041887"/>
                <a:gridCol w="5530705"/>
              </a:tblGrid>
              <a:tr h="328615">
                <a:tc>
                  <a:txBody>
                    <a:bodyPr/>
                    <a:lstStyle/>
                    <a:p>
                      <a:r>
                        <a:rPr lang="es-PE" sz="1600" dirty="0" smtClean="0"/>
                        <a:t>INVENTARIO DE LOTE</a:t>
                      </a:r>
                      <a:endParaRPr lang="es-PE" sz="1600" dirty="0"/>
                    </a:p>
                  </a:txBody>
                  <a:tcPr/>
                </a:tc>
                <a:tc>
                  <a:txBody>
                    <a:bodyPr/>
                    <a:lstStyle/>
                    <a:p>
                      <a:r>
                        <a:rPr lang="es-PE" b="0" dirty="0" smtClean="0">
                          <a:solidFill>
                            <a:srgbClr val="002060"/>
                          </a:solidFill>
                        </a:rPr>
                        <a:t>Son</a:t>
                      </a:r>
                      <a:r>
                        <a:rPr lang="es-PE" b="0" baseline="0" dirty="0" smtClean="0">
                          <a:solidFill>
                            <a:srgbClr val="002060"/>
                          </a:solidFill>
                        </a:rPr>
                        <a:t> inventarios que se piden en tamaño de lote porque es más económico hacerlo así que pedirlo cuando sea necesario satisfacer la demanda.</a:t>
                      </a:r>
                      <a:endParaRPr lang="es-PE" b="0" dirty="0">
                        <a:solidFill>
                          <a:srgbClr val="002060"/>
                        </a:solidFill>
                      </a:endParaRPr>
                    </a:p>
                  </a:txBody>
                  <a:tcPr/>
                </a:tc>
              </a:tr>
              <a:tr h="328615">
                <a:tc>
                  <a:txBody>
                    <a:bodyPr/>
                    <a:lstStyle/>
                    <a:p>
                      <a:r>
                        <a:rPr lang="es-PE" sz="1600" b="1" dirty="0" smtClean="0"/>
                        <a:t>INVENTARIO ESTACIONALES</a:t>
                      </a:r>
                      <a:endParaRPr lang="es-PE" sz="1600" b="1" dirty="0"/>
                    </a:p>
                  </a:txBody>
                  <a:tcPr/>
                </a:tc>
                <a:tc>
                  <a:txBody>
                    <a:bodyPr/>
                    <a:lstStyle/>
                    <a:p>
                      <a:r>
                        <a:rPr lang="es-PE" dirty="0" smtClean="0">
                          <a:solidFill>
                            <a:srgbClr val="002060"/>
                          </a:solidFill>
                        </a:rPr>
                        <a:t>Se utilizan para suavizar</a:t>
                      </a:r>
                      <a:r>
                        <a:rPr lang="es-PE" baseline="0" dirty="0" smtClean="0">
                          <a:solidFill>
                            <a:srgbClr val="002060"/>
                          </a:solidFill>
                        </a:rPr>
                        <a:t> el nivel de producción de las operaciones.</a:t>
                      </a:r>
                      <a:endParaRPr lang="es-PE" dirty="0">
                        <a:solidFill>
                          <a:srgbClr val="002060"/>
                        </a:solidFill>
                      </a:endParaRPr>
                    </a:p>
                  </a:txBody>
                  <a:tcPr/>
                </a:tc>
              </a:tr>
              <a:tr h="328615">
                <a:tc>
                  <a:txBody>
                    <a:bodyPr/>
                    <a:lstStyle/>
                    <a:p>
                      <a:r>
                        <a:rPr lang="es-PE" sz="1600" b="1" dirty="0" smtClean="0"/>
                        <a:t>INVENTARIO INTERMITENTE</a:t>
                      </a:r>
                      <a:endParaRPr lang="es-PE" sz="1600" b="1" dirty="0"/>
                    </a:p>
                  </a:txBody>
                  <a:tcPr/>
                </a:tc>
                <a:tc>
                  <a:txBody>
                    <a:bodyPr/>
                    <a:lstStyle/>
                    <a:p>
                      <a:r>
                        <a:rPr lang="es-PE" dirty="0" smtClean="0">
                          <a:solidFill>
                            <a:srgbClr val="002060"/>
                          </a:solidFill>
                        </a:rPr>
                        <a:t>Es realizado</a:t>
                      </a:r>
                      <a:r>
                        <a:rPr lang="es-PE" baseline="0" dirty="0" smtClean="0">
                          <a:solidFill>
                            <a:srgbClr val="002060"/>
                          </a:solidFill>
                        </a:rPr>
                        <a:t> con cierto tiempo y se efectúa varias veces al año.</a:t>
                      </a:r>
                      <a:endParaRPr lang="es-PE" dirty="0">
                        <a:solidFill>
                          <a:srgbClr val="002060"/>
                        </a:solidFill>
                      </a:endParaRPr>
                    </a:p>
                  </a:txBody>
                  <a:tcPr/>
                </a:tc>
              </a:tr>
              <a:tr h="328615">
                <a:tc>
                  <a:txBody>
                    <a:bodyPr/>
                    <a:lstStyle/>
                    <a:p>
                      <a:r>
                        <a:rPr lang="es-PE" sz="1600" b="1" dirty="0" smtClean="0"/>
                        <a:t>INVENTARIO PERMANENTE</a:t>
                      </a:r>
                      <a:endParaRPr lang="es-PE" sz="1600" b="1" dirty="0"/>
                    </a:p>
                  </a:txBody>
                  <a:tcPr/>
                </a:tc>
                <a:tc>
                  <a:txBody>
                    <a:bodyPr/>
                    <a:lstStyle/>
                    <a:p>
                      <a:r>
                        <a:rPr lang="es-PE" dirty="0" smtClean="0">
                          <a:solidFill>
                            <a:srgbClr val="002060"/>
                          </a:solidFill>
                        </a:rPr>
                        <a:t>Se realiza para que coincidan en cualquier momento con el valor de los stocks,</a:t>
                      </a:r>
                      <a:r>
                        <a:rPr lang="es-PE" baseline="0" dirty="0" smtClean="0">
                          <a:solidFill>
                            <a:srgbClr val="002060"/>
                          </a:solidFill>
                        </a:rPr>
                        <a:t> controlando cuando entren o salgan de almacén.</a:t>
                      </a:r>
                      <a:endParaRPr lang="es-PE" dirty="0">
                        <a:solidFill>
                          <a:srgbClr val="002060"/>
                        </a:solidFill>
                      </a:endParaRPr>
                    </a:p>
                  </a:txBody>
                  <a:tcPr/>
                </a:tc>
              </a:tr>
              <a:tr h="328615">
                <a:tc>
                  <a:txBody>
                    <a:bodyPr/>
                    <a:lstStyle/>
                    <a:p>
                      <a:r>
                        <a:rPr lang="es-PE" sz="1600" b="1" dirty="0" smtClean="0"/>
                        <a:t>INVENTARIO CLÍNICO</a:t>
                      </a:r>
                      <a:endParaRPr lang="es-PE" sz="1600" b="1" dirty="0"/>
                    </a:p>
                  </a:txBody>
                  <a:tcPr/>
                </a:tc>
                <a:tc>
                  <a:txBody>
                    <a:bodyPr/>
                    <a:lstStyle/>
                    <a:p>
                      <a:r>
                        <a:rPr lang="es-PE" dirty="0" smtClean="0">
                          <a:solidFill>
                            <a:srgbClr val="002060"/>
                          </a:solidFill>
                        </a:rPr>
                        <a:t>Son inventarios que se requieren para apoyar la decisión de operar según tamaños de lotes.</a:t>
                      </a:r>
                      <a:endParaRPr lang="es-PE" dirty="0">
                        <a:solidFill>
                          <a:srgbClr val="002060"/>
                        </a:solidFill>
                      </a:endParaRPr>
                    </a:p>
                  </a:txBody>
                  <a:tcPr/>
                </a:tc>
              </a:tr>
            </a:tbl>
          </a:graphicData>
        </a:graphic>
      </p:graphicFrame>
      <p:pic>
        <p:nvPicPr>
          <p:cNvPr id="1026" name="Picture 2" descr="C:\Users\user\Desktop\work-adm.oper\INVE10.jpg"/>
          <p:cNvPicPr>
            <a:picLocks noChangeAspect="1" noChangeArrowheads="1"/>
          </p:cNvPicPr>
          <p:nvPr/>
        </p:nvPicPr>
        <p:blipFill>
          <a:blip r:embed="rId2" cstate="print"/>
          <a:srcRect/>
          <a:stretch>
            <a:fillRect/>
          </a:stretch>
        </p:blipFill>
        <p:spPr bwMode="auto">
          <a:xfrm>
            <a:off x="3214678" y="4429132"/>
            <a:ext cx="3214710" cy="227171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9FF66">
            <a:alpha val="0"/>
          </a:srgbClr>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1000108"/>
            <a:ext cx="5829312" cy="5572164"/>
          </a:xfrm>
        </p:spPr>
        <p:txBody>
          <a:bodyPr>
            <a:normAutofit/>
          </a:bodyPr>
          <a:lstStyle/>
          <a:p>
            <a:pPr algn="just"/>
            <a:r>
              <a:rPr lang="es-PE" dirty="0" smtClean="0">
                <a:solidFill>
                  <a:srgbClr val="002060"/>
                </a:solidFill>
              </a:rPr>
              <a:t>Es un método de clasificación frecuentemente utilizado en gestión del inventario, que permite identificar los artículos que tienen un impacto importante en un valor global.</a:t>
            </a:r>
          </a:p>
          <a:p>
            <a:pPr algn="just"/>
            <a:r>
              <a:rPr lang="es-PE" dirty="0" smtClean="0">
                <a:solidFill>
                  <a:srgbClr val="002060"/>
                </a:solidFill>
              </a:rPr>
              <a:t>Permite también crear categorías de productos que necesitaran niveles y modos de control distintos.</a:t>
            </a:r>
            <a:endParaRPr lang="es-PE" dirty="0">
              <a:solidFill>
                <a:srgbClr val="002060"/>
              </a:solidFill>
            </a:endParaRPr>
          </a:p>
        </p:txBody>
      </p:sp>
      <p:sp>
        <p:nvSpPr>
          <p:cNvPr id="4" name="1 Título"/>
          <p:cNvSpPr txBox="1">
            <a:spLocks/>
          </p:cNvSpPr>
          <p:nvPr/>
        </p:nvSpPr>
        <p:spPr>
          <a:xfrm>
            <a:off x="8715404" y="0"/>
            <a:ext cx="428596" cy="68580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PE" sz="4400" b="0" i="0" u="none" strike="noStrike" kern="1200" cap="none" spc="0" normalizeH="0" baseline="0" noProof="0" smtClean="0">
                <a:ln>
                  <a:noFill/>
                </a:ln>
                <a:solidFill>
                  <a:schemeClr val="lt1"/>
                </a:solidFill>
                <a:effectLst/>
                <a:uLnTx/>
                <a:uFillTx/>
                <a:latin typeface="+mn-lt"/>
                <a:ea typeface="+mn-ea"/>
                <a:cs typeface="+mn-cs"/>
              </a:rPr>
              <a:t/>
            </a:r>
            <a:br>
              <a:rPr kumimoji="0" lang="es-PE" sz="4400" b="0" i="0" u="none" strike="noStrike" kern="1200" cap="none" spc="0" normalizeH="0" baseline="0" noProof="0" smtClean="0">
                <a:ln>
                  <a:noFill/>
                </a:ln>
                <a:solidFill>
                  <a:schemeClr val="lt1"/>
                </a:solidFill>
                <a:effectLst/>
                <a:uLnTx/>
                <a:uFillTx/>
                <a:latin typeface="+mn-lt"/>
                <a:ea typeface="+mn-ea"/>
                <a:cs typeface="+mn-cs"/>
              </a:rPr>
            </a:br>
            <a:endParaRPr kumimoji="0" lang="es-PE" sz="4400" b="0" i="0" u="none" strike="noStrike" kern="1200" cap="none" spc="0" normalizeH="0" baseline="0" noProof="0" dirty="0">
              <a:ln>
                <a:noFill/>
              </a:ln>
              <a:solidFill>
                <a:schemeClr val="lt1"/>
              </a:solidFill>
              <a:effectLst/>
              <a:uLnTx/>
              <a:uFillTx/>
              <a:latin typeface="+mn-lt"/>
              <a:ea typeface="+mn-ea"/>
              <a:cs typeface="+mn-cs"/>
            </a:endParaRPr>
          </a:p>
        </p:txBody>
      </p:sp>
      <p:sp>
        <p:nvSpPr>
          <p:cNvPr id="5" name="4 CuadroTexto"/>
          <p:cNvSpPr txBox="1"/>
          <p:nvPr/>
        </p:nvSpPr>
        <p:spPr>
          <a:xfrm>
            <a:off x="3286116" y="285728"/>
            <a:ext cx="2521844" cy="584775"/>
          </a:xfrm>
          <a:prstGeom prst="rect">
            <a:avLst/>
          </a:prstGeom>
          <a:noFill/>
        </p:spPr>
        <p:txBody>
          <a:bodyPr wrap="none" rtlCol="0">
            <a:spAutoFit/>
          </a:bodyPr>
          <a:lstStyle/>
          <a:p>
            <a:r>
              <a:rPr lang="es-PE" sz="3200" b="1" dirty="0" smtClean="0">
                <a:solidFill>
                  <a:srgbClr val="C00000"/>
                </a:solidFill>
              </a:rPr>
              <a:t>ANÁLISIS ABC</a:t>
            </a:r>
            <a:endParaRPr lang="es-PE" sz="3200" dirty="0"/>
          </a:p>
        </p:txBody>
      </p:sp>
      <p:pic>
        <p:nvPicPr>
          <p:cNvPr id="26625" name="Picture 1" descr="C:\Users\user\Desktop\work-adm.oper\INVE05.jpg"/>
          <p:cNvPicPr>
            <a:picLocks noChangeAspect="1" noChangeArrowheads="1"/>
          </p:cNvPicPr>
          <p:nvPr/>
        </p:nvPicPr>
        <p:blipFill>
          <a:blip r:embed="rId2" cstate="print"/>
          <a:srcRect/>
          <a:stretch>
            <a:fillRect/>
          </a:stretch>
        </p:blipFill>
        <p:spPr bwMode="auto">
          <a:xfrm>
            <a:off x="6215074" y="1785926"/>
            <a:ext cx="2357454" cy="3143272"/>
          </a:xfrm>
          <a:prstGeom prst="rect">
            <a:avLst/>
          </a:prstGeom>
          <a:noFill/>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725</TotalTime>
  <Words>1551</Words>
  <Application>Microsoft Office PowerPoint</Application>
  <PresentationFormat>Presentación en pantalla (4:3)</PresentationFormat>
  <Paragraphs>162</Paragraphs>
  <Slides>32</Slides>
  <Notes>0</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Tema de Office</vt:lpstr>
      <vt:lpstr>GESTIÓN DE INVENTARIOS</vt:lpstr>
      <vt:lpstr> </vt:lpstr>
      <vt:lpstr> </vt:lpstr>
      <vt:lpstr> </vt:lpstr>
      <vt:lpstr> </vt:lpstr>
      <vt:lpstr>Diapositiva 6</vt:lpstr>
      <vt:lpstr>Diapositiva 7</vt:lpstr>
      <vt:lpstr>Diapositiva 8</vt:lpstr>
      <vt:lpstr>Diapositiva 9</vt:lpstr>
      <vt:lpstr>Diapositiva 10</vt:lpstr>
      <vt:lpstr>Diapositiva 11</vt:lpstr>
      <vt:lpstr>Diapositiva 12</vt:lpstr>
      <vt:lpstr>Diapositiva 13</vt:lpstr>
      <vt:lpstr>Diapositiva 14</vt:lpstr>
      <vt:lpstr> </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CASO PRÁCTICO</vt:lpstr>
      <vt:lpstr>Diapositiva 29</vt:lpstr>
      <vt:lpstr>PARTICIPACIÓN DE LOS ARTICULOS EN % DE LA VALORIZACIÓN</vt:lpstr>
      <vt:lpstr>Diapositiva 31</vt:lpstr>
      <vt:lpstr>Gracias…</vt:lpstr>
    </vt:vector>
  </TitlesOfParts>
  <Company>Dsoft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GESTIÓN DE INVENTARIOS</dc:title>
  <dc:creator>user</dc:creator>
  <cp:lastModifiedBy>PJUDICIAL</cp:lastModifiedBy>
  <cp:revision>81</cp:revision>
  <dcterms:created xsi:type="dcterms:W3CDTF">2014-04-17T16:23:23Z</dcterms:created>
  <dcterms:modified xsi:type="dcterms:W3CDTF">2014-05-19T21:39:24Z</dcterms:modified>
</cp:coreProperties>
</file>