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2" r:id="rId2"/>
    <p:sldId id="271" r:id="rId3"/>
    <p:sldId id="256" r:id="rId4"/>
    <p:sldId id="257" r:id="rId5"/>
    <p:sldId id="258" r:id="rId6"/>
    <p:sldId id="259" r:id="rId7"/>
    <p:sldId id="260" r:id="rId8"/>
    <p:sldId id="261" r:id="rId9"/>
    <p:sldId id="265" r:id="rId10"/>
    <p:sldId id="266" r:id="rId11"/>
    <p:sldId id="267" r:id="rId12"/>
    <p:sldId id="268" r:id="rId13"/>
    <p:sldId id="269" r:id="rId14"/>
    <p:sldId id="270" r:id="rId15"/>
    <p:sldId id="283" r:id="rId16"/>
    <p:sldId id="276" r:id="rId17"/>
    <p:sldId id="280" r:id="rId18"/>
    <p:sldId id="286" r:id="rId19"/>
    <p:sldId id="290" r:id="rId20"/>
    <p:sldId id="297" r:id="rId21"/>
    <p:sldId id="287" r:id="rId22"/>
    <p:sldId id="288" r:id="rId23"/>
    <p:sldId id="291" r:id="rId24"/>
    <p:sldId id="292" r:id="rId25"/>
    <p:sldId id="293" r:id="rId26"/>
    <p:sldId id="294" r:id="rId27"/>
    <p:sldId id="295" r:id="rId28"/>
    <p:sldId id="298" r:id="rId29"/>
    <p:sldId id="296" r:id="rId30"/>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97" autoAdjust="0"/>
    <p:restoredTop sz="94660"/>
  </p:normalViewPr>
  <p:slideViewPr>
    <p:cSldViewPr>
      <p:cViewPr>
        <p:scale>
          <a:sx n="72" d="100"/>
          <a:sy n="72" d="100"/>
        </p:scale>
        <p:origin x="-1518" y="-4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20AECAB0-3875-404C-895F-D53DF5AA4795}" type="datetimeFigureOut">
              <a:rPr lang="es-PE" smtClean="0"/>
              <a:pPr/>
              <a:t>19/05/2014</a:t>
            </a:fld>
            <a:endParaRPr lang="es-PE"/>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PE"/>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93AA113A-1BAF-441E-8E6B-A7BEACBA746D}" type="slidenum">
              <a:rPr lang="es-PE" smtClean="0"/>
              <a:pPr/>
              <a:t>‹Nº›</a:t>
            </a:fld>
            <a:endParaRPr lang="es-P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20AECAB0-3875-404C-895F-D53DF5AA4795}" type="datetimeFigureOut">
              <a:rPr lang="es-PE" smtClean="0"/>
              <a:pPr/>
              <a:t>19/05/2014</a:t>
            </a:fld>
            <a:endParaRPr lang="es-PE"/>
          </a:p>
        </p:txBody>
      </p:sp>
      <p:sp>
        <p:nvSpPr>
          <p:cNvPr id="5" name="4 Marcador de pie de página"/>
          <p:cNvSpPr>
            <a:spLocks noGrp="1"/>
          </p:cNvSpPr>
          <p:nvPr>
            <p:ph type="ftr" sz="quarter" idx="11"/>
          </p:nvPr>
        </p:nvSpPr>
        <p:spPr/>
        <p:txBody>
          <a:bodyPr/>
          <a:lstStyle>
            <a:extLst/>
          </a:lstStyle>
          <a:p>
            <a:endParaRPr lang="es-PE"/>
          </a:p>
        </p:txBody>
      </p:sp>
      <p:sp>
        <p:nvSpPr>
          <p:cNvPr id="6" name="5 Marcador de número de diapositiva"/>
          <p:cNvSpPr>
            <a:spLocks noGrp="1"/>
          </p:cNvSpPr>
          <p:nvPr>
            <p:ph type="sldNum" sz="quarter" idx="12"/>
          </p:nvPr>
        </p:nvSpPr>
        <p:spPr/>
        <p:txBody>
          <a:bodyPr/>
          <a:lstStyle>
            <a:extLst/>
          </a:lstStyle>
          <a:p>
            <a:fld id="{93AA113A-1BAF-441E-8E6B-A7BEACBA746D}" type="slidenum">
              <a:rPr lang="es-PE" smtClean="0"/>
              <a:pPr/>
              <a:t>‹Nº›</a:t>
            </a:fld>
            <a:endParaRPr lang="es-P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20AECAB0-3875-404C-895F-D53DF5AA4795}" type="datetimeFigureOut">
              <a:rPr lang="es-PE" smtClean="0"/>
              <a:pPr/>
              <a:t>19/05/2014</a:t>
            </a:fld>
            <a:endParaRPr lang="es-PE"/>
          </a:p>
        </p:txBody>
      </p:sp>
      <p:sp>
        <p:nvSpPr>
          <p:cNvPr id="5" name="4 Marcador de pie de página"/>
          <p:cNvSpPr>
            <a:spLocks noGrp="1"/>
          </p:cNvSpPr>
          <p:nvPr>
            <p:ph type="ftr" sz="quarter" idx="11"/>
          </p:nvPr>
        </p:nvSpPr>
        <p:spPr/>
        <p:txBody>
          <a:bodyPr/>
          <a:lstStyle>
            <a:extLst/>
          </a:lstStyle>
          <a:p>
            <a:endParaRPr lang="es-PE"/>
          </a:p>
        </p:txBody>
      </p:sp>
      <p:sp>
        <p:nvSpPr>
          <p:cNvPr id="6" name="5 Marcador de número de diapositiva"/>
          <p:cNvSpPr>
            <a:spLocks noGrp="1"/>
          </p:cNvSpPr>
          <p:nvPr>
            <p:ph type="sldNum" sz="quarter" idx="12"/>
          </p:nvPr>
        </p:nvSpPr>
        <p:spPr/>
        <p:txBody>
          <a:bodyPr/>
          <a:lstStyle>
            <a:extLst/>
          </a:lstStyle>
          <a:p>
            <a:fld id="{93AA113A-1BAF-441E-8E6B-A7BEACBA746D}" type="slidenum">
              <a:rPr lang="es-PE" smtClean="0"/>
              <a:pPr/>
              <a:t>‹Nº›</a:t>
            </a:fld>
            <a:endParaRPr lang="es-P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20AECAB0-3875-404C-895F-D53DF5AA4795}" type="datetimeFigureOut">
              <a:rPr lang="es-PE" smtClean="0"/>
              <a:pPr/>
              <a:t>19/05/2014</a:t>
            </a:fld>
            <a:endParaRPr lang="es-PE"/>
          </a:p>
        </p:txBody>
      </p:sp>
      <p:sp>
        <p:nvSpPr>
          <p:cNvPr id="5" name="4 Marcador de pie de página"/>
          <p:cNvSpPr>
            <a:spLocks noGrp="1"/>
          </p:cNvSpPr>
          <p:nvPr>
            <p:ph type="ftr" sz="quarter" idx="11"/>
          </p:nvPr>
        </p:nvSpPr>
        <p:spPr/>
        <p:txBody>
          <a:bodyPr/>
          <a:lstStyle>
            <a:extLst/>
          </a:lstStyle>
          <a:p>
            <a:endParaRPr lang="es-PE"/>
          </a:p>
        </p:txBody>
      </p:sp>
      <p:sp>
        <p:nvSpPr>
          <p:cNvPr id="6" name="5 Marcador de número de diapositiva"/>
          <p:cNvSpPr>
            <a:spLocks noGrp="1"/>
          </p:cNvSpPr>
          <p:nvPr>
            <p:ph type="sldNum" sz="quarter" idx="12"/>
          </p:nvPr>
        </p:nvSpPr>
        <p:spPr/>
        <p:txBody>
          <a:bodyPr/>
          <a:lstStyle>
            <a:extLst/>
          </a:lstStyle>
          <a:p>
            <a:fld id="{93AA113A-1BAF-441E-8E6B-A7BEACBA746D}" type="slidenum">
              <a:rPr lang="es-PE" smtClean="0"/>
              <a:pPr/>
              <a:t>‹Nº›</a:t>
            </a:fld>
            <a:endParaRPr lang="es-PE"/>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20AECAB0-3875-404C-895F-D53DF5AA4795}" type="datetimeFigureOut">
              <a:rPr lang="es-PE" smtClean="0"/>
              <a:pPr/>
              <a:t>19/05/2014</a:t>
            </a:fld>
            <a:endParaRPr lang="es-PE"/>
          </a:p>
        </p:txBody>
      </p:sp>
      <p:sp>
        <p:nvSpPr>
          <p:cNvPr id="5" name="4 Marcador de pie de página"/>
          <p:cNvSpPr>
            <a:spLocks noGrp="1"/>
          </p:cNvSpPr>
          <p:nvPr>
            <p:ph type="ftr" sz="quarter" idx="11"/>
          </p:nvPr>
        </p:nvSpPr>
        <p:spPr/>
        <p:txBody>
          <a:bodyPr/>
          <a:lstStyle>
            <a:extLst/>
          </a:lstStyle>
          <a:p>
            <a:endParaRPr lang="es-PE"/>
          </a:p>
        </p:txBody>
      </p:sp>
      <p:sp>
        <p:nvSpPr>
          <p:cNvPr id="6" name="5 Marcador de número de diapositiva"/>
          <p:cNvSpPr>
            <a:spLocks noGrp="1"/>
          </p:cNvSpPr>
          <p:nvPr>
            <p:ph type="sldNum" sz="quarter" idx="12"/>
          </p:nvPr>
        </p:nvSpPr>
        <p:spPr/>
        <p:txBody>
          <a:bodyPr/>
          <a:lstStyle>
            <a:extLst/>
          </a:lstStyle>
          <a:p>
            <a:fld id="{93AA113A-1BAF-441E-8E6B-A7BEACBA746D}" type="slidenum">
              <a:rPr lang="es-PE" smtClean="0"/>
              <a:pPr/>
              <a:t>‹Nº›</a:t>
            </a:fld>
            <a:endParaRPr lang="es-PE"/>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20AECAB0-3875-404C-895F-D53DF5AA4795}" type="datetimeFigureOut">
              <a:rPr lang="es-PE" smtClean="0"/>
              <a:pPr/>
              <a:t>19/05/2014</a:t>
            </a:fld>
            <a:endParaRPr lang="es-PE"/>
          </a:p>
        </p:txBody>
      </p:sp>
      <p:sp>
        <p:nvSpPr>
          <p:cNvPr id="6" name="5 Marcador de pie de página"/>
          <p:cNvSpPr>
            <a:spLocks noGrp="1"/>
          </p:cNvSpPr>
          <p:nvPr>
            <p:ph type="ftr" sz="quarter" idx="11"/>
          </p:nvPr>
        </p:nvSpPr>
        <p:spPr/>
        <p:txBody>
          <a:bodyPr/>
          <a:lstStyle>
            <a:extLst/>
          </a:lstStyle>
          <a:p>
            <a:endParaRPr lang="es-PE"/>
          </a:p>
        </p:txBody>
      </p:sp>
      <p:sp>
        <p:nvSpPr>
          <p:cNvPr id="7" name="6 Marcador de número de diapositiva"/>
          <p:cNvSpPr>
            <a:spLocks noGrp="1"/>
          </p:cNvSpPr>
          <p:nvPr>
            <p:ph type="sldNum" sz="quarter" idx="12"/>
          </p:nvPr>
        </p:nvSpPr>
        <p:spPr/>
        <p:txBody>
          <a:bodyPr/>
          <a:lstStyle>
            <a:extLst/>
          </a:lstStyle>
          <a:p>
            <a:fld id="{93AA113A-1BAF-441E-8E6B-A7BEACBA746D}" type="slidenum">
              <a:rPr lang="es-PE" smtClean="0"/>
              <a:pPr/>
              <a:t>‹Nº›</a:t>
            </a:fld>
            <a:endParaRPr lang="es-PE"/>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20AECAB0-3875-404C-895F-D53DF5AA4795}" type="datetimeFigureOut">
              <a:rPr lang="es-PE" smtClean="0"/>
              <a:pPr/>
              <a:t>19/05/2014</a:t>
            </a:fld>
            <a:endParaRPr lang="es-PE"/>
          </a:p>
        </p:txBody>
      </p:sp>
      <p:sp>
        <p:nvSpPr>
          <p:cNvPr id="8" name="7 Marcador de pie de página"/>
          <p:cNvSpPr>
            <a:spLocks noGrp="1"/>
          </p:cNvSpPr>
          <p:nvPr>
            <p:ph type="ftr" sz="quarter" idx="11"/>
          </p:nvPr>
        </p:nvSpPr>
        <p:spPr/>
        <p:txBody>
          <a:bodyPr/>
          <a:lstStyle>
            <a:extLst/>
          </a:lstStyle>
          <a:p>
            <a:endParaRPr lang="es-PE"/>
          </a:p>
        </p:txBody>
      </p:sp>
      <p:sp>
        <p:nvSpPr>
          <p:cNvPr id="9" name="8 Marcador de número de diapositiva"/>
          <p:cNvSpPr>
            <a:spLocks noGrp="1"/>
          </p:cNvSpPr>
          <p:nvPr>
            <p:ph type="sldNum" sz="quarter" idx="12"/>
          </p:nvPr>
        </p:nvSpPr>
        <p:spPr/>
        <p:txBody>
          <a:bodyPr/>
          <a:lstStyle>
            <a:extLst/>
          </a:lstStyle>
          <a:p>
            <a:fld id="{93AA113A-1BAF-441E-8E6B-A7BEACBA746D}" type="slidenum">
              <a:rPr lang="es-PE" smtClean="0"/>
              <a:pPr/>
              <a:t>‹Nº›</a:t>
            </a:fld>
            <a:endParaRPr lang="es-PE"/>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20AECAB0-3875-404C-895F-D53DF5AA4795}" type="datetimeFigureOut">
              <a:rPr lang="es-PE" smtClean="0"/>
              <a:pPr/>
              <a:t>19/05/2014</a:t>
            </a:fld>
            <a:endParaRPr lang="es-PE"/>
          </a:p>
        </p:txBody>
      </p:sp>
      <p:sp>
        <p:nvSpPr>
          <p:cNvPr id="4" name="3 Marcador de pie de página"/>
          <p:cNvSpPr>
            <a:spLocks noGrp="1"/>
          </p:cNvSpPr>
          <p:nvPr>
            <p:ph type="ftr" sz="quarter" idx="11"/>
          </p:nvPr>
        </p:nvSpPr>
        <p:spPr/>
        <p:txBody>
          <a:bodyPr/>
          <a:lstStyle>
            <a:extLst/>
          </a:lstStyle>
          <a:p>
            <a:endParaRPr lang="es-PE"/>
          </a:p>
        </p:txBody>
      </p:sp>
      <p:sp>
        <p:nvSpPr>
          <p:cNvPr id="5" name="4 Marcador de número de diapositiva"/>
          <p:cNvSpPr>
            <a:spLocks noGrp="1"/>
          </p:cNvSpPr>
          <p:nvPr>
            <p:ph type="sldNum" sz="quarter" idx="12"/>
          </p:nvPr>
        </p:nvSpPr>
        <p:spPr/>
        <p:txBody>
          <a:bodyPr/>
          <a:lstStyle>
            <a:extLst/>
          </a:lstStyle>
          <a:p>
            <a:fld id="{93AA113A-1BAF-441E-8E6B-A7BEACBA746D}" type="slidenum">
              <a:rPr lang="es-PE" smtClean="0"/>
              <a:pPr/>
              <a:t>‹Nº›</a:t>
            </a:fld>
            <a:endParaRPr lang="es-PE"/>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20AECAB0-3875-404C-895F-D53DF5AA4795}" type="datetimeFigureOut">
              <a:rPr lang="es-PE" smtClean="0"/>
              <a:pPr/>
              <a:t>19/05/2014</a:t>
            </a:fld>
            <a:endParaRPr lang="es-PE"/>
          </a:p>
        </p:txBody>
      </p:sp>
      <p:sp>
        <p:nvSpPr>
          <p:cNvPr id="3" name="2 Marcador de pie de página"/>
          <p:cNvSpPr>
            <a:spLocks noGrp="1"/>
          </p:cNvSpPr>
          <p:nvPr>
            <p:ph type="ftr" sz="quarter" idx="11"/>
          </p:nvPr>
        </p:nvSpPr>
        <p:spPr/>
        <p:txBody>
          <a:bodyPr/>
          <a:lstStyle>
            <a:extLst/>
          </a:lstStyle>
          <a:p>
            <a:endParaRPr lang="es-PE"/>
          </a:p>
        </p:txBody>
      </p:sp>
      <p:sp>
        <p:nvSpPr>
          <p:cNvPr id="4" name="3 Marcador de número de diapositiva"/>
          <p:cNvSpPr>
            <a:spLocks noGrp="1"/>
          </p:cNvSpPr>
          <p:nvPr>
            <p:ph type="sldNum" sz="quarter" idx="12"/>
          </p:nvPr>
        </p:nvSpPr>
        <p:spPr/>
        <p:txBody>
          <a:bodyPr/>
          <a:lstStyle>
            <a:extLst/>
          </a:lstStyle>
          <a:p>
            <a:fld id="{93AA113A-1BAF-441E-8E6B-A7BEACBA746D}" type="slidenum">
              <a:rPr lang="es-PE" smtClean="0"/>
              <a:pPr/>
              <a:t>‹Nº›</a:t>
            </a:fld>
            <a:endParaRPr lang="es-P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20AECAB0-3875-404C-895F-D53DF5AA4795}" type="datetimeFigureOut">
              <a:rPr lang="es-PE" smtClean="0"/>
              <a:pPr/>
              <a:t>19/05/2014</a:t>
            </a:fld>
            <a:endParaRPr lang="es-PE"/>
          </a:p>
        </p:txBody>
      </p:sp>
      <p:sp>
        <p:nvSpPr>
          <p:cNvPr id="6" name="5 Marcador de pie de página"/>
          <p:cNvSpPr>
            <a:spLocks noGrp="1"/>
          </p:cNvSpPr>
          <p:nvPr>
            <p:ph type="ftr" sz="quarter" idx="11"/>
          </p:nvPr>
        </p:nvSpPr>
        <p:spPr/>
        <p:txBody>
          <a:bodyPr/>
          <a:lstStyle>
            <a:extLst/>
          </a:lstStyle>
          <a:p>
            <a:endParaRPr lang="es-PE"/>
          </a:p>
        </p:txBody>
      </p:sp>
      <p:sp>
        <p:nvSpPr>
          <p:cNvPr id="7" name="6 Marcador de número de diapositiva"/>
          <p:cNvSpPr>
            <a:spLocks noGrp="1"/>
          </p:cNvSpPr>
          <p:nvPr>
            <p:ph type="sldNum" sz="quarter" idx="12"/>
          </p:nvPr>
        </p:nvSpPr>
        <p:spPr/>
        <p:txBody>
          <a:bodyPr/>
          <a:lstStyle>
            <a:extLst/>
          </a:lstStyle>
          <a:p>
            <a:fld id="{93AA113A-1BAF-441E-8E6B-A7BEACBA746D}" type="slidenum">
              <a:rPr lang="es-PE" smtClean="0"/>
              <a:pPr/>
              <a:t>‹Nº›</a:t>
            </a:fld>
            <a:endParaRPr lang="es-P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20AECAB0-3875-404C-895F-D53DF5AA4795}" type="datetimeFigureOut">
              <a:rPr lang="es-PE" smtClean="0"/>
              <a:pPr/>
              <a:t>19/05/2014</a:t>
            </a:fld>
            <a:endParaRPr lang="es-PE"/>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PE"/>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93AA113A-1BAF-441E-8E6B-A7BEACBA746D}" type="slidenum">
              <a:rPr lang="es-PE" smtClean="0"/>
              <a:pPr/>
              <a:t>‹Nº›</a:t>
            </a:fld>
            <a:endParaRPr lang="es-PE"/>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0AECAB0-3875-404C-895F-D53DF5AA4795}" type="datetimeFigureOut">
              <a:rPr lang="es-PE" smtClean="0"/>
              <a:pPr/>
              <a:t>19/05/2014</a:t>
            </a:fld>
            <a:endParaRPr lang="es-PE"/>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PE"/>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3AA113A-1BAF-441E-8E6B-A7BEACBA746D}" type="slidenum">
              <a:rPr lang="es-PE" smtClean="0"/>
              <a:pPr/>
              <a:t>‹Nº›</a:t>
            </a:fld>
            <a:endParaRPr lang="es-P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10992" y="332656"/>
            <a:ext cx="8437472" cy="5688632"/>
          </a:xfrm>
        </p:spPr>
        <p:txBody>
          <a:bodyPr>
            <a:normAutofit/>
          </a:bodyPr>
          <a:lstStyle/>
          <a:p>
            <a:pPr algn="ctr">
              <a:buNone/>
            </a:pPr>
            <a:endParaRPr lang="es-PE" b="1" dirty="0" smtClean="0"/>
          </a:p>
          <a:p>
            <a:pPr algn="ctr">
              <a:buNone/>
            </a:pPr>
            <a:r>
              <a:rPr lang="es-PE" b="1" dirty="0" smtClean="0"/>
              <a:t>ADMINISTRACIÓN DE OPERACIONES</a:t>
            </a:r>
            <a:endParaRPr lang="es-PE" b="1" dirty="0"/>
          </a:p>
          <a:p>
            <a:pPr>
              <a:buNone/>
            </a:pPr>
            <a:endParaRPr lang="es-PE" dirty="0" smtClean="0"/>
          </a:p>
          <a:p>
            <a:pPr>
              <a:buNone/>
            </a:pPr>
            <a:r>
              <a:rPr lang="es-PE" dirty="0" smtClean="0"/>
              <a:t>PROFESOR: JUAN ALBERTO PAUCAR RUPAY</a:t>
            </a:r>
          </a:p>
          <a:p>
            <a:pPr>
              <a:buNone/>
            </a:pPr>
            <a:endParaRPr lang="es-PE" u="sng" dirty="0" smtClean="0"/>
          </a:p>
          <a:p>
            <a:pPr>
              <a:buNone/>
            </a:pPr>
            <a:r>
              <a:rPr lang="es-PE" u="sng" dirty="0" smtClean="0"/>
              <a:t>INTEGRANTES</a:t>
            </a:r>
          </a:p>
          <a:p>
            <a:pPr>
              <a:buFontTx/>
              <a:buChar char="-"/>
            </a:pPr>
            <a:r>
              <a:rPr lang="es-PE" dirty="0" smtClean="0"/>
              <a:t>ROJAS ROJAS CARMEN </a:t>
            </a:r>
          </a:p>
          <a:p>
            <a:pPr>
              <a:buFontTx/>
              <a:buChar char="-"/>
            </a:pPr>
            <a:r>
              <a:rPr lang="es-PE" dirty="0" smtClean="0"/>
              <a:t>HORMAZA LUNA JESÚS</a:t>
            </a:r>
          </a:p>
          <a:p>
            <a:pPr>
              <a:buFontTx/>
              <a:buChar char="-"/>
            </a:pPr>
            <a:r>
              <a:rPr lang="es-PE" dirty="0" smtClean="0"/>
              <a:t>RAMOS PALOMINO SACCHA</a:t>
            </a:r>
          </a:p>
          <a:p>
            <a:pPr>
              <a:buFontTx/>
              <a:buChar char="-"/>
            </a:pPr>
            <a:r>
              <a:rPr lang="es-PE" dirty="0" smtClean="0"/>
              <a:t>MORALES SILVA RONALD</a:t>
            </a:r>
          </a:p>
          <a:p>
            <a:pPr>
              <a:buFontTx/>
              <a:buChar char="-"/>
            </a:pPr>
            <a:r>
              <a:rPr lang="es-PE" dirty="0" smtClean="0"/>
              <a:t>CHURA MARIO.</a:t>
            </a:r>
            <a:endParaRPr lang="es-PE" dirty="0"/>
          </a:p>
        </p:txBody>
      </p:sp>
      <p:pic>
        <p:nvPicPr>
          <p:cNvPr id="4" name="Picture 2" descr="http://www.ucvlima.edu.pe/administrador/noticia/imgnot/logo%20uc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987177"/>
            <a:ext cx="3456384" cy="366376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algn="just"/>
            <a:r>
              <a:rPr lang="es-PE" sz="2800" dirty="0">
                <a:latin typeface="Arial" panose="020B0604020202020204" pitchFamily="34" charset="0"/>
                <a:cs typeface="Arial" panose="020B0604020202020204" pitchFamily="34" charset="0"/>
              </a:rPr>
              <a:t>Los tipos de pronóstico pueden clasificarse </a:t>
            </a:r>
            <a:r>
              <a:rPr lang="es-PE" sz="2800" dirty="0" smtClean="0">
                <a:latin typeface="Arial" panose="020B0604020202020204" pitchFamily="34" charset="0"/>
                <a:cs typeface="Arial" panose="020B0604020202020204" pitchFamily="34" charset="0"/>
              </a:rPr>
              <a:t>en 2 grupos: técnicas cualitativas</a:t>
            </a:r>
            <a:r>
              <a:rPr lang="es-PE" sz="2800" dirty="0">
                <a:latin typeface="Arial" panose="020B0604020202020204" pitchFamily="34" charset="0"/>
                <a:cs typeface="Arial" panose="020B0604020202020204" pitchFamily="34" charset="0"/>
              </a:rPr>
              <a:t>, </a:t>
            </a:r>
            <a:r>
              <a:rPr lang="es-PE" sz="2800" dirty="0" smtClean="0">
                <a:latin typeface="Arial" panose="020B0604020202020204" pitchFamily="34" charset="0"/>
                <a:cs typeface="Arial" panose="020B0604020202020204" pitchFamily="34" charset="0"/>
              </a:rPr>
              <a:t>técnicas cuantitativas. </a:t>
            </a:r>
            <a:r>
              <a:rPr lang="es-PE" sz="2800" dirty="0">
                <a:latin typeface="Arial" panose="020B0604020202020204" pitchFamily="34" charset="0"/>
                <a:cs typeface="Arial" panose="020B0604020202020204" pitchFamily="34" charset="0"/>
              </a:rPr>
              <a:t>La selección del tipo de pronóstico depende de varios factores como; el contexto, la relevancia, disponibilidad de datos, grado de precisión, el intervalo del tiempo y los </a:t>
            </a:r>
            <a:r>
              <a:rPr lang="es-PE" sz="2800" dirty="0" smtClean="0">
                <a:latin typeface="Arial" panose="020B0604020202020204" pitchFamily="34" charset="0"/>
                <a:cs typeface="Arial" panose="020B0604020202020204" pitchFamily="34" charset="0"/>
              </a:rPr>
              <a:t>recursos.</a:t>
            </a:r>
            <a:endParaRPr lang="es-PE" sz="2800" dirty="0">
              <a:latin typeface="Arial" panose="020B0604020202020204" pitchFamily="34" charset="0"/>
              <a:cs typeface="Arial" panose="020B0604020202020204" pitchFamily="34" charset="0"/>
            </a:endParaRPr>
          </a:p>
        </p:txBody>
      </p:sp>
      <p:sp>
        <p:nvSpPr>
          <p:cNvPr id="2" name="Título 1"/>
          <p:cNvSpPr>
            <a:spLocks noGrp="1"/>
          </p:cNvSpPr>
          <p:nvPr>
            <p:ph type="title"/>
          </p:nvPr>
        </p:nvSpPr>
        <p:spPr/>
        <p:txBody>
          <a:bodyPr>
            <a:normAutofit/>
          </a:bodyPr>
          <a:lstStyle/>
          <a:p>
            <a:pPr algn="ctr"/>
            <a:r>
              <a:rPr lang="es-PE" sz="3000" b="1" dirty="0">
                <a:latin typeface="Arial" panose="020B0604020202020204" pitchFamily="34" charset="0"/>
                <a:cs typeface="Arial" panose="020B0604020202020204" pitchFamily="34" charset="0"/>
              </a:rPr>
              <a:t>Tipos de Pronósticos</a:t>
            </a:r>
            <a:br>
              <a:rPr lang="es-PE" sz="3000" b="1" dirty="0">
                <a:latin typeface="Arial" panose="020B0604020202020204" pitchFamily="34" charset="0"/>
                <a:cs typeface="Arial" panose="020B0604020202020204" pitchFamily="34" charset="0"/>
              </a:rPr>
            </a:br>
            <a:endParaRPr lang="es-PE" sz="3000"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3250" y="4289425"/>
            <a:ext cx="2857500" cy="2019300"/>
          </a:xfrm>
          <a:prstGeom prst="rect">
            <a:avLst/>
          </a:prstGeom>
        </p:spPr>
      </p:pic>
    </p:spTree>
    <p:extLst>
      <p:ext uri="{BB962C8B-B14F-4D97-AF65-F5344CB8AC3E}">
        <p14:creationId xmlns:p14="http://schemas.microsoft.com/office/powerpoint/2010/main" val="2015589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268760"/>
            <a:ext cx="8229600" cy="4857403"/>
          </a:xfrm>
        </p:spPr>
        <p:txBody>
          <a:bodyPr>
            <a:normAutofit/>
          </a:bodyPr>
          <a:lstStyle/>
          <a:p>
            <a:pPr marL="0" indent="0" algn="just">
              <a:buNone/>
            </a:pPr>
            <a:r>
              <a:rPr lang="es-PE" dirty="0" smtClean="0">
                <a:latin typeface="Arial" panose="020B0604020202020204" pitchFamily="34" charset="0"/>
                <a:cs typeface="Arial" panose="020B0604020202020204" pitchFamily="34" charset="0"/>
              </a:rPr>
              <a:t>Se generan a partir de información que no tiene una estructura analítica bien definida. Este tipo de pronóstico resulta útil cuando no se tiene disponibilidad de información histórica. </a:t>
            </a:r>
          </a:p>
          <a:p>
            <a:pPr algn="just"/>
            <a:r>
              <a:rPr lang="es-PE" dirty="0" smtClean="0">
                <a:latin typeface="Arial" panose="020B0604020202020204" pitchFamily="34" charset="0"/>
                <a:cs typeface="Arial" panose="020B0604020202020204" pitchFamily="34" charset="0"/>
              </a:rPr>
              <a:t>Método Delphi. </a:t>
            </a:r>
          </a:p>
          <a:p>
            <a:pPr algn="just"/>
            <a:r>
              <a:rPr lang="es-PE" dirty="0" smtClean="0">
                <a:latin typeface="Arial" panose="020B0604020202020204" pitchFamily="34" charset="0"/>
                <a:cs typeface="Arial" panose="020B0604020202020204" pitchFamily="34" charset="0"/>
              </a:rPr>
              <a:t>Investigación de mercado</a:t>
            </a:r>
          </a:p>
          <a:p>
            <a:pPr algn="just"/>
            <a:r>
              <a:rPr lang="es-PE" dirty="0" smtClean="0">
                <a:latin typeface="Arial" panose="020B0604020202020204" pitchFamily="34" charset="0"/>
                <a:cs typeface="Arial" panose="020B0604020202020204" pitchFamily="34" charset="0"/>
              </a:rPr>
              <a:t>Valoración</a:t>
            </a:r>
          </a:p>
          <a:p>
            <a:pPr algn="just"/>
            <a:r>
              <a:rPr lang="es-PE" dirty="0" smtClean="0">
                <a:latin typeface="Arial" panose="020B0604020202020204" pitchFamily="34" charset="0"/>
                <a:cs typeface="Arial" panose="020B0604020202020204" pitchFamily="34" charset="0"/>
              </a:rPr>
              <a:t>Analogía de ciclos de vida.</a:t>
            </a:r>
          </a:p>
        </p:txBody>
      </p:sp>
      <p:sp>
        <p:nvSpPr>
          <p:cNvPr id="2" name="Título 1"/>
          <p:cNvSpPr>
            <a:spLocks noGrp="1"/>
          </p:cNvSpPr>
          <p:nvPr>
            <p:ph type="title"/>
          </p:nvPr>
        </p:nvSpPr>
        <p:spPr/>
        <p:txBody>
          <a:bodyPr>
            <a:normAutofit fontScale="90000"/>
          </a:bodyPr>
          <a:lstStyle/>
          <a:p>
            <a:pPr algn="ctr"/>
            <a:r>
              <a:rPr lang="es-PE" sz="3000" b="1" dirty="0">
                <a:latin typeface="Arial" panose="020B0604020202020204" pitchFamily="34" charset="0"/>
                <a:cs typeface="Arial" panose="020B0604020202020204" pitchFamily="34" charset="0"/>
              </a:rPr>
              <a:t>Métodos cualitativos</a:t>
            </a:r>
            <a:r>
              <a:rPr lang="es-PE" dirty="0" smtClean="0"/>
              <a:t/>
            </a:r>
            <a:br>
              <a:rPr lang="es-PE" dirty="0" smtClean="0"/>
            </a:br>
            <a:endParaRPr lang="es-PE"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3573017"/>
            <a:ext cx="2880320" cy="1656184"/>
          </a:xfrm>
          <a:prstGeom prst="rect">
            <a:avLst/>
          </a:prstGeom>
          <a:ln>
            <a:noFill/>
          </a:ln>
          <a:effectLst>
            <a:softEdge rad="112500"/>
          </a:effectLst>
        </p:spPr>
      </p:pic>
    </p:spTree>
    <p:extLst>
      <p:ext uri="{BB962C8B-B14F-4D97-AF65-F5344CB8AC3E}">
        <p14:creationId xmlns:p14="http://schemas.microsoft.com/office/powerpoint/2010/main" val="12098427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indent="0" algn="just">
              <a:buNone/>
            </a:pPr>
            <a:r>
              <a:rPr lang="es-PE" dirty="0" smtClean="0">
                <a:latin typeface="Arial" panose="020B0604020202020204" pitchFamily="34" charset="0"/>
                <a:cs typeface="Arial" panose="020B0604020202020204" pitchFamily="34" charset="0"/>
              </a:rPr>
              <a:t>Estos por el contrario de los pronósticos cualitativos, si necesitan datos históricos para su análisis. </a:t>
            </a:r>
          </a:p>
          <a:p>
            <a:endParaRPr lang="es-PE" dirty="0" smtClean="0"/>
          </a:p>
        </p:txBody>
      </p:sp>
      <p:sp>
        <p:nvSpPr>
          <p:cNvPr id="2" name="Título 1"/>
          <p:cNvSpPr>
            <a:spLocks noGrp="1"/>
          </p:cNvSpPr>
          <p:nvPr>
            <p:ph type="title"/>
          </p:nvPr>
        </p:nvSpPr>
        <p:spPr/>
        <p:txBody>
          <a:bodyPr>
            <a:normAutofit/>
          </a:bodyPr>
          <a:lstStyle/>
          <a:p>
            <a:pPr algn="ctr"/>
            <a:r>
              <a:rPr lang="es-PE" sz="3000" b="1" dirty="0">
                <a:latin typeface="Arial" panose="020B0604020202020204" pitchFamily="34" charset="0"/>
                <a:cs typeface="Arial" panose="020B0604020202020204" pitchFamily="34" charset="0"/>
              </a:rPr>
              <a:t>Métodos cuantitativos</a:t>
            </a: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1760" y="3068960"/>
            <a:ext cx="4032448" cy="2741503"/>
          </a:xfrm>
          <a:prstGeom prst="rect">
            <a:avLst/>
          </a:prstGeom>
        </p:spPr>
      </p:pic>
    </p:spTree>
    <p:extLst>
      <p:ext uri="{BB962C8B-B14F-4D97-AF65-F5344CB8AC3E}">
        <p14:creationId xmlns:p14="http://schemas.microsoft.com/office/powerpoint/2010/main" val="9832312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0" y="1700808"/>
            <a:ext cx="7886700" cy="4680520"/>
          </a:xfrm>
        </p:spPr>
        <p:txBody>
          <a:bodyPr>
            <a:noAutofit/>
          </a:bodyPr>
          <a:lstStyle/>
          <a:p>
            <a:pPr marL="0" indent="0" algn="just">
              <a:buNone/>
            </a:pPr>
            <a:r>
              <a:rPr lang="es-PE" sz="2400" dirty="0">
                <a:latin typeface="Arial" panose="020B0604020202020204" pitchFamily="34" charset="0"/>
                <a:cs typeface="Arial" panose="020B0604020202020204" pitchFamily="34" charset="0"/>
              </a:rPr>
              <a:t>Casi todos los modelos de pronósticos de serie de tiempo intentan capturar de manera matemática los patrones subyacentes de la demanda pasada. </a:t>
            </a:r>
            <a:br>
              <a:rPr lang="es-PE" sz="2400" dirty="0">
                <a:latin typeface="Arial" panose="020B0604020202020204" pitchFamily="34" charset="0"/>
                <a:cs typeface="Arial" panose="020B0604020202020204" pitchFamily="34" charset="0"/>
              </a:rPr>
            </a:br>
            <a:endParaRPr lang="es-PE" sz="2400" u="sng" dirty="0">
              <a:latin typeface="Arial" panose="020B0604020202020204" pitchFamily="34" charset="0"/>
              <a:cs typeface="Arial" panose="020B0604020202020204" pitchFamily="34" charset="0"/>
            </a:endParaRPr>
          </a:p>
          <a:p>
            <a:pPr marL="0" indent="0" algn="just">
              <a:buNone/>
            </a:pPr>
            <a:r>
              <a:rPr lang="es-PE" sz="2400" u="sng" dirty="0">
                <a:latin typeface="Arial" panose="020B0604020202020204" pitchFamily="34" charset="0"/>
                <a:cs typeface="Arial" panose="020B0604020202020204" pitchFamily="34" charset="0"/>
              </a:rPr>
              <a:t>Promedios móviles simples</a:t>
            </a:r>
            <a:r>
              <a:rPr lang="es-PE" sz="2400" dirty="0">
                <a:latin typeface="Arial" panose="020B0604020202020204" pitchFamily="34" charset="0"/>
                <a:cs typeface="Arial" panose="020B0604020202020204" pitchFamily="34" charset="0"/>
              </a:rPr>
              <a:t>: Como su nombre lo indica, nada más que el promedio matemático de los últimos periodos recientes.</a:t>
            </a:r>
          </a:p>
          <a:p>
            <a:pPr marL="0" indent="0" algn="just">
              <a:buNone/>
            </a:pPr>
            <a:r>
              <a:rPr lang="es-PE" sz="2400" u="sng" dirty="0">
                <a:latin typeface="Arial" panose="020B0604020202020204" pitchFamily="34" charset="0"/>
                <a:cs typeface="Arial" panose="020B0604020202020204" pitchFamily="34" charset="0"/>
              </a:rPr>
              <a:t>Promedios móviles ponderados</a:t>
            </a:r>
          </a:p>
          <a:p>
            <a:pPr marL="0" indent="0" algn="just">
              <a:buNone/>
            </a:pPr>
            <a:endParaRPr lang="es-PE" sz="2400" u="sng" dirty="0">
              <a:latin typeface="Arial" panose="020B0604020202020204" pitchFamily="34" charset="0"/>
              <a:cs typeface="Arial" panose="020B0604020202020204" pitchFamily="34" charset="0"/>
            </a:endParaRPr>
          </a:p>
          <a:p>
            <a:pPr marL="0" indent="0" algn="just">
              <a:buNone/>
            </a:pPr>
            <a:r>
              <a:rPr lang="es-PE" sz="2400" u="sng" dirty="0">
                <a:latin typeface="Arial" panose="020B0604020202020204" pitchFamily="34" charset="0"/>
                <a:cs typeface="Arial" panose="020B0604020202020204" pitchFamily="34" charset="0"/>
              </a:rPr>
              <a:t>Suavización exponencial. </a:t>
            </a:r>
          </a:p>
          <a:p>
            <a:endParaRPr lang="es-PE" sz="2400" dirty="0" smtClean="0"/>
          </a:p>
          <a:p>
            <a:pPr marL="0" indent="0">
              <a:buNone/>
            </a:pPr>
            <a:r>
              <a:rPr lang="es-PE" sz="2400" dirty="0" smtClean="0"/>
              <a:t>    </a:t>
            </a:r>
          </a:p>
          <a:p>
            <a:endParaRPr lang="es-PE" sz="2400" dirty="0"/>
          </a:p>
        </p:txBody>
      </p:sp>
      <p:sp>
        <p:nvSpPr>
          <p:cNvPr id="2" name="Título 1"/>
          <p:cNvSpPr>
            <a:spLocks noGrp="1"/>
          </p:cNvSpPr>
          <p:nvPr>
            <p:ph type="title"/>
          </p:nvPr>
        </p:nvSpPr>
        <p:spPr>
          <a:xfrm>
            <a:off x="628650" y="548680"/>
            <a:ext cx="7886700" cy="807982"/>
          </a:xfrm>
        </p:spPr>
        <p:txBody>
          <a:bodyPr>
            <a:noAutofit/>
          </a:bodyPr>
          <a:lstStyle/>
          <a:p>
            <a:r>
              <a:rPr lang="es-PE" sz="3600" dirty="0">
                <a:latin typeface="Arial" panose="020B0604020202020204" pitchFamily="34" charset="0"/>
                <a:cs typeface="Arial" panose="020B0604020202020204" pitchFamily="34" charset="0"/>
              </a:rPr>
              <a:t>Series de tiempo</a:t>
            </a: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2120" y="4293096"/>
            <a:ext cx="2295525" cy="1990725"/>
          </a:xfrm>
          <a:prstGeom prst="rect">
            <a:avLst/>
          </a:prstGeom>
        </p:spPr>
      </p:pic>
    </p:spTree>
    <p:extLst>
      <p:ext uri="{BB962C8B-B14F-4D97-AF65-F5344CB8AC3E}">
        <p14:creationId xmlns:p14="http://schemas.microsoft.com/office/powerpoint/2010/main" val="29171292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lgn="just">
              <a:buNone/>
            </a:pPr>
            <a:r>
              <a:rPr lang="es-PE" dirty="0" smtClean="0">
                <a:latin typeface="Arial" panose="020B0604020202020204" pitchFamily="34" charset="0"/>
                <a:cs typeface="Arial" panose="020B0604020202020204" pitchFamily="34" charset="0"/>
              </a:rPr>
              <a:t>Las relaciones causales son los análisis de regresión y correlación que permiten determinar tanto la naturaleza como la fuerza de una relación entre dos variables.</a:t>
            </a:r>
          </a:p>
          <a:p>
            <a:pPr algn="just"/>
            <a:endParaRPr lang="es-PE" dirty="0">
              <a:latin typeface="Arial" panose="020B0604020202020204" pitchFamily="34" charset="0"/>
              <a:cs typeface="Arial" panose="020B0604020202020204" pitchFamily="34" charset="0"/>
            </a:endParaRPr>
          </a:p>
          <a:p>
            <a:pPr algn="just"/>
            <a:r>
              <a:rPr lang="es-PE" u="sng" dirty="0" smtClean="0">
                <a:latin typeface="Arial" panose="020B0604020202020204" pitchFamily="34" charset="0"/>
                <a:cs typeface="Arial" panose="020B0604020202020204" pitchFamily="34" charset="0"/>
              </a:rPr>
              <a:t>Regresión simple. </a:t>
            </a:r>
          </a:p>
          <a:p>
            <a:pPr algn="just"/>
            <a:r>
              <a:rPr lang="es-PE" u="sng" dirty="0" smtClean="0">
                <a:latin typeface="Arial" panose="020B0604020202020204" pitchFamily="34" charset="0"/>
                <a:cs typeface="Arial" panose="020B0604020202020204" pitchFamily="34" charset="0"/>
              </a:rPr>
              <a:t>Regresión múltiple o compuesta.</a:t>
            </a:r>
          </a:p>
          <a:p>
            <a:endParaRPr lang="es-PE" dirty="0" smtClean="0"/>
          </a:p>
        </p:txBody>
      </p:sp>
      <p:sp>
        <p:nvSpPr>
          <p:cNvPr id="2" name="Título 1"/>
          <p:cNvSpPr>
            <a:spLocks noGrp="1"/>
          </p:cNvSpPr>
          <p:nvPr>
            <p:ph type="title"/>
          </p:nvPr>
        </p:nvSpPr>
        <p:spPr/>
        <p:txBody>
          <a:bodyPr>
            <a:normAutofit/>
          </a:bodyPr>
          <a:lstStyle/>
          <a:p>
            <a:r>
              <a:rPr lang="es-PE" sz="3600" dirty="0">
                <a:latin typeface="Arial" panose="020B0604020202020204" pitchFamily="34" charset="0"/>
                <a:cs typeface="Arial" panose="020B0604020202020204" pitchFamily="34" charset="0"/>
              </a:rPr>
              <a:t>Relaciones Causales.</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3863181"/>
            <a:ext cx="1691701" cy="1368152"/>
          </a:xfrm>
          <a:prstGeom prst="rect">
            <a:avLst/>
          </a:prstGeom>
        </p:spPr>
      </p:pic>
    </p:spTree>
    <p:extLst>
      <p:ext uri="{BB962C8B-B14F-4D97-AF65-F5344CB8AC3E}">
        <p14:creationId xmlns:p14="http://schemas.microsoft.com/office/powerpoint/2010/main" val="4025344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196752"/>
            <a:ext cx="8229600" cy="4525963"/>
          </a:xfrm>
        </p:spPr>
        <p:txBody>
          <a:bodyPr>
            <a:noAutofit/>
          </a:bodyPr>
          <a:lstStyle/>
          <a:p>
            <a:pPr marL="109728" indent="0" algn="just">
              <a:buNone/>
            </a:pPr>
            <a:r>
              <a:rPr lang="es-PE" sz="2400" dirty="0">
                <a:latin typeface="Arial" panose="020B0604020202020204" pitchFamily="34" charset="0"/>
                <a:cs typeface="Arial" panose="020B0604020202020204" pitchFamily="34" charset="0"/>
              </a:rPr>
              <a:t>Es cuanto se puede producir en una unidad temporal.</a:t>
            </a:r>
          </a:p>
          <a:p>
            <a:pPr marL="0" indent="0" algn="just">
              <a:buNone/>
            </a:pPr>
            <a:r>
              <a:rPr lang="es-PE" sz="2400" dirty="0">
                <a:latin typeface="Arial" panose="020B0604020202020204" pitchFamily="34" charset="0"/>
                <a:cs typeface="Arial" panose="020B0604020202020204" pitchFamily="34" charset="0"/>
              </a:rPr>
              <a:t>La capacidad es la cantidad de producto o servicio que puede ser obtenida de una determinada unidad productiva durante un periodo de tiempo</a:t>
            </a:r>
            <a:r>
              <a:rPr lang="es-PE" sz="2400" dirty="0" smtClean="0">
                <a:latin typeface="Arial" panose="020B0604020202020204" pitchFamily="34" charset="0"/>
                <a:cs typeface="Arial" panose="020B0604020202020204" pitchFamily="34" charset="0"/>
              </a:rPr>
              <a:t>.</a:t>
            </a:r>
          </a:p>
          <a:p>
            <a:pPr marL="0" indent="0" algn="just">
              <a:buNone/>
            </a:pPr>
            <a:endParaRPr lang="es-PE" sz="2400" dirty="0">
              <a:latin typeface="Arial" panose="020B0604020202020204" pitchFamily="34" charset="0"/>
              <a:cs typeface="Arial" panose="020B0604020202020204" pitchFamily="34" charset="0"/>
            </a:endParaRPr>
          </a:p>
          <a:p>
            <a:pPr marL="0" indent="0" algn="just">
              <a:buNone/>
            </a:pPr>
            <a:r>
              <a:rPr lang="es-PE" sz="2400" dirty="0">
                <a:latin typeface="Arial" panose="020B0604020202020204" pitchFamily="34" charset="0"/>
                <a:cs typeface="Arial" panose="020B0604020202020204" pitchFamily="34" charset="0"/>
              </a:rPr>
              <a:t> - Debe adaptarse la capacidad necesaria o carga en función de la demanda que la empresa desea Satisfacer en el futuro</a:t>
            </a:r>
            <a:r>
              <a:rPr lang="es-PE" sz="2400" dirty="0" smtClean="0">
                <a:latin typeface="Arial" panose="020B0604020202020204" pitchFamily="34" charset="0"/>
                <a:cs typeface="Arial" panose="020B0604020202020204" pitchFamily="34" charset="0"/>
              </a:rPr>
              <a:t>.</a:t>
            </a:r>
          </a:p>
          <a:p>
            <a:pPr marL="0" indent="0" algn="just">
              <a:buNone/>
            </a:pPr>
            <a:endParaRPr lang="es-PE" sz="2400" dirty="0">
              <a:latin typeface="Arial" panose="020B0604020202020204" pitchFamily="34" charset="0"/>
              <a:cs typeface="Arial" panose="020B0604020202020204" pitchFamily="34" charset="0"/>
            </a:endParaRPr>
          </a:p>
          <a:p>
            <a:pPr marL="0" indent="0" algn="just">
              <a:buNone/>
            </a:pPr>
            <a:r>
              <a:rPr lang="es-PE" sz="2400" dirty="0">
                <a:latin typeface="Arial" panose="020B0604020202020204" pitchFamily="34" charset="0"/>
                <a:cs typeface="Arial" panose="020B0604020202020204" pitchFamily="34" charset="0"/>
              </a:rPr>
              <a:t>- Ello lleva a la necesidad de afrontar la continua adecuación de una y la otra, objeto fundamental de la planificación y control de la capacidad.</a:t>
            </a:r>
          </a:p>
          <a:p>
            <a:pPr algn="just"/>
            <a:endParaRPr lang="es-PE" sz="2400" dirty="0">
              <a:latin typeface="Arial" panose="020B0604020202020204" pitchFamily="34" charset="0"/>
              <a:cs typeface="Arial" panose="020B0604020202020204" pitchFamily="34" charset="0"/>
            </a:endParaRPr>
          </a:p>
        </p:txBody>
      </p:sp>
      <p:sp>
        <p:nvSpPr>
          <p:cNvPr id="2" name="1 Título"/>
          <p:cNvSpPr>
            <a:spLocks noGrp="1"/>
          </p:cNvSpPr>
          <p:nvPr>
            <p:ph type="title"/>
          </p:nvPr>
        </p:nvSpPr>
        <p:spPr/>
        <p:txBody>
          <a:bodyPr/>
          <a:lstStyle/>
          <a:p>
            <a:r>
              <a:rPr lang="es-PE" dirty="0" smtClean="0"/>
              <a:t>CAPACIDAD</a:t>
            </a:r>
            <a:endParaRPr lang="es-PE" dirty="0"/>
          </a:p>
        </p:txBody>
      </p:sp>
    </p:spTree>
    <p:extLst>
      <p:ext uri="{BB962C8B-B14F-4D97-AF65-F5344CB8AC3E}">
        <p14:creationId xmlns:p14="http://schemas.microsoft.com/office/powerpoint/2010/main" val="38825778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484784"/>
            <a:ext cx="7859216" cy="4421087"/>
          </a:xfrm>
        </p:spPr>
        <p:txBody>
          <a:bodyPr>
            <a:noAutofit/>
          </a:bodyPr>
          <a:lstStyle/>
          <a:p>
            <a:pPr>
              <a:buNone/>
            </a:pPr>
            <a:r>
              <a:rPr lang="es-PE" sz="1400" dirty="0">
                <a:latin typeface="Arial" panose="020B0604020202020204" pitchFamily="34" charset="0"/>
                <a:cs typeface="Arial" panose="020B0604020202020204" pitchFamily="34" charset="0"/>
              </a:rPr>
              <a:t>Es en relación con la capacidad que deben considerarse las siguientes cuestiones: </a:t>
            </a:r>
          </a:p>
          <a:p>
            <a:pPr>
              <a:buNone/>
            </a:pPr>
            <a:endParaRPr lang="es-PE" sz="1400" dirty="0">
              <a:latin typeface="Arial" panose="020B0604020202020204" pitchFamily="34" charset="0"/>
              <a:cs typeface="Arial" panose="020B0604020202020204" pitchFamily="34" charset="0"/>
            </a:endParaRPr>
          </a:p>
          <a:p>
            <a:pPr>
              <a:buNone/>
            </a:pPr>
            <a:r>
              <a:rPr lang="es-PE" sz="1400" dirty="0">
                <a:latin typeface="Arial" panose="020B0604020202020204" pitchFamily="34" charset="0"/>
                <a:cs typeface="Arial" panose="020B0604020202020204" pitchFamily="34" charset="0"/>
              </a:rPr>
              <a:t>¿Cuales son las tendencias del mercado en términos de tamaño y ubicación del mercado e </a:t>
            </a:r>
          </a:p>
          <a:p>
            <a:pPr>
              <a:buNone/>
            </a:pPr>
            <a:r>
              <a:rPr lang="es-PE" sz="1400" dirty="0">
                <a:latin typeface="Arial" panose="020B0604020202020204" pitchFamily="34" charset="0"/>
                <a:cs typeface="Arial" panose="020B0604020202020204" pitchFamily="34" charset="0"/>
              </a:rPr>
              <a:t>innovaciones tecnológicas? </a:t>
            </a:r>
          </a:p>
          <a:p>
            <a:pPr>
              <a:buNone/>
            </a:pPr>
            <a:r>
              <a:rPr lang="es-PE" sz="1400" dirty="0">
                <a:latin typeface="Arial" panose="020B0604020202020204" pitchFamily="34" charset="0"/>
                <a:cs typeface="Arial" panose="020B0604020202020204" pitchFamily="34" charset="0"/>
              </a:rPr>
              <a:t>¿Con cuanta precisión pueden predecirse estos factores? </a:t>
            </a:r>
          </a:p>
          <a:p>
            <a:pPr>
              <a:buNone/>
            </a:pPr>
            <a:r>
              <a:rPr lang="es-PE" sz="1400" dirty="0">
                <a:latin typeface="Arial" panose="020B0604020202020204" pitchFamily="34" charset="0"/>
                <a:cs typeface="Arial" panose="020B0604020202020204" pitchFamily="34" charset="0"/>
              </a:rPr>
              <a:t>¿Existe una innovación tecnológica en el horizonte que tendrá impacto sobre el diseño del </a:t>
            </a:r>
          </a:p>
          <a:p>
            <a:pPr>
              <a:buNone/>
            </a:pPr>
            <a:r>
              <a:rPr lang="es-PE" sz="1400" dirty="0">
                <a:latin typeface="Arial" panose="020B0604020202020204" pitchFamily="34" charset="0"/>
                <a:cs typeface="Arial" panose="020B0604020202020204" pitchFamily="34" charset="0"/>
              </a:rPr>
              <a:t>producto o servicio? </a:t>
            </a:r>
          </a:p>
          <a:p>
            <a:pPr>
              <a:buNone/>
            </a:pPr>
            <a:r>
              <a:rPr lang="es-PE" sz="1400" dirty="0">
                <a:latin typeface="Arial" panose="020B0604020202020204" pitchFamily="34" charset="0"/>
                <a:cs typeface="Arial" panose="020B0604020202020204" pitchFamily="34" charset="0"/>
              </a:rPr>
              <a:t>¿Como se verán afectadas las necesidades de capacidad de los nuevos productos? </a:t>
            </a:r>
          </a:p>
          <a:p>
            <a:pPr>
              <a:buNone/>
            </a:pPr>
            <a:r>
              <a:rPr lang="es-PE" sz="1400" dirty="0">
                <a:latin typeface="Arial" panose="020B0604020202020204" pitchFamily="34" charset="0"/>
                <a:cs typeface="Arial" panose="020B0604020202020204" pitchFamily="34" charset="0"/>
              </a:rPr>
              <a:t>¿Existen innovaciones al proceso que pudieran afectar los métodos de producción? </a:t>
            </a:r>
          </a:p>
          <a:p>
            <a:pPr>
              <a:buNone/>
            </a:pPr>
            <a:r>
              <a:rPr lang="es-PE" sz="1400" dirty="0">
                <a:latin typeface="Arial" panose="020B0604020202020204" pitchFamily="34" charset="0"/>
                <a:cs typeface="Arial" panose="020B0604020202020204" pitchFamily="34" charset="0"/>
              </a:rPr>
              <a:t>¿Se justifica un sistema de producción mas continuo en el futuro cercano? </a:t>
            </a:r>
          </a:p>
          <a:p>
            <a:pPr>
              <a:buNone/>
            </a:pPr>
            <a:r>
              <a:rPr lang="es-PE" sz="1400" dirty="0">
                <a:latin typeface="Arial" panose="020B0604020202020204" pitchFamily="34" charset="0"/>
                <a:cs typeface="Arial" panose="020B0604020202020204" pitchFamily="34" charset="0"/>
              </a:rPr>
              <a:t>¿Como se ven afectadas las necesidades de capacidad por las innovaciones al proceso? </a:t>
            </a:r>
          </a:p>
          <a:p>
            <a:pPr>
              <a:buNone/>
            </a:pPr>
            <a:r>
              <a:rPr lang="es-PE" sz="1400" dirty="0">
                <a:latin typeface="Arial" panose="020B0604020202020204" pitchFamily="34" charset="0"/>
                <a:cs typeface="Arial" panose="020B0604020202020204" pitchFamily="34" charset="0"/>
              </a:rPr>
              <a:t>¿En la planificación de la nueva capacidad, deberán utilizarse tiempos extras, turnos, </a:t>
            </a:r>
          </a:p>
          <a:p>
            <a:pPr>
              <a:buNone/>
            </a:pPr>
            <a:r>
              <a:rPr lang="es-PE" sz="1400" dirty="0">
                <a:latin typeface="Arial" panose="020B0604020202020204" pitchFamily="34" charset="0"/>
                <a:cs typeface="Arial" panose="020B0604020202020204" pitchFamily="34" charset="0"/>
              </a:rPr>
              <a:t>deberán ampliarse las instalaciones existentes, o construirse nuevas plantas? </a:t>
            </a:r>
          </a:p>
          <a:p>
            <a:pPr>
              <a:buNone/>
            </a:pPr>
            <a:r>
              <a:rPr lang="es-PE" sz="1400" dirty="0">
                <a:latin typeface="Arial" panose="020B0604020202020204" pitchFamily="34" charset="0"/>
                <a:cs typeface="Arial" panose="020B0604020202020204" pitchFamily="34" charset="0"/>
              </a:rPr>
              <a:t>¿Cual es el tamaño óptimo de la planta? </a:t>
            </a:r>
          </a:p>
          <a:p>
            <a:pPr>
              <a:buNone/>
            </a:pPr>
            <a:r>
              <a:rPr lang="es-PE" sz="1400" dirty="0">
                <a:latin typeface="Arial" panose="020B0604020202020204" pitchFamily="34" charset="0"/>
                <a:cs typeface="Arial" panose="020B0604020202020204" pitchFamily="34" charset="0"/>
              </a:rPr>
              <a:t> </a:t>
            </a:r>
          </a:p>
          <a:p>
            <a:pPr>
              <a:buNone/>
            </a:pPr>
            <a:r>
              <a:rPr lang="es-PE" sz="1400" dirty="0" smtClean="0">
                <a:latin typeface="Arial" pitchFamily="34" charset="0"/>
                <a:cs typeface="Arial" pitchFamily="34" charset="0"/>
              </a:rPr>
              <a:t>Estas cuestiones deberán resolverse como parte de la planificación de la capacidad.</a:t>
            </a:r>
            <a:endParaRPr lang="es-PE" sz="1400" dirty="0">
              <a:latin typeface="Arial" pitchFamily="34" charset="0"/>
              <a:cs typeface="Arial" pitchFamily="34" charset="0"/>
            </a:endParaRPr>
          </a:p>
        </p:txBody>
      </p:sp>
      <p:sp>
        <p:nvSpPr>
          <p:cNvPr id="2" name="1 Título"/>
          <p:cNvSpPr>
            <a:spLocks noGrp="1"/>
          </p:cNvSpPr>
          <p:nvPr>
            <p:ph type="title"/>
          </p:nvPr>
        </p:nvSpPr>
        <p:spPr/>
        <p:txBody>
          <a:bodyPr>
            <a:normAutofit/>
          </a:bodyPr>
          <a:lstStyle/>
          <a:p>
            <a:r>
              <a:rPr lang="es-PE" sz="3600" b="1" dirty="0" smtClean="0">
                <a:latin typeface="Arial" panose="020B0604020202020204" pitchFamily="34" charset="0"/>
                <a:cs typeface="Arial" panose="020B0604020202020204" pitchFamily="34" charset="0"/>
              </a:rPr>
              <a:t>Planificación de la capacidad</a:t>
            </a:r>
            <a:endParaRPr lang="es-PE" sz="36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datateca.unad.edu.co/contenidos/102508/Administracion%20de%20procesos%20productivos/Imagen38.png"/>
          <p:cNvPicPr>
            <a:picLocks noChangeAspect="1" noChangeArrowheads="1"/>
          </p:cNvPicPr>
          <p:nvPr/>
        </p:nvPicPr>
        <p:blipFill>
          <a:blip r:embed="rId2" cstate="print"/>
          <a:srcRect/>
          <a:stretch>
            <a:fillRect/>
          </a:stretch>
        </p:blipFill>
        <p:spPr bwMode="auto">
          <a:xfrm>
            <a:off x="1331640" y="836712"/>
            <a:ext cx="6181725" cy="515302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5092" b="11712"/>
          <a:stretch/>
        </p:blipFill>
        <p:spPr bwMode="auto">
          <a:xfrm>
            <a:off x="899592" y="192359"/>
            <a:ext cx="7752399"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https://sohumanmx.files.wordpress.com/2011/08/20110519223306-pagina-y-outsourci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789040"/>
            <a:ext cx="3617509" cy="252724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7517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67544" y="1268760"/>
                <a:ext cx="8229600" cy="4525963"/>
              </a:xfrm>
            </p:spPr>
            <p:txBody>
              <a:bodyPr>
                <a:noAutofit/>
              </a:bodyPr>
              <a:lstStyle/>
              <a:p>
                <a:pPr marL="285750" indent="-285750">
                  <a:buFontTx/>
                  <a:buChar char="-"/>
                </a:pPr>
                <a:r>
                  <a:rPr lang="es-PE" sz="1600" b="1" dirty="0" smtClean="0">
                    <a:latin typeface="Arial" panose="020B0604020202020204" pitchFamily="34" charset="0"/>
                    <a:cs typeface="Arial" panose="020B0604020202020204" pitchFamily="34" charset="0"/>
                  </a:rPr>
                  <a:t>Productividad </a:t>
                </a:r>
                <a:r>
                  <a:rPr lang="es-PE" sz="1600" b="1" dirty="0">
                    <a:latin typeface="Arial" panose="020B0604020202020204" pitchFamily="34" charset="0"/>
                    <a:cs typeface="Arial" panose="020B0604020202020204" pitchFamily="34" charset="0"/>
                  </a:rPr>
                  <a:t>por horas</a:t>
                </a:r>
                <a:r>
                  <a:rPr lang="es-PE" sz="1600" dirty="0">
                    <a:latin typeface="Arial" panose="020B0604020202020204" pitchFamily="34" charset="0"/>
                    <a:cs typeface="Arial" panose="020B0604020202020204" pitchFamily="34" charset="0"/>
                  </a:rPr>
                  <a:t>: volumen de producción o ventas/horas de trabajo:</a:t>
                </a:r>
                <a:br>
                  <a:rPr lang="es-PE" sz="1600" dirty="0">
                    <a:latin typeface="Arial" panose="020B0604020202020204" pitchFamily="34" charset="0"/>
                    <a:cs typeface="Arial" panose="020B0604020202020204" pitchFamily="34" charset="0"/>
                  </a:rPr>
                </a:br>
                <a:endParaRPr lang="es-PE" sz="1600" dirty="0" smtClean="0">
                  <a:latin typeface="Arial" panose="020B0604020202020204" pitchFamily="34" charset="0"/>
                  <a:cs typeface="Arial" panose="020B0604020202020204" pitchFamily="34" charset="0"/>
                </a:endParaRPr>
              </a:p>
              <a:p>
                <a:pPr marL="0" indent="0">
                  <a:buNone/>
                </a:pPr>
                <a14:m>
                  <m:oMathPara xmlns:m="http://schemas.openxmlformats.org/officeDocument/2006/math">
                    <m:oMathParaPr>
                      <m:jc m:val="centerGroup"/>
                    </m:oMathParaPr>
                    <m:oMath xmlns:m="http://schemas.openxmlformats.org/officeDocument/2006/math">
                      <m:f>
                        <m:fPr>
                          <m:ctrlPr>
                            <a:rPr lang="es-PE" sz="1800" i="1" smtClean="0">
                              <a:latin typeface="Cambria Math"/>
                              <a:cs typeface="Arial" panose="020B0604020202020204" pitchFamily="34" charset="0"/>
                            </a:rPr>
                          </m:ctrlPr>
                        </m:fPr>
                        <m:num>
                          <m:r>
                            <a:rPr lang="es-PE" sz="1800" b="0" i="1" smtClean="0">
                              <a:latin typeface="Cambria Math"/>
                              <a:cs typeface="Arial" panose="020B0604020202020204" pitchFamily="34" charset="0"/>
                            </a:rPr>
                            <m:t>𝑉𝑜𝑙𝑢𝑚𝑒𝑛</m:t>
                          </m:r>
                          <m:r>
                            <a:rPr lang="es-PE" sz="1800" b="0" i="1" smtClean="0">
                              <a:latin typeface="Cambria Math"/>
                              <a:cs typeface="Arial" panose="020B0604020202020204" pitchFamily="34" charset="0"/>
                            </a:rPr>
                            <m:t> </m:t>
                          </m:r>
                          <m:r>
                            <a:rPr lang="es-PE" sz="1800" b="0" i="1" smtClean="0">
                              <a:latin typeface="Cambria Math"/>
                              <a:cs typeface="Arial" panose="020B0604020202020204" pitchFamily="34" charset="0"/>
                            </a:rPr>
                            <m:t>𝑑𝑒</m:t>
                          </m:r>
                          <m:r>
                            <a:rPr lang="es-PE" sz="1800" b="0" i="1" smtClean="0">
                              <a:latin typeface="Cambria Math"/>
                              <a:cs typeface="Arial" panose="020B0604020202020204" pitchFamily="34" charset="0"/>
                            </a:rPr>
                            <m:t> </m:t>
                          </m:r>
                          <m:r>
                            <a:rPr lang="es-PE" sz="1800" b="0" i="1" smtClean="0">
                              <a:latin typeface="Cambria Math"/>
                              <a:cs typeface="Arial" panose="020B0604020202020204" pitchFamily="34" charset="0"/>
                            </a:rPr>
                            <m:t>𝑃𝑟𝑜𝑑𝑢𝑐𝑐𝑖𝑜𝑛</m:t>
                          </m:r>
                          <m:r>
                            <a:rPr lang="es-PE" sz="1800" b="0" i="1" smtClean="0">
                              <a:latin typeface="Cambria Math"/>
                              <a:cs typeface="Arial" panose="020B0604020202020204" pitchFamily="34" charset="0"/>
                            </a:rPr>
                            <m:t> </m:t>
                          </m:r>
                          <m:r>
                            <a:rPr lang="es-PE" sz="1800" b="0" i="1" smtClean="0">
                              <a:latin typeface="Cambria Math"/>
                              <a:cs typeface="Arial" panose="020B0604020202020204" pitchFamily="34" charset="0"/>
                            </a:rPr>
                            <m:t>𝑜</m:t>
                          </m:r>
                          <m:r>
                            <a:rPr lang="es-PE" sz="1800" b="0" i="1" smtClean="0">
                              <a:latin typeface="Cambria Math"/>
                              <a:cs typeface="Arial" panose="020B0604020202020204" pitchFamily="34" charset="0"/>
                            </a:rPr>
                            <m:t> </m:t>
                          </m:r>
                          <m:r>
                            <a:rPr lang="es-PE" sz="1800" b="0" i="1" smtClean="0">
                              <a:latin typeface="Cambria Math"/>
                              <a:cs typeface="Arial" panose="020B0604020202020204" pitchFamily="34" charset="0"/>
                            </a:rPr>
                            <m:t>𝑉𝑒𝑛𝑡𝑎𝑠</m:t>
                          </m:r>
                        </m:num>
                        <m:den>
                          <m:r>
                            <a:rPr lang="es-PE" sz="1800" b="0" i="1" smtClean="0">
                              <a:latin typeface="Cambria Math"/>
                              <a:cs typeface="Arial" panose="020B0604020202020204" pitchFamily="34" charset="0"/>
                            </a:rPr>
                            <m:t>𝐻𝑜𝑟𝑎𝑠</m:t>
                          </m:r>
                          <m:r>
                            <a:rPr lang="es-PE" sz="1800" b="0" i="1" smtClean="0">
                              <a:latin typeface="Cambria Math"/>
                              <a:cs typeface="Arial" panose="020B0604020202020204" pitchFamily="34" charset="0"/>
                            </a:rPr>
                            <m:t> </m:t>
                          </m:r>
                          <m:r>
                            <a:rPr lang="es-PE" sz="1800" b="0" i="1" smtClean="0">
                              <a:latin typeface="Cambria Math"/>
                              <a:cs typeface="Arial" panose="020B0604020202020204" pitchFamily="34" charset="0"/>
                            </a:rPr>
                            <m:t>𝑑𝑒</m:t>
                          </m:r>
                          <m:r>
                            <a:rPr lang="es-PE" sz="1800" b="0" i="1" smtClean="0">
                              <a:latin typeface="Cambria Math"/>
                              <a:cs typeface="Arial" panose="020B0604020202020204" pitchFamily="34" charset="0"/>
                            </a:rPr>
                            <m:t> </m:t>
                          </m:r>
                          <m:r>
                            <a:rPr lang="es-PE" sz="1800" b="0" i="1" smtClean="0">
                              <a:latin typeface="Cambria Math"/>
                              <a:cs typeface="Arial" panose="020B0604020202020204" pitchFamily="34" charset="0"/>
                            </a:rPr>
                            <m:t>𝑇𝑟𝑎𝑏𝑎𝑗𝑜</m:t>
                          </m:r>
                        </m:den>
                      </m:f>
                    </m:oMath>
                  </m:oMathPara>
                </a14:m>
                <a:endParaRPr lang="es-PE" sz="1600" dirty="0" smtClean="0">
                  <a:latin typeface="Arial" panose="020B0604020202020204" pitchFamily="34" charset="0"/>
                  <a:cs typeface="Arial" panose="020B0604020202020204" pitchFamily="34" charset="0"/>
                </a:endParaRPr>
              </a:p>
              <a:p>
                <a:pPr marL="0" indent="0">
                  <a:buNone/>
                </a:pPr>
                <a:r>
                  <a:rPr lang="es-PE" sz="1600" dirty="0">
                    <a:latin typeface="Arial" panose="020B0604020202020204" pitchFamily="34" charset="0"/>
                    <a:cs typeface="Arial" panose="020B0604020202020204" pitchFamily="34" charset="0"/>
                  </a:rPr>
                  <a:t/>
                </a:r>
                <a:br>
                  <a:rPr lang="es-PE" sz="1600" dirty="0">
                    <a:latin typeface="Arial" panose="020B0604020202020204" pitchFamily="34" charset="0"/>
                    <a:cs typeface="Arial" panose="020B0604020202020204" pitchFamily="34" charset="0"/>
                  </a:rPr>
                </a:br>
                <a:r>
                  <a:rPr lang="es-PE" sz="1600" dirty="0">
                    <a:latin typeface="Arial" panose="020B0604020202020204" pitchFamily="34" charset="0"/>
                    <a:cs typeface="Arial" panose="020B0604020202020204" pitchFamily="34" charset="0"/>
                  </a:rPr>
                  <a:t>La producción por hora de concentrado de fruta será de 12.5 kilogramos y por hora de fruta como tal será de 25 kilogramos.</a:t>
                </a:r>
                <a:br>
                  <a:rPr lang="es-PE" sz="1600" dirty="0">
                    <a:latin typeface="Arial" panose="020B0604020202020204" pitchFamily="34" charset="0"/>
                    <a:cs typeface="Arial" panose="020B0604020202020204" pitchFamily="34" charset="0"/>
                  </a:rPr>
                </a:br>
                <a:r>
                  <a:rPr lang="es-PE" sz="1600" dirty="0">
                    <a:latin typeface="Arial" panose="020B0604020202020204" pitchFamily="34" charset="0"/>
                    <a:cs typeface="Arial" panose="020B0604020202020204" pitchFamily="34" charset="0"/>
                  </a:rPr>
                  <a:t/>
                </a:r>
                <a:br>
                  <a:rPr lang="es-PE" sz="1600" dirty="0">
                    <a:latin typeface="Arial" panose="020B0604020202020204" pitchFamily="34" charset="0"/>
                    <a:cs typeface="Arial" panose="020B0604020202020204" pitchFamily="34" charset="0"/>
                  </a:rPr>
                </a:br>
                <a:r>
                  <a:rPr lang="es-PE" sz="1600" dirty="0" smtClean="0">
                    <a:latin typeface="Arial" panose="020B0604020202020204" pitchFamily="34" charset="0"/>
                    <a:cs typeface="Arial" panose="020B0604020202020204" pitchFamily="34" charset="0"/>
                  </a:rPr>
                  <a:t>- </a:t>
                </a:r>
                <a:r>
                  <a:rPr lang="es-PE" sz="1600" b="1" dirty="0" smtClean="0">
                    <a:latin typeface="Arial" panose="020B0604020202020204" pitchFamily="34" charset="0"/>
                    <a:cs typeface="Arial" panose="020B0604020202020204" pitchFamily="34" charset="0"/>
                  </a:rPr>
                  <a:t>Productividad </a:t>
                </a:r>
                <a:r>
                  <a:rPr lang="es-PE" sz="1600" b="1" dirty="0">
                    <a:latin typeface="Arial" panose="020B0604020202020204" pitchFamily="34" charset="0"/>
                    <a:cs typeface="Arial" panose="020B0604020202020204" pitchFamily="34" charset="0"/>
                  </a:rPr>
                  <a:t>por empleado: </a:t>
                </a:r>
                <a:r>
                  <a:rPr lang="es-PE" sz="1600" dirty="0">
                    <a:latin typeface="Arial" panose="020B0604020202020204" pitchFamily="34" charset="0"/>
                    <a:cs typeface="Arial" panose="020B0604020202020204" pitchFamily="34" charset="0"/>
                  </a:rPr>
                  <a:t>volumen de producción o ventas/nº de empleados:</a:t>
                </a:r>
                <a:br>
                  <a:rPr lang="es-PE" sz="1600" dirty="0">
                    <a:latin typeface="Arial" panose="020B0604020202020204" pitchFamily="34" charset="0"/>
                    <a:cs typeface="Arial" panose="020B0604020202020204" pitchFamily="34" charset="0"/>
                  </a:rPr>
                </a:br>
                <a:endParaRPr lang="es-PE" sz="1600" dirty="0" smtClean="0">
                  <a:latin typeface="Arial" panose="020B0604020202020204" pitchFamily="34" charset="0"/>
                  <a:cs typeface="Arial" panose="020B0604020202020204" pitchFamily="34" charset="0"/>
                </a:endParaRPr>
              </a:p>
              <a:p>
                <a:pPr marL="0" indent="0">
                  <a:buNone/>
                </a:pPr>
                <a14:m>
                  <m:oMathPara xmlns:m="http://schemas.openxmlformats.org/officeDocument/2006/math">
                    <m:oMathParaPr>
                      <m:jc m:val="centerGroup"/>
                    </m:oMathParaPr>
                    <m:oMath xmlns:m="http://schemas.openxmlformats.org/officeDocument/2006/math">
                      <m:f>
                        <m:fPr>
                          <m:ctrlPr>
                            <a:rPr lang="es-PE" sz="1800" i="1" smtClean="0">
                              <a:latin typeface="Cambria Math"/>
                              <a:cs typeface="Arial" panose="020B0604020202020204" pitchFamily="34" charset="0"/>
                            </a:rPr>
                          </m:ctrlPr>
                        </m:fPr>
                        <m:num>
                          <m:r>
                            <a:rPr lang="es-PE" sz="1800" b="0" i="1" smtClean="0">
                              <a:latin typeface="Cambria Math"/>
                              <a:cs typeface="Arial" panose="020B0604020202020204" pitchFamily="34" charset="0"/>
                            </a:rPr>
                            <m:t>𝑉𝑜𝑙𝑢𝑚𝑒𝑛</m:t>
                          </m:r>
                          <m:r>
                            <a:rPr lang="es-PE" sz="1800" b="0" i="1" smtClean="0">
                              <a:latin typeface="Cambria Math"/>
                              <a:cs typeface="Arial" panose="020B0604020202020204" pitchFamily="34" charset="0"/>
                            </a:rPr>
                            <m:t> </m:t>
                          </m:r>
                          <m:r>
                            <a:rPr lang="es-PE" sz="1800" b="0" i="1" smtClean="0">
                              <a:latin typeface="Cambria Math"/>
                              <a:cs typeface="Arial" panose="020B0604020202020204" pitchFamily="34" charset="0"/>
                            </a:rPr>
                            <m:t>𝑑𝑒</m:t>
                          </m:r>
                          <m:r>
                            <a:rPr lang="es-PE" sz="1800" b="0" i="1" smtClean="0">
                              <a:latin typeface="Cambria Math"/>
                              <a:cs typeface="Arial" panose="020B0604020202020204" pitchFamily="34" charset="0"/>
                            </a:rPr>
                            <m:t> </m:t>
                          </m:r>
                          <m:r>
                            <a:rPr lang="es-PE" sz="1800" b="0" i="1" smtClean="0">
                              <a:latin typeface="Cambria Math"/>
                              <a:cs typeface="Arial" panose="020B0604020202020204" pitchFamily="34" charset="0"/>
                            </a:rPr>
                            <m:t>𝑃𝑟𝑜𝑑𝑢𝑐𝑐𝑖</m:t>
                          </m:r>
                          <m:r>
                            <a:rPr lang="es-PE" sz="1800" b="0" i="1" smtClean="0">
                              <a:latin typeface="Cambria Math"/>
                              <a:cs typeface="Arial" panose="020B0604020202020204" pitchFamily="34" charset="0"/>
                            </a:rPr>
                            <m:t>ó</m:t>
                          </m:r>
                          <m:r>
                            <a:rPr lang="es-PE" sz="1800" b="0" i="1" smtClean="0">
                              <a:latin typeface="Cambria Math"/>
                              <a:cs typeface="Arial" panose="020B0604020202020204" pitchFamily="34" charset="0"/>
                            </a:rPr>
                            <m:t>𝑛</m:t>
                          </m:r>
                          <m:r>
                            <a:rPr lang="es-PE" sz="1800" b="0" i="1" smtClean="0">
                              <a:latin typeface="Cambria Math"/>
                              <a:cs typeface="Arial" panose="020B0604020202020204" pitchFamily="34" charset="0"/>
                            </a:rPr>
                            <m:t> </m:t>
                          </m:r>
                          <m:r>
                            <a:rPr lang="es-PE" sz="1800" b="0" i="1" smtClean="0">
                              <a:latin typeface="Cambria Math"/>
                              <a:cs typeface="Arial" panose="020B0604020202020204" pitchFamily="34" charset="0"/>
                            </a:rPr>
                            <m:t>𝑜</m:t>
                          </m:r>
                          <m:r>
                            <a:rPr lang="es-PE" sz="1800" b="0" i="1" smtClean="0">
                              <a:latin typeface="Cambria Math"/>
                              <a:cs typeface="Arial" panose="020B0604020202020204" pitchFamily="34" charset="0"/>
                            </a:rPr>
                            <m:t> </m:t>
                          </m:r>
                          <m:r>
                            <a:rPr lang="es-PE" sz="1800" b="0" i="1" smtClean="0">
                              <a:latin typeface="Cambria Math"/>
                              <a:cs typeface="Arial" panose="020B0604020202020204" pitchFamily="34" charset="0"/>
                            </a:rPr>
                            <m:t>𝑉𝑒𝑛𝑡𝑎𝑠</m:t>
                          </m:r>
                        </m:num>
                        <m:den>
                          <m:r>
                            <a:rPr lang="es-PE" sz="1800" b="0" i="1" smtClean="0">
                              <a:latin typeface="Cambria Math"/>
                              <a:cs typeface="Arial" panose="020B0604020202020204" pitchFamily="34" charset="0"/>
                            </a:rPr>
                            <m:t>𝑁</m:t>
                          </m:r>
                          <m:r>
                            <a:rPr lang="es-PE" sz="1800" b="0" i="1" smtClean="0">
                              <a:latin typeface="Cambria Math"/>
                              <a:cs typeface="Arial" panose="020B0604020202020204" pitchFamily="34" charset="0"/>
                            </a:rPr>
                            <m:t>ú</m:t>
                          </m:r>
                          <m:r>
                            <a:rPr lang="es-PE" sz="1800" b="0" i="1" smtClean="0">
                              <a:latin typeface="Cambria Math"/>
                              <a:cs typeface="Arial" panose="020B0604020202020204" pitchFamily="34" charset="0"/>
                            </a:rPr>
                            <m:t>𝑚𝑒𝑟𝑜</m:t>
                          </m:r>
                          <m:r>
                            <a:rPr lang="es-PE" sz="1800" b="0" i="1" smtClean="0">
                              <a:latin typeface="Cambria Math"/>
                              <a:cs typeface="Arial" panose="020B0604020202020204" pitchFamily="34" charset="0"/>
                            </a:rPr>
                            <m:t> </m:t>
                          </m:r>
                          <m:r>
                            <a:rPr lang="es-PE" sz="1800" b="0" i="1" smtClean="0">
                              <a:latin typeface="Cambria Math"/>
                              <a:cs typeface="Arial" panose="020B0604020202020204" pitchFamily="34" charset="0"/>
                            </a:rPr>
                            <m:t>𝑑𝑒</m:t>
                          </m:r>
                          <m:r>
                            <a:rPr lang="es-PE" sz="1800" b="0" i="1" smtClean="0">
                              <a:latin typeface="Cambria Math"/>
                              <a:cs typeface="Arial" panose="020B0604020202020204" pitchFamily="34" charset="0"/>
                            </a:rPr>
                            <m:t> </m:t>
                          </m:r>
                          <m:r>
                            <a:rPr lang="es-PE" sz="1800" b="0" i="1" smtClean="0">
                              <a:latin typeface="Cambria Math"/>
                              <a:cs typeface="Arial" panose="020B0604020202020204" pitchFamily="34" charset="0"/>
                            </a:rPr>
                            <m:t>𝐸𝑚𝑝𝑙𝑒𝑎𝑑𝑜𝑠</m:t>
                          </m:r>
                        </m:den>
                      </m:f>
                    </m:oMath>
                  </m:oMathPara>
                </a14:m>
                <a:endParaRPr lang="es-PE" sz="1600" dirty="0" smtClean="0">
                  <a:latin typeface="Arial" panose="020B0604020202020204" pitchFamily="34" charset="0"/>
                  <a:cs typeface="Arial" panose="020B0604020202020204" pitchFamily="34" charset="0"/>
                </a:endParaRPr>
              </a:p>
              <a:p>
                <a:pPr marL="0" indent="0">
                  <a:buNone/>
                </a:pPr>
                <a:r>
                  <a:rPr lang="es-PE" sz="1600" dirty="0">
                    <a:latin typeface="Arial" panose="020B0604020202020204" pitchFamily="34" charset="0"/>
                    <a:cs typeface="Arial" panose="020B0604020202020204" pitchFamily="34" charset="0"/>
                  </a:rPr>
                  <a:t/>
                </a:r>
                <a:br>
                  <a:rPr lang="es-PE" sz="1600" dirty="0">
                    <a:latin typeface="Arial" panose="020B0604020202020204" pitchFamily="34" charset="0"/>
                    <a:cs typeface="Arial" panose="020B0604020202020204" pitchFamily="34" charset="0"/>
                  </a:rPr>
                </a:br>
                <a:r>
                  <a:rPr lang="es-PE" sz="1600" dirty="0">
                    <a:latin typeface="Arial" panose="020B0604020202020204" pitchFamily="34" charset="0"/>
                    <a:cs typeface="Arial" panose="020B0604020202020204" pitchFamily="34" charset="0"/>
                  </a:rPr>
                  <a:t>Por cada empleado el volumen de producción será de 16.6 kilogramos por día de concentrado de fruta y de 33.2 kilogramos de fruta como tal. </a:t>
                </a:r>
                <a:br>
                  <a:rPr lang="es-PE" sz="1600" dirty="0">
                    <a:latin typeface="Arial" panose="020B0604020202020204" pitchFamily="34" charset="0"/>
                    <a:cs typeface="Arial" panose="020B0604020202020204" pitchFamily="34" charset="0"/>
                  </a:rPr>
                </a:br>
                <a:r>
                  <a:rPr lang="es-PE" sz="1600" dirty="0">
                    <a:latin typeface="Arial" panose="020B0604020202020204" pitchFamily="34" charset="0"/>
                    <a:cs typeface="Arial" panose="020B0604020202020204" pitchFamily="34" charset="0"/>
                  </a:rPr>
                  <a:t/>
                </a:r>
                <a:br>
                  <a:rPr lang="es-PE" sz="1600" dirty="0">
                    <a:latin typeface="Arial" panose="020B0604020202020204" pitchFamily="34" charset="0"/>
                    <a:cs typeface="Arial" panose="020B0604020202020204" pitchFamily="34" charset="0"/>
                  </a:rPr>
                </a:br>
                <a:endParaRPr lang="es-PE" sz="1600" dirty="0">
                  <a:latin typeface="Arial" panose="020B0604020202020204" pitchFamily="34" charset="0"/>
                  <a:cs typeface="Arial" panose="020B0604020202020204" pitchFamily="34" charset="0"/>
                </a:endParaRP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67544" y="1268760"/>
                <a:ext cx="8229600" cy="4525963"/>
              </a:xfrm>
              <a:blipFill rotWithShape="1">
                <a:blip r:embed="rId2"/>
                <a:stretch>
                  <a:fillRect l="-444" t="-404"/>
                </a:stretch>
              </a:blipFill>
            </p:spPr>
            <p:txBody>
              <a:bodyPr/>
              <a:lstStyle/>
              <a:p>
                <a:r>
                  <a:rPr lang="es-PE">
                    <a:noFill/>
                  </a:rPr>
                  <a:t> </a:t>
                </a:r>
              </a:p>
            </p:txBody>
          </p:sp>
        </mc:Fallback>
      </mc:AlternateContent>
      <p:sp>
        <p:nvSpPr>
          <p:cNvPr id="2" name="1 Título"/>
          <p:cNvSpPr>
            <a:spLocks noGrp="1"/>
          </p:cNvSpPr>
          <p:nvPr>
            <p:ph type="title"/>
          </p:nvPr>
        </p:nvSpPr>
        <p:spPr/>
        <p:txBody>
          <a:bodyPr/>
          <a:lstStyle/>
          <a:p>
            <a:r>
              <a:rPr lang="es-PE" dirty="0" smtClean="0"/>
              <a:t>MEDICION DE LA CAPACIDAD</a:t>
            </a:r>
            <a:endParaRPr lang="es-PE" dirty="0"/>
          </a:p>
        </p:txBody>
      </p:sp>
    </p:spTree>
    <p:extLst>
      <p:ext uri="{BB962C8B-B14F-4D97-AF65-F5344CB8AC3E}">
        <p14:creationId xmlns:p14="http://schemas.microsoft.com/office/powerpoint/2010/main" val="9352383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454246" y="980728"/>
            <a:ext cx="6372000" cy="1015663"/>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s-PE" sz="6000" b="1" dirty="0">
                <a:ln w="22225">
                  <a:solidFill>
                    <a:schemeClr val="accent2"/>
                  </a:solidFill>
                  <a:prstDash val="solid"/>
                </a:ln>
                <a:solidFill>
                  <a:schemeClr val="accent2">
                    <a:lumMod val="40000"/>
                    <a:lumOff val="60000"/>
                  </a:schemeClr>
                </a:solidFill>
              </a:rPr>
              <a:t>Sesión 8 </a:t>
            </a:r>
            <a:endParaRPr lang="es-ES" sz="6000" b="1" dirty="0">
              <a:ln w="22225">
                <a:solidFill>
                  <a:schemeClr val="accent2"/>
                </a:solidFill>
                <a:prstDash val="solid"/>
              </a:ln>
              <a:solidFill>
                <a:schemeClr val="accent2">
                  <a:lumMod val="40000"/>
                  <a:lumOff val="60000"/>
                </a:schemeClr>
              </a:solidFill>
            </a:endParaRPr>
          </a:p>
        </p:txBody>
      </p:sp>
      <p:sp>
        <p:nvSpPr>
          <p:cNvPr id="3" name="2 CuadroTexto"/>
          <p:cNvSpPr txBox="1"/>
          <p:nvPr/>
        </p:nvSpPr>
        <p:spPr>
          <a:xfrm>
            <a:off x="1763688" y="2780928"/>
            <a:ext cx="5544616" cy="1569660"/>
          </a:xfrm>
          <a:prstGeom prst="rect">
            <a:avLst/>
          </a:prstGeom>
          <a:noFill/>
        </p:spPr>
        <p:txBody>
          <a:bodyPr wrap="square" rtlCol="0">
            <a:spAutoFit/>
          </a:bodyPr>
          <a:lstStyle/>
          <a:p>
            <a:pPr algn="ctr"/>
            <a:r>
              <a:rPr lang="es-PE" sz="4800" b="1" dirty="0" smtClean="0"/>
              <a:t>PRONÓSTICO Y CAPACIDAD</a:t>
            </a:r>
            <a:endParaRPr lang="es-PE" sz="4800" b="1" dirty="0"/>
          </a:p>
        </p:txBody>
      </p:sp>
    </p:spTree>
    <p:extLst>
      <p:ext uri="{BB962C8B-B14F-4D97-AF65-F5344CB8AC3E}">
        <p14:creationId xmlns:p14="http://schemas.microsoft.com/office/powerpoint/2010/main" val="37680624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Rectángulo"/>
              <p:cNvSpPr/>
              <p:nvPr/>
            </p:nvSpPr>
            <p:spPr>
              <a:xfrm>
                <a:off x="539552" y="476672"/>
                <a:ext cx="8280920" cy="5115503"/>
              </a:xfrm>
              <a:prstGeom prst="rect">
                <a:avLst/>
              </a:prstGeom>
            </p:spPr>
            <p:txBody>
              <a:bodyPr wrap="square">
                <a:spAutoFit/>
              </a:bodyPr>
              <a:lstStyle/>
              <a:p>
                <a:pPr marL="285750" indent="-285750">
                  <a:buFontTx/>
                  <a:buChar char="-"/>
                </a:pPr>
                <a:r>
                  <a:rPr lang="es-PE" b="1" dirty="0" smtClean="0">
                    <a:latin typeface="Arial" panose="020B0604020202020204" pitchFamily="34" charset="0"/>
                    <a:cs typeface="Arial" panose="020B0604020202020204" pitchFamily="34" charset="0"/>
                  </a:rPr>
                  <a:t>Capacidad </a:t>
                </a:r>
                <a:r>
                  <a:rPr lang="es-PE" b="1" dirty="0">
                    <a:latin typeface="Arial" panose="020B0604020202020204" pitchFamily="34" charset="0"/>
                    <a:cs typeface="Arial" panose="020B0604020202020204" pitchFamily="34" charset="0"/>
                  </a:rPr>
                  <a:t>de producción media/ capacidad de producción máxima</a:t>
                </a:r>
                <a:r>
                  <a:rPr lang="es-PE" b="1" dirty="0" smtClean="0">
                    <a:latin typeface="Arial" panose="020B0604020202020204" pitchFamily="34" charset="0"/>
                    <a:cs typeface="Arial" panose="020B0604020202020204" pitchFamily="34" charset="0"/>
                  </a:rPr>
                  <a:t>:</a:t>
                </a:r>
              </a:p>
              <a:p>
                <a:endParaRPr lang="es-PE" b="1"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f>
                        <m:fPr>
                          <m:ctrlPr>
                            <a:rPr lang="es-PE" i="1">
                              <a:latin typeface="Cambria Math"/>
                              <a:cs typeface="Arial" panose="020B0604020202020204" pitchFamily="34" charset="0"/>
                            </a:rPr>
                          </m:ctrlPr>
                        </m:fPr>
                        <m:num>
                          <m:r>
                            <a:rPr lang="es-PE" b="0" i="1" smtClean="0">
                              <a:latin typeface="Cambria Math"/>
                              <a:cs typeface="Arial" panose="020B0604020202020204" pitchFamily="34" charset="0"/>
                            </a:rPr>
                            <m:t>𝐶𝑎𝑝𝑎𝑐𝑖𝑑𝑎𝑑</m:t>
                          </m:r>
                          <m:r>
                            <a:rPr lang="es-PE" i="1">
                              <a:latin typeface="Cambria Math"/>
                              <a:cs typeface="Arial" panose="020B0604020202020204" pitchFamily="34" charset="0"/>
                            </a:rPr>
                            <m:t> </m:t>
                          </m:r>
                          <m:r>
                            <a:rPr lang="es-PE" i="1">
                              <a:latin typeface="Cambria Math"/>
                              <a:cs typeface="Arial" panose="020B0604020202020204" pitchFamily="34" charset="0"/>
                            </a:rPr>
                            <m:t>𝑑𝑒</m:t>
                          </m:r>
                          <m:r>
                            <a:rPr lang="es-PE" i="1">
                              <a:latin typeface="Cambria Math"/>
                              <a:cs typeface="Arial" panose="020B0604020202020204" pitchFamily="34" charset="0"/>
                            </a:rPr>
                            <m:t> </m:t>
                          </m:r>
                          <m:r>
                            <a:rPr lang="es-PE" i="1">
                              <a:latin typeface="Cambria Math"/>
                              <a:cs typeface="Arial" panose="020B0604020202020204" pitchFamily="34" charset="0"/>
                            </a:rPr>
                            <m:t>𝑃𝑟𝑜𝑑𝑢𝑐𝑐𝑖𝑜𝑛</m:t>
                          </m:r>
                          <m:r>
                            <a:rPr lang="es-PE" i="1">
                              <a:latin typeface="Cambria Math"/>
                              <a:cs typeface="Arial" panose="020B0604020202020204" pitchFamily="34" charset="0"/>
                            </a:rPr>
                            <m:t> </m:t>
                          </m:r>
                          <m:r>
                            <a:rPr lang="es-PE" b="0" i="1" smtClean="0">
                              <a:latin typeface="Cambria Math"/>
                              <a:cs typeface="Arial" panose="020B0604020202020204" pitchFamily="34" charset="0"/>
                            </a:rPr>
                            <m:t>𝑚𝑒𝑑𝑖𝑎</m:t>
                          </m:r>
                        </m:num>
                        <m:den>
                          <m:r>
                            <a:rPr lang="es-PE" b="0" i="1" smtClean="0">
                              <a:latin typeface="Cambria Math"/>
                              <a:cs typeface="Arial" panose="020B0604020202020204" pitchFamily="34" charset="0"/>
                            </a:rPr>
                            <m:t>𝐶𝑎𝑝𝑎𝑐𝑖𝑑𝑎𝑑</m:t>
                          </m:r>
                          <m:r>
                            <a:rPr lang="es-PE" b="0" i="1" smtClean="0">
                              <a:latin typeface="Cambria Math"/>
                              <a:cs typeface="Arial" panose="020B0604020202020204" pitchFamily="34" charset="0"/>
                            </a:rPr>
                            <m:t> </m:t>
                          </m:r>
                          <m:r>
                            <a:rPr lang="es-PE" b="0" i="1" smtClean="0">
                              <a:latin typeface="Cambria Math"/>
                              <a:cs typeface="Arial" panose="020B0604020202020204" pitchFamily="34" charset="0"/>
                            </a:rPr>
                            <m:t>𝑑𝑒</m:t>
                          </m:r>
                          <m:r>
                            <a:rPr lang="es-PE" b="0" i="1" smtClean="0">
                              <a:latin typeface="Cambria Math"/>
                              <a:cs typeface="Arial" panose="020B0604020202020204" pitchFamily="34" charset="0"/>
                            </a:rPr>
                            <m:t> </m:t>
                          </m:r>
                          <m:r>
                            <a:rPr lang="es-PE" b="0" i="1" smtClean="0">
                              <a:latin typeface="Cambria Math"/>
                              <a:cs typeface="Arial" panose="020B0604020202020204" pitchFamily="34" charset="0"/>
                            </a:rPr>
                            <m:t>𝑃𝑟𝑜𝑑𝑢𝑐𝑐𝑖</m:t>
                          </m:r>
                          <m:r>
                            <a:rPr lang="es-PE" b="0" i="1" smtClean="0">
                              <a:latin typeface="Cambria Math"/>
                              <a:cs typeface="Arial" panose="020B0604020202020204" pitchFamily="34" charset="0"/>
                            </a:rPr>
                            <m:t>ó</m:t>
                          </m:r>
                          <m:r>
                            <a:rPr lang="es-PE" b="0" i="1" smtClean="0">
                              <a:latin typeface="Cambria Math"/>
                              <a:cs typeface="Arial" panose="020B0604020202020204" pitchFamily="34" charset="0"/>
                            </a:rPr>
                            <m:t>𝑛</m:t>
                          </m:r>
                          <m:r>
                            <a:rPr lang="es-PE" b="0" i="1" smtClean="0">
                              <a:latin typeface="Cambria Math"/>
                              <a:cs typeface="Arial" panose="020B0604020202020204" pitchFamily="34" charset="0"/>
                            </a:rPr>
                            <m:t> </m:t>
                          </m:r>
                          <m:r>
                            <a:rPr lang="es-PE" b="0" i="1" smtClean="0">
                              <a:latin typeface="Cambria Math"/>
                              <a:cs typeface="Arial" panose="020B0604020202020204" pitchFamily="34" charset="0"/>
                            </a:rPr>
                            <m:t>𝑚</m:t>
                          </m:r>
                          <m:r>
                            <a:rPr lang="es-PE" b="0" i="1" smtClean="0">
                              <a:latin typeface="Cambria Math"/>
                              <a:cs typeface="Arial" panose="020B0604020202020204" pitchFamily="34" charset="0"/>
                            </a:rPr>
                            <m:t>á</m:t>
                          </m:r>
                          <m:r>
                            <a:rPr lang="es-PE" b="0" i="1" smtClean="0">
                              <a:latin typeface="Cambria Math"/>
                              <a:cs typeface="Arial" panose="020B0604020202020204" pitchFamily="34" charset="0"/>
                            </a:rPr>
                            <m:t>𝑥𝑖𝑚𝑎</m:t>
                          </m:r>
                        </m:den>
                      </m:f>
                    </m:oMath>
                  </m:oMathPara>
                </a14:m>
                <a:r>
                  <a:rPr lang="es-PE" dirty="0">
                    <a:latin typeface="Arial" panose="020B0604020202020204" pitchFamily="34" charset="0"/>
                    <a:cs typeface="Arial" panose="020B0604020202020204" pitchFamily="34" charset="0"/>
                  </a:rPr>
                  <a:t/>
                </a:r>
                <a:br>
                  <a:rPr lang="es-PE" dirty="0">
                    <a:latin typeface="Arial" panose="020B0604020202020204" pitchFamily="34" charset="0"/>
                    <a:cs typeface="Arial" panose="020B0604020202020204" pitchFamily="34" charset="0"/>
                  </a:rPr>
                </a:br>
                <a:r>
                  <a:rPr lang="es-PE" dirty="0">
                    <a:latin typeface="Arial" panose="020B0604020202020204" pitchFamily="34" charset="0"/>
                    <a:cs typeface="Arial" panose="020B0604020202020204" pitchFamily="34" charset="0"/>
                  </a:rPr>
                  <a:t/>
                </a:r>
                <a:br>
                  <a:rPr lang="es-PE" dirty="0">
                    <a:latin typeface="Arial" panose="020B0604020202020204" pitchFamily="34" charset="0"/>
                    <a:cs typeface="Arial" panose="020B0604020202020204" pitchFamily="34" charset="0"/>
                  </a:rPr>
                </a:br>
                <a:r>
                  <a:rPr lang="es-PE" dirty="0">
                    <a:latin typeface="Arial" panose="020B0604020202020204" pitchFamily="34" charset="0"/>
                    <a:cs typeface="Arial" panose="020B0604020202020204" pitchFamily="34" charset="0"/>
                  </a:rPr>
                  <a:t>La capacidad de producción media diaria será de: 100 kilogramos de pulpa de fruta y 200 kilogramos de fruta como tal, la capacidad de producción máxima diaria será de 120 kilogramos de pulpa de fruta y 240 kilogramos de fruta como tal.</a:t>
                </a:r>
                <a:br>
                  <a:rPr lang="es-PE" dirty="0">
                    <a:latin typeface="Arial" panose="020B0604020202020204" pitchFamily="34" charset="0"/>
                    <a:cs typeface="Arial" panose="020B0604020202020204" pitchFamily="34" charset="0"/>
                  </a:rPr>
                </a:br>
                <a:r>
                  <a:rPr lang="es-PE" dirty="0">
                    <a:latin typeface="Arial" panose="020B0604020202020204" pitchFamily="34" charset="0"/>
                    <a:cs typeface="Arial" panose="020B0604020202020204" pitchFamily="34" charset="0"/>
                  </a:rPr>
                  <a:t/>
                </a:r>
                <a:br>
                  <a:rPr lang="es-PE" dirty="0">
                    <a:latin typeface="Arial" panose="020B0604020202020204" pitchFamily="34" charset="0"/>
                    <a:cs typeface="Arial" panose="020B0604020202020204" pitchFamily="34" charset="0"/>
                  </a:rPr>
                </a:br>
                <a:r>
                  <a:rPr lang="es-PE" dirty="0">
                    <a:latin typeface="Arial" panose="020B0604020202020204" pitchFamily="34" charset="0"/>
                    <a:cs typeface="Arial" panose="020B0604020202020204" pitchFamily="34" charset="0"/>
                  </a:rPr>
                  <a:t>- </a:t>
                </a:r>
                <a:r>
                  <a:rPr lang="es-PE" b="1" dirty="0">
                    <a:latin typeface="Arial" panose="020B0604020202020204" pitchFamily="34" charset="0"/>
                    <a:cs typeface="Arial" panose="020B0604020202020204" pitchFamily="34" charset="0"/>
                  </a:rPr>
                  <a:t>Tiempos de ciclo de producción/servicio</a:t>
                </a:r>
                <a:r>
                  <a:rPr lang="es-PE" b="1" dirty="0" smtClean="0">
                    <a:latin typeface="Arial" panose="020B0604020202020204" pitchFamily="34" charset="0"/>
                    <a:cs typeface="Arial" panose="020B0604020202020204" pitchFamily="34" charset="0"/>
                  </a:rPr>
                  <a:t>:</a:t>
                </a:r>
              </a:p>
              <a:p>
                <a:endParaRPr lang="es-PE" b="1"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f>
                        <m:fPr>
                          <m:ctrlPr>
                            <a:rPr lang="es-PE" i="1">
                              <a:latin typeface="Cambria Math"/>
                              <a:cs typeface="Arial" panose="020B0604020202020204" pitchFamily="34" charset="0"/>
                            </a:rPr>
                          </m:ctrlPr>
                        </m:fPr>
                        <m:num>
                          <m:r>
                            <a:rPr lang="es-PE" b="0" i="1" smtClean="0">
                              <a:latin typeface="Cambria Math"/>
                              <a:cs typeface="Arial" panose="020B0604020202020204" pitchFamily="34" charset="0"/>
                            </a:rPr>
                            <m:t>𝑇𝑖𝑒𝑚𝑝𝑜𝑠</m:t>
                          </m:r>
                          <m:r>
                            <a:rPr lang="es-PE" b="0" i="1" smtClean="0">
                              <a:latin typeface="Cambria Math"/>
                              <a:cs typeface="Arial" panose="020B0604020202020204" pitchFamily="34" charset="0"/>
                            </a:rPr>
                            <m:t> </m:t>
                          </m:r>
                          <m:r>
                            <a:rPr lang="es-PE" b="0" i="1" smtClean="0">
                              <a:latin typeface="Cambria Math"/>
                              <a:cs typeface="Arial" panose="020B0604020202020204" pitchFamily="34" charset="0"/>
                            </a:rPr>
                            <m:t>𝑑𝑒</m:t>
                          </m:r>
                          <m:r>
                            <a:rPr lang="es-PE" b="0" i="1" smtClean="0">
                              <a:latin typeface="Cambria Math"/>
                              <a:cs typeface="Arial" panose="020B0604020202020204" pitchFamily="34" charset="0"/>
                            </a:rPr>
                            <m:t> </m:t>
                          </m:r>
                          <m:r>
                            <a:rPr lang="es-PE" b="0" i="1" smtClean="0">
                              <a:latin typeface="Cambria Math"/>
                              <a:cs typeface="Arial" panose="020B0604020202020204" pitchFamily="34" charset="0"/>
                            </a:rPr>
                            <m:t>𝐶𝑖𝑐𝑙𝑜</m:t>
                          </m:r>
                          <m:r>
                            <a:rPr lang="es-PE" b="0" i="1" smtClean="0">
                              <a:latin typeface="Cambria Math"/>
                              <a:cs typeface="Arial" panose="020B0604020202020204" pitchFamily="34" charset="0"/>
                            </a:rPr>
                            <m:t> </m:t>
                          </m:r>
                          <m:r>
                            <a:rPr lang="es-PE" b="0" i="1" smtClean="0">
                              <a:latin typeface="Cambria Math"/>
                              <a:cs typeface="Arial" panose="020B0604020202020204" pitchFamily="34" charset="0"/>
                            </a:rPr>
                            <m:t>𝑑𝑒</m:t>
                          </m:r>
                          <m:r>
                            <a:rPr lang="es-PE" b="0" i="1" smtClean="0">
                              <a:latin typeface="Cambria Math"/>
                              <a:cs typeface="Arial" panose="020B0604020202020204" pitchFamily="34" charset="0"/>
                            </a:rPr>
                            <m:t> </m:t>
                          </m:r>
                          <m:r>
                            <a:rPr lang="es-PE" b="0" i="1" smtClean="0">
                              <a:latin typeface="Cambria Math"/>
                              <a:cs typeface="Arial" panose="020B0604020202020204" pitchFamily="34" charset="0"/>
                            </a:rPr>
                            <m:t>𝑃𝑟𝑜𝑑𝑢𝑐𝑐𝑖</m:t>
                          </m:r>
                          <m:r>
                            <a:rPr lang="es-PE" b="0" i="1" smtClean="0">
                              <a:latin typeface="Cambria Math"/>
                              <a:cs typeface="Arial" panose="020B0604020202020204" pitchFamily="34" charset="0"/>
                            </a:rPr>
                            <m:t>ó</m:t>
                          </m:r>
                          <m:r>
                            <a:rPr lang="es-PE" b="0" i="1" smtClean="0">
                              <a:latin typeface="Cambria Math"/>
                              <a:cs typeface="Arial" panose="020B0604020202020204" pitchFamily="34" charset="0"/>
                            </a:rPr>
                            <m:t>𝑛</m:t>
                          </m:r>
                        </m:num>
                        <m:den>
                          <m:r>
                            <a:rPr lang="es-PE" b="0" i="1" smtClean="0">
                              <a:latin typeface="Cambria Math"/>
                              <a:cs typeface="Arial" panose="020B0604020202020204" pitchFamily="34" charset="0"/>
                            </a:rPr>
                            <m:t>𝑆𝑒𝑟𝑣𝑖𝑐𝑖𝑜</m:t>
                          </m:r>
                        </m:den>
                      </m:f>
                    </m:oMath>
                  </m:oMathPara>
                </a14:m>
                <a:r>
                  <a:rPr lang="es-PE" dirty="0">
                    <a:latin typeface="Arial" panose="020B0604020202020204" pitchFamily="34" charset="0"/>
                    <a:cs typeface="Arial" panose="020B0604020202020204" pitchFamily="34" charset="0"/>
                  </a:rPr>
                  <a:t/>
                </a:r>
                <a:br>
                  <a:rPr lang="es-PE" dirty="0">
                    <a:latin typeface="Arial" panose="020B0604020202020204" pitchFamily="34" charset="0"/>
                    <a:cs typeface="Arial" panose="020B0604020202020204" pitchFamily="34" charset="0"/>
                  </a:rPr>
                </a:br>
                <a:r>
                  <a:rPr lang="es-PE" dirty="0">
                    <a:latin typeface="Arial" panose="020B0604020202020204" pitchFamily="34" charset="0"/>
                    <a:cs typeface="Arial" panose="020B0604020202020204" pitchFamily="34" charset="0"/>
                  </a:rPr>
                  <a:t/>
                </a:r>
                <a:br>
                  <a:rPr lang="es-PE" dirty="0">
                    <a:latin typeface="Arial" panose="020B0604020202020204" pitchFamily="34" charset="0"/>
                    <a:cs typeface="Arial" panose="020B0604020202020204" pitchFamily="34" charset="0"/>
                  </a:rPr>
                </a:br>
                <a:r>
                  <a:rPr lang="es-PE" dirty="0">
                    <a:latin typeface="Arial" panose="020B0604020202020204" pitchFamily="34" charset="0"/>
                    <a:cs typeface="Arial" panose="020B0604020202020204" pitchFamily="34" charset="0"/>
                  </a:rPr>
                  <a:t>Los tiempos de ciclo de producción serán de 8 horas diarias y más si la operación lo requiere obteniendo 1 lote cada dos días y 5 lotes cada 10 días realizando hay la exportación hacia el país destino.</a:t>
                </a:r>
              </a:p>
            </p:txBody>
          </p:sp>
        </mc:Choice>
        <mc:Fallback xmlns="">
          <p:sp>
            <p:nvSpPr>
              <p:cNvPr id="2" name="1 Rectángulo"/>
              <p:cNvSpPr>
                <a:spLocks noRot="1" noChangeAspect="1" noMove="1" noResize="1" noEditPoints="1" noAdjustHandles="1" noChangeArrowheads="1" noChangeShapeType="1" noTextEdit="1"/>
              </p:cNvSpPr>
              <p:nvPr/>
            </p:nvSpPr>
            <p:spPr>
              <a:xfrm>
                <a:off x="539552" y="476672"/>
                <a:ext cx="8280920" cy="5115503"/>
              </a:xfrm>
              <a:prstGeom prst="rect">
                <a:avLst/>
              </a:prstGeom>
              <a:blipFill rotWithShape="1">
                <a:blip r:embed="rId2"/>
                <a:stretch>
                  <a:fillRect l="-663" t="-596" r="-515" b="-119"/>
                </a:stretch>
              </a:blipFill>
            </p:spPr>
            <p:txBody>
              <a:bodyPr/>
              <a:lstStyle/>
              <a:p>
                <a:r>
                  <a:rPr lang="es-PE">
                    <a:noFill/>
                  </a:rPr>
                  <a:t> </a:t>
                </a:r>
              </a:p>
            </p:txBody>
          </p:sp>
        </mc:Fallback>
      </mc:AlternateContent>
    </p:spTree>
    <p:extLst>
      <p:ext uri="{BB962C8B-B14F-4D97-AF65-F5344CB8AC3E}">
        <p14:creationId xmlns:p14="http://schemas.microsoft.com/office/powerpoint/2010/main" val="25267195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age.slidesharecdn.com/ud-op-t8-planificacinycontroldelaproduccin-110926093537-phpapp01/95/slide-16-728.jpg?cb=1317052586"/>
          <p:cNvPicPr>
            <a:picLocks noChangeAspect="1" noChangeArrowheads="1"/>
          </p:cNvPicPr>
          <p:nvPr/>
        </p:nvPicPr>
        <p:blipFill rotWithShape="1">
          <a:blip r:embed="rId2">
            <a:extLst>
              <a:ext uri="{28A0092B-C50C-407E-A947-70E740481C1C}">
                <a14:useLocalDpi xmlns:a14="http://schemas.microsoft.com/office/drawing/2010/main" val="0"/>
              </a:ext>
            </a:extLst>
          </a:blip>
          <a:srcRect t="23697" b="13873"/>
          <a:stretch/>
        </p:blipFill>
        <p:spPr bwMode="auto">
          <a:xfrm>
            <a:off x="20893" y="692696"/>
            <a:ext cx="9073521"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3220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722242" y="738538"/>
            <a:ext cx="7704856" cy="5078313"/>
          </a:xfrm>
          <a:prstGeom prst="rect">
            <a:avLst/>
          </a:prstGeom>
          <a:noFill/>
        </p:spPr>
        <p:txBody>
          <a:bodyPr wrap="square" rtlCol="0">
            <a:spAutoFit/>
          </a:bodyPr>
          <a:lstStyle/>
          <a:p>
            <a:r>
              <a:rPr lang="es-PE" b="1" dirty="0" smtClean="0"/>
              <a:t>Factor de Eficiencia (E)</a:t>
            </a:r>
          </a:p>
          <a:p>
            <a:endParaRPr lang="es-PE" b="1" dirty="0"/>
          </a:p>
          <a:p>
            <a:endParaRPr lang="es-PE" b="1" dirty="0" smtClean="0"/>
          </a:p>
          <a:p>
            <a:pPr marL="285750" indent="-285750">
              <a:buFont typeface="Arial" pitchFamily="34" charset="0"/>
              <a:buChar char="•"/>
            </a:pPr>
            <a:r>
              <a:rPr lang="es-PE" dirty="0" smtClean="0"/>
              <a:t>% que mide la rapidez con las que se hace el trabajo</a:t>
            </a:r>
          </a:p>
          <a:p>
            <a:endParaRPr lang="es-PE" dirty="0" smtClean="0"/>
          </a:p>
          <a:p>
            <a:pPr marL="285750" indent="-285750">
              <a:buFont typeface="Arial" pitchFamily="34" charset="0"/>
              <a:buChar char="•"/>
            </a:pPr>
            <a:r>
              <a:rPr lang="es-PE" dirty="0" smtClean="0"/>
              <a:t>Los distintos conocimientos, habilidad y rapidez de la mano de obra pueden hacer que distintas personas desarrollen una misma labor empleando distintos tiempos productivos, es decir, con distinta eficiencia.</a:t>
            </a:r>
          </a:p>
          <a:p>
            <a:endParaRPr lang="es-PE" dirty="0" smtClean="0"/>
          </a:p>
          <a:p>
            <a:pPr marL="285750" indent="-285750">
              <a:buFont typeface="Arial" pitchFamily="34" charset="0"/>
              <a:buChar char="•"/>
            </a:pPr>
            <a:r>
              <a:rPr lang="es-PE" dirty="0" smtClean="0"/>
              <a:t>Se necesitan, por lo tanto, una medida horario homogénea, que se denomina hora estándar.</a:t>
            </a:r>
          </a:p>
          <a:p>
            <a:endParaRPr lang="es-PE" dirty="0" smtClean="0"/>
          </a:p>
          <a:p>
            <a:pPr marL="285750" indent="-285750">
              <a:buFont typeface="Arial" pitchFamily="34" charset="0"/>
              <a:buChar char="•"/>
            </a:pPr>
            <a:r>
              <a:rPr lang="es-PE" dirty="0" smtClean="0"/>
              <a:t>Si se denomina NHE al numero de horas estándar, y E al factor de eficiencia</a:t>
            </a:r>
          </a:p>
          <a:p>
            <a:endParaRPr lang="es-PE" dirty="0"/>
          </a:p>
          <a:p>
            <a:pPr algn="ctr"/>
            <a:r>
              <a:rPr lang="es-PE" b="1" dirty="0" smtClean="0"/>
              <a:t>NHE = NHR*U*E</a:t>
            </a:r>
          </a:p>
          <a:p>
            <a:endParaRPr lang="es-PE" dirty="0"/>
          </a:p>
        </p:txBody>
      </p:sp>
    </p:spTree>
    <p:extLst>
      <p:ext uri="{BB962C8B-B14F-4D97-AF65-F5344CB8AC3E}">
        <p14:creationId xmlns:p14="http://schemas.microsoft.com/office/powerpoint/2010/main" val="22018395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ESTRATEGIAS DE CAPACIDAD</a:t>
            </a:r>
            <a:endParaRPr lang="es-PE" dirty="0"/>
          </a:p>
        </p:txBody>
      </p:sp>
      <p:sp>
        <p:nvSpPr>
          <p:cNvPr id="5" name="2 Marcador de contenido"/>
          <p:cNvSpPr>
            <a:spLocks noGrp="1"/>
          </p:cNvSpPr>
          <p:nvPr>
            <p:ph idx="1"/>
          </p:nvPr>
        </p:nvSpPr>
        <p:spPr>
          <a:xfrm>
            <a:off x="539552" y="1355377"/>
            <a:ext cx="8424936" cy="2361655"/>
          </a:xfrm>
        </p:spPr>
        <p:txBody>
          <a:bodyPr>
            <a:noAutofit/>
          </a:bodyPr>
          <a:lstStyle/>
          <a:p>
            <a:pPr algn="just"/>
            <a:r>
              <a:rPr lang="es-PE" sz="2400" dirty="0">
                <a:latin typeface="Arial" panose="020B0604020202020204" pitchFamily="34" charset="0"/>
                <a:cs typeface="Arial" panose="020B0604020202020204" pitchFamily="34" charset="0"/>
              </a:rPr>
              <a:t>Su objetivo consiste en proporcionar un modelo para determinar el nivel general de capacidad de los recursos intensivos de capital ( </a:t>
            </a:r>
            <a:r>
              <a:rPr lang="es-PE" sz="2400" dirty="0" smtClean="0">
                <a:latin typeface="Arial" panose="020B0604020202020204" pitchFamily="34" charset="0"/>
                <a:cs typeface="Arial" panose="020B0604020202020204" pitchFamily="34" charset="0"/>
              </a:rPr>
              <a:t>instalaciones</a:t>
            </a:r>
            <a:r>
              <a:rPr lang="es-PE" sz="2400" dirty="0">
                <a:latin typeface="Arial" panose="020B0604020202020204" pitchFamily="34" charset="0"/>
                <a:cs typeface="Arial" panose="020B0604020202020204" pitchFamily="34" charset="0"/>
              </a:rPr>
              <a:t>, equipo y magnitud de la fuerza total del trabajo) que mejor apoya a la estrategia competitiva a mediano y largo plazo para las empresas.</a:t>
            </a:r>
          </a:p>
        </p:txBody>
      </p:sp>
      <p:sp>
        <p:nvSpPr>
          <p:cNvPr id="6" name="2 Marcador de contenido"/>
          <p:cNvSpPr txBox="1">
            <a:spLocks/>
          </p:cNvSpPr>
          <p:nvPr/>
        </p:nvSpPr>
        <p:spPr>
          <a:xfrm>
            <a:off x="561187" y="3356992"/>
            <a:ext cx="8568952" cy="3240360"/>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just"/>
            <a:r>
              <a:rPr lang="es-PE" sz="2300" dirty="0" smtClean="0">
                <a:latin typeface="Arial" panose="020B0604020202020204" pitchFamily="34" charset="0"/>
                <a:cs typeface="Arial" panose="020B0604020202020204" pitchFamily="34" charset="0"/>
              </a:rPr>
              <a:t>Si la capacidad es inadecuada, una compañía puede perder clientes por prestar un servicio con lentitud o permitir que los competidores ingresen al mercado.</a:t>
            </a:r>
          </a:p>
          <a:p>
            <a:pPr algn="just"/>
            <a:endParaRPr lang="es-PE" sz="2300" dirty="0" smtClean="0">
              <a:latin typeface="Arial" panose="020B0604020202020204" pitchFamily="34" charset="0"/>
              <a:cs typeface="Arial" panose="020B0604020202020204" pitchFamily="34" charset="0"/>
            </a:endParaRPr>
          </a:p>
          <a:p>
            <a:pPr algn="just"/>
            <a:r>
              <a:rPr lang="es-PE" sz="2300" dirty="0" smtClean="0">
                <a:latin typeface="Arial" panose="020B0604020202020204" pitchFamily="34" charset="0"/>
                <a:cs typeface="Arial" panose="020B0604020202020204" pitchFamily="34" charset="0"/>
              </a:rPr>
              <a:t>Una medida importante de la estrategia de la capacidad en las empresas es el coeficiente de la tasa de utilización de la capacidad, que revela la proximidad de una empresa a su mejor punto de operación.</a:t>
            </a:r>
            <a:endParaRPr lang="es-PE" sz="2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51970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404665"/>
            <a:ext cx="7992888" cy="4176464"/>
          </a:xfrm>
        </p:spPr>
        <p:txBody>
          <a:bodyPr>
            <a:normAutofit fontScale="85000" lnSpcReduction="10000"/>
          </a:bodyPr>
          <a:lstStyle/>
          <a:p>
            <a:pPr marL="109728" indent="0" algn="just">
              <a:buNone/>
            </a:pPr>
            <a:r>
              <a:rPr lang="es-PE" dirty="0"/>
              <a:t>EL METODO GRAFICO</a:t>
            </a:r>
            <a:r>
              <a:rPr lang="es-PE" dirty="0" smtClean="0"/>
              <a:t>:</a:t>
            </a:r>
          </a:p>
          <a:p>
            <a:pPr marL="109728" indent="0" algn="just">
              <a:buNone/>
            </a:pPr>
            <a:endParaRPr lang="es-PE" dirty="0"/>
          </a:p>
          <a:p>
            <a:pPr algn="just">
              <a:buFont typeface="Wingdings" panose="05000000000000000000" pitchFamily="2" charset="2"/>
              <a:buChar char="v"/>
            </a:pPr>
            <a:r>
              <a:rPr lang="es-PE" dirty="0">
                <a:latin typeface="Arial" pitchFamily="34" charset="0"/>
                <a:cs typeface="Arial" pitchFamily="34" charset="0"/>
              </a:rPr>
              <a:t>Muchas aplicaciones de </a:t>
            </a:r>
            <a:r>
              <a:rPr lang="es-PE" dirty="0" smtClean="0">
                <a:latin typeface="Arial" pitchFamily="34" charset="0"/>
                <a:cs typeface="Arial" pitchFamily="34" charset="0"/>
              </a:rPr>
              <a:t>administración </a:t>
            </a:r>
            <a:r>
              <a:rPr lang="es-PE" dirty="0">
                <a:latin typeface="Arial" pitchFamily="34" charset="0"/>
                <a:cs typeface="Arial" pitchFamily="34" charset="0"/>
              </a:rPr>
              <a:t>y economía implican un proceso denominado optimización en el que se requiere determinar el costo </a:t>
            </a:r>
            <a:r>
              <a:rPr lang="es-PE" dirty="0" smtClean="0">
                <a:latin typeface="Arial" pitchFamily="34" charset="0"/>
                <a:cs typeface="Arial" pitchFamily="34" charset="0"/>
              </a:rPr>
              <a:t>mínimo, </a:t>
            </a:r>
            <a:r>
              <a:rPr lang="es-PE" dirty="0">
                <a:latin typeface="Arial" pitchFamily="34" charset="0"/>
                <a:cs typeface="Arial" pitchFamily="34" charset="0"/>
              </a:rPr>
              <a:t>la ganancia máxima o el uso de los recursos.</a:t>
            </a:r>
          </a:p>
          <a:p>
            <a:pPr algn="just">
              <a:buFont typeface="Wingdings" panose="05000000000000000000" pitchFamily="2" charset="2"/>
              <a:buChar char="v"/>
            </a:pPr>
            <a:r>
              <a:rPr lang="es-PE" dirty="0">
                <a:latin typeface="Arial" pitchFamily="34" charset="0"/>
                <a:cs typeface="Arial" pitchFamily="34" charset="0"/>
              </a:rPr>
              <a:t>Si un problema de programación lineal tiene solución este debe de ocurrir en un vértice de soluciones factibles. Si el problema tiene mas de una solución, entonces por lo menos una de ellas debe de ocurrir en un vértice de con junto de soluciones factibles, en cualquier caso, el valor de la función objetivo es único.</a:t>
            </a:r>
          </a:p>
          <a:p>
            <a:pPr algn="just">
              <a:buFont typeface="Wingdings" panose="05000000000000000000" pitchFamily="2" charset="2"/>
              <a:buChar char="v"/>
            </a:pPr>
            <a:endParaRPr lang="es-PE" dirty="0"/>
          </a:p>
          <a:p>
            <a:pPr algn="just">
              <a:buFont typeface="Wingdings" panose="05000000000000000000" pitchFamily="2" charset="2"/>
              <a:buChar char="v"/>
            </a:pPr>
            <a:endParaRPr lang="es-PE" dirty="0"/>
          </a:p>
        </p:txBody>
      </p:sp>
      <p:pic>
        <p:nvPicPr>
          <p:cNvPr id="6146" name="Picture 2" descr="http://www.cepazahar.org/recursos/pluginfile.php/2989/mod_resource/content/0/Proyectos/Progresion_lineal/reg_fact.jp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4149080"/>
            <a:ext cx="3941196"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9842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692696"/>
            <a:ext cx="8229600" cy="5760640"/>
          </a:xfrm>
        </p:spPr>
        <p:txBody>
          <a:bodyPr>
            <a:normAutofit fontScale="55000" lnSpcReduction="20000"/>
          </a:bodyPr>
          <a:lstStyle/>
          <a:p>
            <a:pPr marL="109728" indent="0">
              <a:buNone/>
            </a:pPr>
            <a:r>
              <a:rPr lang="es-PE" sz="3600" dirty="0">
                <a:latin typeface="Arial" pitchFamily="34" charset="0"/>
                <a:cs typeface="Arial" pitchFamily="34" charset="0"/>
              </a:rPr>
              <a:t>MODELOS DE LINEAS DE ESPERA: </a:t>
            </a:r>
            <a:endParaRPr lang="es-PE" sz="3600" dirty="0" smtClean="0">
              <a:latin typeface="Arial" pitchFamily="34" charset="0"/>
              <a:cs typeface="Arial" pitchFamily="34" charset="0"/>
            </a:endParaRPr>
          </a:p>
          <a:p>
            <a:pPr marL="109728" indent="0">
              <a:buNone/>
            </a:pPr>
            <a:endParaRPr lang="es-PE" sz="3600" dirty="0">
              <a:latin typeface="Arial" pitchFamily="34" charset="0"/>
              <a:cs typeface="Arial" pitchFamily="34" charset="0"/>
            </a:endParaRPr>
          </a:p>
          <a:p>
            <a:pPr marL="0" indent="0">
              <a:buNone/>
            </a:pPr>
            <a:r>
              <a:rPr lang="es-PE" sz="3600" dirty="0">
                <a:latin typeface="Arial" pitchFamily="34" charset="0"/>
                <a:cs typeface="Arial" pitchFamily="34" charset="0"/>
              </a:rPr>
              <a:t>Un modelo de espera es aquel en el que usted tiene una secuencia de elementos (tales como las personas) que llegan a una instalación en busca de servicio</a:t>
            </a:r>
            <a:r>
              <a:rPr lang="es-PE" sz="3600" dirty="0" smtClean="0">
                <a:latin typeface="Arial" pitchFamily="34" charset="0"/>
                <a:cs typeface="Arial" pitchFamily="34" charset="0"/>
              </a:rPr>
              <a:t>.</a:t>
            </a:r>
          </a:p>
          <a:p>
            <a:pPr marL="0" indent="0">
              <a:buNone/>
            </a:pPr>
            <a:endParaRPr lang="es-PE" sz="3600" dirty="0" smtClean="0">
              <a:latin typeface="Arial" pitchFamily="34" charset="0"/>
              <a:cs typeface="Arial" pitchFamily="34" charset="0"/>
            </a:endParaRPr>
          </a:p>
          <a:p>
            <a:pPr lvl="0">
              <a:buFont typeface="Wingdings" panose="05000000000000000000" pitchFamily="2" charset="2"/>
              <a:buChar char="v"/>
            </a:pPr>
            <a:r>
              <a:rPr lang="es-PE" sz="3600" dirty="0">
                <a:latin typeface="Arial" pitchFamily="34" charset="0"/>
                <a:cs typeface="Arial" pitchFamily="34" charset="0"/>
              </a:rPr>
              <a:t>EL NUMERO DE PERSONAS EN EL SISTEMA: el numero de personas que están siendo atendidas en el momento, </a:t>
            </a:r>
            <a:r>
              <a:rPr lang="es-PE" sz="3600" dirty="0" smtClean="0">
                <a:latin typeface="Arial" pitchFamily="34" charset="0"/>
                <a:cs typeface="Arial" pitchFamily="34" charset="0"/>
              </a:rPr>
              <a:t>así </a:t>
            </a:r>
            <a:r>
              <a:rPr lang="es-PE" sz="3600" dirty="0">
                <a:latin typeface="Arial" pitchFamily="34" charset="0"/>
                <a:cs typeface="Arial" pitchFamily="34" charset="0"/>
              </a:rPr>
              <a:t>como aquellas que están esperando servicio</a:t>
            </a:r>
            <a:r>
              <a:rPr lang="es-PE" sz="3600" dirty="0" smtClean="0">
                <a:latin typeface="Arial" pitchFamily="34" charset="0"/>
                <a:cs typeface="Arial" pitchFamily="34" charset="0"/>
              </a:rPr>
              <a:t>.</a:t>
            </a:r>
          </a:p>
          <a:p>
            <a:pPr lvl="0">
              <a:buFont typeface="Wingdings" panose="05000000000000000000" pitchFamily="2" charset="2"/>
              <a:buChar char="v"/>
            </a:pPr>
            <a:endParaRPr lang="es-PE" sz="3600" dirty="0">
              <a:latin typeface="Arial" pitchFamily="34" charset="0"/>
              <a:cs typeface="Arial" pitchFamily="34" charset="0"/>
            </a:endParaRPr>
          </a:p>
          <a:p>
            <a:pPr lvl="0">
              <a:buFont typeface="Wingdings" panose="05000000000000000000" pitchFamily="2" charset="2"/>
              <a:buChar char="v"/>
            </a:pPr>
            <a:r>
              <a:rPr lang="es-PE" sz="3600" dirty="0">
                <a:latin typeface="Arial" pitchFamily="34" charset="0"/>
                <a:cs typeface="Arial" pitchFamily="34" charset="0"/>
              </a:rPr>
              <a:t>LA CANTIDAD DE PERSONAS EN LA COLA DE ESPERA: las personas que están esperando servicio</a:t>
            </a:r>
            <a:r>
              <a:rPr lang="es-PE" sz="3600" dirty="0" smtClean="0">
                <a:latin typeface="Arial" pitchFamily="34" charset="0"/>
                <a:cs typeface="Arial" pitchFamily="34" charset="0"/>
              </a:rPr>
              <a:t>.</a:t>
            </a:r>
          </a:p>
          <a:p>
            <a:pPr lvl="0">
              <a:buFont typeface="Wingdings" panose="05000000000000000000" pitchFamily="2" charset="2"/>
              <a:buChar char="v"/>
            </a:pPr>
            <a:endParaRPr lang="es-PE" sz="3600" dirty="0">
              <a:latin typeface="Arial" pitchFamily="34" charset="0"/>
              <a:cs typeface="Arial" pitchFamily="34" charset="0"/>
            </a:endParaRPr>
          </a:p>
          <a:p>
            <a:pPr lvl="0">
              <a:buFont typeface="Wingdings" panose="05000000000000000000" pitchFamily="2" charset="2"/>
              <a:buChar char="v"/>
            </a:pPr>
            <a:r>
              <a:rPr lang="es-PE" sz="3600" dirty="0">
                <a:latin typeface="Arial" pitchFamily="34" charset="0"/>
                <a:cs typeface="Arial" pitchFamily="34" charset="0"/>
              </a:rPr>
              <a:t>EL TIEMPO DE ESPERA EN EL SISTEMA: el intervalo ente el momento en que el individuo entra al sistema y aquel en que sale del mismo. Observe que este intervalo incluye tiempo de servicio</a:t>
            </a:r>
            <a:r>
              <a:rPr lang="es-PE" sz="3600" dirty="0" smtClean="0">
                <a:latin typeface="Arial" pitchFamily="34" charset="0"/>
                <a:cs typeface="Arial" pitchFamily="34" charset="0"/>
              </a:rPr>
              <a:t>.</a:t>
            </a:r>
          </a:p>
          <a:p>
            <a:pPr lvl="0">
              <a:buFont typeface="Wingdings" panose="05000000000000000000" pitchFamily="2" charset="2"/>
              <a:buChar char="v"/>
            </a:pPr>
            <a:endParaRPr lang="es-PE" sz="3600" dirty="0">
              <a:latin typeface="Arial" pitchFamily="34" charset="0"/>
              <a:cs typeface="Arial" pitchFamily="34" charset="0"/>
            </a:endParaRPr>
          </a:p>
          <a:p>
            <a:pPr lvl="0">
              <a:buFont typeface="Wingdings" panose="05000000000000000000" pitchFamily="2" charset="2"/>
              <a:buChar char="v"/>
            </a:pPr>
            <a:r>
              <a:rPr lang="es-PE" sz="3600" dirty="0">
                <a:latin typeface="Arial" pitchFamily="34" charset="0"/>
                <a:cs typeface="Arial" pitchFamily="34" charset="0"/>
              </a:rPr>
              <a:t>EL TIEMPO DE ESPERA EN LA COLA: el tiempo transcurrido desde que uno entra al </a:t>
            </a:r>
            <a:r>
              <a:rPr lang="es-PE" sz="3600" dirty="0" smtClean="0">
                <a:latin typeface="Arial" pitchFamily="34" charset="0"/>
                <a:cs typeface="Arial" pitchFamily="34" charset="0"/>
              </a:rPr>
              <a:t>sistema </a:t>
            </a:r>
            <a:r>
              <a:rPr lang="es-PE" sz="3600" dirty="0">
                <a:latin typeface="Arial" pitchFamily="34" charset="0"/>
                <a:cs typeface="Arial" pitchFamily="34" charset="0"/>
              </a:rPr>
              <a:t>hasta q se inicia el servicio</a:t>
            </a:r>
            <a:r>
              <a:rPr lang="es-PE" dirty="0" smtClean="0"/>
              <a:t>.</a:t>
            </a:r>
            <a:endParaRPr lang="es-PE" dirty="0"/>
          </a:p>
          <a:p>
            <a:endParaRPr lang="es-PE" dirty="0"/>
          </a:p>
        </p:txBody>
      </p:sp>
    </p:spTree>
    <p:extLst>
      <p:ext uri="{BB962C8B-B14F-4D97-AF65-F5344CB8AC3E}">
        <p14:creationId xmlns:p14="http://schemas.microsoft.com/office/powerpoint/2010/main" val="17733682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692696"/>
            <a:ext cx="8229600" cy="5256584"/>
          </a:xfrm>
        </p:spPr>
        <p:txBody>
          <a:bodyPr>
            <a:normAutofit fontScale="92500"/>
          </a:bodyPr>
          <a:lstStyle/>
          <a:p>
            <a:pPr marL="109728" indent="0">
              <a:buNone/>
            </a:pPr>
            <a:r>
              <a:rPr lang="es-PE" dirty="0" smtClean="0"/>
              <a:t>SIMULACION:</a:t>
            </a:r>
          </a:p>
          <a:p>
            <a:pPr marL="109728" indent="0">
              <a:buNone/>
            </a:pPr>
            <a:endParaRPr lang="es-PE" dirty="0" smtClean="0"/>
          </a:p>
          <a:p>
            <a:pPr lvl="0">
              <a:buFont typeface="Wingdings" panose="05000000000000000000" pitchFamily="2" charset="2"/>
              <a:buChar char="v"/>
            </a:pPr>
            <a:r>
              <a:rPr lang="es-PE" sz="2400" dirty="0" smtClean="0">
                <a:latin typeface="Arial" pitchFamily="34" charset="0"/>
                <a:cs typeface="Arial" pitchFamily="34" charset="0"/>
              </a:rPr>
              <a:t>Prueba de medicinas en animales de laboratorio. Aquí las respuestas del animal simulan las repuesta humanas.</a:t>
            </a:r>
          </a:p>
          <a:p>
            <a:pPr marL="109728" lvl="0" indent="0">
              <a:buNone/>
            </a:pPr>
            <a:endParaRPr lang="es-PE" sz="2400" dirty="0" smtClean="0">
              <a:latin typeface="Arial" pitchFamily="34" charset="0"/>
              <a:cs typeface="Arial" pitchFamily="34" charset="0"/>
            </a:endParaRPr>
          </a:p>
          <a:p>
            <a:pPr lvl="0">
              <a:buFont typeface="Wingdings" panose="05000000000000000000" pitchFamily="2" charset="2"/>
              <a:buChar char="v"/>
            </a:pPr>
            <a:r>
              <a:rPr lang="es-PE" sz="2400" dirty="0" smtClean="0">
                <a:latin typeface="Arial" pitchFamily="34" charset="0"/>
                <a:cs typeface="Arial" pitchFamily="34" charset="0"/>
              </a:rPr>
              <a:t>Manejar automóviles en pistas de prueba. Aquí las pistas de prueba simula las condiciones que enfrentara el automóvil.</a:t>
            </a:r>
          </a:p>
          <a:p>
            <a:pPr marL="109728" lvl="0" indent="0">
              <a:buNone/>
            </a:pPr>
            <a:endParaRPr lang="es-PE" sz="2400" dirty="0" smtClean="0">
              <a:latin typeface="Arial" pitchFamily="34" charset="0"/>
              <a:cs typeface="Arial" pitchFamily="34" charset="0"/>
            </a:endParaRPr>
          </a:p>
          <a:p>
            <a:pPr lvl="0">
              <a:buFont typeface="Wingdings" panose="05000000000000000000" pitchFamily="2" charset="2"/>
              <a:buChar char="v"/>
            </a:pPr>
            <a:r>
              <a:rPr lang="es-PE" sz="2400" dirty="0" smtClean="0">
                <a:latin typeface="Arial" pitchFamily="34" charset="0"/>
                <a:cs typeface="Arial" pitchFamily="34" charset="0"/>
              </a:rPr>
              <a:t>Pruebas de diseño de alas de avión en túneles de viento . el túnel de viento simulas la condiciones de vuelo.</a:t>
            </a:r>
          </a:p>
          <a:p>
            <a:pPr marL="109728" lvl="0" indent="0">
              <a:buNone/>
            </a:pPr>
            <a:endParaRPr lang="es-PE" sz="2400" dirty="0" smtClean="0">
              <a:latin typeface="Arial" pitchFamily="34" charset="0"/>
              <a:cs typeface="Arial" pitchFamily="34" charset="0"/>
            </a:endParaRPr>
          </a:p>
          <a:p>
            <a:pPr lvl="0">
              <a:buFont typeface="Wingdings" panose="05000000000000000000" pitchFamily="2" charset="2"/>
              <a:buChar char="v"/>
            </a:pPr>
            <a:r>
              <a:rPr lang="es-PE" sz="2400" dirty="0" smtClean="0">
                <a:latin typeface="Arial" pitchFamily="34" charset="0"/>
                <a:cs typeface="Arial" pitchFamily="34" charset="0"/>
              </a:rPr>
              <a:t>El entrenamiento de pilotos de las ventanas bajo condiciones  simuladas.</a:t>
            </a:r>
          </a:p>
          <a:p>
            <a:pPr marL="0" indent="0">
              <a:buNone/>
            </a:pPr>
            <a:endParaRPr lang="es-PE" dirty="0"/>
          </a:p>
        </p:txBody>
      </p:sp>
    </p:spTree>
    <p:extLst>
      <p:ext uri="{BB962C8B-B14F-4D97-AF65-F5344CB8AC3E}">
        <p14:creationId xmlns:p14="http://schemas.microsoft.com/office/powerpoint/2010/main" val="5028500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548680"/>
            <a:ext cx="8229600" cy="4525963"/>
          </a:xfrm>
        </p:spPr>
        <p:txBody>
          <a:bodyPr>
            <a:normAutofit/>
          </a:bodyPr>
          <a:lstStyle/>
          <a:p>
            <a:pPr marL="109728" indent="0" algn="just">
              <a:buNone/>
            </a:pPr>
            <a:r>
              <a:rPr lang="es-PE" dirty="0"/>
              <a:t>ARBOLES DE DECISION</a:t>
            </a:r>
            <a:r>
              <a:rPr lang="es-PE" dirty="0" smtClean="0"/>
              <a:t>:</a:t>
            </a:r>
          </a:p>
          <a:p>
            <a:pPr algn="just">
              <a:buFont typeface="Wingdings" panose="05000000000000000000" pitchFamily="2" charset="2"/>
              <a:buChar char="v"/>
            </a:pPr>
            <a:endParaRPr lang="es-PE" dirty="0"/>
          </a:p>
          <a:p>
            <a:pPr algn="just">
              <a:buFont typeface="Wingdings" panose="05000000000000000000" pitchFamily="2" charset="2"/>
              <a:buChar char="v"/>
            </a:pPr>
            <a:r>
              <a:rPr lang="es-PE" sz="2100" dirty="0">
                <a:latin typeface="Arial" pitchFamily="34" charset="0"/>
                <a:cs typeface="Arial" pitchFamily="34" charset="0"/>
              </a:rPr>
              <a:t>Un árbol de decisiones es un dispositivo grafico para el análisis de decisiones bajo riesgo, en este modelo tanto las </a:t>
            </a:r>
            <a:r>
              <a:rPr lang="es-PE" sz="2100" dirty="0" smtClean="0">
                <a:latin typeface="Arial" pitchFamily="34" charset="0"/>
                <a:cs typeface="Arial" pitchFamily="34" charset="0"/>
              </a:rPr>
              <a:t>decisiones </a:t>
            </a:r>
            <a:r>
              <a:rPr lang="es-PE" sz="2100" dirty="0">
                <a:latin typeface="Arial" pitchFamily="34" charset="0"/>
                <a:cs typeface="Arial" pitchFamily="34" charset="0"/>
              </a:rPr>
              <a:t>como las probabilidades de los estados de la naturaleza están definidas. De manera mas precisa, los arboles de decisiones fueron diseñados para utilizarse en modelos en los que hay una secuencia de decisiones, cada una de las cuales podría llevarnos a uno o varios resultados inciertos.</a:t>
            </a:r>
          </a:p>
          <a:p>
            <a:endParaRPr lang="es-PE" dirty="0"/>
          </a:p>
        </p:txBody>
      </p:sp>
      <p:pic>
        <p:nvPicPr>
          <p:cNvPr id="7170" name="Picture 2" descr="http://equipo1contextoorganizacional.wikispaces.com/file/view/541.gif/227197450/54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4077072"/>
            <a:ext cx="4320480" cy="2222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0141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55576" y="1340768"/>
            <a:ext cx="7956376" cy="4247317"/>
          </a:xfrm>
          <a:prstGeom prst="rect">
            <a:avLst/>
          </a:prstGeom>
        </p:spPr>
        <p:txBody>
          <a:bodyPr wrap="square">
            <a:spAutoFit/>
          </a:bodyPr>
          <a:lstStyle/>
          <a:p>
            <a:r>
              <a:rPr lang="es-PE" dirty="0"/>
              <a:t>El empleo de los pronósticos en las empresas es de suma importancia para la prevención y/o visión en base a una variable que se considera importante. Las empresas se plantean objetivos y metas, y para poder cumplirlas se debe de tener en cuenta no solo el presente, sino también el pasado y futuro, para saber en qué nos encaminamos. Debemos entonces, realizar constantes estudios para tener información que nos será relevante y factible para la productividad y efectividad de las empresas</a:t>
            </a:r>
            <a:r>
              <a:rPr lang="es-PE" dirty="0" smtClean="0"/>
              <a:t>.</a:t>
            </a:r>
          </a:p>
          <a:p>
            <a:endParaRPr lang="es-PE" dirty="0"/>
          </a:p>
          <a:p>
            <a:r>
              <a:rPr lang="es-PE" dirty="0"/>
              <a:t>Así mismo, debemos estudiar, evaluar y analizar la capacidad de las áreas incluidas en la producción de una empresa, pues ahí radica la efectividad de la empresa con respecto a la productividad. Utilizamos las herramientas que nos brindan para poder evaluar dicha capacidad, para disminuir tiempos desperdiciados, o gastos innecesarios para la efectividad y valor de la empresa.</a:t>
            </a:r>
          </a:p>
        </p:txBody>
      </p:sp>
      <p:sp>
        <p:nvSpPr>
          <p:cNvPr id="3" name="2 Rectángulo"/>
          <p:cNvSpPr/>
          <p:nvPr/>
        </p:nvSpPr>
        <p:spPr>
          <a:xfrm>
            <a:off x="1259632" y="692696"/>
            <a:ext cx="2450030" cy="400110"/>
          </a:xfrm>
          <a:prstGeom prst="rect">
            <a:avLst/>
          </a:prstGeom>
        </p:spPr>
        <p:txBody>
          <a:bodyPr wrap="none">
            <a:spAutoFit/>
          </a:bodyPr>
          <a:lstStyle/>
          <a:p>
            <a:pPr marL="109728" indent="0">
              <a:buNone/>
            </a:pPr>
            <a:r>
              <a:rPr lang="es-PE" sz="2000" b="1" dirty="0" smtClean="0">
                <a:latin typeface="Arial" pitchFamily="34" charset="0"/>
                <a:cs typeface="Arial" pitchFamily="34" charset="0"/>
              </a:rPr>
              <a:t>CONCLUSIONES:</a:t>
            </a:r>
            <a:endParaRPr lang="es-PE" sz="2000" b="1" dirty="0">
              <a:latin typeface="Arial" pitchFamily="34" charset="0"/>
              <a:cs typeface="Arial" pitchFamily="34" charset="0"/>
            </a:endParaRPr>
          </a:p>
        </p:txBody>
      </p:sp>
    </p:spTree>
    <p:extLst>
      <p:ext uri="{BB962C8B-B14F-4D97-AF65-F5344CB8AC3E}">
        <p14:creationId xmlns:p14="http://schemas.microsoft.com/office/powerpoint/2010/main" val="6142768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979712" y="2564904"/>
            <a:ext cx="5040560" cy="1446550"/>
          </a:xfrm>
          <a:prstGeom prst="rect">
            <a:avLst/>
          </a:prstGeom>
          <a:noFill/>
        </p:spPr>
        <p:txBody>
          <a:bodyPr wrap="square" rtlCol="0">
            <a:spAutoFit/>
          </a:bodyPr>
          <a:lstStyle/>
          <a:p>
            <a:r>
              <a:rPr lang="es-PE" sz="8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GRACIAS</a:t>
            </a:r>
            <a:endParaRPr lang="es-PE" sz="8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187512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772816" y="-387424"/>
            <a:ext cx="7772400" cy="1470025"/>
          </a:xfrm>
        </p:spPr>
        <p:txBody>
          <a:bodyPr/>
          <a:lstStyle/>
          <a:p>
            <a:r>
              <a:rPr lang="es-PE" dirty="0" smtClean="0"/>
              <a:t>PRONÓSTICOS: </a:t>
            </a:r>
            <a:endParaRPr lang="es-PE" dirty="0"/>
          </a:p>
        </p:txBody>
      </p:sp>
      <p:sp>
        <p:nvSpPr>
          <p:cNvPr id="3" name="2 Subtítulo"/>
          <p:cNvSpPr>
            <a:spLocks noGrp="1"/>
          </p:cNvSpPr>
          <p:nvPr>
            <p:ph type="subTitle" idx="1"/>
          </p:nvPr>
        </p:nvSpPr>
        <p:spPr>
          <a:xfrm>
            <a:off x="405786" y="1052736"/>
            <a:ext cx="7344816" cy="2736304"/>
          </a:xfrm>
        </p:spPr>
        <p:txBody>
          <a:bodyPr>
            <a:normAutofit/>
          </a:bodyPr>
          <a:lstStyle/>
          <a:p>
            <a:pPr algn="just"/>
            <a:r>
              <a:rPr lang="es-PE" dirty="0">
                <a:solidFill>
                  <a:schemeClr val="tx1"/>
                </a:solidFill>
                <a:latin typeface="Arial" pitchFamily="34" charset="0"/>
                <a:cs typeface="Arial" pitchFamily="34" charset="0"/>
              </a:rPr>
              <a:t>E</a:t>
            </a:r>
            <a:r>
              <a:rPr lang="es-PE" dirty="0" smtClean="0">
                <a:solidFill>
                  <a:schemeClr val="tx1"/>
                </a:solidFill>
                <a:latin typeface="Arial" pitchFamily="34" charset="0"/>
                <a:cs typeface="Arial" pitchFamily="34" charset="0"/>
              </a:rPr>
              <a:t>s un </a:t>
            </a:r>
            <a:r>
              <a:rPr lang="es-PE" dirty="0">
                <a:solidFill>
                  <a:schemeClr val="tx1"/>
                </a:solidFill>
                <a:latin typeface="Arial" pitchFamily="34" charset="0"/>
                <a:cs typeface="Arial" pitchFamily="34" charset="0"/>
              </a:rPr>
              <a:t>evento </a:t>
            </a:r>
            <a:r>
              <a:rPr lang="es-PE" dirty="0" smtClean="0">
                <a:solidFill>
                  <a:schemeClr val="tx1"/>
                </a:solidFill>
                <a:latin typeface="Arial" pitchFamily="34" charset="0"/>
                <a:cs typeface="Arial" pitchFamily="34" charset="0"/>
              </a:rPr>
              <a:t>futuro en </a:t>
            </a:r>
            <a:r>
              <a:rPr lang="es-PE" dirty="0">
                <a:solidFill>
                  <a:schemeClr val="tx1"/>
                </a:solidFill>
                <a:latin typeface="Arial" pitchFamily="34" charset="0"/>
                <a:cs typeface="Arial" pitchFamily="34" charset="0"/>
              </a:rPr>
              <a:t>el lenguaje de </a:t>
            </a:r>
            <a:r>
              <a:rPr lang="es-PE" dirty="0" smtClean="0">
                <a:solidFill>
                  <a:schemeClr val="tx1"/>
                </a:solidFill>
                <a:latin typeface="Arial" pitchFamily="34" charset="0"/>
                <a:cs typeface="Arial" pitchFamily="34" charset="0"/>
              </a:rPr>
              <a:t>empresa ya que es la </a:t>
            </a:r>
            <a:r>
              <a:rPr lang="es-PE" dirty="0">
                <a:solidFill>
                  <a:schemeClr val="tx1"/>
                </a:solidFill>
                <a:latin typeface="Arial" pitchFamily="34" charset="0"/>
                <a:cs typeface="Arial" pitchFamily="34" charset="0"/>
              </a:rPr>
              <a:t>estimación anticipada del valor de una </a:t>
            </a:r>
            <a:r>
              <a:rPr lang="es-PE" dirty="0" smtClean="0">
                <a:solidFill>
                  <a:schemeClr val="tx1"/>
                </a:solidFill>
                <a:latin typeface="Arial" pitchFamily="34" charset="0"/>
                <a:cs typeface="Arial" pitchFamily="34" charset="0"/>
              </a:rPr>
              <a:t>variable.</a:t>
            </a:r>
          </a:p>
          <a:p>
            <a:pPr algn="just"/>
            <a:r>
              <a:rPr lang="es-PE" dirty="0" smtClean="0">
                <a:solidFill>
                  <a:schemeClr val="tx1"/>
                </a:solidFill>
                <a:latin typeface="Arial" pitchFamily="34" charset="0"/>
                <a:cs typeface="Arial" pitchFamily="34" charset="0"/>
              </a:rPr>
              <a:t>ejemplo</a:t>
            </a:r>
            <a:r>
              <a:rPr lang="es-PE" dirty="0">
                <a:solidFill>
                  <a:schemeClr val="tx1"/>
                </a:solidFill>
                <a:latin typeface="Arial" pitchFamily="34" charset="0"/>
                <a:cs typeface="Arial" pitchFamily="34" charset="0"/>
              </a:rPr>
              <a:t>: la demanda de un producto.</a:t>
            </a:r>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7928" y="3573016"/>
            <a:ext cx="6349767" cy="2593422"/>
          </a:xfrm>
          <a:prstGeom prst="rect">
            <a:avLst/>
          </a:prstGeom>
        </p:spPr>
      </p:pic>
    </p:spTree>
    <p:extLst>
      <p:ext uri="{BB962C8B-B14F-4D97-AF65-F5344CB8AC3E}">
        <p14:creationId xmlns:p14="http://schemas.microsoft.com/office/powerpoint/2010/main" val="23215747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0739" y="1196752"/>
            <a:ext cx="8136904" cy="3312368"/>
          </a:xfrm>
        </p:spPr>
        <p:txBody>
          <a:bodyPr>
            <a:normAutofit fontScale="70000" lnSpcReduction="20000"/>
          </a:bodyPr>
          <a:lstStyle/>
          <a:p>
            <a:pPr marL="0" indent="0" algn="just">
              <a:buNone/>
            </a:pPr>
            <a:r>
              <a:rPr lang="es-PE" sz="3800" dirty="0" smtClean="0">
                <a:latin typeface="Arial" pitchFamily="34" charset="0"/>
                <a:cs typeface="Arial" pitchFamily="34" charset="0"/>
              </a:rPr>
              <a:t>Apoya en la </a:t>
            </a:r>
            <a:r>
              <a:rPr lang="es-PE" sz="3800" dirty="0">
                <a:latin typeface="Arial" pitchFamily="34" charset="0"/>
                <a:cs typeface="Arial" pitchFamily="34" charset="0"/>
              </a:rPr>
              <a:t>toma de decisiones en distintas áreas de la </a:t>
            </a:r>
            <a:r>
              <a:rPr lang="es-PE" sz="3800" dirty="0" smtClean="0">
                <a:latin typeface="Arial" pitchFamily="34" charset="0"/>
                <a:cs typeface="Arial" pitchFamily="34" charset="0"/>
              </a:rPr>
              <a:t>empresas</a:t>
            </a:r>
            <a:r>
              <a:rPr lang="es-PE" sz="3800" dirty="0">
                <a:latin typeface="Arial" pitchFamily="34" charset="0"/>
                <a:cs typeface="Arial" pitchFamily="34" charset="0"/>
              </a:rPr>
              <a:t>: </a:t>
            </a:r>
            <a:endParaRPr lang="es-PE" sz="3800" dirty="0" smtClean="0">
              <a:latin typeface="Arial" pitchFamily="34" charset="0"/>
              <a:cs typeface="Arial" pitchFamily="34" charset="0"/>
            </a:endParaRPr>
          </a:p>
          <a:p>
            <a:pPr algn="just"/>
            <a:r>
              <a:rPr lang="es-PE" sz="3800" dirty="0" smtClean="0">
                <a:latin typeface="Arial" pitchFamily="34" charset="0"/>
                <a:cs typeface="Arial" pitchFamily="34" charset="0"/>
              </a:rPr>
              <a:t>el </a:t>
            </a:r>
            <a:r>
              <a:rPr lang="es-PE" sz="3800" dirty="0">
                <a:latin typeface="Arial" pitchFamily="34" charset="0"/>
                <a:cs typeface="Arial" pitchFamily="34" charset="0"/>
              </a:rPr>
              <a:t>pronóstico de ventas ayudará a diseñar el plan de producción, </a:t>
            </a:r>
            <a:endParaRPr lang="es-PE" sz="3800" dirty="0" smtClean="0">
              <a:latin typeface="Arial" pitchFamily="34" charset="0"/>
              <a:cs typeface="Arial" pitchFamily="34" charset="0"/>
            </a:endParaRPr>
          </a:p>
          <a:p>
            <a:pPr algn="just"/>
            <a:r>
              <a:rPr lang="es-PE" sz="3800" dirty="0" smtClean="0">
                <a:latin typeface="Arial" pitchFamily="34" charset="0"/>
                <a:cs typeface="Arial" pitchFamily="34" charset="0"/>
              </a:rPr>
              <a:t>el </a:t>
            </a:r>
            <a:r>
              <a:rPr lang="es-PE" sz="3800" dirty="0">
                <a:latin typeface="Arial" pitchFamily="34" charset="0"/>
                <a:cs typeface="Arial" pitchFamily="34" charset="0"/>
              </a:rPr>
              <a:t>pronóstico de evolución de precios de materias primas, </a:t>
            </a:r>
            <a:endParaRPr lang="es-PE" sz="3800" dirty="0" smtClean="0">
              <a:latin typeface="Arial" pitchFamily="34" charset="0"/>
              <a:cs typeface="Arial" pitchFamily="34" charset="0"/>
            </a:endParaRPr>
          </a:p>
          <a:p>
            <a:pPr algn="just"/>
            <a:r>
              <a:rPr lang="es-PE" sz="3800" dirty="0" smtClean="0">
                <a:latin typeface="Arial" pitchFamily="34" charset="0"/>
                <a:cs typeface="Arial" pitchFamily="34" charset="0"/>
              </a:rPr>
              <a:t>suministros etc.</a:t>
            </a:r>
          </a:p>
          <a:p>
            <a:pPr marL="0" indent="0" algn="just">
              <a:buNone/>
            </a:pPr>
            <a:r>
              <a:rPr lang="es-PE" sz="3800" dirty="0" smtClean="0">
                <a:latin typeface="Arial" pitchFamily="34" charset="0"/>
                <a:cs typeface="Arial" pitchFamily="34" charset="0"/>
              </a:rPr>
              <a:t>permite mayor flexibilidad en la elaboración de los objetivos</a:t>
            </a:r>
          </a:p>
          <a:p>
            <a:pPr marL="0" indent="0">
              <a:buNone/>
            </a:pPr>
            <a:endParaRPr lang="es-PE" dirty="0"/>
          </a:p>
        </p:txBody>
      </p:sp>
      <p:sp>
        <p:nvSpPr>
          <p:cNvPr id="2" name="1 Título"/>
          <p:cNvSpPr>
            <a:spLocks noGrp="1"/>
          </p:cNvSpPr>
          <p:nvPr>
            <p:ph type="title"/>
          </p:nvPr>
        </p:nvSpPr>
        <p:spPr>
          <a:xfrm>
            <a:off x="374391" y="188640"/>
            <a:ext cx="8229600" cy="1143000"/>
          </a:xfrm>
        </p:spPr>
        <p:txBody>
          <a:bodyPr/>
          <a:lstStyle/>
          <a:p>
            <a:r>
              <a:rPr lang="es-PE" dirty="0" smtClean="0"/>
              <a:t>Ventajas:</a:t>
            </a:r>
            <a:endParaRPr lang="es-PE" dirty="0"/>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4509120"/>
            <a:ext cx="6459119" cy="1651803"/>
          </a:xfrm>
          <a:prstGeom prst="rect">
            <a:avLst/>
          </a:prstGeom>
        </p:spPr>
      </p:pic>
    </p:spTree>
    <p:extLst>
      <p:ext uri="{BB962C8B-B14F-4D97-AF65-F5344CB8AC3E}">
        <p14:creationId xmlns:p14="http://schemas.microsoft.com/office/powerpoint/2010/main" val="27170465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01155" y="1052736"/>
            <a:ext cx="8291264" cy="4785395"/>
          </a:xfrm>
        </p:spPr>
        <p:txBody>
          <a:bodyPr/>
          <a:lstStyle/>
          <a:p>
            <a:r>
              <a:rPr lang="es-PE" dirty="0" smtClean="0"/>
              <a:t>A corto plazo: es de periodo de un año, pero casi siempre es menos de 3 meses, en la cual sus funciones son:</a:t>
            </a:r>
          </a:p>
          <a:p>
            <a:endParaRPr lang="es-PE" dirty="0" smtClean="0"/>
          </a:p>
          <a:p>
            <a:endParaRPr lang="es-PE" dirty="0"/>
          </a:p>
        </p:txBody>
      </p:sp>
      <p:sp>
        <p:nvSpPr>
          <p:cNvPr id="2" name="1 Título"/>
          <p:cNvSpPr>
            <a:spLocks noGrp="1"/>
          </p:cNvSpPr>
          <p:nvPr>
            <p:ph type="title"/>
          </p:nvPr>
        </p:nvSpPr>
        <p:spPr/>
        <p:txBody>
          <a:bodyPr>
            <a:normAutofit fontScale="90000"/>
          </a:bodyPr>
          <a:lstStyle/>
          <a:p>
            <a:r>
              <a:rPr lang="es-PE" dirty="0" smtClean="0">
                <a:latin typeface="Arial" pitchFamily="34" charset="0"/>
                <a:cs typeface="Arial" pitchFamily="34" charset="0"/>
              </a:rPr>
              <a:t>Empleo de los pronósticos:</a:t>
            </a:r>
            <a:r>
              <a:rPr lang="es-PE" dirty="0" smtClean="0"/>
              <a:t/>
            </a:r>
            <a:br>
              <a:rPr lang="es-PE" dirty="0" smtClean="0"/>
            </a:br>
            <a:endParaRPr lang="es-PE" dirty="0"/>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9833" y="2477815"/>
            <a:ext cx="2944640" cy="2245718"/>
          </a:xfrm>
          <a:prstGeom prst="rect">
            <a:avLst/>
          </a:prstGeom>
        </p:spPr>
      </p:pic>
      <p:sp>
        <p:nvSpPr>
          <p:cNvPr id="6" name="5 Rectángulo redondeado"/>
          <p:cNvSpPr/>
          <p:nvPr/>
        </p:nvSpPr>
        <p:spPr>
          <a:xfrm>
            <a:off x="467544" y="3075686"/>
            <a:ext cx="2088232" cy="11228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PE" dirty="0" smtClean="0"/>
              <a:t>Planear las compras.</a:t>
            </a:r>
            <a:endParaRPr lang="es-PE" dirty="0"/>
          </a:p>
        </p:txBody>
      </p:sp>
      <p:sp>
        <p:nvSpPr>
          <p:cNvPr id="8" name="7 Rectángulo redondeado"/>
          <p:cNvSpPr/>
          <p:nvPr/>
        </p:nvSpPr>
        <p:spPr>
          <a:xfrm>
            <a:off x="3488037" y="5085184"/>
            <a:ext cx="2088232" cy="11228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PE" dirty="0" smtClean="0"/>
              <a:t>Programar el trabajo.</a:t>
            </a:r>
            <a:endParaRPr lang="es-PE" dirty="0"/>
          </a:p>
        </p:txBody>
      </p:sp>
      <p:sp>
        <p:nvSpPr>
          <p:cNvPr id="9" name="8 Rectángulo redondeado"/>
          <p:cNvSpPr/>
          <p:nvPr/>
        </p:nvSpPr>
        <p:spPr>
          <a:xfrm>
            <a:off x="6461151" y="3075686"/>
            <a:ext cx="2088232" cy="11228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PE" dirty="0" smtClean="0"/>
              <a:t>Decidir los niveles de producción.</a:t>
            </a:r>
            <a:endParaRPr lang="es-PE" dirty="0"/>
          </a:p>
        </p:txBody>
      </p:sp>
    </p:spTree>
    <p:extLst>
      <p:ext uri="{BB962C8B-B14F-4D97-AF65-F5344CB8AC3E}">
        <p14:creationId xmlns:p14="http://schemas.microsoft.com/office/powerpoint/2010/main" val="17678615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404664"/>
            <a:ext cx="8363272" cy="5721499"/>
          </a:xfrm>
        </p:spPr>
        <p:txBody>
          <a:bodyPr/>
          <a:lstStyle/>
          <a:p>
            <a:r>
              <a:rPr lang="es-PE" dirty="0" smtClean="0"/>
              <a:t>A mediano plazo : es de tres meses a 3 años.</a:t>
            </a:r>
            <a:endParaRPr lang="es-PE" dirty="0"/>
          </a:p>
        </p:txBody>
      </p:sp>
      <p:pic>
        <p:nvPicPr>
          <p:cNvPr id="7" name="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3321" y="2030321"/>
            <a:ext cx="2304256" cy="2304256"/>
          </a:xfrm>
          <a:prstGeom prst="rect">
            <a:avLst/>
          </a:prstGeom>
        </p:spPr>
      </p:pic>
      <p:sp>
        <p:nvSpPr>
          <p:cNvPr id="8" name="7 Proceso alternativo"/>
          <p:cNvSpPr/>
          <p:nvPr/>
        </p:nvSpPr>
        <p:spPr>
          <a:xfrm>
            <a:off x="539552" y="1784851"/>
            <a:ext cx="2160240" cy="936104"/>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PE" dirty="0" smtClean="0"/>
              <a:t>Planear las ventas </a:t>
            </a:r>
            <a:endParaRPr lang="es-PE" dirty="0"/>
          </a:p>
        </p:txBody>
      </p:sp>
      <p:sp>
        <p:nvSpPr>
          <p:cNvPr id="9" name="8 Proceso alternativo"/>
          <p:cNvSpPr/>
          <p:nvPr/>
        </p:nvSpPr>
        <p:spPr>
          <a:xfrm>
            <a:off x="6084168" y="1844824"/>
            <a:ext cx="2160240" cy="936104"/>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PE" dirty="0" smtClean="0"/>
              <a:t>El presupuesto y el flujo de efectivo</a:t>
            </a:r>
            <a:endParaRPr lang="es-PE" dirty="0"/>
          </a:p>
        </p:txBody>
      </p:sp>
      <p:sp>
        <p:nvSpPr>
          <p:cNvPr id="10" name="9 Proceso alternativo"/>
          <p:cNvSpPr/>
          <p:nvPr/>
        </p:nvSpPr>
        <p:spPr>
          <a:xfrm>
            <a:off x="2353450" y="4581128"/>
            <a:ext cx="4206038" cy="1314741"/>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PE" dirty="0" smtClean="0"/>
              <a:t>Analizar los diversos planes de operaciones.</a:t>
            </a:r>
            <a:endParaRPr lang="es-PE" dirty="0"/>
          </a:p>
        </p:txBody>
      </p:sp>
    </p:spTree>
    <p:extLst>
      <p:ext uri="{BB962C8B-B14F-4D97-AF65-F5344CB8AC3E}">
        <p14:creationId xmlns:p14="http://schemas.microsoft.com/office/powerpoint/2010/main" val="2778888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476672"/>
            <a:ext cx="8157592" cy="5606083"/>
          </a:xfrm>
        </p:spPr>
        <p:txBody>
          <a:bodyPr/>
          <a:lstStyle/>
          <a:p>
            <a:r>
              <a:rPr lang="es-PE" dirty="0" smtClean="0"/>
              <a:t>Largo plazo: en general comprende de 3 años o mas.</a:t>
            </a:r>
          </a:p>
          <a:p>
            <a:pPr marL="0" indent="0">
              <a:buNone/>
            </a:pPr>
            <a:endParaRPr lang="es-PE" dirty="0"/>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1840" y="1815615"/>
            <a:ext cx="3077691" cy="3879442"/>
          </a:xfrm>
          <a:prstGeom prst="rect">
            <a:avLst/>
          </a:prstGeom>
        </p:spPr>
      </p:pic>
      <p:sp>
        <p:nvSpPr>
          <p:cNvPr id="6" name="5 Proceso alternativo"/>
          <p:cNvSpPr/>
          <p:nvPr/>
        </p:nvSpPr>
        <p:spPr>
          <a:xfrm>
            <a:off x="480779" y="4686945"/>
            <a:ext cx="2376264" cy="1008112"/>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PE" dirty="0" smtClean="0"/>
              <a:t>planear nuevos productos</a:t>
            </a:r>
            <a:endParaRPr lang="es-PE" dirty="0"/>
          </a:p>
        </p:txBody>
      </p:sp>
      <p:sp>
        <p:nvSpPr>
          <p:cNvPr id="7" name="6 Proceso alternativo"/>
          <p:cNvSpPr/>
          <p:nvPr/>
        </p:nvSpPr>
        <p:spPr>
          <a:xfrm>
            <a:off x="480779" y="2044702"/>
            <a:ext cx="2376264" cy="1008112"/>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PE" dirty="0" smtClean="0"/>
              <a:t>Gastos de capital</a:t>
            </a:r>
            <a:endParaRPr lang="es-PE" dirty="0"/>
          </a:p>
        </p:txBody>
      </p:sp>
      <p:sp>
        <p:nvSpPr>
          <p:cNvPr id="8" name="7 Proceso alternativo"/>
          <p:cNvSpPr/>
          <p:nvPr/>
        </p:nvSpPr>
        <p:spPr>
          <a:xfrm>
            <a:off x="6372200" y="4686945"/>
            <a:ext cx="2376264" cy="1008112"/>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PE" dirty="0" err="1" smtClean="0"/>
              <a:t>Ampliacion</a:t>
            </a:r>
            <a:r>
              <a:rPr lang="es-PE" dirty="0" smtClean="0"/>
              <a:t> de las </a:t>
            </a:r>
            <a:r>
              <a:rPr lang="es-PE" dirty="0" err="1" smtClean="0"/>
              <a:t>instalacionse</a:t>
            </a:r>
            <a:endParaRPr lang="es-PE" dirty="0"/>
          </a:p>
        </p:txBody>
      </p:sp>
      <p:sp>
        <p:nvSpPr>
          <p:cNvPr id="9" name="8 Proceso alternativo"/>
          <p:cNvSpPr/>
          <p:nvPr/>
        </p:nvSpPr>
        <p:spPr>
          <a:xfrm>
            <a:off x="6372200" y="2044702"/>
            <a:ext cx="2376264" cy="1008112"/>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PE" dirty="0" err="1" smtClean="0"/>
              <a:t>Investigacion</a:t>
            </a:r>
            <a:r>
              <a:rPr lang="es-PE" dirty="0" smtClean="0"/>
              <a:t> y el desarrollo </a:t>
            </a:r>
            <a:endParaRPr lang="es-PE" dirty="0"/>
          </a:p>
        </p:txBody>
      </p:sp>
    </p:spTree>
    <p:extLst>
      <p:ext uri="{BB962C8B-B14F-4D97-AF65-F5344CB8AC3E}">
        <p14:creationId xmlns:p14="http://schemas.microsoft.com/office/powerpoint/2010/main" val="586155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r>
              <a:rPr lang="es-PE" dirty="0" smtClean="0"/>
              <a:t>Los pronósticos disminuyen la incertidumbre sobre el futuro, ayudando a realizar  estructurar de planes y acciones con el objetivo de la organización y permiten también tomar acciones correctivas apropiadas y a tiempo cuando ocurren situaciones fuera de lo pronosticado.</a:t>
            </a:r>
            <a:endParaRPr lang="es-PE" dirty="0"/>
          </a:p>
        </p:txBody>
      </p:sp>
      <p:sp>
        <p:nvSpPr>
          <p:cNvPr id="2" name="1 Título"/>
          <p:cNvSpPr>
            <a:spLocks noGrp="1"/>
          </p:cNvSpPr>
          <p:nvPr>
            <p:ph type="title"/>
          </p:nvPr>
        </p:nvSpPr>
        <p:spPr/>
        <p:txBody>
          <a:bodyPr>
            <a:normAutofit fontScale="90000"/>
          </a:bodyPr>
          <a:lstStyle/>
          <a:p>
            <a:r>
              <a:rPr lang="es-PE" dirty="0" smtClean="0"/>
              <a:t>FINALIDAD DE LOS PRONÓSTICOS :</a:t>
            </a:r>
            <a:endParaRPr lang="es-PE" dirty="0"/>
          </a:p>
        </p:txBody>
      </p:sp>
    </p:spTree>
    <p:extLst>
      <p:ext uri="{BB962C8B-B14F-4D97-AF65-F5344CB8AC3E}">
        <p14:creationId xmlns:p14="http://schemas.microsoft.com/office/powerpoint/2010/main" val="2195762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algn="just"/>
            <a:r>
              <a:rPr lang="es-PE" dirty="0" smtClean="0">
                <a:latin typeface="Arial" panose="020B0604020202020204" pitchFamily="34" charset="0"/>
                <a:cs typeface="Arial" panose="020B0604020202020204" pitchFamily="34" charset="0"/>
              </a:rPr>
              <a:t>Largo plazo </a:t>
            </a:r>
          </a:p>
          <a:p>
            <a:pPr marL="0" indent="0" algn="just">
              <a:buNone/>
            </a:pPr>
            <a:r>
              <a:rPr lang="es-PE" dirty="0" smtClean="0">
                <a:latin typeface="Arial" panose="020B0604020202020204" pitchFamily="34" charset="0"/>
                <a:cs typeface="Arial" panose="020B0604020202020204" pitchFamily="34" charset="0"/>
              </a:rPr>
              <a:t>-Planes estratégicos </a:t>
            </a:r>
          </a:p>
          <a:p>
            <a:pPr marL="0" indent="0" algn="just">
              <a:buNone/>
            </a:pPr>
            <a:r>
              <a:rPr lang="es-PE" dirty="0" smtClean="0">
                <a:latin typeface="Arial" panose="020B0604020202020204" pitchFamily="34" charset="0"/>
                <a:cs typeface="Arial" panose="020B0604020202020204" pitchFamily="34" charset="0"/>
              </a:rPr>
              <a:t>-Necesidades de capacidad </a:t>
            </a:r>
          </a:p>
          <a:p>
            <a:pPr marL="0" indent="0" algn="just">
              <a:buNone/>
            </a:pPr>
            <a:r>
              <a:rPr lang="es-PE" dirty="0" smtClean="0">
                <a:latin typeface="Arial" panose="020B0604020202020204" pitchFamily="34" charset="0"/>
                <a:cs typeface="Arial" panose="020B0604020202020204" pitchFamily="34" charset="0"/>
              </a:rPr>
              <a:t>-Modelos agregados </a:t>
            </a:r>
          </a:p>
          <a:p>
            <a:pPr marL="0" indent="0" algn="just">
              <a:buNone/>
            </a:pPr>
            <a:endParaRPr lang="es-PE" dirty="0" smtClean="0">
              <a:latin typeface="Arial" panose="020B0604020202020204" pitchFamily="34" charset="0"/>
              <a:cs typeface="Arial" panose="020B0604020202020204" pitchFamily="34" charset="0"/>
            </a:endParaRPr>
          </a:p>
          <a:p>
            <a:pPr algn="just"/>
            <a:r>
              <a:rPr lang="es-PE" dirty="0" smtClean="0">
                <a:latin typeface="Arial" panose="020B0604020202020204" pitchFamily="34" charset="0"/>
                <a:cs typeface="Arial" panose="020B0604020202020204" pitchFamily="34" charset="0"/>
              </a:rPr>
              <a:t> Corto plazo </a:t>
            </a:r>
          </a:p>
          <a:p>
            <a:pPr marL="0" indent="0" algn="just">
              <a:buNone/>
            </a:pPr>
            <a:r>
              <a:rPr lang="es-PE" dirty="0" smtClean="0">
                <a:latin typeface="Arial" panose="020B0604020202020204" pitchFamily="34" charset="0"/>
                <a:cs typeface="Arial" panose="020B0604020202020204" pitchFamily="34" charset="0"/>
              </a:rPr>
              <a:t>-Para demanda de productos particulares: utilizados para la programación y el lanzamiento de la producción. </a:t>
            </a:r>
          </a:p>
        </p:txBody>
      </p:sp>
      <p:sp>
        <p:nvSpPr>
          <p:cNvPr id="2" name="Título 1"/>
          <p:cNvSpPr>
            <a:spLocks noGrp="1"/>
          </p:cNvSpPr>
          <p:nvPr>
            <p:ph type="title"/>
          </p:nvPr>
        </p:nvSpPr>
        <p:spPr/>
        <p:txBody>
          <a:bodyPr>
            <a:normAutofit/>
          </a:bodyPr>
          <a:lstStyle/>
          <a:p>
            <a:pPr algn="ctr"/>
            <a:r>
              <a:rPr lang="es-PE" sz="3000" b="1" dirty="0">
                <a:latin typeface="Arial" panose="020B0604020202020204" pitchFamily="34" charset="0"/>
                <a:cs typeface="Arial" panose="020B0604020202020204" pitchFamily="34" charset="0"/>
              </a:rPr>
              <a:t>Clasificación de pronósticos</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152" y="2015331"/>
            <a:ext cx="2466975" cy="1847850"/>
          </a:xfrm>
          <a:prstGeom prst="rect">
            <a:avLst/>
          </a:prstGeom>
          <a:ln>
            <a:noFill/>
          </a:ln>
          <a:effectLst>
            <a:softEdge rad="112500"/>
          </a:effectLst>
        </p:spPr>
      </p:pic>
    </p:spTree>
    <p:extLst>
      <p:ext uri="{BB962C8B-B14F-4D97-AF65-F5344CB8AC3E}">
        <p14:creationId xmlns:p14="http://schemas.microsoft.com/office/powerpoint/2010/main" val="34204431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633</TotalTime>
  <Words>1519</Words>
  <Application>Microsoft Office PowerPoint</Application>
  <PresentationFormat>Presentación en pantalla (4:3)</PresentationFormat>
  <Paragraphs>153</Paragraphs>
  <Slides>29</Slides>
  <Notes>0</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Concurrencia</vt:lpstr>
      <vt:lpstr>Presentación de PowerPoint</vt:lpstr>
      <vt:lpstr>Presentación de PowerPoint</vt:lpstr>
      <vt:lpstr>PRONÓSTICOS: </vt:lpstr>
      <vt:lpstr>Ventajas:</vt:lpstr>
      <vt:lpstr>Empleo de los pronósticos: </vt:lpstr>
      <vt:lpstr>Presentación de PowerPoint</vt:lpstr>
      <vt:lpstr>Presentación de PowerPoint</vt:lpstr>
      <vt:lpstr>FINALIDAD DE LOS PRONÓSTICOS :</vt:lpstr>
      <vt:lpstr>Clasificación de pronósticos</vt:lpstr>
      <vt:lpstr>Tipos de Pronósticos </vt:lpstr>
      <vt:lpstr>Métodos cualitativos </vt:lpstr>
      <vt:lpstr>Métodos cuantitativos</vt:lpstr>
      <vt:lpstr>Series de tiempo</vt:lpstr>
      <vt:lpstr>Relaciones Causales.</vt:lpstr>
      <vt:lpstr>CAPACIDAD</vt:lpstr>
      <vt:lpstr>Planificación de la capacidad</vt:lpstr>
      <vt:lpstr>Presentación de PowerPoint</vt:lpstr>
      <vt:lpstr>Presentación de PowerPoint</vt:lpstr>
      <vt:lpstr>MEDICION DE LA CAPACIDAD</vt:lpstr>
      <vt:lpstr>Presentación de PowerPoint</vt:lpstr>
      <vt:lpstr>Presentación de PowerPoint</vt:lpstr>
      <vt:lpstr>Presentación de PowerPoint</vt:lpstr>
      <vt:lpstr>ESTRATEGIAS DE CAPACIDAD</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PRONÓSTICOS:</dc:title>
  <dc:creator>David</dc:creator>
  <cp:lastModifiedBy>Alumno</cp:lastModifiedBy>
  <cp:revision>30</cp:revision>
  <dcterms:created xsi:type="dcterms:W3CDTF">2014-04-19T22:23:33Z</dcterms:created>
  <dcterms:modified xsi:type="dcterms:W3CDTF">2014-05-20T03:13:19Z</dcterms:modified>
</cp:coreProperties>
</file>