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71" r:id="rId3"/>
    <p:sldId id="257" r:id="rId4"/>
    <p:sldId id="258" r:id="rId5"/>
    <p:sldId id="259" r:id="rId6"/>
    <p:sldId id="262" r:id="rId7"/>
    <p:sldId id="260" r:id="rId8"/>
    <p:sldId id="261" r:id="rId9"/>
    <p:sldId id="273" r:id="rId10"/>
    <p:sldId id="274" r:id="rId11"/>
    <p:sldId id="275" r:id="rId12"/>
    <p:sldId id="272" r:id="rId13"/>
    <p:sldId id="264" r:id="rId14"/>
    <p:sldId id="268" r:id="rId15"/>
    <p:sldId id="265" r:id="rId16"/>
    <p:sldId id="266" r:id="rId17"/>
    <p:sldId id="267" r:id="rId18"/>
    <p:sldId id="270" r:id="rId1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AA0DC-D8BA-414A-902E-51CB42B2F7AE}" type="datetimeFigureOut">
              <a:rPr lang="es-PE" smtClean="0"/>
              <a:pPr/>
              <a:t>26/05/2014</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AD8E5-EC97-4585-A3ED-4ACCD1DBC8FA}" type="slidenum">
              <a:rPr lang="es-PE" smtClean="0"/>
              <a:pPr/>
              <a:t>‹Nº›</a:t>
            </a:fld>
            <a:endParaRPr lang="es-PE"/>
          </a:p>
        </p:txBody>
      </p:sp>
    </p:spTree>
    <p:extLst>
      <p:ext uri="{BB962C8B-B14F-4D97-AF65-F5344CB8AC3E}">
        <p14:creationId xmlns="" xmlns:p14="http://schemas.microsoft.com/office/powerpoint/2010/main" val="296911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s-MX" sz="1200" b="1" kern="1200" cap="all" dirty="0" smtClean="0">
                <a:solidFill>
                  <a:schemeClr val="tx1"/>
                </a:solidFill>
                <a:effectLst/>
                <a:latin typeface="+mn-lt"/>
                <a:ea typeface="+mn-ea"/>
                <a:cs typeface="+mn-cs"/>
              </a:rPr>
              <a:t>Medición de rendimiento o desempeño (D</a:t>
            </a:r>
            <a:r>
              <a:rPr lang="es-MX" sz="1200" b="1" kern="1200" dirty="0" smtClean="0">
                <a:solidFill>
                  <a:schemeClr val="tx1"/>
                </a:solidFill>
                <a:effectLst/>
                <a:latin typeface="+mn-lt"/>
                <a:ea typeface="+mn-ea"/>
                <a:cs typeface="+mn-cs"/>
              </a:rPr>
              <a:t>imensiones económica, competitiva, operativa)</a:t>
            </a:r>
            <a:endParaRPr lang="es-PE" sz="1100" kern="1200" dirty="0" smtClean="0">
              <a:solidFill>
                <a:schemeClr val="tx1"/>
              </a:solidFill>
              <a:effectLst/>
              <a:latin typeface="+mn-lt"/>
              <a:ea typeface="+mn-ea"/>
              <a:cs typeface="+mn-cs"/>
            </a:endParaRPr>
          </a:p>
          <a:p>
            <a:r>
              <a:rPr lang="es-MX" sz="1200" b="1" kern="1200" cap="all" dirty="0" smtClean="0">
                <a:solidFill>
                  <a:schemeClr val="tx1"/>
                </a:solidFill>
                <a:effectLst/>
                <a:latin typeface="+mn-lt"/>
                <a:ea typeface="+mn-ea"/>
                <a:cs typeface="+mn-cs"/>
              </a:rPr>
              <a:t> </a:t>
            </a:r>
            <a:endParaRPr lang="es-PE" sz="11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Vargas &amp; Cárdenas (2000), en el marco del proyecto </a:t>
            </a:r>
            <a:r>
              <a:rPr lang="es-MX" sz="1200" b="1" kern="1200" dirty="0" smtClean="0">
                <a:solidFill>
                  <a:schemeClr val="tx1"/>
                </a:solidFill>
                <a:effectLst/>
                <a:latin typeface="+mn-lt"/>
                <a:ea typeface="+mn-ea"/>
                <a:cs typeface="+mn-cs"/>
              </a:rPr>
              <a:t>International </a:t>
            </a:r>
            <a:r>
              <a:rPr lang="es-MX" sz="1200" b="1" kern="1200" dirty="0" err="1" smtClean="0">
                <a:solidFill>
                  <a:schemeClr val="tx1"/>
                </a:solidFill>
                <a:effectLst/>
                <a:latin typeface="+mn-lt"/>
                <a:ea typeface="+mn-ea"/>
                <a:cs typeface="+mn-cs"/>
              </a:rPr>
              <a:t>Manufacturing</a:t>
            </a:r>
            <a:r>
              <a:rPr lang="es-MX" sz="1200" b="1" kern="1200" dirty="0" smtClean="0">
                <a:solidFill>
                  <a:schemeClr val="tx1"/>
                </a:solidFill>
                <a:effectLst/>
                <a:latin typeface="+mn-lt"/>
                <a:ea typeface="+mn-ea"/>
                <a:cs typeface="+mn-cs"/>
              </a:rPr>
              <a:t>  </a:t>
            </a:r>
            <a:r>
              <a:rPr lang="es-MX" sz="1200" b="1" kern="1200" dirty="0" err="1" smtClean="0">
                <a:solidFill>
                  <a:schemeClr val="tx1"/>
                </a:solidFill>
                <a:effectLst/>
                <a:latin typeface="+mn-lt"/>
                <a:ea typeface="+mn-ea"/>
                <a:cs typeface="+mn-cs"/>
              </a:rPr>
              <a:t>trategy</a:t>
            </a:r>
            <a:r>
              <a:rPr lang="es-MX" sz="1200" b="1" kern="1200" dirty="0" smtClean="0">
                <a:solidFill>
                  <a:schemeClr val="tx1"/>
                </a:solidFill>
                <a:effectLst/>
                <a:latin typeface="+mn-lt"/>
                <a:ea typeface="+mn-ea"/>
                <a:cs typeface="+mn-cs"/>
              </a:rPr>
              <a:t> </a:t>
            </a:r>
            <a:r>
              <a:rPr lang="es-MX" sz="1200" b="1" kern="1200" dirty="0" err="1" smtClean="0">
                <a:solidFill>
                  <a:schemeClr val="tx1"/>
                </a:solidFill>
                <a:effectLst/>
                <a:latin typeface="+mn-lt"/>
                <a:ea typeface="+mn-ea"/>
                <a:cs typeface="+mn-cs"/>
              </a:rPr>
              <a:t>Survey</a:t>
            </a:r>
            <a:r>
              <a:rPr lang="es-MX" sz="1200" b="1" kern="1200" dirty="0" smtClean="0">
                <a:solidFill>
                  <a:schemeClr val="tx1"/>
                </a:solidFill>
                <a:effectLst/>
                <a:latin typeface="+mn-lt"/>
                <a:ea typeface="+mn-ea"/>
                <a:cs typeface="+mn-cs"/>
              </a:rPr>
              <a:t> I y II</a:t>
            </a:r>
            <a:r>
              <a:rPr lang="es-MX" sz="1200" kern="1200" dirty="0" smtClean="0">
                <a:solidFill>
                  <a:schemeClr val="tx1"/>
                </a:solidFill>
                <a:effectLst/>
                <a:latin typeface="+mn-lt"/>
                <a:ea typeface="+mn-ea"/>
                <a:cs typeface="+mn-cs"/>
              </a:rPr>
              <a:t>, proponen algunas medidas clave (indicadores) para medir y evaluar el desempeño en producción-operaciones logrando diferenciar aspectos de relevancia general (pe. rentabilidad, competitividad) y específica (pe. puntualidad, calidad, tiempo de entrega, </a:t>
            </a:r>
            <a:r>
              <a:rPr lang="es-MX" sz="1200" kern="1200" dirty="0" err="1" smtClean="0">
                <a:solidFill>
                  <a:schemeClr val="tx1"/>
                </a:solidFill>
                <a:effectLst/>
                <a:latin typeface="+mn-lt"/>
                <a:ea typeface="+mn-ea"/>
                <a:cs typeface="+mn-cs"/>
              </a:rPr>
              <a:t>etc</a:t>
            </a:r>
            <a:r>
              <a:rPr lang="es-MX" sz="1200" kern="1200" dirty="0" smtClean="0">
                <a:solidFill>
                  <a:schemeClr val="tx1"/>
                </a:solidFill>
                <a:effectLst/>
                <a:latin typeface="+mn-lt"/>
                <a:ea typeface="+mn-ea"/>
                <a:cs typeface="+mn-cs"/>
              </a:rPr>
              <a:t>  . </a:t>
            </a:r>
            <a:endParaRPr lang="es-PE" sz="1100" kern="1200" dirty="0" smtClean="0">
              <a:solidFill>
                <a:schemeClr val="tx1"/>
              </a:solidFill>
              <a:effectLst/>
              <a:latin typeface="+mn-lt"/>
              <a:ea typeface="+mn-ea"/>
              <a:cs typeface="+mn-cs"/>
            </a:endParaRPr>
          </a:p>
          <a:p>
            <a:endParaRPr lang="es-PE" dirty="0"/>
          </a:p>
        </p:txBody>
      </p:sp>
      <p:sp>
        <p:nvSpPr>
          <p:cNvPr id="4" name="3 Marcador de número de diapositiva"/>
          <p:cNvSpPr>
            <a:spLocks noGrp="1"/>
          </p:cNvSpPr>
          <p:nvPr>
            <p:ph type="sldNum" sz="quarter" idx="10"/>
          </p:nvPr>
        </p:nvSpPr>
        <p:spPr/>
        <p:txBody>
          <a:bodyPr/>
          <a:lstStyle/>
          <a:p>
            <a:fld id="{EB8AD8E5-EC97-4585-A3ED-4ACCD1DBC8FA}" type="slidenum">
              <a:rPr lang="es-PE" smtClean="0"/>
              <a:pPr/>
              <a:t>5</a:t>
            </a:fld>
            <a:endParaRPr lang="es-PE"/>
          </a:p>
        </p:txBody>
      </p:sp>
    </p:spTree>
    <p:extLst>
      <p:ext uri="{BB962C8B-B14F-4D97-AF65-F5344CB8AC3E}">
        <p14:creationId xmlns="" xmlns:p14="http://schemas.microsoft.com/office/powerpoint/2010/main" val="213797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normAutofit/>
          </a:bodyPr>
          <a:lstStyle/>
          <a:p>
            <a:fld id="{B4D7C18A-5523-45A2-87EB-2286DD7E94B6}"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685800" y="1600201"/>
            <a:ext cx="7772400" cy="3733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4D7C18A-5523-45A2-87EB-2286DD7E94B6}" type="slidenum">
              <a:rPr lang="es-PE" smtClean="0"/>
              <a:pPr/>
              <a:t>‹Nº›</a:t>
            </a:fld>
            <a:endParaRPr lang="es-PE"/>
          </a:p>
        </p:txBody>
      </p:sp>
      <p:sp>
        <p:nvSpPr>
          <p:cNvPr id="13" name="Content Placeholder 12"/>
          <p:cNvSpPr>
            <a:spLocks noGrp="1"/>
          </p:cNvSpPr>
          <p:nvPr>
            <p:ph sz="quarter" idx="13"/>
          </p:nvPr>
        </p:nvSpPr>
        <p:spPr>
          <a:xfrm>
            <a:off x="6858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4D7C18A-5523-45A2-87EB-2286DD7E94B6}" type="slidenum">
              <a:rPr lang="es-PE" smtClean="0"/>
              <a:pPr/>
              <a:t>‹Nº›</a:t>
            </a:fld>
            <a:endParaRPr lang="es-PE"/>
          </a:p>
        </p:txBody>
      </p:sp>
      <p:sp>
        <p:nvSpPr>
          <p:cNvPr id="15" name="Content Placeholder 14"/>
          <p:cNvSpPr>
            <a:spLocks noGrp="1"/>
          </p:cNvSpPr>
          <p:nvPr>
            <p:ph sz="quarter" idx="13"/>
          </p:nvPr>
        </p:nvSpPr>
        <p:spPr>
          <a:xfrm>
            <a:off x="6858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B4D7C18A-5523-45A2-87EB-2286DD7E94B6}"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4D7C18A-5523-45A2-87EB-2286DD7E94B6}" type="slidenum">
              <a:rPr lang="es-PE" smtClean="0"/>
              <a:pPr/>
              <a:t>‹Nº›</a:t>
            </a:fld>
            <a:endParaRPr lang="es-PE"/>
          </a:p>
        </p:txBody>
      </p:sp>
      <p:sp>
        <p:nvSpPr>
          <p:cNvPr id="13" name="Content Placeholder 12"/>
          <p:cNvSpPr>
            <a:spLocks noGrp="1"/>
          </p:cNvSpPr>
          <p:nvPr>
            <p:ph sz="quarter" idx="13"/>
          </p:nvPr>
        </p:nvSpPr>
        <p:spPr>
          <a:xfrm>
            <a:off x="4572000" y="609600"/>
            <a:ext cx="3886200"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3A0791-B525-4279-97F1-4DDA1C35B57C}" type="datetimeFigureOut">
              <a:rPr lang="es-PE" smtClean="0"/>
              <a:pPr/>
              <a:t>26/05/2014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4D7C18A-5523-45A2-87EB-2286DD7E94B6}" type="slidenum">
              <a:rPr lang="es-PE" smtClean="0"/>
              <a:pPr/>
              <a:t>‹Nº›</a:t>
            </a:fld>
            <a:endParaRPr lang="es-PE"/>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73A0791-B525-4279-97F1-4DDA1C35B57C}" type="datetimeFigureOut">
              <a:rPr lang="es-PE" smtClean="0"/>
              <a:pPr/>
              <a:t>26/05/2014</a:t>
            </a:fld>
            <a:endParaRPr lang="es-PE"/>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s-PE"/>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4D7C18A-5523-45A2-87EB-2286DD7E94B6}" type="slidenum">
              <a:rPr lang="es-PE" smtClean="0"/>
              <a:pPr/>
              <a:t>‹Nº›</a:t>
            </a:fld>
            <a:endParaRPr lang="es-PE"/>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268760"/>
            <a:ext cx="7117180" cy="2160240"/>
          </a:xfrm>
        </p:spPr>
        <p:txBody>
          <a:bodyPr>
            <a:normAutofit/>
          </a:bodyPr>
          <a:lstStyle/>
          <a:p>
            <a:pPr algn="ctr"/>
            <a:r>
              <a:rPr lang="es-PE"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doni MT Black" panose="02070A03080606020203" pitchFamily="18" charset="0"/>
              </a:rPr>
              <a:t>MEDICION DE DESEMPEÑO EN UN PROCESO</a:t>
            </a:r>
            <a:endParaRPr lang="es-PE"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doni MT Black" panose="02070A03080606020203" pitchFamily="18" charset="0"/>
            </a:endParaRPr>
          </a:p>
        </p:txBody>
      </p:sp>
    </p:spTree>
    <p:extLst>
      <p:ext uri="{BB962C8B-B14F-4D97-AF65-F5344CB8AC3E}">
        <p14:creationId xmlns="" xmlns:p14="http://schemas.microsoft.com/office/powerpoint/2010/main" val="2885569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620688"/>
            <a:ext cx="7920880" cy="4124206"/>
          </a:xfrm>
          <a:prstGeom prst="rect">
            <a:avLst/>
          </a:prstGeom>
        </p:spPr>
        <p:txBody>
          <a:bodyPr wrap="square">
            <a:spAutoFit/>
          </a:bodyPr>
          <a:lstStyle/>
          <a:p>
            <a:pPr algn="just"/>
            <a:r>
              <a:rPr lang="es-PE" sz="2400" b="1" dirty="0" smtClean="0">
                <a:solidFill>
                  <a:srgbClr val="FFFF00"/>
                </a:solidFill>
              </a:rPr>
              <a:t>…Variables </a:t>
            </a:r>
            <a:r>
              <a:rPr lang="es-PE" sz="2400" b="1" dirty="0" smtClean="0">
                <a:solidFill>
                  <a:srgbClr val="FFFF00"/>
                </a:solidFill>
              </a:rPr>
              <a:t>de la </a:t>
            </a:r>
            <a:r>
              <a:rPr lang="es-PE" sz="2400" b="1" dirty="0" smtClean="0">
                <a:solidFill>
                  <a:srgbClr val="FFFF00"/>
                </a:solidFill>
              </a:rPr>
              <a:t>productividad</a:t>
            </a:r>
          </a:p>
          <a:p>
            <a:pPr algn="just"/>
            <a:endParaRPr lang="es-PE" b="1" dirty="0" smtClean="0"/>
          </a:p>
          <a:p>
            <a:pPr algn="just"/>
            <a:r>
              <a:rPr lang="es-PE" sz="2000" b="1" dirty="0" smtClean="0">
                <a:solidFill>
                  <a:srgbClr val="FFFF00"/>
                </a:solidFill>
              </a:rPr>
              <a:t>Capital.-</a:t>
            </a:r>
            <a:r>
              <a:rPr lang="es-PE" sz="2000" b="1" dirty="0" smtClean="0"/>
              <a:t> </a:t>
            </a:r>
            <a:r>
              <a:rPr lang="es-PE" sz="2000" b="1" dirty="0" smtClean="0"/>
              <a:t>Los seres humanos son animales que usan herramientas. La inversión de capital proporciona</a:t>
            </a:r>
          </a:p>
          <a:p>
            <a:pPr algn="just"/>
            <a:r>
              <a:rPr lang="es-PE" sz="2000" dirty="0" smtClean="0"/>
              <a:t>dichas herramientas</a:t>
            </a:r>
            <a:r>
              <a:rPr lang="es-PE" sz="2000" dirty="0" smtClean="0"/>
              <a:t>.</a:t>
            </a:r>
          </a:p>
          <a:p>
            <a:pPr algn="just"/>
            <a:endParaRPr lang="es-PE" sz="2000" dirty="0" smtClean="0"/>
          </a:p>
          <a:p>
            <a:pPr algn="just"/>
            <a:r>
              <a:rPr lang="es-PE" sz="2000" dirty="0" smtClean="0"/>
              <a:t>La inflación y los impuestos elevan el costo del capital, haciendo que las inversiones de capital </a:t>
            </a:r>
            <a:r>
              <a:rPr lang="es-PE" sz="2000" dirty="0" smtClean="0"/>
              <a:t>sean cada </a:t>
            </a:r>
            <a:r>
              <a:rPr lang="es-PE" sz="2000" dirty="0" smtClean="0"/>
              <a:t>vez más costosas. Cuando ocurre un descenso en el capital invertido por empleado, podemos </a:t>
            </a:r>
            <a:r>
              <a:rPr lang="es-PE" sz="2000" dirty="0" smtClean="0"/>
              <a:t>esperar una </a:t>
            </a:r>
            <a:r>
              <a:rPr lang="es-PE" sz="2000" dirty="0" smtClean="0"/>
              <a:t>caída de la productividad. El uso de mano de obra más que de capital puede disminuir el </a:t>
            </a:r>
            <a:r>
              <a:rPr lang="es-PE" sz="2000" dirty="0" smtClean="0"/>
              <a:t>desempleo en </a:t>
            </a:r>
            <a:r>
              <a:rPr lang="es-PE" sz="2000" dirty="0" smtClean="0"/>
              <a:t>el corto plazo, pero también hace que las economías sean menos productivas y, por lo tanto</a:t>
            </a:r>
            <a:r>
              <a:rPr lang="es-PE" sz="2000" dirty="0" smtClean="0"/>
              <a:t>, que </a:t>
            </a:r>
            <a:r>
              <a:rPr lang="es-PE" sz="2000" dirty="0" smtClean="0"/>
              <a:t>bajen los salarios en el largo plazo.</a:t>
            </a:r>
            <a:endParaRPr lang="es-PE" sz="2000" dirty="0"/>
          </a:p>
        </p:txBody>
      </p:sp>
    </p:spTree>
    <p:extLst>
      <p:ext uri="{BB962C8B-B14F-4D97-AF65-F5344CB8AC3E}">
        <p14:creationId xmlns="" xmlns:p14="http://schemas.microsoft.com/office/powerpoint/2010/main" val="240679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620688"/>
            <a:ext cx="7920880" cy="4431983"/>
          </a:xfrm>
          <a:prstGeom prst="rect">
            <a:avLst/>
          </a:prstGeom>
        </p:spPr>
        <p:txBody>
          <a:bodyPr wrap="square">
            <a:spAutoFit/>
          </a:bodyPr>
          <a:lstStyle/>
          <a:p>
            <a:pPr algn="just"/>
            <a:r>
              <a:rPr lang="es-PE" sz="2400" b="1" dirty="0" smtClean="0">
                <a:solidFill>
                  <a:srgbClr val="FFFF00"/>
                </a:solidFill>
              </a:rPr>
              <a:t>…Variables </a:t>
            </a:r>
            <a:r>
              <a:rPr lang="es-PE" sz="2400" b="1" dirty="0" smtClean="0">
                <a:solidFill>
                  <a:srgbClr val="FFFF00"/>
                </a:solidFill>
              </a:rPr>
              <a:t>de la </a:t>
            </a:r>
            <a:r>
              <a:rPr lang="es-PE" sz="2400" b="1" dirty="0" smtClean="0">
                <a:solidFill>
                  <a:srgbClr val="FFFF00"/>
                </a:solidFill>
              </a:rPr>
              <a:t>productividad</a:t>
            </a:r>
          </a:p>
          <a:p>
            <a:pPr algn="just"/>
            <a:endParaRPr lang="es-PE" b="1" dirty="0" smtClean="0"/>
          </a:p>
          <a:p>
            <a:pPr algn="just"/>
            <a:r>
              <a:rPr lang="es-PE" sz="2400" b="1" dirty="0" smtClean="0">
                <a:solidFill>
                  <a:srgbClr val="FFFF00"/>
                </a:solidFill>
                <a:latin typeface="Calibri" pitchFamily="34" charset="0"/>
              </a:rPr>
              <a:t>Administración.- </a:t>
            </a:r>
            <a:r>
              <a:rPr lang="es-PE" sz="2400" dirty="0" smtClean="0">
                <a:latin typeface="Calibri" pitchFamily="34" charset="0"/>
              </a:rPr>
              <a:t>Es </a:t>
            </a:r>
            <a:r>
              <a:rPr lang="es-PE" sz="2400" dirty="0" smtClean="0">
                <a:latin typeface="Calibri" pitchFamily="34" charset="0"/>
              </a:rPr>
              <a:t>un factor de la producción y un recurso económico. La </a:t>
            </a:r>
            <a:r>
              <a:rPr lang="es-PE" sz="2400" dirty="0" smtClean="0">
                <a:latin typeface="Calibri" pitchFamily="34" charset="0"/>
              </a:rPr>
              <a:t>administración es </a:t>
            </a:r>
            <a:r>
              <a:rPr lang="es-PE" sz="2400" dirty="0" smtClean="0">
                <a:latin typeface="Calibri" pitchFamily="34" charset="0"/>
              </a:rPr>
              <a:t>responsable de asegurar que la mano de obra y el capital se usen de manera </a:t>
            </a:r>
            <a:r>
              <a:rPr lang="es-PE" sz="2400" dirty="0" smtClean="0">
                <a:latin typeface="Calibri" pitchFamily="34" charset="0"/>
              </a:rPr>
              <a:t>efectiva para </a:t>
            </a:r>
            <a:r>
              <a:rPr lang="es-PE" sz="2400" dirty="0" smtClean="0">
                <a:latin typeface="Calibri" pitchFamily="34" charset="0"/>
              </a:rPr>
              <a:t>aumentar la productividad. </a:t>
            </a:r>
            <a:endParaRPr lang="es-PE" sz="2400" dirty="0" smtClean="0">
              <a:latin typeface="Calibri" pitchFamily="34" charset="0"/>
            </a:endParaRPr>
          </a:p>
          <a:p>
            <a:pPr algn="just"/>
            <a:endParaRPr lang="es-PE" sz="2400" dirty="0" smtClean="0">
              <a:latin typeface="Calibri" pitchFamily="34" charset="0"/>
            </a:endParaRPr>
          </a:p>
          <a:p>
            <a:pPr algn="just"/>
            <a:r>
              <a:rPr lang="es-PE" sz="2400" dirty="0" smtClean="0">
                <a:latin typeface="Calibri" pitchFamily="34" charset="0"/>
              </a:rPr>
              <a:t>La </a:t>
            </a:r>
            <a:r>
              <a:rPr lang="es-PE" sz="2400" dirty="0" smtClean="0">
                <a:latin typeface="Calibri" pitchFamily="34" charset="0"/>
              </a:rPr>
              <a:t>administración es responsable de más de la mitad del </a:t>
            </a:r>
            <a:r>
              <a:rPr lang="es-PE" sz="2400" dirty="0" smtClean="0">
                <a:latin typeface="Calibri" pitchFamily="34" charset="0"/>
              </a:rPr>
              <a:t>incremento anual </a:t>
            </a:r>
            <a:r>
              <a:rPr lang="es-PE" sz="2400" dirty="0" smtClean="0">
                <a:latin typeface="Calibri" pitchFamily="34" charset="0"/>
              </a:rPr>
              <a:t>en la productividad</a:t>
            </a:r>
            <a:r>
              <a:rPr lang="es-PE" sz="2400" dirty="0" smtClean="0">
                <a:latin typeface="Calibri" pitchFamily="34" charset="0"/>
              </a:rPr>
              <a:t>.</a:t>
            </a:r>
          </a:p>
          <a:p>
            <a:pPr algn="just"/>
            <a:endParaRPr lang="es-PE" sz="2400" dirty="0" smtClean="0">
              <a:latin typeface="Calibri" pitchFamily="34" charset="0"/>
            </a:endParaRPr>
          </a:p>
          <a:p>
            <a:pPr algn="just"/>
            <a:r>
              <a:rPr lang="es-PE" sz="2400" dirty="0" smtClean="0">
                <a:latin typeface="Calibri" pitchFamily="34" charset="0"/>
              </a:rPr>
              <a:t> </a:t>
            </a:r>
            <a:r>
              <a:rPr lang="es-PE" sz="2400" dirty="0" smtClean="0">
                <a:latin typeface="Calibri" pitchFamily="34" charset="0"/>
              </a:rPr>
              <a:t>Este aumento incluye las mejoras realizadas mediante la aplicación de </a:t>
            </a:r>
            <a:r>
              <a:rPr lang="es-PE" sz="2400" dirty="0" smtClean="0">
                <a:latin typeface="Calibri" pitchFamily="34" charset="0"/>
              </a:rPr>
              <a:t>tecnología y </a:t>
            </a:r>
            <a:r>
              <a:rPr lang="es-PE" sz="2400" dirty="0" smtClean="0">
                <a:latin typeface="Calibri" pitchFamily="34" charset="0"/>
              </a:rPr>
              <a:t>la utilización del conocimiento.</a:t>
            </a:r>
            <a:endParaRPr lang="es-PE" sz="2400" dirty="0">
              <a:latin typeface="Calibri" pitchFamily="34" charset="0"/>
            </a:endParaRPr>
          </a:p>
        </p:txBody>
      </p:sp>
    </p:spTree>
    <p:extLst>
      <p:ext uri="{BB962C8B-B14F-4D97-AF65-F5344CB8AC3E}">
        <p14:creationId xmlns="" xmlns:p14="http://schemas.microsoft.com/office/powerpoint/2010/main" val="240679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l" rtl="0">
              <a:spcBef>
                <a:spcPct val="0"/>
              </a:spcBef>
            </a:pPr>
            <a:r>
              <a:rPr lang="es-MX" sz="3200" b="1" cap="all" dirty="0">
                <a:latin typeface="Arial" panose="020B0604020202020204" pitchFamily="34" charset="0"/>
                <a:cs typeface="Arial" panose="020B0604020202020204" pitchFamily="34" charset="0"/>
              </a:rPr>
              <a:t>Definiciones básicas de productividad</a:t>
            </a:r>
            <a:r>
              <a:rPr lang="es-PE" dirty="0"/>
              <a:t/>
            </a:r>
            <a:br>
              <a:rPr lang="es-PE" dirty="0"/>
            </a:br>
            <a:endParaRPr lang="es-PE" dirty="0"/>
          </a:p>
        </p:txBody>
      </p:sp>
      <p:sp>
        <p:nvSpPr>
          <p:cNvPr id="3" name="2 Marcador de contenido"/>
          <p:cNvSpPr>
            <a:spLocks noGrp="1"/>
          </p:cNvSpPr>
          <p:nvPr>
            <p:ph idx="1"/>
          </p:nvPr>
        </p:nvSpPr>
        <p:spPr>
          <a:xfrm>
            <a:off x="685800" y="1600201"/>
            <a:ext cx="7846640" cy="3733800"/>
          </a:xfrm>
        </p:spPr>
        <p:txBody>
          <a:bodyPr>
            <a:normAutofit/>
          </a:bodyPr>
          <a:lstStyle/>
          <a:p>
            <a:pPr lvl="2"/>
            <a:r>
              <a:rPr lang="es-PE" dirty="0"/>
              <a:t> </a:t>
            </a:r>
            <a:r>
              <a:rPr lang="es-MX" b="1" dirty="0"/>
              <a:t>Productividad parcial</a:t>
            </a:r>
            <a:r>
              <a:rPr lang="es-MX" dirty="0"/>
              <a:t>.- Es la razón entre la cantidad producida y un solo tipo de insumo (mano de obra, energía, capital, materia prima</a:t>
            </a:r>
            <a:r>
              <a:rPr lang="es-MX" dirty="0" smtClean="0"/>
              <a:t>).</a:t>
            </a:r>
            <a:endParaRPr lang="es-PE" sz="1800" dirty="0"/>
          </a:p>
          <a:p>
            <a:pPr marL="2240280" lvl="5" indent="0">
              <a:buNone/>
            </a:pPr>
            <a:r>
              <a:rPr lang="es-MX" i="1" dirty="0"/>
              <a:t>Parcial</a:t>
            </a:r>
            <a:r>
              <a:rPr lang="es-MX" dirty="0"/>
              <a:t> = </a:t>
            </a:r>
            <a:r>
              <a:rPr lang="es-MX" i="1" u="sng" dirty="0"/>
              <a:t> producción </a:t>
            </a:r>
            <a:r>
              <a:rPr lang="es-MX" i="1" u="sng" dirty="0" smtClean="0"/>
              <a:t>total</a:t>
            </a:r>
            <a:endParaRPr lang="es-PE" sz="1200" dirty="0"/>
          </a:p>
          <a:p>
            <a:pPr marL="2240280" lvl="5" indent="0">
              <a:buNone/>
            </a:pPr>
            <a:r>
              <a:rPr lang="es-PE" sz="1200" i="1" dirty="0"/>
              <a:t> </a:t>
            </a:r>
            <a:r>
              <a:rPr lang="es-PE" sz="1200" i="1" dirty="0" smtClean="0"/>
              <a:t>     </a:t>
            </a:r>
            <a:r>
              <a:rPr lang="es-MX" i="1" dirty="0" smtClean="0"/>
              <a:t>               insumo</a:t>
            </a:r>
            <a:r>
              <a:rPr lang="es-MX" b="1" cap="all" dirty="0"/>
              <a:t> </a:t>
            </a:r>
            <a:endParaRPr lang="es-PE" sz="1200" dirty="0"/>
          </a:p>
          <a:p>
            <a:pPr lvl="2"/>
            <a:r>
              <a:rPr lang="es-MX" b="1" dirty="0"/>
              <a:t>Productividad de factor total</a:t>
            </a:r>
            <a:r>
              <a:rPr lang="es-MX" dirty="0"/>
              <a:t>.- es la razón de la producción neta entre la suma de los insumos mano de obra y capital donde producción neta = producción total – servicios y bienes intermedios comprados</a:t>
            </a:r>
            <a:r>
              <a:rPr lang="es-MX" dirty="0" smtClean="0"/>
              <a:t>.</a:t>
            </a:r>
            <a:endParaRPr lang="es-PE" sz="1800" dirty="0"/>
          </a:p>
          <a:p>
            <a:pPr marL="2240280" lvl="5" indent="0">
              <a:buNone/>
            </a:pPr>
            <a:r>
              <a:rPr lang="es-MX" i="1" dirty="0"/>
              <a:t>P.f.t =  </a:t>
            </a:r>
            <a:r>
              <a:rPr lang="es-MX" i="1" u="sng" dirty="0"/>
              <a:t>      producción    neta</a:t>
            </a:r>
            <a:endParaRPr lang="es-PE" sz="1200" dirty="0"/>
          </a:p>
          <a:p>
            <a:pPr marL="2240280" lvl="5" indent="0">
              <a:buNone/>
            </a:pPr>
            <a:r>
              <a:rPr lang="es-MX" i="1" dirty="0" smtClean="0"/>
              <a:t>          mano </a:t>
            </a:r>
            <a:r>
              <a:rPr lang="es-MX" i="1" dirty="0"/>
              <a:t>de obra +</a:t>
            </a:r>
            <a:r>
              <a:rPr lang="es-MX" i="1" dirty="0" smtClean="0"/>
              <a:t>capital</a:t>
            </a:r>
            <a:endParaRPr lang="es-PE" sz="1200" dirty="0"/>
          </a:p>
          <a:p>
            <a:pPr lvl="2"/>
            <a:r>
              <a:rPr lang="es-MX" dirty="0"/>
              <a:t> </a:t>
            </a:r>
            <a:r>
              <a:rPr lang="es-MX" b="1" dirty="0"/>
              <a:t>Productividad total.-</a:t>
            </a:r>
            <a:r>
              <a:rPr lang="es-MX" dirty="0"/>
              <a:t> Es la razón entre la producción total y la suma de todos los factores de insumo.</a:t>
            </a:r>
            <a:endParaRPr lang="es-PE" sz="1200" dirty="0"/>
          </a:p>
          <a:p>
            <a:pPr marL="2240280" lvl="5" indent="0">
              <a:buNone/>
            </a:pPr>
            <a:r>
              <a:rPr lang="es-MX" i="1" dirty="0" smtClean="0"/>
              <a:t>P.t </a:t>
            </a:r>
            <a:r>
              <a:rPr lang="es-MX" i="1" dirty="0"/>
              <a:t>=  </a:t>
            </a:r>
            <a:r>
              <a:rPr lang="es-MX" i="1" u="sng" dirty="0"/>
              <a:t>      producción   </a:t>
            </a:r>
            <a:r>
              <a:rPr lang="es-MX" i="1" u="sng" dirty="0" smtClean="0"/>
              <a:t>total</a:t>
            </a:r>
            <a:endParaRPr lang="es-PE" sz="1200" dirty="0"/>
          </a:p>
          <a:p>
            <a:pPr marL="2240280" lvl="5" indent="0">
              <a:buNone/>
            </a:pPr>
            <a:r>
              <a:rPr lang="es-MX" i="1" dirty="0"/>
              <a:t>          </a:t>
            </a:r>
            <a:r>
              <a:rPr lang="es-MX" i="1" dirty="0" smtClean="0"/>
              <a:t>suma de todos los insumos</a:t>
            </a:r>
            <a:endParaRPr lang="es-PE" sz="1200" dirty="0"/>
          </a:p>
          <a:p>
            <a:endParaRPr lang="es-P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725144"/>
            <a:ext cx="2438400" cy="1876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0679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r>
              <a:rPr lang="es-MX" sz="2700" b="1" cap="all" dirty="0">
                <a:solidFill>
                  <a:srgbClr val="FFFF00"/>
                </a:solidFill>
                <a:latin typeface="Arial" panose="020B0604020202020204" pitchFamily="34" charset="0"/>
                <a:cs typeface="Arial" panose="020B0604020202020204" pitchFamily="34" charset="0"/>
              </a:rPr>
              <a:t>Factores internos y externos que afectan a la productividad</a:t>
            </a:r>
            <a:r>
              <a:rPr lang="es-PE" sz="2700" dirty="0">
                <a:latin typeface="Arial" panose="020B0604020202020204" pitchFamily="34" charset="0"/>
                <a:cs typeface="Arial" panose="020B0604020202020204" pitchFamily="34" charset="0"/>
              </a:rPr>
              <a:t/>
            </a:r>
            <a:br>
              <a:rPr lang="es-PE" sz="2700" dirty="0">
                <a:latin typeface="Arial" panose="020B0604020202020204" pitchFamily="34" charset="0"/>
                <a:cs typeface="Arial" panose="020B0604020202020204" pitchFamily="34" charset="0"/>
              </a:rPr>
            </a:br>
            <a:r>
              <a:rPr lang="es-MX" sz="2700" dirty="0">
                <a:latin typeface="Arial" panose="020B0604020202020204" pitchFamily="34" charset="0"/>
                <a:cs typeface="Arial" panose="020B0604020202020204" pitchFamily="34" charset="0"/>
              </a:rPr>
              <a:t> </a:t>
            </a:r>
            <a:r>
              <a:rPr lang="es-PE" sz="1600" dirty="0"/>
              <a:t/>
            </a:r>
            <a:br>
              <a:rPr lang="es-PE" sz="1600" dirty="0"/>
            </a:br>
            <a:endParaRPr lang="es-PE" dirty="0"/>
          </a:p>
        </p:txBody>
      </p:sp>
      <p:sp>
        <p:nvSpPr>
          <p:cNvPr id="3" name="2 Marcador de contenido"/>
          <p:cNvSpPr>
            <a:spLocks noGrp="1"/>
          </p:cNvSpPr>
          <p:nvPr>
            <p:ph idx="1"/>
          </p:nvPr>
        </p:nvSpPr>
        <p:spPr>
          <a:xfrm>
            <a:off x="395536" y="1772816"/>
            <a:ext cx="7772400" cy="4032448"/>
          </a:xfrm>
        </p:spPr>
        <p:txBody>
          <a:bodyPr>
            <a:normAutofit/>
          </a:bodyPr>
          <a:lstStyle/>
          <a:p>
            <a:pPr marL="68580" indent="0">
              <a:buNone/>
            </a:pPr>
            <a:r>
              <a:rPr lang="es-MX" b="1" dirty="0" smtClean="0"/>
              <a:t>Factores </a:t>
            </a:r>
            <a:r>
              <a:rPr lang="es-MX" b="1" dirty="0"/>
              <a:t>Internos:</a:t>
            </a:r>
            <a:endParaRPr lang="es-PE" dirty="0"/>
          </a:p>
          <a:p>
            <a:pPr lvl="1"/>
            <a:r>
              <a:rPr lang="es-MX" dirty="0"/>
              <a:t>Terrenos y edificios</a:t>
            </a:r>
            <a:endParaRPr lang="es-PE" dirty="0"/>
          </a:p>
          <a:p>
            <a:pPr lvl="1"/>
            <a:r>
              <a:rPr lang="es-MX" dirty="0"/>
              <a:t>Materiales</a:t>
            </a:r>
            <a:endParaRPr lang="es-PE" dirty="0"/>
          </a:p>
          <a:p>
            <a:pPr lvl="1"/>
            <a:r>
              <a:rPr lang="es-MX" dirty="0"/>
              <a:t>Energía</a:t>
            </a:r>
            <a:endParaRPr lang="es-PE" dirty="0"/>
          </a:p>
          <a:p>
            <a:pPr lvl="1"/>
            <a:r>
              <a:rPr lang="es-MX" dirty="0"/>
              <a:t>Maquinas y equipo</a:t>
            </a:r>
            <a:endParaRPr lang="es-PE" dirty="0"/>
          </a:p>
          <a:p>
            <a:pPr lvl="1"/>
            <a:r>
              <a:rPr lang="es-MX" dirty="0"/>
              <a:t>Recurso Humano</a:t>
            </a:r>
            <a:endParaRPr lang="es-PE" dirty="0"/>
          </a:p>
          <a:p>
            <a:pPr marL="68580" indent="0">
              <a:buNone/>
            </a:pPr>
            <a:endParaRPr lang="es-PE" dirty="0"/>
          </a:p>
          <a:p>
            <a:endParaRPr lang="es-PE"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980728"/>
            <a:ext cx="4752528" cy="4032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8698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a:xfrm>
            <a:off x="291738" y="1628800"/>
            <a:ext cx="4606280" cy="4565103"/>
          </a:xfrm>
        </p:spPr>
        <p:txBody>
          <a:bodyPr/>
          <a:lstStyle/>
          <a:p>
            <a:pPr marL="68580" indent="0">
              <a:buNone/>
            </a:pPr>
            <a:r>
              <a:rPr lang="es-MX" b="1" dirty="0"/>
              <a:t>Factores Externos</a:t>
            </a:r>
            <a:endParaRPr lang="es-PE" dirty="0"/>
          </a:p>
          <a:p>
            <a:pPr lvl="1"/>
            <a:r>
              <a:rPr lang="es-MX" dirty="0"/>
              <a:t>Disponibilidad de materiales o materias primas</a:t>
            </a:r>
            <a:endParaRPr lang="es-PE" dirty="0"/>
          </a:p>
          <a:p>
            <a:pPr lvl="1"/>
            <a:r>
              <a:rPr lang="es-MX" dirty="0"/>
              <a:t>Mano de obra calificada</a:t>
            </a:r>
            <a:endParaRPr lang="es-PE" dirty="0"/>
          </a:p>
          <a:p>
            <a:pPr lvl="1"/>
            <a:r>
              <a:rPr lang="es-MX" dirty="0"/>
              <a:t>Políticas estatales relativas a tributación y aranceles</a:t>
            </a:r>
            <a:endParaRPr lang="es-PE" dirty="0"/>
          </a:p>
          <a:p>
            <a:pPr lvl="1"/>
            <a:r>
              <a:rPr lang="es-MX" dirty="0"/>
              <a:t>Infraestructura existente</a:t>
            </a:r>
            <a:endParaRPr lang="es-PE" dirty="0"/>
          </a:p>
          <a:p>
            <a:pPr lvl="1"/>
            <a:r>
              <a:rPr lang="es-MX" dirty="0"/>
              <a:t>Disponibilidad de capital e intereses</a:t>
            </a:r>
            <a:endParaRPr lang="es-PE" dirty="0"/>
          </a:p>
          <a:p>
            <a:pPr lvl="1"/>
            <a:r>
              <a:rPr lang="es-MX" dirty="0"/>
              <a:t>Medidas de ajuste aplicadas</a:t>
            </a:r>
            <a:endParaRPr lang="es-PE" dirty="0"/>
          </a:p>
          <a:p>
            <a:pPr lvl="1"/>
            <a:r>
              <a:rPr lang="es-MX" dirty="0"/>
              <a:t>Podemos mencionar que un ingeniero industrial  </a:t>
            </a:r>
            <a:r>
              <a:rPr lang="es-MX" i="1" dirty="0"/>
              <a:t>≈ </a:t>
            </a:r>
            <a:r>
              <a:rPr lang="es-MX" dirty="0"/>
              <a:t>ingeniero en productividad</a:t>
            </a:r>
            <a:endParaRPr lang="es-PE" dirty="0"/>
          </a:p>
          <a:p>
            <a:endParaRPr lang="es-PE"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1772816"/>
            <a:ext cx="3907425" cy="3171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894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35896" y="4005064"/>
            <a:ext cx="93610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P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Rectángulo"/>
          <p:cNvSpPr/>
          <p:nvPr/>
        </p:nvSpPr>
        <p:spPr>
          <a:xfrm>
            <a:off x="3779912" y="2708920"/>
            <a:ext cx="864096"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PE"/>
          </a:p>
        </p:txBody>
      </p:sp>
      <p:sp>
        <p:nvSpPr>
          <p:cNvPr id="4" name="3 Rectángulo"/>
          <p:cNvSpPr/>
          <p:nvPr/>
        </p:nvSpPr>
        <p:spPr>
          <a:xfrm>
            <a:off x="3779912" y="1467450"/>
            <a:ext cx="864096"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PE"/>
          </a:p>
        </p:txBody>
      </p:sp>
      <p:sp>
        <p:nvSpPr>
          <p:cNvPr id="2" name="1 Título"/>
          <p:cNvSpPr>
            <a:spLocks noGrp="1"/>
          </p:cNvSpPr>
          <p:nvPr>
            <p:ph type="title"/>
          </p:nvPr>
        </p:nvSpPr>
        <p:spPr/>
        <p:txBody>
          <a:bodyPr>
            <a:normAutofit fontScale="90000"/>
          </a:bodyPr>
          <a:lstStyle/>
          <a:p>
            <a:r>
              <a:rPr lang="es-MX" b="1" dirty="0"/>
              <a:t>Tres enfoques de la productividad</a:t>
            </a:r>
            <a:r>
              <a:rPr lang="es-MX" dirty="0"/>
              <a:t> </a:t>
            </a:r>
            <a:endParaRPr lang="es-PE" dirty="0"/>
          </a:p>
        </p:txBody>
      </p:sp>
      <p:sp>
        <p:nvSpPr>
          <p:cNvPr id="3" name="2 Marcador de contenido"/>
          <p:cNvSpPr>
            <a:spLocks noGrp="1"/>
          </p:cNvSpPr>
          <p:nvPr>
            <p:ph idx="1"/>
          </p:nvPr>
        </p:nvSpPr>
        <p:spPr>
          <a:xfrm>
            <a:off x="679124" y="1467449"/>
            <a:ext cx="7846640" cy="4047047"/>
          </a:xfrm>
        </p:spPr>
        <p:txBody>
          <a:bodyPr>
            <a:normAutofit fontScale="62500" lnSpcReduction="20000"/>
          </a:bodyPr>
          <a:lstStyle/>
          <a:p>
            <a:pPr marL="3154680" lvl="7" indent="0">
              <a:buNone/>
            </a:pPr>
            <a:r>
              <a:rPr lang="es-MX" i="1" dirty="0" smtClean="0"/>
              <a:t>  </a:t>
            </a:r>
            <a:r>
              <a:rPr lang="es-MX" sz="2300" b="1" i="1" dirty="0" smtClean="0">
                <a:ln w="17780" cmpd="sng">
                  <a:solidFill>
                    <a:srgbClr val="FFFFFF"/>
                  </a:solidFill>
                  <a:prstDash val="solid"/>
                  <a:miter lim="800000"/>
                </a:ln>
                <a:solidFill>
                  <a:schemeClr val="bg1"/>
                </a:solidFill>
                <a:effectLst>
                  <a:outerShdw blurRad="50800" algn="tl" rotWithShape="0">
                    <a:srgbClr val="000000"/>
                  </a:outerShdw>
                </a:effectLst>
              </a:rPr>
              <a:t>P</a:t>
            </a:r>
            <a:r>
              <a:rPr lang="es-MX" sz="2300" b="1" baseline="-25000" dirty="0" smtClean="0">
                <a:ln w="17780" cmpd="sng">
                  <a:solidFill>
                    <a:srgbClr val="FFFFFF"/>
                  </a:solidFill>
                  <a:prstDash val="solid"/>
                  <a:miter lim="800000"/>
                </a:ln>
                <a:solidFill>
                  <a:schemeClr val="bg1"/>
                </a:solidFill>
                <a:effectLst>
                  <a:outerShdw blurRad="50800" algn="tl" rotWithShape="0">
                    <a:srgbClr val="000000"/>
                  </a:outerShdw>
                </a:effectLst>
              </a:rPr>
              <a:t>1 </a:t>
            </a:r>
            <a:r>
              <a:rPr lang="es-MX" sz="2300" b="1" dirty="0" smtClean="0">
                <a:ln w="17780" cmpd="sng">
                  <a:solidFill>
                    <a:srgbClr val="FFFFFF"/>
                  </a:solidFill>
                  <a:prstDash val="solid"/>
                  <a:miter lim="800000"/>
                </a:ln>
                <a:solidFill>
                  <a:schemeClr val="bg1"/>
                </a:solidFill>
                <a:effectLst>
                  <a:outerShdw blurRad="50800" algn="tl" rotWithShape="0">
                    <a:srgbClr val="000000"/>
                  </a:outerShdw>
                </a:effectLst>
              </a:rPr>
              <a:t>=  </a:t>
            </a:r>
            <a:r>
              <a:rPr lang="es-MX" sz="2300" b="1" u="sng" dirty="0" smtClean="0">
                <a:ln w="17780" cmpd="sng">
                  <a:solidFill>
                    <a:srgbClr val="FFFFFF"/>
                  </a:solidFill>
                  <a:prstDash val="solid"/>
                  <a:miter lim="800000"/>
                </a:ln>
                <a:solidFill>
                  <a:schemeClr val="bg1"/>
                </a:solidFill>
                <a:effectLst>
                  <a:outerShdw blurRad="50800" algn="tl" rotWithShape="0">
                    <a:srgbClr val="000000"/>
                  </a:outerShdw>
                </a:effectLst>
              </a:rPr>
              <a:t> = </a:t>
            </a:r>
            <a:r>
              <a:rPr lang="es-MX" sz="2300" b="1" dirty="0" smtClean="0">
                <a:ln w="17780" cmpd="sng">
                  <a:solidFill>
                    <a:srgbClr val="FFFFFF"/>
                  </a:solidFill>
                  <a:prstDash val="solid"/>
                  <a:miter lim="800000"/>
                </a:ln>
                <a:solidFill>
                  <a:schemeClr val="bg1"/>
                </a:solidFill>
                <a:effectLst>
                  <a:outerShdw blurRad="50800" algn="tl" rotWithShape="0">
                    <a:srgbClr val="000000"/>
                  </a:outerShdw>
                </a:effectLst>
              </a:rPr>
              <a:t>            </a:t>
            </a:r>
            <a:endParaRPr lang="es-PE" sz="2300" b="1" dirty="0" smtClean="0">
              <a:ln w="17780" cmpd="sng">
                <a:solidFill>
                  <a:srgbClr val="FFFFFF"/>
                </a:solidFill>
                <a:prstDash val="solid"/>
                <a:miter lim="800000"/>
              </a:ln>
              <a:solidFill>
                <a:schemeClr val="bg1"/>
              </a:solidFill>
              <a:effectLst>
                <a:outerShdw blurRad="50800" algn="tl" rotWithShape="0">
                  <a:srgbClr val="000000"/>
                </a:outerShdw>
              </a:effectLst>
            </a:endParaRPr>
          </a:p>
          <a:p>
            <a:pPr marL="3154680" lvl="7" indent="0">
              <a:buNone/>
            </a:pPr>
            <a:r>
              <a:rPr lang="es-MX" sz="2300" b="1" dirty="0" smtClean="0">
                <a:ln w="17780" cmpd="sng">
                  <a:solidFill>
                    <a:srgbClr val="FFFFFF"/>
                  </a:solidFill>
                  <a:prstDash val="solid"/>
                  <a:miter lim="800000"/>
                </a:ln>
                <a:solidFill>
                  <a:schemeClr val="bg1"/>
                </a:solidFill>
                <a:effectLst>
                  <a:outerShdw blurRad="50800" algn="tl" rotWithShape="0">
                    <a:srgbClr val="000000"/>
                  </a:outerShdw>
                </a:effectLst>
              </a:rPr>
              <a:t>           -</a:t>
            </a:r>
          </a:p>
          <a:p>
            <a:pPr marL="3154680" lvl="7" indent="0">
              <a:buNone/>
            </a:pPr>
            <a:r>
              <a:rPr lang="es-MX" sz="2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MX" sz="2300" b="1" u="sng"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PE" sz="2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68580" indent="0">
              <a:buNone/>
            </a:pPr>
            <a:r>
              <a:rPr lang="es-MX" dirty="0" smtClean="0"/>
              <a:t>1. 	Mantener igual los resultados y disminuir los recursos. Como ejemplos tenemos a los bancos o a las maquilladoras que reducen la mano de obra.</a:t>
            </a:r>
            <a:endParaRPr lang="es-PE" dirty="0" smtClean="0"/>
          </a:p>
          <a:p>
            <a:pPr marL="3154680" lvl="7" indent="0">
              <a:buNone/>
            </a:pPr>
            <a:endParaRPr lang="es-MX"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3154680" lvl="7" indent="0">
              <a:buNone/>
            </a:pPr>
            <a:r>
              <a:rPr lang="es-MX"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MX" sz="23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t>
            </a:r>
            <a:r>
              <a:rPr lang="es-MX" sz="2300" b="1" baseline="-250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 </a:t>
            </a:r>
            <a:r>
              <a:rPr lang="es-MX" sz="23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MX" sz="23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   </a:t>
            </a:r>
            <a:r>
              <a:rPr lang="es-MX" sz="23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endParaRPr lang="es-PE" sz="23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3154680" lvl="7" indent="0">
              <a:buNone/>
            </a:pPr>
            <a:r>
              <a:rPr lang="es-MX" sz="23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MX" sz="23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endParaRPr lang="es-PE" sz="2900" dirty="0" smtClean="0">
              <a:solidFill>
                <a:schemeClr val="bg1"/>
              </a:solidFill>
            </a:endParaRPr>
          </a:p>
          <a:p>
            <a:pPr marL="68580" indent="0">
              <a:buNone/>
            </a:pPr>
            <a:r>
              <a:rPr lang="es-PE" dirty="0" smtClean="0"/>
              <a:t/>
            </a:r>
            <a:br>
              <a:rPr lang="es-PE" dirty="0" smtClean="0"/>
            </a:br>
            <a:r>
              <a:rPr lang="es-MX" dirty="0" smtClean="0"/>
              <a:t>2. 	Aumentar la producción manteniendo los mismos costos. Como ejemplo de esto tenemos a los empleados multifuncionales y motivados, además de mejorar tareas.</a:t>
            </a:r>
            <a:endParaRPr lang="es-PE" dirty="0" smtClean="0"/>
          </a:p>
          <a:p>
            <a:pPr marL="2697480" lvl="6" indent="0">
              <a:buNone/>
            </a:pPr>
            <a:r>
              <a:rPr lang="es-MX" sz="2700" i="1" dirty="0" smtClean="0"/>
              <a:t>       </a:t>
            </a:r>
            <a:r>
              <a:rPr lang="es-MX" sz="27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t>
            </a:r>
            <a:r>
              <a:rPr lang="es-MX" sz="2700" b="1" baseline="-2500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 </a:t>
            </a:r>
            <a:r>
              <a:rPr lang="es-MX" sz="27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MX" sz="27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 </a:t>
            </a:r>
            <a:r>
              <a:rPr lang="es-MX" sz="27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endParaRPr lang="es-PE" sz="27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2697480" lvl="6" indent="0">
              <a:buNone/>
            </a:pPr>
            <a:r>
              <a:rPr lang="es-MX" sz="27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MX" sz="2700" b="1" dirty="0" smtClean="0">
                <a:ln w="17780" cmpd="sng">
                  <a:solidFill>
                    <a:srgbClr val="FFFFFF"/>
                  </a:solidFill>
                  <a:prstDash val="solid"/>
                  <a:miter lim="800000"/>
                </a:ln>
                <a:solidFill>
                  <a:schemeClr val="bg1"/>
                </a:solidFill>
                <a:effectLst>
                  <a:outerShdw blurRad="50800" algn="tl" rotWithShape="0">
                    <a:srgbClr val="000000"/>
                  </a:outerShdw>
                </a:effectLst>
              </a:rPr>
              <a:t> </a:t>
            </a:r>
            <a:r>
              <a:rPr lang="es-MX" sz="2700" b="1" baseline="30000" dirty="0">
                <a:ln w="17780" cmpd="sng">
                  <a:solidFill>
                    <a:srgbClr val="FFFFFF"/>
                  </a:solidFill>
                  <a:prstDash val="solid"/>
                  <a:miter lim="800000"/>
                </a:ln>
                <a:solidFill>
                  <a:schemeClr val="bg1"/>
                </a:solidFill>
                <a:effectLst>
                  <a:outerShdw blurRad="50800" algn="tl" rotWithShape="0">
                    <a:srgbClr val="000000"/>
                  </a:outerShdw>
                </a:effectLst>
              </a:rPr>
              <a:t>_</a:t>
            </a:r>
            <a:r>
              <a:rPr lang="es-MX" sz="2700" b="1" u="sng" baseline="30000" dirty="0">
                <a:ln w="17780" cmpd="sng">
                  <a:solidFill>
                    <a:srgbClr val="FFFFFF"/>
                  </a:solidFill>
                  <a:prstDash val="solid"/>
                  <a:miter lim="800000"/>
                </a:ln>
                <a:solidFill>
                  <a:schemeClr val="bg1"/>
                </a:solidFill>
                <a:effectLst>
                  <a:outerShdw blurRad="50800" algn="tl" rotWithShape="0">
                    <a:srgbClr val="000000"/>
                  </a:outerShdw>
                </a:effectLst>
              </a:rPr>
              <a:t>  </a:t>
            </a:r>
            <a:endParaRPr lang="es-PE" sz="27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68580" indent="0">
              <a:buNone/>
            </a:pPr>
            <a:r>
              <a:rPr lang="es-MX" dirty="0" smtClean="0"/>
              <a:t> </a:t>
            </a:r>
            <a:r>
              <a:rPr lang="es-PE" dirty="0" smtClean="0"/>
              <a:t> </a:t>
            </a:r>
            <a:r>
              <a:rPr lang="es-MX" dirty="0" smtClean="0"/>
              <a:t>3.                  Lo ideal es combinar el aumentar la producción junto con el disminuir costos, aunque obviamente esto es más difícil de lograr. Como ejemplos podríamos incluir al ITCH, que atiende más estudiantes con menos maestros; o los bancos que atienden más personas con los cajeros automáticos y no tienen que pagar el salario de un cajero humano</a:t>
            </a:r>
            <a:endParaRPr lang="es-PE" dirty="0"/>
          </a:p>
        </p:txBody>
      </p:sp>
    </p:spTree>
    <p:extLst>
      <p:ext uri="{BB962C8B-B14F-4D97-AF65-F5344CB8AC3E}">
        <p14:creationId xmlns="" xmlns:p14="http://schemas.microsoft.com/office/powerpoint/2010/main" val="135679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00201"/>
            <a:ext cx="7990656" cy="3733800"/>
          </a:xfrm>
        </p:spPr>
        <p:txBody>
          <a:bodyPr/>
          <a:lstStyle/>
          <a:p>
            <a:r>
              <a:rPr lang="es-MX" dirty="0"/>
              <a:t>Una compañía produce 10, 000 calculadoras por mes, empleando 50 personas laborando 8 horas diarias durante 25 días. Obtener:</a:t>
            </a:r>
            <a:endParaRPr lang="es-PE" dirty="0"/>
          </a:p>
          <a:p>
            <a:pPr marL="68580" indent="0">
              <a:buNone/>
            </a:pPr>
            <a:r>
              <a:rPr lang="es-MX" dirty="0"/>
              <a:t> a) La Producción ( 10,000)</a:t>
            </a:r>
            <a:endParaRPr lang="es-PE" dirty="0"/>
          </a:p>
          <a:p>
            <a:pPr marL="68580" indent="0">
              <a:buNone/>
            </a:pPr>
            <a:r>
              <a:rPr lang="es-MX" dirty="0" smtClean="0"/>
              <a:t> b</a:t>
            </a:r>
            <a:r>
              <a:rPr lang="es-MX" dirty="0"/>
              <a:t>) La productividad ( </a:t>
            </a:r>
            <a:r>
              <a:rPr lang="es-MX" i="1" dirty="0"/>
              <a:t>P</a:t>
            </a:r>
            <a:r>
              <a:rPr lang="es-MX" dirty="0"/>
              <a:t> )</a:t>
            </a:r>
            <a:endParaRPr lang="es-PE" dirty="0"/>
          </a:p>
          <a:p>
            <a:endParaRPr lang="es-PE" sz="1400" dirty="0"/>
          </a:p>
          <a:p>
            <a:pPr marL="68580" indent="0">
              <a:buNone/>
            </a:pPr>
            <a:r>
              <a:rPr lang="es-MX" sz="1400" i="1" dirty="0"/>
              <a:t>           P   =     </a:t>
            </a:r>
            <a:r>
              <a:rPr lang="es-MX" sz="1400" i="1" u="sng" dirty="0"/>
              <a:t>producción </a:t>
            </a:r>
            <a:r>
              <a:rPr lang="es-MX" sz="1400" i="1" dirty="0"/>
              <a:t> = </a:t>
            </a:r>
            <a:r>
              <a:rPr lang="es-MX" sz="1400" i="1" u="sng" dirty="0"/>
              <a:t>            10,000 calculadoras/mes           </a:t>
            </a:r>
            <a:r>
              <a:rPr lang="es-MX" sz="1400" i="1" dirty="0"/>
              <a:t>=  </a:t>
            </a:r>
            <a:r>
              <a:rPr lang="es-MX" sz="1400" i="1" dirty="0" smtClean="0"/>
              <a:t>1  calculadora/hora-hombre         </a:t>
            </a:r>
          </a:p>
          <a:p>
            <a:pPr marL="68580" indent="0">
              <a:buNone/>
            </a:pPr>
            <a:r>
              <a:rPr lang="es-MX" sz="1400" i="1" dirty="0"/>
              <a:t> </a:t>
            </a:r>
            <a:r>
              <a:rPr lang="es-MX" sz="1400" i="1" dirty="0" smtClean="0"/>
              <a:t>                        </a:t>
            </a:r>
            <a:r>
              <a:rPr lang="es-MX" sz="1400" i="1" dirty="0"/>
              <a:t>insumos               (50h)</a:t>
            </a:r>
            <a:r>
              <a:rPr lang="es-MX" sz="1400" dirty="0"/>
              <a:t>*</a:t>
            </a:r>
            <a:r>
              <a:rPr lang="es-MX" sz="1400" i="1" dirty="0"/>
              <a:t>(8hrs/día)*(25/días/mes</a:t>
            </a:r>
            <a:r>
              <a:rPr lang="es-MX" i="1" dirty="0"/>
              <a:t>)</a:t>
            </a:r>
            <a:endParaRPr lang="es-PE" dirty="0"/>
          </a:p>
          <a:p>
            <a:endParaRPr lang="es-PE" dirty="0"/>
          </a:p>
        </p:txBody>
      </p:sp>
      <p:sp>
        <p:nvSpPr>
          <p:cNvPr id="4" name="3 Título"/>
          <p:cNvSpPr>
            <a:spLocks noGrp="1"/>
          </p:cNvSpPr>
          <p:nvPr>
            <p:ph type="title"/>
          </p:nvPr>
        </p:nvSpPr>
        <p:spPr/>
        <p:txBody>
          <a:bodyPr>
            <a:normAutofit fontScale="90000"/>
          </a:bodyPr>
          <a:lstStyle/>
          <a:p>
            <a:r>
              <a:rPr lang="es-PE" dirty="0" smtClean="0"/>
              <a:t>Ejemplo</a:t>
            </a:r>
            <a:br>
              <a:rPr lang="es-PE" dirty="0" smtClean="0"/>
            </a:br>
            <a:endParaRPr lang="es-PE"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4365104"/>
            <a:ext cx="1600200" cy="1247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7136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MX" b="1" dirty="0"/>
              <a:t>Punto de </a:t>
            </a:r>
            <a:r>
              <a:rPr lang="es-MX" b="1" dirty="0" smtClean="0"/>
              <a:t>equilibrio</a:t>
            </a:r>
            <a:endParaRPr lang="es-PE" dirty="0"/>
          </a:p>
        </p:txBody>
      </p:sp>
      <p:sp>
        <p:nvSpPr>
          <p:cNvPr id="3" name="2 Marcador de contenido"/>
          <p:cNvSpPr>
            <a:spLocks noGrp="1"/>
          </p:cNvSpPr>
          <p:nvPr>
            <p:ph idx="1"/>
          </p:nvPr>
        </p:nvSpPr>
        <p:spPr/>
        <p:txBody>
          <a:bodyPr/>
          <a:lstStyle/>
          <a:p>
            <a:r>
              <a:rPr lang="es-MX" dirty="0"/>
              <a:t>El punto de equilibrio es aquel punto de actividad (volumen de ventas) donde los ingresos totales y los gastos totales son iguales, es decir no existe ni utilidad ni pérdida. </a:t>
            </a:r>
            <a:endParaRPr lang="es-PE" dirty="0"/>
          </a:p>
        </p:txBody>
      </p:sp>
      <p:pic>
        <p:nvPicPr>
          <p:cNvPr id="4" name="0 Imagen"/>
          <p:cNvPicPr/>
          <p:nvPr/>
        </p:nvPicPr>
        <p:blipFill rotWithShape="1">
          <a:blip r:embed="rId2" cstate="print">
            <a:extLst>
              <a:ext uri="{28A0092B-C50C-407E-A947-70E740481C1C}">
                <a14:useLocalDpi xmlns="" xmlns:a14="http://schemas.microsoft.com/office/drawing/2010/main" val="0"/>
              </a:ext>
            </a:extLst>
          </a:blip>
          <a:srcRect l="4165" r="2500"/>
          <a:stretch/>
        </p:blipFill>
        <p:spPr bwMode="auto">
          <a:xfrm>
            <a:off x="1835696" y="2708920"/>
            <a:ext cx="5156200" cy="3888432"/>
          </a:xfrm>
          <a:prstGeom prst="rect">
            <a:avLst/>
          </a:prstGeom>
          <a:ln>
            <a:noFill/>
          </a:ln>
          <a:extLst>
            <a:ext uri="{53640926-AAD7-44D8-BBD7-CCE9431645EC}">
              <a14:shadowObscured xmlns="" xmlns:a14="http://schemas.microsoft.com/office/drawing/2010/main"/>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22" y="5664715"/>
            <a:ext cx="1076524" cy="118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6657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MX" b="1" dirty="0" err="1" smtClean="0"/>
              <a:t>CONCLUsIONES</a:t>
            </a:r>
            <a:r>
              <a:rPr lang="es-PE" dirty="0"/>
              <a:t/>
            </a:r>
            <a:br>
              <a:rPr lang="es-PE" dirty="0"/>
            </a:br>
            <a:endParaRPr lang="es-PE" dirty="0"/>
          </a:p>
        </p:txBody>
      </p:sp>
      <p:sp>
        <p:nvSpPr>
          <p:cNvPr id="3" name="Marcador de contenido 2"/>
          <p:cNvSpPr>
            <a:spLocks noGrp="1"/>
          </p:cNvSpPr>
          <p:nvPr>
            <p:ph idx="1"/>
          </p:nvPr>
        </p:nvSpPr>
        <p:spPr/>
        <p:txBody>
          <a:bodyPr>
            <a:normAutofit fontScale="85000" lnSpcReduction="10000"/>
          </a:bodyPr>
          <a:lstStyle/>
          <a:p>
            <a:pPr algn="just"/>
            <a:endParaRPr lang="es-PE" dirty="0"/>
          </a:p>
          <a:p>
            <a:pPr marL="68580" indent="0" algn="just">
              <a:buNone/>
            </a:pPr>
            <a:r>
              <a:rPr lang="es-MX" dirty="0"/>
              <a:t>En las principales definiciones estudiadas se puede identificar elementos comunes en su contextualización, que indica: es una actividad clave en la organización; está íntimamente ligada a la estrategia organizacional; permite la toma de decisiones; Integra al trabajador al puesto; mejora las relaciones humanas en la Empresa,  así como también, el dialogo constante entre el los responsables y los subordinados.</a:t>
            </a:r>
            <a:endParaRPr lang="es-PE" dirty="0"/>
          </a:p>
          <a:p>
            <a:pPr marL="68580" indent="0" algn="just">
              <a:buNone/>
            </a:pPr>
            <a:r>
              <a:rPr lang="es-MX" dirty="0"/>
              <a:t>El objetivo final de cualquier organización Empresarial que desea escalar cada vez en el mercado, es lograr la satisfacción del cliente, pues estos con sus compras permiten que la empresa siga existiendo y creciendo, generando de tal forma beneficios para sus integrantes (propietarios. Directivos y empleados). Un consumidor con poder se convierte en un cliente leal si se le ofrecen productos y servicios calibrados a sus necesidades.</a:t>
            </a:r>
            <a:endParaRPr lang="es-PE" dirty="0"/>
          </a:p>
          <a:p>
            <a:endParaRPr lang="es-PE" dirty="0"/>
          </a:p>
        </p:txBody>
      </p:sp>
    </p:spTree>
    <p:extLst>
      <p:ext uri="{BB962C8B-B14F-4D97-AF65-F5344CB8AC3E}">
        <p14:creationId xmlns="" xmlns:p14="http://schemas.microsoft.com/office/powerpoint/2010/main" val="371667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a:t>Integrantes:</a:t>
            </a:r>
            <a:br>
              <a:rPr lang="es-PE" dirty="0"/>
            </a:br>
            <a:endParaRPr lang="es-PE" dirty="0"/>
          </a:p>
        </p:txBody>
      </p:sp>
      <p:sp>
        <p:nvSpPr>
          <p:cNvPr id="3" name="2 Marcador de contenido"/>
          <p:cNvSpPr>
            <a:spLocks noGrp="1"/>
          </p:cNvSpPr>
          <p:nvPr>
            <p:ph idx="1"/>
          </p:nvPr>
        </p:nvSpPr>
        <p:spPr/>
        <p:txBody>
          <a:bodyPr/>
          <a:lstStyle/>
          <a:p>
            <a:pPr indent="-342900">
              <a:buFont typeface="Wingdings" panose="05000000000000000000" pitchFamily="2" charset="2"/>
              <a:buChar char="v"/>
            </a:pPr>
            <a:r>
              <a:rPr lang="es-PE" dirty="0" err="1" smtClean="0"/>
              <a:t>Rupay</a:t>
            </a:r>
            <a:r>
              <a:rPr lang="es-PE" dirty="0" smtClean="0"/>
              <a:t> </a:t>
            </a:r>
            <a:r>
              <a:rPr lang="es-PE" dirty="0"/>
              <a:t>M. </a:t>
            </a:r>
            <a:r>
              <a:rPr lang="es-PE" dirty="0" err="1"/>
              <a:t>Jhordy</a:t>
            </a:r>
            <a:endParaRPr lang="es-PE" dirty="0"/>
          </a:p>
          <a:p>
            <a:pPr indent="-342900">
              <a:buFont typeface="Wingdings" panose="05000000000000000000" pitchFamily="2" charset="2"/>
              <a:buChar char="v"/>
            </a:pPr>
            <a:r>
              <a:rPr lang="es-PE" dirty="0"/>
              <a:t>Tello C. Jorge</a:t>
            </a:r>
          </a:p>
          <a:p>
            <a:pPr indent="-342900">
              <a:buFont typeface="Wingdings" panose="05000000000000000000" pitchFamily="2" charset="2"/>
              <a:buChar char="v"/>
            </a:pPr>
            <a:r>
              <a:rPr lang="es-PE" dirty="0"/>
              <a:t>Barrios Diana</a:t>
            </a:r>
          </a:p>
          <a:p>
            <a:pPr indent="-342900">
              <a:buFont typeface="Wingdings" panose="05000000000000000000" pitchFamily="2" charset="2"/>
              <a:buChar char="v"/>
            </a:pPr>
            <a:r>
              <a:rPr lang="es-PE" dirty="0"/>
              <a:t>Espinoza A. Milagros </a:t>
            </a:r>
          </a:p>
          <a:p>
            <a:pPr indent="-342900">
              <a:buFont typeface="Wingdings" panose="05000000000000000000" pitchFamily="2" charset="2"/>
              <a:buChar char="v"/>
            </a:pPr>
            <a:r>
              <a:rPr lang="es-PE" dirty="0" err="1"/>
              <a:t>Susan</a:t>
            </a:r>
            <a:r>
              <a:rPr lang="es-PE" dirty="0"/>
              <a:t> </a:t>
            </a:r>
          </a:p>
          <a:p>
            <a:endParaRPr lang="es-PE" dirty="0"/>
          </a:p>
        </p:txBody>
      </p:sp>
    </p:spTree>
    <p:extLst>
      <p:ext uri="{BB962C8B-B14F-4D97-AF65-F5344CB8AC3E}">
        <p14:creationId xmlns="" xmlns:p14="http://schemas.microsoft.com/office/powerpoint/2010/main" val="363263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cs typeface="Aharoni" panose="02010803020104030203" pitchFamily="2" charset="-79"/>
              </a:rPr>
              <a:t>INTRODUCCION</a:t>
            </a:r>
            <a:endParaRPr lang="es-PE"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cs typeface="Aharoni" panose="02010803020104030203" pitchFamily="2" charset="-79"/>
            </a:endParaRPr>
          </a:p>
        </p:txBody>
      </p:sp>
      <p:sp>
        <p:nvSpPr>
          <p:cNvPr id="3" name="2 Marcador de contenido"/>
          <p:cNvSpPr>
            <a:spLocks noGrp="1"/>
          </p:cNvSpPr>
          <p:nvPr>
            <p:ph idx="1"/>
          </p:nvPr>
        </p:nvSpPr>
        <p:spPr>
          <a:xfrm>
            <a:off x="683568" y="1787328"/>
            <a:ext cx="7772400" cy="3733800"/>
          </a:xfrm>
        </p:spPr>
        <p:txBody>
          <a:bodyPr/>
          <a:lstStyle/>
          <a:p>
            <a:endParaRPr lang="es-PE" dirty="0" smtClean="0"/>
          </a:p>
          <a:p>
            <a:endParaRPr lang="es-PE" dirty="0"/>
          </a:p>
        </p:txBody>
      </p:sp>
      <p:sp>
        <p:nvSpPr>
          <p:cNvPr id="4" name="3 CuadroTexto"/>
          <p:cNvSpPr txBox="1"/>
          <p:nvPr/>
        </p:nvSpPr>
        <p:spPr>
          <a:xfrm>
            <a:off x="827584" y="1772816"/>
            <a:ext cx="7992888" cy="4524315"/>
          </a:xfrm>
          <a:prstGeom prst="rect">
            <a:avLst/>
          </a:prstGeom>
          <a:noFill/>
        </p:spPr>
        <p:txBody>
          <a:bodyPr wrap="square" rtlCol="0">
            <a:spAutoFit/>
          </a:bodyPr>
          <a:lstStyle/>
          <a:p>
            <a:pPr algn="just"/>
            <a:r>
              <a:rPr lang="es-MX" dirty="0"/>
              <a:t> </a:t>
            </a:r>
            <a:endParaRPr lang="es-PE" dirty="0"/>
          </a:p>
          <a:p>
            <a:pPr algn="just"/>
            <a:r>
              <a:rPr lang="es-MX" dirty="0"/>
              <a:t>Los procesos que se realizan dentro de una empresa son la base para que nuestra empresa salga adelante, sin ellos no hay producción, por lo tanto siendo la base de nuestra organización debemos tomar en cuenta cómo se desarrolla cada área y cada proceso</a:t>
            </a:r>
            <a:r>
              <a:rPr lang="es-MX" dirty="0" smtClean="0"/>
              <a:t>.</a:t>
            </a:r>
          </a:p>
          <a:p>
            <a:pPr algn="just"/>
            <a:r>
              <a:rPr lang="es-MX" dirty="0"/>
              <a:t> </a:t>
            </a:r>
            <a:endParaRPr lang="es-PE" dirty="0"/>
          </a:p>
          <a:p>
            <a:pPr algn="just"/>
            <a:r>
              <a:rPr lang="es-MX" dirty="0"/>
              <a:t>Para lograrlo, debemos medir el desempeño de los procesos, esto es una tarea que toda empresa debe hacer para poder verificar si sus procesos son óptimos o identificar si hay fallos de tal manera que se pueda implementar mejoras como agregar o modificar algún proceso para que </a:t>
            </a:r>
            <a:r>
              <a:rPr lang="es-MX" dirty="0" err="1"/>
              <a:t>asi</a:t>
            </a:r>
            <a:r>
              <a:rPr lang="es-MX" dirty="0"/>
              <a:t> se pueda manejar un sistema de información de la empresa teniendo como algunos datos de  cual es la capacidad máxima y mínima de la producción, y saber si estamos en el máximo o simplemente están desaprovechando recursos, hay muchos aspectos los cuales deben ser medidos y controlados.</a:t>
            </a:r>
            <a:br>
              <a:rPr lang="es-MX" dirty="0"/>
            </a:br>
            <a:endParaRPr lang="es-PE" dirty="0"/>
          </a:p>
          <a:p>
            <a:endParaRPr lang="es-PE" dirty="0"/>
          </a:p>
        </p:txBody>
      </p:sp>
    </p:spTree>
    <p:extLst>
      <p:ext uri="{BB962C8B-B14F-4D97-AF65-F5344CB8AC3E}">
        <p14:creationId xmlns="" xmlns:p14="http://schemas.microsoft.com/office/powerpoint/2010/main" val="3023376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Objetivos</a:t>
            </a:r>
            <a:endParaRPr lang="es-PE" dirty="0"/>
          </a:p>
        </p:txBody>
      </p:sp>
      <p:sp>
        <p:nvSpPr>
          <p:cNvPr id="3" name="2 Marcador de contenido"/>
          <p:cNvSpPr>
            <a:spLocks noGrp="1"/>
          </p:cNvSpPr>
          <p:nvPr>
            <p:ph idx="1"/>
          </p:nvPr>
        </p:nvSpPr>
        <p:spPr>
          <a:xfrm>
            <a:off x="685800" y="1484784"/>
            <a:ext cx="7270576" cy="3849217"/>
          </a:xfrm>
        </p:spPr>
        <p:txBody>
          <a:bodyPr/>
          <a:lstStyle/>
          <a:p>
            <a:r>
              <a:rPr lang="es-MX" b="1" dirty="0"/>
              <a:t>Generales</a:t>
            </a:r>
            <a:r>
              <a:rPr lang="es-MX" b="1" dirty="0" smtClean="0"/>
              <a:t>:</a:t>
            </a:r>
          </a:p>
          <a:p>
            <a:pPr algn="just"/>
            <a:endParaRPr lang="es-PE" dirty="0"/>
          </a:p>
          <a:p>
            <a:pPr marL="68580" indent="0" algn="just">
              <a:buNone/>
            </a:pPr>
            <a:r>
              <a:rPr lang="es-MX" dirty="0"/>
              <a:t>Realizar un concepto base de  cómo se desarrolla la medición del desempeño de un proceso en una planta de producción.</a:t>
            </a:r>
            <a:endParaRPr lang="es-PE" dirty="0"/>
          </a:p>
          <a:p>
            <a:pPr algn="just"/>
            <a:r>
              <a:rPr lang="es-MX" b="1" dirty="0"/>
              <a:t>Específicos</a:t>
            </a:r>
            <a:r>
              <a:rPr lang="es-MX" b="1" dirty="0" smtClean="0"/>
              <a:t>:</a:t>
            </a:r>
          </a:p>
          <a:p>
            <a:pPr algn="just"/>
            <a:endParaRPr lang="es-MX" b="1" dirty="0" smtClean="0"/>
          </a:p>
          <a:p>
            <a:pPr marL="68580" indent="0" algn="just">
              <a:buNone/>
            </a:pPr>
            <a:r>
              <a:rPr lang="es-MX" dirty="0" smtClean="0"/>
              <a:t>* </a:t>
            </a:r>
            <a:r>
              <a:rPr lang="es-MX" dirty="0"/>
              <a:t>Conocer los factores influyen cuando se habla de la medición de desempeño.</a:t>
            </a:r>
            <a:br>
              <a:rPr lang="es-MX" dirty="0"/>
            </a:br>
            <a:r>
              <a:rPr lang="es-MX" dirty="0"/>
              <a:t>* Analizar los  Indicadores de desempeño para la función de Producción-Operación</a:t>
            </a:r>
            <a:endParaRPr lang="es-PE" dirty="0"/>
          </a:p>
          <a:p>
            <a:endParaRPr lang="es-PE" dirty="0"/>
          </a:p>
        </p:txBody>
      </p:sp>
    </p:spTree>
    <p:extLst>
      <p:ext uri="{BB962C8B-B14F-4D97-AF65-F5344CB8AC3E}">
        <p14:creationId xmlns="" xmlns:p14="http://schemas.microsoft.com/office/powerpoint/2010/main" val="1910695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Medición de rendimiento o desempeño</a:t>
            </a:r>
            <a:endParaRPr lang="es-PE" dirty="0"/>
          </a:p>
        </p:txBody>
      </p:sp>
      <p:sp>
        <p:nvSpPr>
          <p:cNvPr id="3" name="2 Marcador de contenido"/>
          <p:cNvSpPr>
            <a:spLocks noGrp="1"/>
          </p:cNvSpPr>
          <p:nvPr>
            <p:ph idx="1"/>
          </p:nvPr>
        </p:nvSpPr>
        <p:spPr>
          <a:xfrm>
            <a:off x="683568" y="1412776"/>
            <a:ext cx="7772400" cy="3733800"/>
          </a:xfrm>
        </p:spPr>
        <p:txBody>
          <a:bodyPr/>
          <a:lstStyle/>
          <a:p>
            <a:r>
              <a:rPr lang="es-MX" dirty="0"/>
              <a:t>Vargas &amp; Cárdenas (2000), </a:t>
            </a:r>
            <a:endParaRPr lang="es-MX" dirty="0" smtClean="0"/>
          </a:p>
          <a:p>
            <a:pPr marL="68580" indent="0">
              <a:buNone/>
            </a:pPr>
            <a:endParaRPr lang="es-PE" dirty="0"/>
          </a:p>
        </p:txBody>
      </p:sp>
      <p:graphicFrame>
        <p:nvGraphicFramePr>
          <p:cNvPr id="4" name="3 Tabla"/>
          <p:cNvGraphicFramePr>
            <a:graphicFrameLocks noGrp="1"/>
          </p:cNvGraphicFramePr>
          <p:nvPr>
            <p:extLst>
              <p:ext uri="{D42A27DB-BD31-4B8C-83A1-F6EECF244321}">
                <p14:modId xmlns="" xmlns:p14="http://schemas.microsoft.com/office/powerpoint/2010/main" val="2034040387"/>
              </p:ext>
            </p:extLst>
          </p:nvPr>
        </p:nvGraphicFramePr>
        <p:xfrm>
          <a:off x="1331640" y="2132856"/>
          <a:ext cx="6036265" cy="4460881"/>
        </p:xfrm>
        <a:graphic>
          <a:graphicData uri="http://schemas.openxmlformats.org/drawingml/2006/table">
            <a:tbl>
              <a:tblPr>
                <a:effectLst>
                  <a:outerShdw blurRad="152400" dist="317500" dir="5400000" sx="90000" sy="-19000" rotWithShape="0">
                    <a:prstClr val="black">
                      <a:alpha val="15000"/>
                    </a:prstClr>
                  </a:outerShdw>
                </a:effectLst>
                <a:tableStyleId>{638B1855-1B75-4FBE-930C-398BA8C253C6}</a:tableStyleId>
              </a:tblPr>
              <a:tblGrid>
                <a:gridCol w="1368152"/>
                <a:gridCol w="4668113"/>
              </a:tblGrid>
              <a:tr h="504056">
                <a:tc gridSpan="2">
                  <a:txBody>
                    <a:bodyPr/>
                    <a:lstStyle/>
                    <a:p>
                      <a:pPr algn="just">
                        <a:lnSpc>
                          <a:spcPts val="1200"/>
                        </a:lnSpc>
                        <a:spcBef>
                          <a:spcPts val="200"/>
                        </a:spcBef>
                        <a:spcAft>
                          <a:spcPts val="600"/>
                        </a:spcAft>
                      </a:pPr>
                      <a:r>
                        <a:rPr lang="es-ES" sz="1600" dirty="0">
                          <a:effectLst/>
                        </a:rPr>
                        <a:t> </a:t>
                      </a:r>
                      <a:r>
                        <a:rPr lang="es-ES" sz="1600" b="1" dirty="0" smtClean="0">
                          <a:effectLst/>
                        </a:rPr>
                        <a:t>Indicadores </a:t>
                      </a:r>
                      <a:r>
                        <a:rPr lang="es-ES" sz="1600" b="1" dirty="0">
                          <a:effectLst/>
                        </a:rPr>
                        <a:t>de desempeño para la función de </a:t>
                      </a:r>
                      <a:r>
                        <a:rPr lang="es-ES" sz="1600" b="1" dirty="0" smtClean="0">
                          <a:effectLst/>
                        </a:rPr>
                        <a:t>Producción-Operaciones</a:t>
                      </a:r>
                      <a:endParaRPr lang="es-PE" sz="1600" b="1" dirty="0">
                        <a:effectLst/>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PE"/>
                    </a:p>
                  </a:txBody>
                  <a:tcPr/>
                </a:tc>
              </a:tr>
              <a:tr h="360040">
                <a:tc>
                  <a:txBody>
                    <a:bodyPr/>
                    <a:lstStyle/>
                    <a:p>
                      <a:pPr algn="just">
                        <a:lnSpc>
                          <a:spcPts val="1200"/>
                        </a:lnSpc>
                        <a:spcBef>
                          <a:spcPts val="400"/>
                        </a:spcBef>
                        <a:spcAft>
                          <a:spcPts val="400"/>
                        </a:spcAft>
                      </a:pPr>
                      <a:r>
                        <a:rPr lang="es-ES" sz="1600" b="1" dirty="0">
                          <a:effectLst/>
                        </a:rPr>
                        <a:t>Dimensión</a:t>
                      </a:r>
                      <a:endParaRPr lang="es-PE" sz="1600" b="1"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Bef>
                          <a:spcPts val="400"/>
                        </a:spcBef>
                        <a:spcAft>
                          <a:spcPts val="400"/>
                        </a:spcAft>
                      </a:pPr>
                      <a:r>
                        <a:rPr lang="es-ES" sz="1600" b="1" dirty="0" smtClean="0">
                          <a:effectLst/>
                        </a:rPr>
                        <a:t>Indicador</a:t>
                      </a:r>
                      <a:endParaRPr lang="es-PE" sz="1600" b="1"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8112">
                <a:tc>
                  <a:txBody>
                    <a:bodyPr/>
                    <a:lstStyle/>
                    <a:p>
                      <a:pPr algn="just">
                        <a:lnSpc>
                          <a:spcPts val="1200"/>
                        </a:lnSpc>
                        <a:spcBef>
                          <a:spcPts val="400"/>
                        </a:spcBef>
                        <a:spcAft>
                          <a:spcPts val="400"/>
                        </a:spcAft>
                      </a:pPr>
                      <a:r>
                        <a:rPr lang="es-ES" sz="1600" b="1" dirty="0">
                          <a:effectLst/>
                        </a:rPr>
                        <a:t>Económica</a:t>
                      </a:r>
                      <a:endParaRPr lang="es-PE" sz="1600" b="1"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200"/>
                        </a:lnSpc>
                        <a:spcBef>
                          <a:spcPts val="200"/>
                        </a:spcBef>
                        <a:spcAft>
                          <a:spcPts val="0"/>
                        </a:spcAft>
                      </a:pPr>
                      <a:r>
                        <a:rPr lang="es-ES" sz="1600" dirty="0">
                          <a:effectLst/>
                        </a:rPr>
                        <a:t>Costes unitarios de producción</a:t>
                      </a:r>
                      <a:endParaRPr lang="es-PE" sz="1600" dirty="0">
                        <a:effectLst/>
                      </a:endParaRPr>
                    </a:p>
                    <a:p>
                      <a:pPr algn="just">
                        <a:lnSpc>
                          <a:spcPts val="1200"/>
                        </a:lnSpc>
                        <a:spcBef>
                          <a:spcPts val="200"/>
                        </a:spcBef>
                        <a:spcAft>
                          <a:spcPts val="0"/>
                        </a:spcAft>
                      </a:pPr>
                      <a:r>
                        <a:rPr lang="es-ES" sz="1600" dirty="0">
                          <a:effectLst/>
                        </a:rPr>
                        <a:t>Rentabilidad </a:t>
                      </a:r>
                      <a:endParaRPr lang="es-PE" sz="1600" dirty="0">
                        <a:effectLst/>
                      </a:endParaRPr>
                    </a:p>
                    <a:p>
                      <a:pPr algn="just">
                        <a:lnSpc>
                          <a:spcPts val="1200"/>
                        </a:lnSpc>
                        <a:spcBef>
                          <a:spcPts val="200"/>
                        </a:spcBef>
                        <a:spcAft>
                          <a:spcPts val="0"/>
                        </a:spcAft>
                      </a:pPr>
                      <a:r>
                        <a:rPr lang="es-ES" sz="1600" dirty="0">
                          <a:effectLst/>
                        </a:rPr>
                        <a:t>Rotación de inventarios</a:t>
                      </a:r>
                      <a:endParaRPr lang="es-PE" sz="1600" dirty="0">
                        <a:effectLst/>
                      </a:endParaRPr>
                    </a:p>
                    <a:p>
                      <a:pPr algn="just">
                        <a:lnSpc>
                          <a:spcPts val="1200"/>
                        </a:lnSpc>
                        <a:spcBef>
                          <a:spcPts val="200"/>
                        </a:spcBef>
                        <a:spcAft>
                          <a:spcPts val="0"/>
                        </a:spcAft>
                      </a:pPr>
                      <a:r>
                        <a:rPr lang="es-ES" sz="1600" dirty="0">
                          <a:effectLst/>
                        </a:rPr>
                        <a:t>Retorno sobre la inversión</a:t>
                      </a:r>
                      <a:endParaRPr lang="es-PE" sz="1600" dirty="0">
                        <a:effectLst/>
                      </a:endParaRPr>
                    </a:p>
                    <a:p>
                      <a:pPr algn="just">
                        <a:lnSpc>
                          <a:spcPts val="1200"/>
                        </a:lnSpc>
                        <a:spcBef>
                          <a:spcPts val="200"/>
                        </a:spcBef>
                        <a:spcAft>
                          <a:spcPts val="0"/>
                        </a:spcAft>
                      </a:pPr>
                      <a:r>
                        <a:rPr lang="es-ES" sz="1600" dirty="0">
                          <a:effectLst/>
                        </a:rPr>
                        <a:t>Costes totales indirectos y de material</a:t>
                      </a:r>
                      <a:endParaRPr lang="es-PE" sz="16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52128">
                <a:tc>
                  <a:txBody>
                    <a:bodyPr/>
                    <a:lstStyle/>
                    <a:p>
                      <a:pPr algn="just">
                        <a:lnSpc>
                          <a:spcPts val="1200"/>
                        </a:lnSpc>
                        <a:spcBef>
                          <a:spcPts val="400"/>
                        </a:spcBef>
                        <a:spcAft>
                          <a:spcPts val="400"/>
                        </a:spcAft>
                      </a:pPr>
                      <a:r>
                        <a:rPr lang="es-ES" sz="1600" b="1" dirty="0">
                          <a:effectLst/>
                        </a:rPr>
                        <a:t>Competitiva</a:t>
                      </a:r>
                      <a:endParaRPr lang="es-PE" sz="1600" b="1"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200"/>
                        </a:lnSpc>
                        <a:spcBef>
                          <a:spcPts val="200"/>
                        </a:spcBef>
                        <a:spcAft>
                          <a:spcPts val="0"/>
                        </a:spcAft>
                      </a:pPr>
                      <a:r>
                        <a:rPr lang="es-ES" sz="1600" dirty="0">
                          <a:effectLst/>
                        </a:rPr>
                        <a:t>Cuota de mercado</a:t>
                      </a:r>
                      <a:endParaRPr lang="es-PE" sz="1600" dirty="0">
                        <a:effectLst/>
                      </a:endParaRPr>
                    </a:p>
                    <a:p>
                      <a:pPr algn="just">
                        <a:lnSpc>
                          <a:spcPts val="1200"/>
                        </a:lnSpc>
                        <a:spcBef>
                          <a:spcPts val="200"/>
                        </a:spcBef>
                        <a:spcAft>
                          <a:spcPts val="0"/>
                        </a:spcAft>
                      </a:pPr>
                      <a:r>
                        <a:rPr lang="es-ES" sz="1600" dirty="0">
                          <a:effectLst/>
                        </a:rPr>
                        <a:t>Servicio al cliente</a:t>
                      </a:r>
                      <a:endParaRPr lang="es-PE" sz="1600" dirty="0">
                        <a:effectLst/>
                      </a:endParaRPr>
                    </a:p>
                    <a:p>
                      <a:pPr algn="just">
                        <a:lnSpc>
                          <a:spcPts val="1200"/>
                        </a:lnSpc>
                        <a:spcBef>
                          <a:spcPts val="200"/>
                        </a:spcBef>
                        <a:spcAft>
                          <a:spcPts val="0"/>
                        </a:spcAft>
                      </a:pPr>
                      <a:r>
                        <a:rPr lang="es-ES" sz="1600" dirty="0">
                          <a:effectLst/>
                        </a:rPr>
                        <a:t>Variedad de productos</a:t>
                      </a:r>
                      <a:endParaRPr lang="es-PE" sz="1600" dirty="0">
                        <a:effectLst/>
                      </a:endParaRPr>
                    </a:p>
                    <a:p>
                      <a:pPr algn="just">
                        <a:lnSpc>
                          <a:spcPts val="1200"/>
                        </a:lnSpc>
                        <a:spcBef>
                          <a:spcPts val="200"/>
                        </a:spcBef>
                        <a:spcAft>
                          <a:spcPts val="0"/>
                        </a:spcAft>
                      </a:pPr>
                      <a:r>
                        <a:rPr lang="es-ES" sz="1600" dirty="0">
                          <a:effectLst/>
                        </a:rPr>
                        <a:t>Entregas a tiempo</a:t>
                      </a:r>
                      <a:endParaRPr lang="es-PE" sz="1600" dirty="0">
                        <a:effectLst/>
                      </a:endParaRPr>
                    </a:p>
                    <a:p>
                      <a:pPr algn="just">
                        <a:lnSpc>
                          <a:spcPts val="1200"/>
                        </a:lnSpc>
                        <a:spcBef>
                          <a:spcPts val="200"/>
                        </a:spcBef>
                        <a:spcAft>
                          <a:spcPts val="0"/>
                        </a:spcAft>
                      </a:pPr>
                      <a:r>
                        <a:rPr lang="es-ES" sz="1600" dirty="0">
                          <a:effectLst/>
                        </a:rPr>
                        <a:t>Tiempo de entrega al cliente</a:t>
                      </a:r>
                      <a:endParaRPr lang="es-PE" sz="1600" dirty="0">
                        <a:effectLst/>
                      </a:endParaRPr>
                    </a:p>
                    <a:p>
                      <a:pPr algn="just">
                        <a:lnSpc>
                          <a:spcPts val="1200"/>
                        </a:lnSpc>
                        <a:spcBef>
                          <a:spcPts val="200"/>
                        </a:spcBef>
                        <a:spcAft>
                          <a:spcPts val="0"/>
                        </a:spcAft>
                      </a:pPr>
                      <a:r>
                        <a:rPr lang="es-ES" sz="1600" dirty="0">
                          <a:effectLst/>
                        </a:rPr>
                        <a:t>Satisfacción del cliente</a:t>
                      </a:r>
                      <a:endParaRPr lang="es-PE" sz="16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52128">
                <a:tc>
                  <a:txBody>
                    <a:bodyPr/>
                    <a:lstStyle/>
                    <a:p>
                      <a:pPr algn="just">
                        <a:lnSpc>
                          <a:spcPts val="1200"/>
                        </a:lnSpc>
                        <a:spcBef>
                          <a:spcPts val="400"/>
                        </a:spcBef>
                        <a:spcAft>
                          <a:spcPts val="400"/>
                        </a:spcAft>
                      </a:pPr>
                      <a:r>
                        <a:rPr lang="es-ES" sz="1600" b="1" dirty="0">
                          <a:effectLst/>
                        </a:rPr>
                        <a:t>Operativa</a:t>
                      </a:r>
                      <a:endParaRPr lang="es-PE" sz="1600" b="1"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200"/>
                        </a:lnSpc>
                        <a:spcBef>
                          <a:spcPts val="200"/>
                        </a:spcBef>
                        <a:spcAft>
                          <a:spcPts val="0"/>
                        </a:spcAft>
                      </a:pPr>
                      <a:r>
                        <a:rPr lang="es-ES" sz="1600" dirty="0">
                          <a:effectLst/>
                        </a:rPr>
                        <a:t>Rapidez en el desarrollo de productos</a:t>
                      </a:r>
                      <a:endParaRPr lang="es-PE" sz="1600" dirty="0">
                        <a:effectLst/>
                      </a:endParaRPr>
                    </a:p>
                    <a:p>
                      <a:pPr algn="just">
                        <a:lnSpc>
                          <a:spcPts val="1200"/>
                        </a:lnSpc>
                        <a:spcBef>
                          <a:spcPts val="200"/>
                        </a:spcBef>
                        <a:spcAft>
                          <a:spcPts val="0"/>
                        </a:spcAft>
                      </a:pPr>
                      <a:r>
                        <a:rPr lang="es-ES" sz="1600" dirty="0">
                          <a:effectLst/>
                        </a:rPr>
                        <a:t>Conformidad con las especificaciones (calidad de los procesos de manufactura)</a:t>
                      </a:r>
                      <a:endParaRPr lang="es-PE" sz="1600" dirty="0">
                        <a:effectLst/>
                      </a:endParaRPr>
                    </a:p>
                    <a:p>
                      <a:pPr algn="just">
                        <a:lnSpc>
                          <a:spcPts val="1200"/>
                        </a:lnSpc>
                        <a:spcBef>
                          <a:spcPts val="200"/>
                        </a:spcBef>
                        <a:spcAft>
                          <a:spcPts val="0"/>
                        </a:spcAft>
                      </a:pPr>
                      <a:r>
                        <a:rPr lang="es-ES" sz="1600" dirty="0">
                          <a:effectLst/>
                        </a:rPr>
                        <a:t>Tiempo de cambios de equipo</a:t>
                      </a:r>
                      <a:endParaRPr lang="es-PE" sz="1600" dirty="0">
                        <a:effectLst/>
                      </a:endParaRPr>
                    </a:p>
                    <a:p>
                      <a:pPr algn="just">
                        <a:lnSpc>
                          <a:spcPts val="1200"/>
                        </a:lnSpc>
                        <a:spcBef>
                          <a:spcPts val="200"/>
                        </a:spcBef>
                        <a:spcAft>
                          <a:spcPts val="0"/>
                        </a:spcAft>
                      </a:pPr>
                      <a:r>
                        <a:rPr lang="es-ES" sz="1600" dirty="0">
                          <a:effectLst/>
                        </a:rPr>
                        <a:t>Tiempo total de producción</a:t>
                      </a:r>
                      <a:endParaRPr lang="es-PE" sz="1600" dirty="0">
                        <a:effectLst/>
                      </a:endParaRPr>
                    </a:p>
                    <a:p>
                      <a:pPr algn="just">
                        <a:lnSpc>
                          <a:spcPts val="1200"/>
                        </a:lnSpc>
                        <a:spcBef>
                          <a:spcPts val="200"/>
                        </a:spcBef>
                        <a:spcAft>
                          <a:spcPts val="0"/>
                        </a:spcAft>
                      </a:pPr>
                      <a:r>
                        <a:rPr lang="es-ES" sz="1600" dirty="0">
                          <a:effectLst/>
                        </a:rPr>
                        <a:t>Tiempo de adquisición / compras</a:t>
                      </a:r>
                      <a:endParaRPr lang="es-PE" sz="16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17">
                <a:tc gridSpan="2">
                  <a:txBody>
                    <a:bodyPr/>
                    <a:lstStyle/>
                    <a:p>
                      <a:pPr algn="just">
                        <a:lnSpc>
                          <a:spcPts val="1200"/>
                        </a:lnSpc>
                        <a:spcBef>
                          <a:spcPts val="300"/>
                        </a:spcBef>
                        <a:spcAft>
                          <a:spcPts val="0"/>
                        </a:spcAft>
                      </a:pPr>
                      <a:r>
                        <a:rPr lang="es-ES" sz="1200" dirty="0">
                          <a:effectLst/>
                        </a:rPr>
                        <a:t>Fuente: Vargas &amp; Cárdenas (2000).</a:t>
                      </a:r>
                      <a:endParaRPr lang="es-PE" sz="1100" dirty="0">
                        <a:effectLst/>
                        <a:latin typeface="Times New Roman"/>
                        <a:ea typeface="Times New Roman"/>
                      </a:endParaRPr>
                    </a:p>
                  </a:txBody>
                  <a:tcPr marL="44450" marR="44450" marT="0" marB="0">
                    <a:lnT w="12700" cap="flat" cmpd="sng" algn="ctr">
                      <a:solidFill>
                        <a:schemeClr val="tx1"/>
                      </a:solidFill>
                      <a:prstDash val="solid"/>
                      <a:round/>
                      <a:headEnd type="none" w="med" len="med"/>
                      <a:tailEnd type="none" w="med" len="med"/>
                    </a:lnT>
                  </a:tcPr>
                </a:tc>
                <a:tc hMerge="1">
                  <a:txBody>
                    <a:bodyPr/>
                    <a:lstStyle/>
                    <a:p>
                      <a:endParaRPr lang="es-PE"/>
                    </a:p>
                  </a:txBody>
                  <a:tcPr/>
                </a:tc>
              </a:tr>
            </a:tbl>
          </a:graphicData>
        </a:graphic>
      </p:graphicFrame>
    </p:spTree>
    <p:extLst>
      <p:ext uri="{BB962C8B-B14F-4D97-AF65-F5344CB8AC3E}">
        <p14:creationId xmlns="" xmlns:p14="http://schemas.microsoft.com/office/powerpoint/2010/main" val="384943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Importancia de la productividad</a:t>
            </a:r>
            <a:endParaRPr lang="es-PE" dirty="0"/>
          </a:p>
        </p:txBody>
      </p:sp>
      <p:sp>
        <p:nvSpPr>
          <p:cNvPr id="3" name="2 Marcador de contenido"/>
          <p:cNvSpPr>
            <a:spLocks noGrp="1"/>
          </p:cNvSpPr>
          <p:nvPr>
            <p:ph idx="1"/>
          </p:nvPr>
        </p:nvSpPr>
        <p:spPr/>
        <p:txBody>
          <a:bodyPr/>
          <a:lstStyle/>
          <a:p>
            <a:r>
              <a:rPr lang="es-MX" dirty="0"/>
              <a:t>El único camino para que un negocio pueda crecer y aumentar su rentabilidad ( o sus utilidades) es aumentando su productividad. Y el instrumento fundamental que origina una mayor productividad es la utilización de métodos, el estudio de tiempos, y un sistema de pago de salarios.</a:t>
            </a:r>
            <a:endParaRPr lang="es-PE" dirty="0"/>
          </a:p>
          <a:p>
            <a:endParaRPr lang="es-PE"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1098" y="3573016"/>
            <a:ext cx="4047938"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3936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70"/>
            <a:ext cx="7772400" cy="987213"/>
          </a:xfrm>
        </p:spPr>
        <p:txBody>
          <a:bodyPr/>
          <a:lstStyle/>
          <a:p>
            <a:r>
              <a:rPr lang="es-PE"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PRODUCTIVIDAD</a:t>
            </a:r>
            <a:endParaRPr lang="es-PE"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Marcador de contenido"/>
          <p:cNvSpPr>
            <a:spLocks noGrp="1"/>
          </p:cNvSpPr>
          <p:nvPr>
            <p:ph idx="1"/>
          </p:nvPr>
        </p:nvSpPr>
        <p:spPr>
          <a:xfrm>
            <a:off x="611560" y="620688"/>
            <a:ext cx="7772400" cy="4209257"/>
          </a:xfrm>
        </p:spPr>
        <p:txBody>
          <a:bodyPr/>
          <a:lstStyle/>
          <a:p>
            <a:r>
              <a:rPr lang="es-MX" dirty="0"/>
              <a:t>Asimismo, García Cebrián </a:t>
            </a:r>
            <a:r>
              <a:rPr lang="es-MX" i="1" dirty="0"/>
              <a:t>&amp; </a:t>
            </a:r>
            <a:r>
              <a:rPr lang="es-MX" dirty="0"/>
              <a:t>López </a:t>
            </a:r>
            <a:r>
              <a:rPr lang="es-MX" dirty="0" err="1"/>
              <a:t>Viñegla</a:t>
            </a:r>
            <a:r>
              <a:rPr lang="es-MX" dirty="0"/>
              <a:t> (2000), destacan que para que la estrategia de producción desarrolle su papel de actividad creadora de </a:t>
            </a:r>
            <a:r>
              <a:rPr lang="es-MX" dirty="0" smtClean="0"/>
              <a:t>valor</a:t>
            </a:r>
          </a:p>
          <a:p>
            <a:endParaRPr lang="es-PE" dirty="0"/>
          </a:p>
        </p:txBody>
      </p:sp>
      <p:graphicFrame>
        <p:nvGraphicFramePr>
          <p:cNvPr id="4" name="3 Tabla"/>
          <p:cNvGraphicFramePr>
            <a:graphicFrameLocks noGrp="1"/>
          </p:cNvGraphicFramePr>
          <p:nvPr>
            <p:extLst>
              <p:ext uri="{D42A27DB-BD31-4B8C-83A1-F6EECF244321}">
                <p14:modId xmlns="" xmlns:p14="http://schemas.microsoft.com/office/powerpoint/2010/main" val="251203352"/>
              </p:ext>
            </p:extLst>
          </p:nvPr>
        </p:nvGraphicFramePr>
        <p:xfrm>
          <a:off x="827584" y="1628800"/>
          <a:ext cx="7488831" cy="5287640"/>
        </p:xfrm>
        <a:graphic>
          <a:graphicData uri="http://schemas.openxmlformats.org/drawingml/2006/table">
            <a:tbl>
              <a:tblPr>
                <a:tableStyleId>{9DCAF9ED-07DC-4A11-8D7F-57B35C25682E}</a:tableStyleId>
              </a:tblPr>
              <a:tblGrid>
                <a:gridCol w="1440159"/>
                <a:gridCol w="1152128"/>
                <a:gridCol w="1800200"/>
                <a:gridCol w="1440160"/>
                <a:gridCol w="1656184"/>
              </a:tblGrid>
              <a:tr h="360040">
                <a:tc gridSpan="5">
                  <a:txBody>
                    <a:bodyPr/>
                    <a:lstStyle/>
                    <a:p>
                      <a:pPr algn="l">
                        <a:lnSpc>
                          <a:spcPts val="1200"/>
                        </a:lnSpc>
                        <a:spcBef>
                          <a:spcPts val="600"/>
                        </a:spcBef>
                        <a:spcAft>
                          <a:spcPts val="600"/>
                        </a:spcAft>
                      </a:pPr>
                      <a:r>
                        <a:rPr lang="es-ES" sz="1400" b="0" dirty="0">
                          <a:solidFill>
                            <a:schemeClr val="tx1"/>
                          </a:solidFill>
                          <a:effectLst/>
                        </a:rPr>
                        <a:t> Cuadro de Mando para la función de Producción-Operaciones</a:t>
                      </a:r>
                      <a:endParaRPr lang="es-PE" sz="1400" b="0" dirty="0">
                        <a:solidFill>
                          <a:schemeClr val="tx1"/>
                        </a:solidFill>
                        <a:effectLst/>
                        <a:latin typeface="Times New Roman"/>
                        <a:ea typeface="Times New Roman"/>
                      </a:endParaRPr>
                    </a:p>
                  </a:txBody>
                  <a:tcPr marL="42583" marR="42583" marT="0" marB="0" anchor="ctr">
                    <a:solidFill>
                      <a:srgbClr val="FF0066"/>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432048">
                <a:tc>
                  <a:txBody>
                    <a:bodyPr/>
                    <a:lstStyle/>
                    <a:p>
                      <a:pPr algn="ctr">
                        <a:lnSpc>
                          <a:spcPts val="1200"/>
                        </a:lnSpc>
                        <a:spcBef>
                          <a:spcPts val="300"/>
                        </a:spcBef>
                        <a:spcAft>
                          <a:spcPts val="200"/>
                        </a:spcAft>
                      </a:pPr>
                      <a:r>
                        <a:rPr lang="es-ES" sz="1400" b="1" cap="all" dirty="0">
                          <a:solidFill>
                            <a:schemeClr val="tx1"/>
                          </a:solidFill>
                          <a:effectLst/>
                        </a:rPr>
                        <a:t>Estrategia de producción</a:t>
                      </a:r>
                      <a:endParaRPr lang="es-PE" sz="1400" b="1" dirty="0">
                        <a:solidFill>
                          <a:schemeClr val="tx1"/>
                        </a:solidFill>
                        <a:effectLst/>
                        <a:latin typeface="Times New Roman"/>
                        <a:ea typeface="Times New Roman"/>
                      </a:endParaRPr>
                    </a:p>
                  </a:txBody>
                  <a:tcPr marL="42583" marR="42583" marT="0" marB="0" anchor="ctr">
                    <a:solidFill>
                      <a:srgbClr val="FF0066"/>
                    </a:solidFill>
                  </a:tcPr>
                </a:tc>
                <a:tc>
                  <a:txBody>
                    <a:bodyPr/>
                    <a:lstStyle/>
                    <a:p>
                      <a:pPr algn="ctr">
                        <a:lnSpc>
                          <a:spcPts val="1200"/>
                        </a:lnSpc>
                        <a:spcBef>
                          <a:spcPts val="300"/>
                        </a:spcBef>
                        <a:spcAft>
                          <a:spcPts val="200"/>
                        </a:spcAft>
                      </a:pPr>
                      <a:r>
                        <a:rPr lang="es-ES" sz="1400" cap="all" dirty="0">
                          <a:solidFill>
                            <a:schemeClr val="tx1"/>
                          </a:solidFill>
                          <a:effectLst/>
                        </a:rPr>
                        <a:t>Focalización por procesos</a:t>
                      </a:r>
                      <a:endParaRPr lang="es-PE" sz="1400" b="1" dirty="0">
                        <a:solidFill>
                          <a:schemeClr val="tx1"/>
                        </a:solidFill>
                        <a:effectLst/>
                        <a:latin typeface="Times New Roman"/>
                        <a:ea typeface="Times New Roman"/>
                      </a:endParaRPr>
                    </a:p>
                  </a:txBody>
                  <a:tcPr marL="42583" marR="42583" marT="0" marB="0" anchor="ctr">
                    <a:solidFill>
                      <a:srgbClr val="FF0066"/>
                    </a:solidFill>
                  </a:tcPr>
                </a:tc>
                <a:tc>
                  <a:txBody>
                    <a:bodyPr/>
                    <a:lstStyle/>
                    <a:p>
                      <a:pPr algn="ctr">
                        <a:lnSpc>
                          <a:spcPts val="1200"/>
                        </a:lnSpc>
                        <a:spcBef>
                          <a:spcPts val="200"/>
                        </a:spcBef>
                        <a:spcAft>
                          <a:spcPts val="200"/>
                        </a:spcAft>
                      </a:pPr>
                      <a:r>
                        <a:rPr lang="es-ES" sz="1400" cap="all" dirty="0">
                          <a:solidFill>
                            <a:schemeClr val="tx1"/>
                          </a:solidFill>
                          <a:effectLst/>
                        </a:rPr>
                        <a:t>Justo a tiempo</a:t>
                      </a:r>
                      <a:endParaRPr lang="es-PE" sz="1400" b="1" dirty="0">
                        <a:solidFill>
                          <a:schemeClr val="tx1"/>
                        </a:solidFill>
                        <a:effectLst/>
                        <a:latin typeface="Times New Roman"/>
                        <a:ea typeface="Times New Roman"/>
                      </a:endParaRPr>
                    </a:p>
                  </a:txBody>
                  <a:tcPr marL="42583" marR="42583" marT="0" marB="0" anchor="ctr">
                    <a:solidFill>
                      <a:srgbClr val="FF0066"/>
                    </a:solidFill>
                  </a:tcPr>
                </a:tc>
                <a:tc gridSpan="2">
                  <a:txBody>
                    <a:bodyPr/>
                    <a:lstStyle/>
                    <a:p>
                      <a:pPr algn="ctr">
                        <a:lnSpc>
                          <a:spcPts val="1200"/>
                        </a:lnSpc>
                        <a:spcBef>
                          <a:spcPts val="200"/>
                        </a:spcBef>
                        <a:spcAft>
                          <a:spcPts val="200"/>
                        </a:spcAft>
                      </a:pPr>
                      <a:r>
                        <a:rPr lang="es-ES" sz="1400" cap="all" dirty="0">
                          <a:solidFill>
                            <a:schemeClr val="tx1"/>
                          </a:solidFill>
                          <a:effectLst/>
                        </a:rPr>
                        <a:t>Focalización por productos</a:t>
                      </a:r>
                      <a:endParaRPr lang="es-PE" sz="1400" b="1" dirty="0">
                        <a:solidFill>
                          <a:schemeClr val="tx1"/>
                        </a:solidFill>
                        <a:effectLst/>
                        <a:latin typeface="Times New Roman"/>
                        <a:ea typeface="Times New Roman"/>
                      </a:endParaRPr>
                    </a:p>
                  </a:txBody>
                  <a:tcPr marL="42583" marR="42583" marT="0" marB="0" anchor="ctr">
                    <a:solidFill>
                      <a:srgbClr val="FF0066"/>
                    </a:solidFill>
                  </a:tcPr>
                </a:tc>
                <a:tc hMerge="1">
                  <a:txBody>
                    <a:bodyPr/>
                    <a:lstStyle/>
                    <a:p>
                      <a:endParaRPr lang="es-PE"/>
                    </a:p>
                  </a:txBody>
                  <a:tcPr/>
                </a:tc>
              </a:tr>
              <a:tr h="145999">
                <a:tc rowSpan="2">
                  <a:txBody>
                    <a:bodyPr/>
                    <a:lstStyle/>
                    <a:p>
                      <a:pPr algn="ctr">
                        <a:lnSpc>
                          <a:spcPts val="1200"/>
                        </a:lnSpc>
                        <a:spcBef>
                          <a:spcPts val="200"/>
                        </a:spcBef>
                        <a:spcAft>
                          <a:spcPts val="200"/>
                        </a:spcAft>
                      </a:pPr>
                      <a:r>
                        <a:rPr lang="es-ES" sz="1400" b="0" cap="all" dirty="0">
                          <a:solidFill>
                            <a:schemeClr val="tx1"/>
                          </a:solidFill>
                          <a:effectLst/>
                        </a:rPr>
                        <a:t>Estrategia empresarial más coherente</a:t>
                      </a:r>
                      <a:endParaRPr lang="es-PE" sz="1400" b="0" dirty="0">
                        <a:solidFill>
                          <a:schemeClr val="tx1"/>
                        </a:solidFill>
                        <a:effectLst/>
                        <a:latin typeface="Times New Roman"/>
                        <a:ea typeface="Times New Roman"/>
                      </a:endParaRPr>
                    </a:p>
                  </a:txBody>
                  <a:tcPr marL="42583" marR="42583" marT="0" marB="0" anchor="ctr">
                    <a:solidFill>
                      <a:srgbClr val="FF0066"/>
                    </a:solidFill>
                  </a:tcPr>
                </a:tc>
                <a:tc rowSpan="2">
                  <a:txBody>
                    <a:bodyPr/>
                    <a:lstStyle/>
                    <a:p>
                      <a:pPr algn="ctr">
                        <a:lnSpc>
                          <a:spcPts val="1200"/>
                        </a:lnSpc>
                        <a:spcBef>
                          <a:spcPts val="200"/>
                        </a:spcBef>
                        <a:spcAft>
                          <a:spcPts val="200"/>
                        </a:spcAft>
                      </a:pPr>
                      <a:r>
                        <a:rPr lang="es-ES" sz="1400" cap="all" dirty="0">
                          <a:effectLst/>
                        </a:rPr>
                        <a:t>Liderazgo en costes</a:t>
                      </a:r>
                      <a:endParaRPr lang="es-PE" sz="1400" dirty="0">
                        <a:effectLst/>
                        <a:latin typeface="Times New Roman"/>
                        <a:ea typeface="Times New Roman"/>
                      </a:endParaRPr>
                    </a:p>
                  </a:txBody>
                  <a:tcPr marL="42583" marR="42583" marT="0" marB="0" anchor="ctr"/>
                </a:tc>
                <a:tc rowSpan="2">
                  <a:txBody>
                    <a:bodyPr/>
                    <a:lstStyle/>
                    <a:p>
                      <a:pPr algn="ctr">
                        <a:lnSpc>
                          <a:spcPts val="1200"/>
                        </a:lnSpc>
                        <a:spcBef>
                          <a:spcPts val="200"/>
                        </a:spcBef>
                        <a:spcAft>
                          <a:spcPts val="200"/>
                        </a:spcAft>
                      </a:pPr>
                      <a:r>
                        <a:rPr lang="es-ES" sz="1400" cap="all" dirty="0">
                          <a:effectLst/>
                        </a:rPr>
                        <a:t>DIFERENCIACIÓN</a:t>
                      </a:r>
                      <a:endParaRPr lang="es-PE" sz="1400" dirty="0">
                        <a:effectLst/>
                        <a:latin typeface="Times New Roman"/>
                        <a:ea typeface="Times New Roman"/>
                      </a:endParaRPr>
                    </a:p>
                  </a:txBody>
                  <a:tcPr marL="42583" marR="42583" marT="0" marB="0" anchor="ctr"/>
                </a:tc>
                <a:tc gridSpan="2">
                  <a:txBody>
                    <a:bodyPr/>
                    <a:lstStyle/>
                    <a:p>
                      <a:pPr algn="ctr">
                        <a:lnSpc>
                          <a:spcPts val="1200"/>
                        </a:lnSpc>
                        <a:spcBef>
                          <a:spcPts val="200"/>
                        </a:spcBef>
                        <a:spcAft>
                          <a:spcPts val="200"/>
                        </a:spcAft>
                      </a:pPr>
                      <a:r>
                        <a:rPr lang="es-ES" sz="1400" cap="all" dirty="0">
                          <a:effectLst/>
                        </a:rPr>
                        <a:t>Concentración (E</a:t>
                      </a:r>
                      <a:r>
                        <a:rPr lang="es-ES" sz="1400" dirty="0">
                          <a:effectLst/>
                        </a:rPr>
                        <a:t>xclusividad</a:t>
                      </a:r>
                      <a:r>
                        <a:rPr lang="es-ES" sz="1400" cap="all" dirty="0">
                          <a:effectLst/>
                        </a:rPr>
                        <a:t>)</a:t>
                      </a:r>
                      <a:endParaRPr lang="es-PE" sz="1400" dirty="0">
                        <a:effectLst/>
                        <a:latin typeface="Times New Roman"/>
                        <a:ea typeface="Times New Roman"/>
                      </a:endParaRPr>
                    </a:p>
                  </a:txBody>
                  <a:tcPr marL="42583" marR="42583" marT="0" marB="0" anchor="ctr"/>
                </a:tc>
                <a:tc hMerge="1">
                  <a:txBody>
                    <a:bodyPr/>
                    <a:lstStyle/>
                    <a:p>
                      <a:endParaRPr lang="es-PE"/>
                    </a:p>
                  </a:txBody>
                  <a:tcPr/>
                </a:tc>
              </a:tr>
              <a:tr h="437996">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ts val="1200"/>
                        </a:lnSpc>
                        <a:spcBef>
                          <a:spcPts val="200"/>
                        </a:spcBef>
                        <a:spcAft>
                          <a:spcPts val="200"/>
                        </a:spcAft>
                      </a:pPr>
                      <a:r>
                        <a:rPr lang="es-ES" sz="1400" cap="all">
                          <a:effectLst/>
                        </a:rPr>
                        <a:t>Nichos productos especiales</a:t>
                      </a:r>
                      <a:endParaRPr lang="es-PE" sz="1400">
                        <a:effectLst/>
                        <a:latin typeface="Times New Roman"/>
                        <a:ea typeface="Times New Roman"/>
                      </a:endParaRPr>
                    </a:p>
                  </a:txBody>
                  <a:tcPr marL="42583" marR="42583" marT="0" marB="0" anchor="ctr"/>
                </a:tc>
                <a:tc>
                  <a:txBody>
                    <a:bodyPr/>
                    <a:lstStyle/>
                    <a:p>
                      <a:pPr algn="ctr">
                        <a:lnSpc>
                          <a:spcPts val="1200"/>
                        </a:lnSpc>
                        <a:spcBef>
                          <a:spcPts val="200"/>
                        </a:spcBef>
                        <a:spcAft>
                          <a:spcPts val="200"/>
                        </a:spcAft>
                      </a:pPr>
                      <a:r>
                        <a:rPr lang="es-ES" sz="1400" cap="all" dirty="0">
                          <a:effectLst/>
                        </a:rPr>
                        <a:t>Nuevos productos</a:t>
                      </a:r>
                      <a:endParaRPr lang="es-PE" sz="1400" dirty="0">
                        <a:effectLst/>
                        <a:latin typeface="Times New Roman"/>
                        <a:ea typeface="Times New Roman"/>
                      </a:endParaRPr>
                    </a:p>
                  </a:txBody>
                  <a:tcPr marL="42583" marR="42583" marT="0" marB="0" anchor="ctr"/>
                </a:tc>
              </a:tr>
              <a:tr h="486663">
                <a:tc>
                  <a:txBody>
                    <a:bodyPr/>
                    <a:lstStyle/>
                    <a:p>
                      <a:pPr algn="ctr">
                        <a:lnSpc>
                          <a:spcPts val="1200"/>
                        </a:lnSpc>
                        <a:spcBef>
                          <a:spcPts val="200"/>
                        </a:spcBef>
                        <a:spcAft>
                          <a:spcPts val="200"/>
                        </a:spcAft>
                      </a:pPr>
                      <a:r>
                        <a:rPr lang="es-ES" sz="1400" b="0" cap="all" dirty="0">
                          <a:solidFill>
                            <a:schemeClr val="tx1"/>
                          </a:solidFill>
                          <a:effectLst/>
                        </a:rPr>
                        <a:t>Factores clave</a:t>
                      </a:r>
                      <a:endParaRPr lang="es-PE" sz="1400" b="0" dirty="0">
                        <a:solidFill>
                          <a:schemeClr val="tx1"/>
                        </a:solidFill>
                        <a:effectLst/>
                        <a:latin typeface="Times New Roman"/>
                        <a:ea typeface="Times New Roman"/>
                      </a:endParaRPr>
                    </a:p>
                  </a:txBody>
                  <a:tcPr marL="42583" marR="42583" marT="0" marB="0" anchor="ctr">
                    <a:solidFill>
                      <a:srgbClr val="FF0066"/>
                    </a:solidFill>
                  </a:tcPr>
                </a:tc>
                <a:tc>
                  <a:txBody>
                    <a:bodyPr/>
                    <a:lstStyle/>
                    <a:p>
                      <a:pPr algn="l">
                        <a:lnSpc>
                          <a:spcPts val="1200"/>
                        </a:lnSpc>
                        <a:spcBef>
                          <a:spcPts val="200"/>
                        </a:spcBef>
                        <a:spcAft>
                          <a:spcPts val="200"/>
                        </a:spcAft>
                      </a:pPr>
                      <a:r>
                        <a:rPr lang="es-ES" sz="1400" dirty="0">
                          <a:effectLst/>
                        </a:rPr>
                        <a:t>Coste</a:t>
                      </a:r>
                      <a:endParaRPr lang="es-PE" sz="1400" dirty="0">
                        <a:effectLst/>
                        <a:latin typeface="Times New Roman"/>
                        <a:ea typeface="Times New Roman"/>
                      </a:endParaRPr>
                    </a:p>
                  </a:txBody>
                  <a:tcPr marL="42583" marR="42583" marT="0" marB="0" anchor="ctr"/>
                </a:tc>
                <a:tc>
                  <a:txBody>
                    <a:bodyPr/>
                    <a:lstStyle/>
                    <a:p>
                      <a:pPr marL="14605" algn="l">
                        <a:lnSpc>
                          <a:spcPts val="1200"/>
                        </a:lnSpc>
                        <a:spcBef>
                          <a:spcPts val="200"/>
                        </a:spcBef>
                        <a:spcAft>
                          <a:spcPts val="200"/>
                        </a:spcAft>
                      </a:pPr>
                      <a:r>
                        <a:rPr lang="es-ES" sz="1400">
                          <a:effectLst/>
                        </a:rPr>
                        <a:t>a) Flexibilidad</a:t>
                      </a:r>
                      <a:endParaRPr lang="es-PE" sz="1400">
                        <a:effectLst/>
                      </a:endParaRPr>
                    </a:p>
                    <a:p>
                      <a:pPr marL="153670" indent="-139700" algn="l">
                        <a:lnSpc>
                          <a:spcPts val="1200"/>
                        </a:lnSpc>
                        <a:spcBef>
                          <a:spcPts val="200"/>
                        </a:spcBef>
                        <a:spcAft>
                          <a:spcPts val="200"/>
                        </a:spcAft>
                      </a:pPr>
                      <a:r>
                        <a:rPr lang="es-ES" sz="1400">
                          <a:effectLst/>
                        </a:rPr>
                        <a:t>b) Coste (eliminación del despilfarro)</a:t>
                      </a:r>
                      <a:endParaRPr lang="es-PE" sz="1400">
                        <a:effectLst/>
                        <a:latin typeface="Times New Roman"/>
                        <a:ea typeface="Times New Roman"/>
                      </a:endParaRPr>
                    </a:p>
                  </a:txBody>
                  <a:tcPr marL="42583" marR="42583" marT="0" marB="0" anchor="ctr"/>
                </a:tc>
                <a:tc>
                  <a:txBody>
                    <a:bodyPr/>
                    <a:lstStyle/>
                    <a:p>
                      <a:pPr algn="l">
                        <a:lnSpc>
                          <a:spcPts val="1200"/>
                        </a:lnSpc>
                        <a:spcBef>
                          <a:spcPts val="200"/>
                        </a:spcBef>
                        <a:spcAft>
                          <a:spcPts val="200"/>
                        </a:spcAft>
                      </a:pPr>
                      <a:r>
                        <a:rPr lang="es-ES" sz="1400">
                          <a:effectLst/>
                        </a:rPr>
                        <a:t>a) Calidad </a:t>
                      </a:r>
                      <a:endParaRPr lang="es-PE" sz="1400">
                        <a:effectLst/>
                      </a:endParaRPr>
                    </a:p>
                    <a:p>
                      <a:pPr algn="l">
                        <a:lnSpc>
                          <a:spcPts val="1200"/>
                        </a:lnSpc>
                        <a:spcBef>
                          <a:spcPts val="200"/>
                        </a:spcBef>
                        <a:spcAft>
                          <a:spcPts val="200"/>
                        </a:spcAft>
                      </a:pPr>
                      <a:r>
                        <a:rPr lang="es-ES" sz="1400">
                          <a:effectLst/>
                        </a:rPr>
                        <a:t>b) Plazos de entrega</a:t>
                      </a:r>
                      <a:endParaRPr lang="es-PE" sz="1400">
                        <a:effectLst/>
                        <a:latin typeface="Times New Roman"/>
                        <a:ea typeface="Times New Roman"/>
                      </a:endParaRPr>
                    </a:p>
                  </a:txBody>
                  <a:tcPr marL="42583" marR="42583" marT="0" marB="0" anchor="ctr"/>
                </a:tc>
                <a:tc>
                  <a:txBody>
                    <a:bodyPr/>
                    <a:lstStyle/>
                    <a:p>
                      <a:pPr algn="l">
                        <a:lnSpc>
                          <a:spcPts val="1200"/>
                        </a:lnSpc>
                        <a:spcBef>
                          <a:spcPts val="200"/>
                        </a:spcBef>
                        <a:spcAft>
                          <a:spcPts val="200"/>
                        </a:spcAft>
                      </a:pPr>
                      <a:r>
                        <a:rPr lang="es-ES" sz="1400">
                          <a:effectLst/>
                        </a:rPr>
                        <a:t>Flexibilidad</a:t>
                      </a:r>
                      <a:endParaRPr lang="es-PE" sz="1400">
                        <a:effectLst/>
                        <a:latin typeface="Times New Roman"/>
                        <a:ea typeface="Times New Roman"/>
                      </a:endParaRPr>
                    </a:p>
                  </a:txBody>
                  <a:tcPr marL="42583" marR="42583" marT="0" marB="0" anchor="ctr"/>
                </a:tc>
              </a:tr>
              <a:tr h="1508654">
                <a:tc>
                  <a:txBody>
                    <a:bodyPr/>
                    <a:lstStyle/>
                    <a:p>
                      <a:pPr algn="ctr">
                        <a:lnSpc>
                          <a:spcPts val="1200"/>
                        </a:lnSpc>
                        <a:spcBef>
                          <a:spcPts val="200"/>
                        </a:spcBef>
                        <a:spcAft>
                          <a:spcPts val="200"/>
                        </a:spcAft>
                      </a:pPr>
                      <a:r>
                        <a:rPr lang="es-ES" sz="1400" b="0" cap="all">
                          <a:solidFill>
                            <a:schemeClr val="tx1"/>
                          </a:solidFill>
                          <a:effectLst/>
                        </a:rPr>
                        <a:t>Indicadores estratégicos</a:t>
                      </a:r>
                      <a:endParaRPr lang="es-PE" sz="1400" b="0">
                        <a:solidFill>
                          <a:schemeClr val="tx1"/>
                        </a:solidFill>
                        <a:effectLst/>
                        <a:latin typeface="Times New Roman"/>
                        <a:ea typeface="Times New Roman"/>
                      </a:endParaRPr>
                    </a:p>
                  </a:txBody>
                  <a:tcPr marL="42583" marR="42583" marT="0" marB="0" anchor="ctr">
                    <a:solidFill>
                      <a:srgbClr val="FF0066"/>
                    </a:solidFill>
                  </a:tcPr>
                </a:tc>
                <a:tc>
                  <a:txBody>
                    <a:bodyPr/>
                    <a:lstStyle/>
                    <a:p>
                      <a:pPr algn="l">
                        <a:lnSpc>
                          <a:spcPts val="1200"/>
                        </a:lnSpc>
                        <a:spcBef>
                          <a:spcPts val="200"/>
                        </a:spcBef>
                        <a:spcAft>
                          <a:spcPts val="200"/>
                        </a:spcAft>
                      </a:pPr>
                      <a:r>
                        <a:rPr lang="es-ES" sz="1400" dirty="0">
                          <a:effectLst/>
                        </a:rPr>
                        <a:t>Coste total medio</a:t>
                      </a:r>
                      <a:endParaRPr lang="es-PE" sz="1400" dirty="0">
                        <a:effectLst/>
                      </a:endParaRPr>
                    </a:p>
                    <a:p>
                      <a:pPr algn="l">
                        <a:lnSpc>
                          <a:spcPts val="1200"/>
                        </a:lnSpc>
                        <a:spcBef>
                          <a:spcPts val="200"/>
                        </a:spcBef>
                        <a:spcAft>
                          <a:spcPts val="200"/>
                        </a:spcAft>
                      </a:pPr>
                      <a:r>
                        <a:rPr lang="es-ES" sz="1400" dirty="0">
                          <a:effectLst/>
                        </a:rPr>
                        <a:t>Volumen /Capacidad</a:t>
                      </a:r>
                      <a:endParaRPr lang="es-PE" sz="1400" dirty="0">
                        <a:effectLst/>
                        <a:latin typeface="Times New Roman"/>
                        <a:ea typeface="Times New Roman"/>
                      </a:endParaRPr>
                    </a:p>
                  </a:txBody>
                  <a:tcPr marL="42583" marR="42583" marT="0" marB="0" anchor="ctr"/>
                </a:tc>
                <a:tc>
                  <a:txBody>
                    <a:bodyPr/>
                    <a:lstStyle/>
                    <a:p>
                      <a:pPr marL="153670" indent="-148590" algn="l">
                        <a:lnSpc>
                          <a:spcPts val="1200"/>
                        </a:lnSpc>
                        <a:spcBef>
                          <a:spcPts val="200"/>
                        </a:spcBef>
                        <a:spcAft>
                          <a:spcPts val="200"/>
                        </a:spcAft>
                      </a:pPr>
                      <a:r>
                        <a:rPr lang="es-ES" sz="1400">
                          <a:effectLst/>
                        </a:rPr>
                        <a:t>a) Variedad de productos: secuencia de fabricación</a:t>
                      </a:r>
                      <a:endParaRPr lang="es-PE" sz="1400">
                        <a:effectLst/>
                      </a:endParaRPr>
                    </a:p>
                    <a:p>
                      <a:pPr marL="153670" indent="-148590" algn="l">
                        <a:lnSpc>
                          <a:spcPts val="1200"/>
                        </a:lnSpc>
                        <a:spcBef>
                          <a:spcPts val="200"/>
                        </a:spcBef>
                        <a:spcAft>
                          <a:spcPts val="0"/>
                        </a:spcAft>
                      </a:pPr>
                      <a:r>
                        <a:rPr lang="es-ES" sz="1400">
                          <a:effectLst/>
                        </a:rPr>
                        <a:t>b) Ceros stocks</a:t>
                      </a:r>
                      <a:endParaRPr lang="es-PE" sz="1400">
                        <a:effectLst/>
                      </a:endParaRPr>
                    </a:p>
                    <a:p>
                      <a:pPr marL="153670" indent="-148590" algn="l">
                        <a:lnSpc>
                          <a:spcPts val="1200"/>
                        </a:lnSpc>
                        <a:spcBef>
                          <a:spcPts val="600"/>
                        </a:spcBef>
                        <a:spcAft>
                          <a:spcPts val="0"/>
                        </a:spcAft>
                      </a:pPr>
                      <a:r>
                        <a:rPr lang="es-ES" sz="1400">
                          <a:effectLst/>
                        </a:rPr>
                        <a:t>    Cero averías </a:t>
                      </a:r>
                      <a:endParaRPr lang="es-PE" sz="1400">
                        <a:effectLst/>
                      </a:endParaRPr>
                    </a:p>
                    <a:p>
                      <a:pPr marL="153670" indent="-148590" algn="l">
                        <a:lnSpc>
                          <a:spcPts val="1200"/>
                        </a:lnSpc>
                        <a:spcBef>
                          <a:spcPts val="600"/>
                        </a:spcBef>
                        <a:spcAft>
                          <a:spcPts val="0"/>
                        </a:spcAft>
                      </a:pPr>
                      <a:r>
                        <a:rPr lang="es-ES" sz="1400">
                          <a:effectLst/>
                        </a:rPr>
                        <a:t>    Cero defectos</a:t>
                      </a:r>
                      <a:endParaRPr lang="es-PE" sz="1400">
                        <a:effectLst/>
                      </a:endParaRPr>
                    </a:p>
                    <a:p>
                      <a:pPr marL="153670" indent="-148590" algn="l">
                        <a:lnSpc>
                          <a:spcPts val="1200"/>
                        </a:lnSpc>
                        <a:spcBef>
                          <a:spcPts val="600"/>
                        </a:spcBef>
                        <a:spcAft>
                          <a:spcPts val="0"/>
                        </a:spcAft>
                      </a:pPr>
                      <a:r>
                        <a:rPr lang="es-ES" sz="1400">
                          <a:effectLst/>
                        </a:rPr>
                        <a:t>    Cero plazos </a:t>
                      </a:r>
                      <a:endParaRPr lang="es-PE" sz="1400">
                        <a:effectLst/>
                      </a:endParaRPr>
                    </a:p>
                    <a:p>
                      <a:pPr marL="153670" indent="-148590" algn="l">
                        <a:lnSpc>
                          <a:spcPts val="1200"/>
                        </a:lnSpc>
                        <a:spcBef>
                          <a:spcPts val="600"/>
                        </a:spcBef>
                        <a:spcAft>
                          <a:spcPts val="0"/>
                        </a:spcAft>
                      </a:pPr>
                      <a:r>
                        <a:rPr lang="es-ES" sz="1400">
                          <a:effectLst/>
                        </a:rPr>
                        <a:t>    Cero burocracia</a:t>
                      </a:r>
                      <a:endParaRPr lang="es-PE" sz="1400">
                        <a:effectLst/>
                        <a:latin typeface="Times New Roman"/>
                        <a:ea typeface="Times New Roman"/>
                      </a:endParaRPr>
                    </a:p>
                  </a:txBody>
                  <a:tcPr marL="42583" marR="42583" marT="0" marB="0" anchor="ctr"/>
                </a:tc>
                <a:tc>
                  <a:txBody>
                    <a:bodyPr/>
                    <a:lstStyle/>
                    <a:p>
                      <a:pPr marL="153670" indent="-153670" algn="l">
                        <a:lnSpc>
                          <a:spcPts val="1200"/>
                        </a:lnSpc>
                        <a:spcBef>
                          <a:spcPts val="200"/>
                        </a:spcBef>
                        <a:spcAft>
                          <a:spcPts val="200"/>
                        </a:spcAft>
                      </a:pPr>
                      <a:r>
                        <a:rPr lang="es-ES" sz="1400">
                          <a:effectLst/>
                        </a:rPr>
                        <a:t>a) Calidad externa: prestaciones del producto</a:t>
                      </a:r>
                      <a:endParaRPr lang="es-PE" sz="1400">
                        <a:effectLst/>
                      </a:endParaRPr>
                    </a:p>
                    <a:p>
                      <a:pPr marL="153670" indent="-153670" algn="l">
                        <a:lnSpc>
                          <a:spcPts val="1200"/>
                        </a:lnSpc>
                        <a:spcBef>
                          <a:spcPts val="200"/>
                        </a:spcBef>
                        <a:spcAft>
                          <a:spcPts val="200"/>
                        </a:spcAft>
                      </a:pPr>
                      <a:r>
                        <a:rPr lang="es-ES" sz="1400">
                          <a:effectLst/>
                        </a:rPr>
                        <a:t>b) Tiempo de entrega del producto</a:t>
                      </a:r>
                      <a:endParaRPr lang="es-PE" sz="1400">
                        <a:effectLst/>
                        <a:latin typeface="Times New Roman"/>
                        <a:ea typeface="Times New Roman"/>
                      </a:endParaRPr>
                    </a:p>
                  </a:txBody>
                  <a:tcPr marL="42583" marR="42583" marT="0" marB="0" anchor="ctr"/>
                </a:tc>
                <a:tc>
                  <a:txBody>
                    <a:bodyPr/>
                    <a:lstStyle/>
                    <a:p>
                      <a:pPr algn="l">
                        <a:lnSpc>
                          <a:spcPts val="1200"/>
                        </a:lnSpc>
                        <a:spcBef>
                          <a:spcPts val="200"/>
                        </a:spcBef>
                        <a:spcAft>
                          <a:spcPts val="200"/>
                        </a:spcAft>
                      </a:pPr>
                      <a:r>
                        <a:rPr lang="es-ES" sz="1400">
                          <a:effectLst/>
                        </a:rPr>
                        <a:t>Tiempo de introducción de nuevos productos</a:t>
                      </a:r>
                      <a:endParaRPr lang="es-PE" sz="1400">
                        <a:effectLst/>
                        <a:latin typeface="Times New Roman"/>
                        <a:ea typeface="Times New Roman"/>
                      </a:endParaRPr>
                    </a:p>
                  </a:txBody>
                  <a:tcPr marL="42583" marR="42583" marT="0" marB="0" anchor="ctr"/>
                </a:tc>
              </a:tr>
              <a:tr h="1508654">
                <a:tc>
                  <a:txBody>
                    <a:bodyPr/>
                    <a:lstStyle/>
                    <a:p>
                      <a:pPr algn="ctr">
                        <a:lnSpc>
                          <a:spcPts val="1200"/>
                        </a:lnSpc>
                        <a:spcBef>
                          <a:spcPts val="200"/>
                        </a:spcBef>
                        <a:spcAft>
                          <a:spcPts val="200"/>
                        </a:spcAft>
                      </a:pPr>
                      <a:r>
                        <a:rPr lang="es-ES" sz="1400" b="0" cap="all" dirty="0">
                          <a:solidFill>
                            <a:schemeClr val="tx1"/>
                          </a:solidFill>
                          <a:effectLst/>
                        </a:rPr>
                        <a:t>Indicadores tácticos</a:t>
                      </a:r>
                      <a:endParaRPr lang="es-PE" sz="1400" b="0" dirty="0">
                        <a:solidFill>
                          <a:schemeClr val="tx1"/>
                        </a:solidFill>
                        <a:effectLst/>
                        <a:latin typeface="Times New Roman"/>
                        <a:ea typeface="Times New Roman"/>
                      </a:endParaRPr>
                    </a:p>
                  </a:txBody>
                  <a:tcPr marL="42583" marR="42583" marT="0" marB="0" anchor="ctr">
                    <a:solidFill>
                      <a:srgbClr val="FF0066"/>
                    </a:solidFill>
                  </a:tcPr>
                </a:tc>
                <a:tc>
                  <a:txBody>
                    <a:bodyPr/>
                    <a:lstStyle/>
                    <a:p>
                      <a:pPr algn="l">
                        <a:lnSpc>
                          <a:spcPts val="1200"/>
                        </a:lnSpc>
                        <a:spcBef>
                          <a:spcPts val="200"/>
                        </a:spcBef>
                        <a:spcAft>
                          <a:spcPts val="200"/>
                        </a:spcAft>
                      </a:pPr>
                      <a:r>
                        <a:rPr lang="es-ES" sz="1400" dirty="0">
                          <a:effectLst/>
                        </a:rPr>
                        <a:t>Números de piezas fabricadas por hora</a:t>
                      </a:r>
                      <a:endParaRPr lang="es-PE" sz="1400" dirty="0">
                        <a:effectLst/>
                        <a:latin typeface="Times New Roman"/>
                        <a:ea typeface="Times New Roman"/>
                      </a:endParaRPr>
                    </a:p>
                  </a:txBody>
                  <a:tcPr marL="42583" marR="42583" marT="0" marB="0" anchor="ctr"/>
                </a:tc>
                <a:tc>
                  <a:txBody>
                    <a:bodyPr/>
                    <a:lstStyle/>
                    <a:p>
                      <a:pPr marL="153670" indent="-153670" algn="l">
                        <a:lnSpc>
                          <a:spcPts val="1200"/>
                        </a:lnSpc>
                        <a:spcBef>
                          <a:spcPts val="200"/>
                        </a:spcBef>
                        <a:spcAft>
                          <a:spcPts val="200"/>
                        </a:spcAft>
                      </a:pPr>
                      <a:r>
                        <a:rPr lang="es-ES" sz="1400" dirty="0">
                          <a:effectLst/>
                        </a:rPr>
                        <a:t>a) Tiempo de preparación de las máquinas </a:t>
                      </a:r>
                      <a:endParaRPr lang="es-PE" sz="1400" dirty="0">
                        <a:effectLst/>
                      </a:endParaRPr>
                    </a:p>
                    <a:p>
                      <a:pPr marL="153670" indent="-153670" algn="l">
                        <a:lnSpc>
                          <a:spcPts val="1200"/>
                        </a:lnSpc>
                        <a:spcBef>
                          <a:spcPts val="200"/>
                        </a:spcBef>
                        <a:spcAft>
                          <a:spcPts val="200"/>
                        </a:spcAft>
                      </a:pPr>
                      <a:r>
                        <a:rPr lang="es-ES" sz="1400" dirty="0">
                          <a:effectLst/>
                        </a:rPr>
                        <a:t>b) Nivel de inventarios: número de tarjetas en circulación</a:t>
                      </a:r>
                      <a:endParaRPr lang="es-PE" sz="1400" dirty="0">
                        <a:effectLst/>
                      </a:endParaRPr>
                    </a:p>
                    <a:p>
                      <a:pPr marL="153670" indent="-153670" algn="l">
                        <a:lnSpc>
                          <a:spcPts val="1200"/>
                        </a:lnSpc>
                        <a:spcBef>
                          <a:spcPts val="200"/>
                        </a:spcBef>
                        <a:spcAft>
                          <a:spcPts val="200"/>
                        </a:spcAft>
                      </a:pPr>
                      <a:r>
                        <a:rPr lang="es-ES" sz="1400" dirty="0">
                          <a:effectLst/>
                        </a:rPr>
                        <a:t>c) Números de paradas en la cadena</a:t>
                      </a:r>
                      <a:endParaRPr lang="es-PE" sz="1400" dirty="0">
                        <a:effectLst/>
                        <a:latin typeface="Times New Roman"/>
                        <a:ea typeface="Times New Roman"/>
                      </a:endParaRPr>
                    </a:p>
                  </a:txBody>
                  <a:tcPr marL="42583" marR="42583" marT="0" marB="0" anchor="ctr"/>
                </a:tc>
                <a:tc>
                  <a:txBody>
                    <a:bodyPr/>
                    <a:lstStyle/>
                    <a:p>
                      <a:pPr marL="153670" indent="-153670" algn="l">
                        <a:lnSpc>
                          <a:spcPts val="1200"/>
                        </a:lnSpc>
                        <a:spcBef>
                          <a:spcPts val="200"/>
                        </a:spcBef>
                        <a:spcAft>
                          <a:spcPts val="200"/>
                        </a:spcAft>
                      </a:pPr>
                      <a:r>
                        <a:rPr lang="es-ES" sz="1400" dirty="0">
                          <a:effectLst/>
                        </a:rPr>
                        <a:t>a) Calidad interna: gastos en garantía</a:t>
                      </a:r>
                      <a:endParaRPr lang="es-PE" sz="1400" dirty="0">
                        <a:effectLst/>
                      </a:endParaRPr>
                    </a:p>
                    <a:p>
                      <a:pPr marL="153670" indent="-153670" algn="l">
                        <a:lnSpc>
                          <a:spcPts val="1200"/>
                        </a:lnSpc>
                        <a:spcBef>
                          <a:spcPts val="200"/>
                        </a:spcBef>
                        <a:spcAft>
                          <a:spcPts val="200"/>
                        </a:spcAft>
                      </a:pPr>
                      <a:r>
                        <a:rPr lang="es-ES" sz="1400" dirty="0">
                          <a:effectLst/>
                        </a:rPr>
                        <a:t>b) Tiempo de elaboración de la tarea </a:t>
                      </a:r>
                      <a:endParaRPr lang="es-PE" sz="1400" dirty="0">
                        <a:effectLst/>
                        <a:latin typeface="Times New Roman"/>
                        <a:ea typeface="Times New Roman"/>
                      </a:endParaRPr>
                    </a:p>
                  </a:txBody>
                  <a:tcPr marL="42583" marR="42583" marT="0" marB="0" anchor="ctr"/>
                </a:tc>
                <a:tc>
                  <a:txBody>
                    <a:bodyPr/>
                    <a:lstStyle/>
                    <a:p>
                      <a:pPr marL="123825" indent="-123825" algn="l">
                        <a:lnSpc>
                          <a:spcPts val="1200"/>
                        </a:lnSpc>
                        <a:spcBef>
                          <a:spcPts val="200"/>
                        </a:spcBef>
                        <a:spcAft>
                          <a:spcPts val="200"/>
                        </a:spcAft>
                      </a:pPr>
                      <a:r>
                        <a:rPr lang="es-ES" sz="1400" dirty="0">
                          <a:effectLst/>
                        </a:rPr>
                        <a:t>a) Proporción de empleados con titulación de FP o equivalente sobre el total de empleados</a:t>
                      </a:r>
                      <a:endParaRPr lang="es-PE" sz="1400" dirty="0">
                        <a:effectLst/>
                      </a:endParaRPr>
                    </a:p>
                    <a:p>
                      <a:pPr marL="123825" indent="-123825" algn="l">
                        <a:lnSpc>
                          <a:spcPts val="1200"/>
                        </a:lnSpc>
                        <a:spcBef>
                          <a:spcPts val="200"/>
                        </a:spcBef>
                        <a:spcAft>
                          <a:spcPts val="200"/>
                        </a:spcAft>
                      </a:pPr>
                      <a:r>
                        <a:rPr lang="es-ES" sz="1400" dirty="0">
                          <a:effectLst/>
                        </a:rPr>
                        <a:t>b) Tolerancias de las máquinas</a:t>
                      </a:r>
                      <a:endParaRPr lang="es-PE" sz="1400" dirty="0">
                        <a:effectLst/>
                        <a:latin typeface="Times New Roman"/>
                        <a:ea typeface="Times New Roman"/>
                      </a:endParaRPr>
                    </a:p>
                  </a:txBody>
                  <a:tcPr marL="42583" marR="42583" marT="0" marB="0" anchor="ctr"/>
                </a:tc>
              </a:tr>
            </a:tbl>
          </a:graphicData>
        </a:graphic>
      </p:graphicFrame>
    </p:spTree>
    <p:extLst>
      <p:ext uri="{BB962C8B-B14F-4D97-AF65-F5344CB8AC3E}">
        <p14:creationId xmlns="" xmlns:p14="http://schemas.microsoft.com/office/powerpoint/2010/main" val="4208077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619672" y="692696"/>
            <a:ext cx="6480720" cy="3908762"/>
          </a:xfrm>
          <a:prstGeom prst="rect">
            <a:avLst/>
          </a:prstGeom>
        </p:spPr>
        <p:txBody>
          <a:bodyPr wrap="square">
            <a:spAutoFit/>
          </a:bodyPr>
          <a:lstStyle/>
          <a:p>
            <a:pPr algn="just"/>
            <a:r>
              <a:rPr lang="es-PE" sz="3200" b="1" dirty="0" smtClean="0">
                <a:solidFill>
                  <a:srgbClr val="FFFF00"/>
                </a:solidFill>
              </a:rPr>
              <a:t>Variables de la </a:t>
            </a:r>
            <a:r>
              <a:rPr lang="es-PE" sz="3200" b="1" dirty="0" smtClean="0">
                <a:solidFill>
                  <a:srgbClr val="FFFF00"/>
                </a:solidFill>
              </a:rPr>
              <a:t>productividad</a:t>
            </a:r>
          </a:p>
          <a:p>
            <a:pPr algn="just"/>
            <a:endParaRPr lang="es-PE" b="1" dirty="0" smtClean="0"/>
          </a:p>
          <a:p>
            <a:pPr algn="just"/>
            <a:r>
              <a:rPr lang="es-PE" dirty="0" smtClean="0"/>
              <a:t>Los </a:t>
            </a:r>
            <a:r>
              <a:rPr lang="es-PE" dirty="0" smtClean="0"/>
              <a:t>incrementos en la productividad dependen de tres </a:t>
            </a:r>
            <a:r>
              <a:rPr lang="es-PE" b="1" dirty="0" smtClean="0"/>
              <a:t>variables de </a:t>
            </a:r>
            <a:r>
              <a:rPr lang="es-PE" b="1" dirty="0" smtClean="0"/>
              <a:t>la productividad:</a:t>
            </a:r>
          </a:p>
          <a:p>
            <a:pPr algn="just"/>
            <a:endParaRPr lang="es-PE" b="1" dirty="0" smtClean="0"/>
          </a:p>
          <a:p>
            <a:pPr marL="342900" indent="-342900" algn="just">
              <a:buAutoNum type="arabicPeriod"/>
            </a:pPr>
            <a:r>
              <a:rPr lang="es-PE" b="1" i="1" dirty="0" smtClean="0"/>
              <a:t>Mano </a:t>
            </a:r>
            <a:r>
              <a:rPr lang="es-PE" b="1" i="1" dirty="0" smtClean="0"/>
              <a:t>de obra, que contribuye en casi el 10% al incremento anual</a:t>
            </a:r>
            <a:r>
              <a:rPr lang="es-PE" b="1" i="1" dirty="0" smtClean="0"/>
              <a:t>.</a:t>
            </a:r>
          </a:p>
          <a:p>
            <a:pPr marL="342900" indent="-342900" algn="just">
              <a:buAutoNum type="arabicPeriod"/>
            </a:pPr>
            <a:endParaRPr lang="es-PE" b="1" i="1" dirty="0" smtClean="0"/>
          </a:p>
          <a:p>
            <a:pPr algn="just"/>
            <a:r>
              <a:rPr lang="es-PE" b="1" dirty="0" smtClean="0"/>
              <a:t>2. </a:t>
            </a:r>
            <a:r>
              <a:rPr lang="es-PE" b="1" i="1" dirty="0" smtClean="0"/>
              <a:t>Capital, que contribuye en casi un 38% al incremento anual</a:t>
            </a:r>
            <a:r>
              <a:rPr lang="es-PE" b="1" i="1" dirty="0" smtClean="0"/>
              <a:t>.</a:t>
            </a:r>
          </a:p>
          <a:p>
            <a:pPr algn="just"/>
            <a:endParaRPr lang="es-PE" b="1" i="1" dirty="0" smtClean="0"/>
          </a:p>
          <a:p>
            <a:pPr algn="just"/>
            <a:r>
              <a:rPr lang="es-PE" b="1" dirty="0" smtClean="0"/>
              <a:t>3. </a:t>
            </a:r>
            <a:r>
              <a:rPr lang="es-PE" b="1" i="1" dirty="0" smtClean="0"/>
              <a:t>Administración, que contribuye en alrededor del 52% al incremento anual.</a:t>
            </a:r>
            <a:endParaRPr lang="es-PE" dirty="0"/>
          </a:p>
        </p:txBody>
      </p:sp>
    </p:spTree>
    <p:extLst>
      <p:ext uri="{BB962C8B-B14F-4D97-AF65-F5344CB8AC3E}">
        <p14:creationId xmlns="" xmlns:p14="http://schemas.microsoft.com/office/powerpoint/2010/main" val="2406794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27584" y="620688"/>
            <a:ext cx="7704856" cy="5447645"/>
          </a:xfrm>
          <a:prstGeom prst="rect">
            <a:avLst/>
          </a:prstGeom>
        </p:spPr>
        <p:txBody>
          <a:bodyPr wrap="square">
            <a:spAutoFit/>
          </a:bodyPr>
          <a:lstStyle/>
          <a:p>
            <a:pPr algn="just"/>
            <a:r>
              <a:rPr lang="es-PE" sz="2400" b="1" dirty="0" smtClean="0">
                <a:solidFill>
                  <a:srgbClr val="FFFF00"/>
                </a:solidFill>
              </a:rPr>
              <a:t>…Variables </a:t>
            </a:r>
            <a:r>
              <a:rPr lang="es-PE" sz="2400" b="1" dirty="0" smtClean="0">
                <a:solidFill>
                  <a:srgbClr val="FFFF00"/>
                </a:solidFill>
              </a:rPr>
              <a:t>de la </a:t>
            </a:r>
            <a:r>
              <a:rPr lang="es-PE" sz="2400" b="1" dirty="0" smtClean="0">
                <a:solidFill>
                  <a:srgbClr val="FFFF00"/>
                </a:solidFill>
              </a:rPr>
              <a:t>productividad</a:t>
            </a:r>
          </a:p>
          <a:p>
            <a:pPr algn="just"/>
            <a:endParaRPr lang="es-PE" b="1" dirty="0" smtClean="0"/>
          </a:p>
          <a:p>
            <a:pPr algn="just"/>
            <a:r>
              <a:rPr lang="es-PE" dirty="0" smtClean="0"/>
              <a:t>Estos tres factores son críticos para incrementar la productividad. Representan las grandes áreas </a:t>
            </a:r>
            <a:r>
              <a:rPr lang="es-PE" dirty="0" smtClean="0"/>
              <a:t>en que </a:t>
            </a:r>
            <a:r>
              <a:rPr lang="es-PE" dirty="0" smtClean="0"/>
              <a:t>los administradores pueden actuar para mejorar la productividad</a:t>
            </a:r>
            <a:r>
              <a:rPr lang="es-PE" dirty="0" smtClean="0"/>
              <a:t>.</a:t>
            </a:r>
          </a:p>
          <a:p>
            <a:pPr algn="just"/>
            <a:endParaRPr lang="es-PE" dirty="0" smtClean="0"/>
          </a:p>
          <a:p>
            <a:pPr algn="just"/>
            <a:r>
              <a:rPr lang="es-PE" b="1" dirty="0" smtClean="0">
                <a:solidFill>
                  <a:srgbClr val="FFFF00"/>
                </a:solidFill>
              </a:rPr>
              <a:t>Mano de obra (trabajo) </a:t>
            </a:r>
            <a:r>
              <a:rPr lang="es-PE" b="1" dirty="0" smtClean="0"/>
              <a:t>La mejora en la contribución de la mano de obra a la productividad es resultado</a:t>
            </a:r>
          </a:p>
          <a:p>
            <a:pPr algn="just"/>
            <a:r>
              <a:rPr lang="es-PE" dirty="0" smtClean="0"/>
              <a:t>de una fuerza de trabajo más saludable, mejor educada y más motivada. Ciertos </a:t>
            </a:r>
            <a:r>
              <a:rPr lang="es-PE" dirty="0" smtClean="0"/>
              <a:t>incrementos pueden </a:t>
            </a:r>
            <a:r>
              <a:rPr lang="es-PE" dirty="0" smtClean="0"/>
              <a:t>atribuirse a semanas laborales más cortas. Históricamente, cerca del 10% de la mejora anual </a:t>
            </a:r>
            <a:r>
              <a:rPr lang="es-PE" dirty="0" smtClean="0"/>
              <a:t>en productividad </a:t>
            </a:r>
            <a:r>
              <a:rPr lang="es-PE" dirty="0" smtClean="0"/>
              <a:t>se atribuye a mejoras en la calidad del trabajo. </a:t>
            </a:r>
            <a:endParaRPr lang="es-PE" dirty="0" smtClean="0"/>
          </a:p>
          <a:p>
            <a:pPr algn="just"/>
            <a:endParaRPr lang="es-PE" dirty="0" smtClean="0"/>
          </a:p>
          <a:p>
            <a:pPr algn="just"/>
            <a:r>
              <a:rPr lang="es-PE" dirty="0" smtClean="0"/>
              <a:t>Tres </a:t>
            </a:r>
            <a:r>
              <a:rPr lang="es-PE" dirty="0" smtClean="0"/>
              <a:t>variables clave para mejorar la productividad</a:t>
            </a:r>
          </a:p>
          <a:p>
            <a:pPr algn="just"/>
            <a:r>
              <a:rPr lang="es-PE" dirty="0" smtClean="0"/>
              <a:t>laboral son:</a:t>
            </a:r>
          </a:p>
          <a:p>
            <a:pPr algn="just"/>
            <a:r>
              <a:rPr lang="es-PE" b="1" dirty="0" smtClean="0"/>
              <a:t>1. Educación básica apropiada para una fuerza de trabajo efectiva.</a:t>
            </a:r>
          </a:p>
          <a:p>
            <a:pPr algn="just"/>
            <a:r>
              <a:rPr lang="es-PE" b="1" dirty="0" smtClean="0"/>
              <a:t>2. La alimentación de la fuerza de trabajo.</a:t>
            </a:r>
          </a:p>
          <a:p>
            <a:pPr algn="just"/>
            <a:r>
              <a:rPr lang="es-PE" b="1" dirty="0" smtClean="0"/>
              <a:t>3. El gasto social que hace posible el trabajo, como transporte y salubridad.</a:t>
            </a:r>
            <a:endParaRPr lang="es-PE" dirty="0"/>
          </a:p>
        </p:txBody>
      </p:sp>
    </p:spTree>
    <p:extLst>
      <p:ext uri="{BB962C8B-B14F-4D97-AF65-F5344CB8AC3E}">
        <p14:creationId xmlns="" xmlns:p14="http://schemas.microsoft.com/office/powerpoint/2010/main" val="2406794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p urb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p urbano">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op urban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169</TotalTime>
  <Words>1093</Words>
  <Application>Microsoft Office PowerPoint</Application>
  <PresentationFormat>Presentación en pantalla (4:3)</PresentationFormat>
  <Paragraphs>175</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pop urbano</vt:lpstr>
      <vt:lpstr>MEDICION DE DESEMPEÑO EN UN PROCESO</vt:lpstr>
      <vt:lpstr>Integrantes: </vt:lpstr>
      <vt:lpstr>INTRODUCCION</vt:lpstr>
      <vt:lpstr>Objetivos</vt:lpstr>
      <vt:lpstr>Medición de rendimiento o desempeño</vt:lpstr>
      <vt:lpstr>Importancia de la productividad</vt:lpstr>
      <vt:lpstr>PRODUCTIVIDAD</vt:lpstr>
      <vt:lpstr>Diapositiva 8</vt:lpstr>
      <vt:lpstr>Diapositiva 9</vt:lpstr>
      <vt:lpstr>Diapositiva 10</vt:lpstr>
      <vt:lpstr>Diapositiva 11</vt:lpstr>
      <vt:lpstr>Definiciones básicas de productividad </vt:lpstr>
      <vt:lpstr>Factores internos y externos que afectan a la productividad   </vt:lpstr>
      <vt:lpstr>Diapositiva 14</vt:lpstr>
      <vt:lpstr>Tres enfoques de la productividad </vt:lpstr>
      <vt:lpstr>Ejemplo </vt:lpstr>
      <vt:lpstr>Punto de equilibrio</vt:lpstr>
      <vt:lpstr>CONCLUsIONES </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MEDICION DE DESEMPEÑO EN UN PROCESO</dc:title>
  <dc:creator>Luffi</dc:creator>
  <cp:lastModifiedBy>PJUDICIAL</cp:lastModifiedBy>
  <cp:revision>24</cp:revision>
  <dcterms:created xsi:type="dcterms:W3CDTF">2014-05-10T17:19:46Z</dcterms:created>
  <dcterms:modified xsi:type="dcterms:W3CDTF">2014-05-26T18:33:41Z</dcterms:modified>
</cp:coreProperties>
</file>