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handoutMasterIdLst>
    <p:handoutMasterId r:id="rId37"/>
  </p:handoutMasterIdLst>
  <p:sldIdLst>
    <p:sldId id="256" r:id="rId2"/>
    <p:sldId id="375" r:id="rId3"/>
    <p:sldId id="374" r:id="rId4"/>
    <p:sldId id="402" r:id="rId5"/>
    <p:sldId id="377" r:id="rId6"/>
    <p:sldId id="376" r:id="rId7"/>
    <p:sldId id="316" r:id="rId8"/>
    <p:sldId id="379" r:id="rId9"/>
    <p:sldId id="393" r:id="rId10"/>
    <p:sldId id="394" r:id="rId11"/>
    <p:sldId id="395" r:id="rId12"/>
    <p:sldId id="396" r:id="rId13"/>
    <p:sldId id="389" r:id="rId14"/>
    <p:sldId id="398" r:id="rId15"/>
    <p:sldId id="397" r:id="rId16"/>
    <p:sldId id="399" r:id="rId17"/>
    <p:sldId id="400" r:id="rId18"/>
    <p:sldId id="401" r:id="rId19"/>
    <p:sldId id="388" r:id="rId20"/>
    <p:sldId id="380" r:id="rId21"/>
    <p:sldId id="381" r:id="rId22"/>
    <p:sldId id="383" r:id="rId23"/>
    <p:sldId id="382" r:id="rId24"/>
    <p:sldId id="384" r:id="rId25"/>
    <p:sldId id="385" r:id="rId26"/>
    <p:sldId id="403" r:id="rId27"/>
    <p:sldId id="406" r:id="rId28"/>
    <p:sldId id="378" r:id="rId29"/>
    <p:sldId id="407" r:id="rId30"/>
    <p:sldId id="405" r:id="rId31"/>
    <p:sldId id="411" r:id="rId32"/>
    <p:sldId id="410" r:id="rId33"/>
    <p:sldId id="408" r:id="rId34"/>
    <p:sldId id="404" r:id="rId35"/>
  </p:sldIdLst>
  <p:sldSz cx="9144000" cy="6858000" type="screen4x3"/>
  <p:notesSz cx="6724650" cy="9774238"/>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188" y="-13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14015" cy="488712"/>
          </a:xfrm>
          <a:prstGeom prst="rect">
            <a:avLst/>
          </a:prstGeom>
        </p:spPr>
        <p:txBody>
          <a:bodyPr vert="horz" lIns="91861" tIns="45930" rIns="91861" bIns="45930" rtlCol="0"/>
          <a:lstStyle>
            <a:lvl1pPr algn="l">
              <a:defRPr sz="1200"/>
            </a:lvl1pPr>
          </a:lstStyle>
          <a:p>
            <a:endParaRPr lang="es-PE"/>
          </a:p>
        </p:txBody>
      </p:sp>
      <p:sp>
        <p:nvSpPr>
          <p:cNvPr id="3" name="2 Marcador de fecha"/>
          <p:cNvSpPr>
            <a:spLocks noGrp="1"/>
          </p:cNvSpPr>
          <p:nvPr>
            <p:ph type="dt" sz="quarter" idx="1"/>
          </p:nvPr>
        </p:nvSpPr>
        <p:spPr>
          <a:xfrm>
            <a:off x="3809079" y="0"/>
            <a:ext cx="2914015" cy="488712"/>
          </a:xfrm>
          <a:prstGeom prst="rect">
            <a:avLst/>
          </a:prstGeom>
        </p:spPr>
        <p:txBody>
          <a:bodyPr vert="horz" lIns="91861" tIns="45930" rIns="91861" bIns="45930" rtlCol="0"/>
          <a:lstStyle>
            <a:lvl1pPr algn="r">
              <a:defRPr sz="1200"/>
            </a:lvl1pPr>
          </a:lstStyle>
          <a:p>
            <a:fld id="{F87E1AC6-9001-415E-A1A9-AD1B4C1AEC2F}" type="datetimeFigureOut">
              <a:rPr lang="es-PE" smtClean="0"/>
              <a:pPr/>
              <a:t>26/05/2014</a:t>
            </a:fld>
            <a:endParaRPr lang="es-PE"/>
          </a:p>
        </p:txBody>
      </p:sp>
      <p:sp>
        <p:nvSpPr>
          <p:cNvPr id="4" name="3 Marcador de pie de página"/>
          <p:cNvSpPr>
            <a:spLocks noGrp="1"/>
          </p:cNvSpPr>
          <p:nvPr>
            <p:ph type="ftr" sz="quarter" idx="2"/>
          </p:nvPr>
        </p:nvSpPr>
        <p:spPr>
          <a:xfrm>
            <a:off x="0" y="9283829"/>
            <a:ext cx="2914015" cy="488712"/>
          </a:xfrm>
          <a:prstGeom prst="rect">
            <a:avLst/>
          </a:prstGeom>
        </p:spPr>
        <p:txBody>
          <a:bodyPr vert="horz" lIns="91861" tIns="45930" rIns="91861" bIns="45930" rtlCol="0" anchor="b"/>
          <a:lstStyle>
            <a:lvl1pPr algn="l">
              <a:defRPr sz="1200"/>
            </a:lvl1pPr>
          </a:lstStyle>
          <a:p>
            <a:endParaRPr lang="es-PE"/>
          </a:p>
        </p:txBody>
      </p:sp>
      <p:sp>
        <p:nvSpPr>
          <p:cNvPr id="5" name="4 Marcador de número de diapositiva"/>
          <p:cNvSpPr>
            <a:spLocks noGrp="1"/>
          </p:cNvSpPr>
          <p:nvPr>
            <p:ph type="sldNum" sz="quarter" idx="3"/>
          </p:nvPr>
        </p:nvSpPr>
        <p:spPr>
          <a:xfrm>
            <a:off x="3809079" y="9283829"/>
            <a:ext cx="2914015" cy="488712"/>
          </a:xfrm>
          <a:prstGeom prst="rect">
            <a:avLst/>
          </a:prstGeom>
        </p:spPr>
        <p:txBody>
          <a:bodyPr vert="horz" lIns="91861" tIns="45930" rIns="91861" bIns="45930" rtlCol="0" anchor="b"/>
          <a:lstStyle>
            <a:lvl1pPr algn="r">
              <a:defRPr sz="1200"/>
            </a:lvl1pPr>
          </a:lstStyle>
          <a:p>
            <a:fld id="{6F6E3CD7-B4EF-4C76-AB41-F7DBA8E20749}" type="slidenum">
              <a:rPr lang="es-PE" smtClean="0"/>
              <a:pPr/>
              <a:t>‹Nº›</a:t>
            </a:fld>
            <a:endParaRPr lang="es-P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14015" cy="488712"/>
          </a:xfrm>
          <a:prstGeom prst="rect">
            <a:avLst/>
          </a:prstGeom>
        </p:spPr>
        <p:txBody>
          <a:bodyPr vert="horz" lIns="91861" tIns="45930" rIns="91861" bIns="45930" rtlCol="0"/>
          <a:lstStyle>
            <a:lvl1pPr algn="l">
              <a:defRPr sz="1200"/>
            </a:lvl1pPr>
          </a:lstStyle>
          <a:p>
            <a:endParaRPr lang="es-PE"/>
          </a:p>
        </p:txBody>
      </p:sp>
      <p:sp>
        <p:nvSpPr>
          <p:cNvPr id="3" name="2 Marcador de fecha"/>
          <p:cNvSpPr>
            <a:spLocks noGrp="1"/>
          </p:cNvSpPr>
          <p:nvPr>
            <p:ph type="dt" idx="1"/>
          </p:nvPr>
        </p:nvSpPr>
        <p:spPr>
          <a:xfrm>
            <a:off x="3809079" y="0"/>
            <a:ext cx="2914015" cy="488712"/>
          </a:xfrm>
          <a:prstGeom prst="rect">
            <a:avLst/>
          </a:prstGeom>
        </p:spPr>
        <p:txBody>
          <a:bodyPr vert="horz" lIns="91861" tIns="45930" rIns="91861" bIns="45930" rtlCol="0"/>
          <a:lstStyle>
            <a:lvl1pPr algn="r">
              <a:defRPr sz="1200"/>
            </a:lvl1pPr>
          </a:lstStyle>
          <a:p>
            <a:fld id="{D794AA32-BD42-4B96-847F-F5ACDB40617B}" type="datetimeFigureOut">
              <a:rPr lang="es-PE" smtClean="0"/>
              <a:pPr/>
              <a:t>26/05/2014</a:t>
            </a:fld>
            <a:endParaRPr lang="es-PE"/>
          </a:p>
        </p:txBody>
      </p:sp>
      <p:sp>
        <p:nvSpPr>
          <p:cNvPr id="4" name="3 Marcador de imagen de diapositiva"/>
          <p:cNvSpPr>
            <a:spLocks noGrp="1" noRot="1" noChangeAspect="1"/>
          </p:cNvSpPr>
          <p:nvPr>
            <p:ph type="sldImg" idx="2"/>
          </p:nvPr>
        </p:nvSpPr>
        <p:spPr>
          <a:xfrm>
            <a:off x="919163" y="733425"/>
            <a:ext cx="4886325" cy="3665538"/>
          </a:xfrm>
          <a:prstGeom prst="rect">
            <a:avLst/>
          </a:prstGeom>
          <a:noFill/>
          <a:ln w="12700">
            <a:solidFill>
              <a:prstClr val="black"/>
            </a:solidFill>
          </a:ln>
        </p:spPr>
        <p:txBody>
          <a:bodyPr vert="horz" lIns="91861" tIns="45930" rIns="91861" bIns="45930" rtlCol="0" anchor="ctr"/>
          <a:lstStyle/>
          <a:p>
            <a:endParaRPr lang="es-PE"/>
          </a:p>
        </p:txBody>
      </p:sp>
      <p:sp>
        <p:nvSpPr>
          <p:cNvPr id="5" name="4 Marcador de notas"/>
          <p:cNvSpPr>
            <a:spLocks noGrp="1"/>
          </p:cNvSpPr>
          <p:nvPr>
            <p:ph type="body" sz="quarter" idx="3"/>
          </p:nvPr>
        </p:nvSpPr>
        <p:spPr>
          <a:xfrm>
            <a:off x="672465" y="4642763"/>
            <a:ext cx="5379720" cy="4398407"/>
          </a:xfrm>
          <a:prstGeom prst="rect">
            <a:avLst/>
          </a:prstGeom>
        </p:spPr>
        <p:txBody>
          <a:bodyPr vert="horz" lIns="91861" tIns="45930" rIns="91861" bIns="4593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5 Marcador de pie de página"/>
          <p:cNvSpPr>
            <a:spLocks noGrp="1"/>
          </p:cNvSpPr>
          <p:nvPr>
            <p:ph type="ftr" sz="quarter" idx="4"/>
          </p:nvPr>
        </p:nvSpPr>
        <p:spPr>
          <a:xfrm>
            <a:off x="0" y="9283829"/>
            <a:ext cx="2914015" cy="488712"/>
          </a:xfrm>
          <a:prstGeom prst="rect">
            <a:avLst/>
          </a:prstGeom>
        </p:spPr>
        <p:txBody>
          <a:bodyPr vert="horz" lIns="91861" tIns="45930" rIns="91861" bIns="45930" rtlCol="0" anchor="b"/>
          <a:lstStyle>
            <a:lvl1pPr algn="l">
              <a:defRPr sz="1200"/>
            </a:lvl1pPr>
          </a:lstStyle>
          <a:p>
            <a:endParaRPr lang="es-PE"/>
          </a:p>
        </p:txBody>
      </p:sp>
      <p:sp>
        <p:nvSpPr>
          <p:cNvPr id="7" name="6 Marcador de número de diapositiva"/>
          <p:cNvSpPr>
            <a:spLocks noGrp="1"/>
          </p:cNvSpPr>
          <p:nvPr>
            <p:ph type="sldNum" sz="quarter" idx="5"/>
          </p:nvPr>
        </p:nvSpPr>
        <p:spPr>
          <a:xfrm>
            <a:off x="3809079" y="9283829"/>
            <a:ext cx="2914015" cy="488712"/>
          </a:xfrm>
          <a:prstGeom prst="rect">
            <a:avLst/>
          </a:prstGeom>
        </p:spPr>
        <p:txBody>
          <a:bodyPr vert="horz" lIns="91861" tIns="45930" rIns="91861" bIns="45930" rtlCol="0" anchor="b"/>
          <a:lstStyle>
            <a:lvl1pPr algn="r">
              <a:defRPr sz="1200"/>
            </a:lvl1pPr>
          </a:lstStyle>
          <a:p>
            <a:fld id="{E16B4EA3-E515-4927-B4E2-594DC8A8A7F0}" type="slidenum">
              <a:rPr lang="es-PE" smtClean="0"/>
              <a:pPr/>
              <a:t>‹Nº›</a:t>
            </a:fld>
            <a:endParaRPr lang="es-PE"/>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PE"/>
          </a:p>
        </p:txBody>
      </p:sp>
      <p:sp>
        <p:nvSpPr>
          <p:cNvPr id="4" name="3 Marcador de número de diapositiva"/>
          <p:cNvSpPr>
            <a:spLocks noGrp="1"/>
          </p:cNvSpPr>
          <p:nvPr>
            <p:ph type="sldNum" sz="quarter" idx="10"/>
          </p:nvPr>
        </p:nvSpPr>
        <p:spPr/>
        <p:txBody>
          <a:bodyPr/>
          <a:lstStyle/>
          <a:p>
            <a:fld id="{E16B4EA3-E515-4927-B4E2-594DC8A8A7F0}" type="slidenum">
              <a:rPr lang="es-PE" smtClean="0"/>
              <a:pPr/>
              <a:t>1</a:t>
            </a:fld>
            <a:endParaRPr lang="es-P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E"/>
          </a:p>
        </p:txBody>
      </p:sp>
      <p:sp>
        <p:nvSpPr>
          <p:cNvPr id="4" name="3 Marcador de fecha"/>
          <p:cNvSpPr>
            <a:spLocks noGrp="1"/>
          </p:cNvSpPr>
          <p:nvPr>
            <p:ph type="dt" sz="half" idx="10"/>
          </p:nvPr>
        </p:nvSpPr>
        <p:spPr/>
        <p:txBody>
          <a:bodyPr/>
          <a:lstStyle/>
          <a:p>
            <a:fld id="{8E70B7EE-BED4-4C3C-B05B-1DD4C4AB22F1}" type="datetime1">
              <a:rPr lang="es-PE" smtClean="0"/>
              <a:pPr/>
              <a:t>26/05/2014</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5DBD669F-2DFE-43A9-8CEB-944EDD6146C5}" type="slidenum">
              <a:rPr lang="es-PE" smtClean="0"/>
              <a:pPr/>
              <a:t>‹Nº›</a:t>
            </a:fld>
            <a:endParaRPr lang="es-P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7001A883-FE15-40FB-AB44-B9C37CE6B7D3}" type="datetime1">
              <a:rPr lang="es-PE" smtClean="0"/>
              <a:pPr/>
              <a:t>26/05/2014</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5DBD669F-2DFE-43A9-8CEB-944EDD6146C5}" type="slidenum">
              <a:rPr lang="es-PE" smtClean="0"/>
              <a:pPr/>
              <a:t>‹Nº›</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4530E95B-A7E0-4A7A-A044-B502B75DF591}" type="datetime1">
              <a:rPr lang="es-PE" smtClean="0"/>
              <a:pPr/>
              <a:t>26/05/2014</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5DBD669F-2DFE-43A9-8CEB-944EDD6146C5}" type="slidenum">
              <a:rPr lang="es-PE" smtClean="0"/>
              <a:pPr/>
              <a:t>‹Nº›</a:t>
            </a:fld>
            <a:endParaRPr lang="es-P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A1658EA4-5FF2-4615-BA46-F50933E39537}" type="datetime1">
              <a:rPr lang="es-PE" smtClean="0"/>
              <a:pPr/>
              <a:t>26/05/2014</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5DBD669F-2DFE-43A9-8CEB-944EDD6146C5}" type="slidenum">
              <a:rPr lang="es-PE" smtClean="0"/>
              <a:pPr/>
              <a:t>‹Nº›</a:t>
            </a:fld>
            <a:endParaRPr lang="es-P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D7D0909-A47D-4A76-B739-7DBF13B7D9F3}" type="datetime1">
              <a:rPr lang="es-PE" smtClean="0"/>
              <a:pPr/>
              <a:t>26/05/2014</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5DBD669F-2DFE-43A9-8CEB-944EDD6146C5}" type="slidenum">
              <a:rPr lang="es-PE" smtClean="0"/>
              <a:pPr/>
              <a:t>‹Nº›</a:t>
            </a:fld>
            <a:endParaRPr lang="es-P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fecha"/>
          <p:cNvSpPr>
            <a:spLocks noGrp="1"/>
          </p:cNvSpPr>
          <p:nvPr>
            <p:ph type="dt" sz="half" idx="10"/>
          </p:nvPr>
        </p:nvSpPr>
        <p:spPr/>
        <p:txBody>
          <a:bodyPr/>
          <a:lstStyle/>
          <a:p>
            <a:fld id="{12CC2F68-0672-4784-8AD3-C3403CD88B3E}" type="datetime1">
              <a:rPr lang="es-PE" smtClean="0"/>
              <a:pPr/>
              <a:t>26/05/2014</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5DBD669F-2DFE-43A9-8CEB-944EDD6146C5}" type="slidenum">
              <a:rPr lang="es-PE" smtClean="0"/>
              <a:pPr/>
              <a:t>‹Nº›</a:t>
            </a:fld>
            <a:endParaRPr lang="es-P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6 Marcador de fecha"/>
          <p:cNvSpPr>
            <a:spLocks noGrp="1"/>
          </p:cNvSpPr>
          <p:nvPr>
            <p:ph type="dt" sz="half" idx="10"/>
          </p:nvPr>
        </p:nvSpPr>
        <p:spPr/>
        <p:txBody>
          <a:bodyPr/>
          <a:lstStyle/>
          <a:p>
            <a:fld id="{BB063587-F5C4-4CC5-AC65-C42800AF5BF0}" type="datetime1">
              <a:rPr lang="es-PE" smtClean="0"/>
              <a:pPr/>
              <a:t>26/05/2014</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5DBD669F-2DFE-43A9-8CEB-944EDD6146C5}" type="slidenum">
              <a:rPr lang="es-PE" smtClean="0"/>
              <a:pPr/>
              <a:t>‹Nº›</a:t>
            </a:fld>
            <a:endParaRPr lang="es-P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fecha"/>
          <p:cNvSpPr>
            <a:spLocks noGrp="1"/>
          </p:cNvSpPr>
          <p:nvPr>
            <p:ph type="dt" sz="half" idx="10"/>
          </p:nvPr>
        </p:nvSpPr>
        <p:spPr/>
        <p:txBody>
          <a:bodyPr/>
          <a:lstStyle/>
          <a:p>
            <a:fld id="{0ABE6546-E770-4E2C-8860-20A0707DE5FE}" type="datetime1">
              <a:rPr lang="es-PE" smtClean="0"/>
              <a:pPr/>
              <a:t>26/05/2014</a:t>
            </a:fld>
            <a:endParaRPr lang="es-PE"/>
          </a:p>
        </p:txBody>
      </p:sp>
      <p:sp>
        <p:nvSpPr>
          <p:cNvPr id="4" name="3 Marcador de pie de página"/>
          <p:cNvSpPr>
            <a:spLocks noGrp="1"/>
          </p:cNvSpPr>
          <p:nvPr>
            <p:ph type="ftr" sz="quarter" idx="11"/>
          </p:nvPr>
        </p:nvSpPr>
        <p:spPr/>
        <p:txBody>
          <a:bodyPr/>
          <a:lstStyle/>
          <a:p>
            <a:endParaRPr lang="es-PE"/>
          </a:p>
        </p:txBody>
      </p:sp>
      <p:sp>
        <p:nvSpPr>
          <p:cNvPr id="5" name="4 Marcador de número de diapositiva"/>
          <p:cNvSpPr>
            <a:spLocks noGrp="1"/>
          </p:cNvSpPr>
          <p:nvPr>
            <p:ph type="sldNum" sz="quarter" idx="12"/>
          </p:nvPr>
        </p:nvSpPr>
        <p:spPr/>
        <p:txBody>
          <a:bodyPr/>
          <a:lstStyle/>
          <a:p>
            <a:fld id="{5DBD669F-2DFE-43A9-8CEB-944EDD6146C5}" type="slidenum">
              <a:rPr lang="es-PE" smtClean="0"/>
              <a:pPr/>
              <a:t>‹Nº›</a:t>
            </a:fld>
            <a:endParaRPr lang="es-P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A71449C-DAD7-48F2-95F1-45445D115741}" type="datetime1">
              <a:rPr lang="es-PE" smtClean="0"/>
              <a:pPr/>
              <a:t>26/05/2014</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5DBD669F-2DFE-43A9-8CEB-944EDD6146C5}" type="slidenum">
              <a:rPr lang="es-PE" smtClean="0"/>
              <a:pPr/>
              <a:t>‹Nº›</a:t>
            </a:fld>
            <a:endParaRPr lang="es-P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D231DC3-FE49-4E16-B857-6D6075D8E614}" type="datetime1">
              <a:rPr lang="es-PE" smtClean="0"/>
              <a:pPr/>
              <a:t>26/05/2014</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5DBD669F-2DFE-43A9-8CEB-944EDD6146C5}" type="slidenum">
              <a:rPr lang="es-PE" smtClean="0"/>
              <a:pPr/>
              <a:t>‹Nº›</a:t>
            </a:fld>
            <a:endParaRPr lang="es-P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C773F7C-F8AA-4584-AF02-7781AEFB4675}" type="datetime1">
              <a:rPr lang="es-PE" smtClean="0"/>
              <a:pPr/>
              <a:t>26/05/2014</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5DBD669F-2DFE-43A9-8CEB-944EDD6146C5}" type="slidenum">
              <a:rPr lang="es-PE" smtClean="0"/>
              <a:pPr/>
              <a:t>‹Nº›</a:t>
            </a:fld>
            <a:endParaRPr lang="es-P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B1FB5F-78FB-48C7-8E94-3B124FAB183D}" type="datetime1">
              <a:rPr lang="es-PE" smtClean="0"/>
              <a:pPr/>
              <a:t>26/05/2014</a:t>
            </a:fld>
            <a:endParaRPr lang="es-P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BD669F-2DFE-43A9-8CEB-944EDD6146C5}" type="slidenum">
              <a:rPr lang="es-PE" smtClean="0"/>
              <a:pPr/>
              <a:t>‹Nº›</a:t>
            </a:fld>
            <a:endParaRPr lang="es-P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calidad-gestion.com.ar/servicios/consultoria_iso_9000.html"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calidad-gestion.com.ar/servicios/consultoria_iso_9000.html" TargetMode="Externa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1</a:t>
            </a:fld>
            <a:endParaRPr lang="es-PE">
              <a:solidFill>
                <a:srgbClr val="FF0000"/>
              </a:solidFill>
            </a:endParaRPr>
          </a:p>
        </p:txBody>
      </p:sp>
      <p:sp>
        <p:nvSpPr>
          <p:cNvPr id="1030" name="Rectangle 6"/>
          <p:cNvSpPr>
            <a:spLocks noChangeArrowheads="1"/>
          </p:cNvSpPr>
          <p:nvPr/>
        </p:nvSpPr>
        <p:spPr bwMode="auto">
          <a:xfrm>
            <a:off x="2285984" y="285728"/>
            <a:ext cx="6286544"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rgbClr val="FF0000"/>
                </a:solidFill>
                <a:effectLst/>
                <a:latin typeface="Arial Black" pitchFamily="34" charset="0"/>
                <a:ea typeface="Times New Roman" pitchFamily="18" charset="0"/>
                <a:cs typeface="Aharoni" pitchFamily="2" charset="-79"/>
              </a:rPr>
              <a:t>FACULTAD DE CIENCIAS EMPRESARIALES</a:t>
            </a:r>
            <a:endParaRPr kumimoji="0" lang="es-PE" sz="1400" b="1" i="0" u="none" strike="noStrike" cap="none" normalizeH="0" baseline="0" dirty="0" smtClean="0">
              <a:ln>
                <a:noFill/>
              </a:ln>
              <a:solidFill>
                <a:srgbClr val="FF0000"/>
              </a:solidFill>
              <a:effectLst/>
              <a:latin typeface="Arial Black" pitchFamily="34" charset="0"/>
              <a:cs typeface="Aharoni" pitchFamily="2" charset="-79"/>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 sz="1400" b="1" i="0" u="none" strike="noStrike" cap="none" normalizeH="0" baseline="0" dirty="0" smtClean="0">
                <a:ln>
                  <a:noFill/>
                </a:ln>
                <a:solidFill>
                  <a:srgbClr val="FF0000"/>
                </a:solidFill>
                <a:effectLst/>
                <a:latin typeface="Arial Black" pitchFamily="34" charset="0"/>
                <a:ea typeface="Times New Roman" pitchFamily="18" charset="0"/>
                <a:cs typeface="Aharoni" pitchFamily="2" charset="-79"/>
              </a:rPr>
              <a:t>ESCUELA ACADÉMICO PROFESIONAL DE ADMINISTRACIÓN</a:t>
            </a:r>
            <a:endParaRPr kumimoji="0" lang="es-ES" sz="1400" b="1" i="0" u="none" strike="noStrike" cap="none" normalizeH="0" baseline="0" dirty="0" smtClean="0">
              <a:ln>
                <a:noFill/>
              </a:ln>
              <a:solidFill>
                <a:srgbClr val="FF0000"/>
              </a:solidFill>
              <a:effectLst/>
              <a:latin typeface="Arial Black" pitchFamily="34" charset="0"/>
              <a:cs typeface="Aharoni" pitchFamily="2" charset="-79"/>
            </a:endParaRPr>
          </a:p>
        </p:txBody>
      </p:sp>
      <p:sp>
        <p:nvSpPr>
          <p:cNvPr id="10" name="9 CuadroTexto"/>
          <p:cNvSpPr txBox="1"/>
          <p:nvPr/>
        </p:nvSpPr>
        <p:spPr>
          <a:xfrm>
            <a:off x="1187624" y="1628800"/>
            <a:ext cx="7000924" cy="1846659"/>
          </a:xfrm>
          <a:prstGeom prst="rect">
            <a:avLst/>
          </a:prstGeom>
          <a:noFill/>
        </p:spPr>
        <p:txBody>
          <a:bodyPr wrap="square">
            <a:spAutoFit/>
          </a:bodyPr>
          <a:lstStyle/>
          <a:p>
            <a:pPr algn="ctr">
              <a:defRPr/>
            </a:pPr>
            <a:r>
              <a:rPr lang="es-ES_tradnl" sz="5400" b="1" cap="all" dirty="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latin typeface="Calibri" pitchFamily="34" charset="0"/>
              </a:rPr>
              <a:t>Administración de Operaciones (ADO</a:t>
            </a:r>
            <a:r>
              <a:rPr lang="es-ES_tradnl" sz="6000" b="1" cap="all" dirty="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latin typeface="Calibri" pitchFamily="34" charset="0"/>
              </a:rPr>
              <a:t>)</a:t>
            </a:r>
            <a:endParaRPr lang="es-ES" sz="6000" b="1" cap="all" dirty="0">
              <a:ln w="9000" cmpd="sng">
                <a:solidFill>
                  <a:schemeClr val="accent4">
                    <a:shade val="50000"/>
                    <a:satMod val="120000"/>
                  </a:schemeClr>
                </a:solidFill>
                <a:prstDash val="solid"/>
              </a:ln>
              <a:solidFill>
                <a:srgbClr val="00B0F0"/>
              </a:solidFill>
              <a:effectLst>
                <a:reflection blurRad="12700" stA="28000" endPos="45000" dist="1000" dir="5400000" sy="-100000" algn="bl" rotWithShape="0"/>
              </a:effectLst>
              <a:latin typeface="Calibri" pitchFamily="34" charset="0"/>
            </a:endParaRPr>
          </a:p>
        </p:txBody>
      </p:sp>
      <p:sp>
        <p:nvSpPr>
          <p:cNvPr id="11" name="10 Rectángulo"/>
          <p:cNvSpPr/>
          <p:nvPr/>
        </p:nvSpPr>
        <p:spPr>
          <a:xfrm>
            <a:off x="3967765" y="5723964"/>
            <a:ext cx="889987" cy="369332"/>
          </a:xfrm>
          <a:prstGeom prst="rect">
            <a:avLst/>
          </a:prstGeom>
        </p:spPr>
        <p:txBody>
          <a:bodyPr wrap="none">
            <a:spAutoFit/>
          </a:bodyPr>
          <a:lstStyle/>
          <a:p>
            <a:r>
              <a:rPr lang="es-ES" b="1" dirty="0" smtClean="0">
                <a:solidFill>
                  <a:schemeClr val="tx1"/>
                </a:solidFill>
              </a:rPr>
              <a:t>2014 - I</a:t>
            </a:r>
            <a:endParaRPr lang="es-PE" dirty="0"/>
          </a:p>
        </p:txBody>
      </p:sp>
      <p:sp>
        <p:nvSpPr>
          <p:cNvPr id="6" name="5 Rectángulo"/>
          <p:cNvSpPr/>
          <p:nvPr/>
        </p:nvSpPr>
        <p:spPr>
          <a:xfrm>
            <a:off x="3571868" y="4723832"/>
            <a:ext cx="1766509" cy="461665"/>
          </a:xfrm>
          <a:prstGeom prst="rect">
            <a:avLst/>
          </a:prstGeom>
        </p:spPr>
        <p:txBody>
          <a:bodyPr wrap="none">
            <a:spAutoFit/>
          </a:bodyPr>
          <a:lstStyle/>
          <a:p>
            <a:r>
              <a:rPr lang="es-ES" sz="2400" b="1" dirty="0" smtClean="0"/>
              <a:t>3ra</a:t>
            </a:r>
            <a:r>
              <a:rPr lang="es-ES" sz="2400" b="1" dirty="0" smtClean="0">
                <a:solidFill>
                  <a:schemeClr val="tx1"/>
                </a:solidFill>
              </a:rPr>
              <a:t>. Semana</a:t>
            </a:r>
            <a:endParaRPr lang="es-PE" sz="2400" dirty="0"/>
          </a:p>
        </p:txBody>
      </p:sp>
      <p:sp>
        <p:nvSpPr>
          <p:cNvPr id="7" name="Rectangle 2"/>
          <p:cNvSpPr txBox="1">
            <a:spLocks noChangeArrowheads="1"/>
          </p:cNvSpPr>
          <p:nvPr/>
        </p:nvSpPr>
        <p:spPr>
          <a:xfrm>
            <a:off x="683568" y="3717032"/>
            <a:ext cx="77724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err="1" smtClean="0">
                <a:ln>
                  <a:noFill/>
                </a:ln>
                <a:solidFill>
                  <a:srgbClr val="FF0000"/>
                </a:solidFill>
                <a:effectLst/>
                <a:uLnTx/>
                <a:uFillTx/>
                <a:ea typeface="+mj-ea"/>
                <a:cs typeface="+mj-cs"/>
              </a:rPr>
              <a:t>Calidad</a:t>
            </a:r>
            <a:r>
              <a:rPr kumimoji="0" lang="en-US" sz="4400" b="1" i="0" u="none" strike="noStrike" kern="1200" cap="none" spc="0" normalizeH="0" baseline="0" noProof="0" dirty="0" smtClean="0">
                <a:ln>
                  <a:noFill/>
                </a:ln>
                <a:solidFill>
                  <a:srgbClr val="FF0000"/>
                </a:solidFill>
                <a:effectLst/>
                <a:uLnTx/>
                <a:uFillTx/>
                <a:ea typeface="+mj-ea"/>
                <a:cs typeface="+mj-cs"/>
              </a:rPr>
              <a:t>:</a:t>
            </a:r>
            <a:endParaRPr kumimoji="0" lang="en-US" sz="4400" b="1" i="0" u="none" strike="noStrike" kern="1200" cap="none" spc="0" normalizeH="0" baseline="0" noProof="0" dirty="0">
              <a:ln>
                <a:noFill/>
              </a:ln>
              <a:solidFill>
                <a:srgbClr val="FF0000"/>
              </a:solidFill>
              <a:effectLst/>
              <a:uLnTx/>
              <a:uFillTx/>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10</a:t>
            </a:fld>
            <a:endParaRPr lang="es-PE" dirty="0">
              <a:solidFill>
                <a:srgbClr val="FF0000"/>
              </a:solidFill>
            </a:endParaRPr>
          </a:p>
        </p:txBody>
      </p:sp>
      <p:sp>
        <p:nvSpPr>
          <p:cNvPr id="4" name="3 Rectángulo"/>
          <p:cNvSpPr/>
          <p:nvPr/>
        </p:nvSpPr>
        <p:spPr>
          <a:xfrm>
            <a:off x="1214414" y="1625798"/>
            <a:ext cx="7000924" cy="2246769"/>
          </a:xfrm>
          <a:prstGeom prst="rect">
            <a:avLst/>
          </a:prstGeom>
        </p:spPr>
        <p:txBody>
          <a:bodyPr wrap="square">
            <a:spAutoFit/>
          </a:bodyPr>
          <a:lstStyle/>
          <a:p>
            <a:pPr algn="just"/>
            <a:r>
              <a:rPr lang="es-PE" sz="2000" b="1" dirty="0" smtClean="0">
                <a:solidFill>
                  <a:srgbClr val="FF0000"/>
                </a:solidFill>
              </a:rPr>
              <a:t>Ventajas y desventajas del Mejoramiento Continuo:</a:t>
            </a:r>
          </a:p>
          <a:p>
            <a:pPr algn="just"/>
            <a:endParaRPr lang="es-PE" sz="2000" b="1" dirty="0" smtClean="0"/>
          </a:p>
          <a:p>
            <a:pPr algn="just"/>
            <a:r>
              <a:rPr lang="es-PE" sz="2000" dirty="0" smtClean="0"/>
              <a:t>Este proceso de mejoramiento continuo nos ofrece grandes beneficios, entre ellos se destacan a continuación algunas de sus ventajas, no obstante, si no se observan determinados aspectos pudieran aparecer algunas desventajas que darían al traste con nuestras aspiraciones.</a:t>
            </a:r>
            <a:endParaRPr lang="es-PR"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11</a:t>
            </a:fld>
            <a:endParaRPr lang="es-PE" dirty="0">
              <a:solidFill>
                <a:srgbClr val="FF0000"/>
              </a:solidFill>
            </a:endParaRPr>
          </a:p>
        </p:txBody>
      </p:sp>
      <p:sp>
        <p:nvSpPr>
          <p:cNvPr id="4" name="3 Rectángulo"/>
          <p:cNvSpPr/>
          <p:nvPr/>
        </p:nvSpPr>
        <p:spPr>
          <a:xfrm>
            <a:off x="1000100" y="1071546"/>
            <a:ext cx="7215238" cy="5324535"/>
          </a:xfrm>
          <a:prstGeom prst="rect">
            <a:avLst/>
          </a:prstGeom>
        </p:spPr>
        <p:txBody>
          <a:bodyPr wrap="square">
            <a:spAutoFit/>
          </a:bodyPr>
          <a:lstStyle/>
          <a:p>
            <a:pPr algn="just"/>
            <a:r>
              <a:rPr lang="es-PE" sz="2000" b="1" dirty="0" smtClean="0">
                <a:solidFill>
                  <a:srgbClr val="FF0000"/>
                </a:solidFill>
              </a:rPr>
              <a:t>Ventajas</a:t>
            </a:r>
            <a:r>
              <a:rPr lang="es-PE" sz="2000" b="1" dirty="0" smtClean="0"/>
              <a:t>:</a:t>
            </a:r>
          </a:p>
          <a:p>
            <a:pPr algn="just"/>
            <a:endParaRPr lang="es-PE" sz="2000" dirty="0" smtClean="0"/>
          </a:p>
          <a:p>
            <a:pPr marL="177800" indent="-177800" algn="just">
              <a:buFont typeface="Arial" pitchFamily="34" charset="0"/>
              <a:buChar char="•"/>
            </a:pPr>
            <a:r>
              <a:rPr lang="es-PE" sz="2000" dirty="0" smtClean="0"/>
              <a:t>Posibilita la identificación, tratamiento y solución de los problemas y/o el aprovechamiento de oportunidades.</a:t>
            </a:r>
          </a:p>
          <a:p>
            <a:pPr marL="177800" indent="-177800" algn="just">
              <a:buFont typeface="Arial" pitchFamily="34" charset="0"/>
              <a:buChar char="•"/>
            </a:pPr>
            <a:r>
              <a:rPr lang="es-PE" sz="2000" dirty="0" smtClean="0"/>
              <a:t>Permite eliminar o atenuar las debilidades y afianzar e incrementar las fortalezas.</a:t>
            </a:r>
          </a:p>
          <a:p>
            <a:pPr marL="177800" indent="-177800" algn="just">
              <a:buFont typeface="Arial" pitchFamily="34" charset="0"/>
              <a:buChar char="•"/>
            </a:pPr>
            <a:r>
              <a:rPr lang="es-PE" sz="2000" dirty="0" smtClean="0"/>
              <a:t>Analizar los procesos, renovar y actualizar los mismos, permitiéndole a las organizaciones ser más competitivas, eficaces y eficientes.</a:t>
            </a:r>
          </a:p>
          <a:p>
            <a:pPr marL="177800" indent="-177800" algn="just">
              <a:buFont typeface="Arial" pitchFamily="34" charset="0"/>
              <a:buChar char="•"/>
            </a:pPr>
            <a:r>
              <a:rPr lang="es-PE" sz="2000" dirty="0" smtClean="0"/>
              <a:t>Obtener mejoras a corto plazo, no sólo en la parte productiva o de servicio sino en la administrativa también.</a:t>
            </a:r>
          </a:p>
          <a:p>
            <a:pPr marL="177800" indent="-177800" algn="just">
              <a:buFont typeface="Arial" pitchFamily="34" charset="0"/>
              <a:buChar char="•"/>
            </a:pPr>
            <a:r>
              <a:rPr lang="es-PE" sz="2000" dirty="0" smtClean="0"/>
              <a:t>Aunque no es un método para disminuir productos defectuosos, posibilita su disminución, ahorrando materias primas y materiales, por lo que reduce los costos, para la organización y para los clientes.</a:t>
            </a:r>
          </a:p>
          <a:p>
            <a:pPr marL="177800" indent="-177800" algn="just">
              <a:buFont typeface="Arial" pitchFamily="34" charset="0"/>
              <a:buChar char="•"/>
            </a:pPr>
            <a:r>
              <a:rPr lang="es-PE" sz="2000" dirty="0" smtClean="0"/>
              <a:t>Permite el ajuste de los procesos con el desarrollo tecnológico, incrementando la productividad.</a:t>
            </a:r>
            <a:endParaRPr lang="es-PR"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12</a:t>
            </a:fld>
            <a:endParaRPr lang="es-PE" dirty="0">
              <a:solidFill>
                <a:srgbClr val="FF0000"/>
              </a:solidFill>
            </a:endParaRPr>
          </a:p>
        </p:txBody>
      </p:sp>
      <p:sp>
        <p:nvSpPr>
          <p:cNvPr id="4" name="3 Rectángulo"/>
          <p:cNvSpPr/>
          <p:nvPr/>
        </p:nvSpPr>
        <p:spPr>
          <a:xfrm>
            <a:off x="1043608" y="1412776"/>
            <a:ext cx="7000924" cy="3139321"/>
          </a:xfrm>
          <a:prstGeom prst="rect">
            <a:avLst/>
          </a:prstGeom>
        </p:spPr>
        <p:txBody>
          <a:bodyPr wrap="square">
            <a:spAutoFit/>
          </a:bodyPr>
          <a:lstStyle/>
          <a:p>
            <a:pPr algn="just"/>
            <a:r>
              <a:rPr lang="es-PE" sz="2000" b="1" dirty="0" smtClean="0">
                <a:solidFill>
                  <a:srgbClr val="FF0000"/>
                </a:solidFill>
              </a:rPr>
              <a:t>Desventajas</a:t>
            </a:r>
            <a:r>
              <a:rPr lang="es-PE" sz="2000" b="1" dirty="0" smtClean="0"/>
              <a:t>:</a:t>
            </a:r>
          </a:p>
          <a:p>
            <a:pPr algn="just"/>
            <a:endParaRPr lang="es-PE" sz="2000" dirty="0" smtClean="0"/>
          </a:p>
          <a:p>
            <a:pPr marL="177800" indent="-177800" algn="just">
              <a:buFont typeface="Arial" pitchFamily="34" charset="0"/>
              <a:buChar char="•"/>
            </a:pPr>
            <a:r>
              <a:rPr lang="es-PE" sz="2000" dirty="0" smtClean="0"/>
              <a:t>Para la obtención de resultados tangibles es necesario que los cambios se realicen en toda la organización.</a:t>
            </a:r>
          </a:p>
          <a:p>
            <a:pPr marL="177800" indent="-177800" algn="just">
              <a:buFont typeface="Arial" pitchFamily="34" charset="0"/>
              <a:buChar char="•"/>
            </a:pPr>
            <a:r>
              <a:rPr lang="es-PE" sz="2000" dirty="0" smtClean="0"/>
              <a:t>En múltiples ocasiones es imprescindible hacer inversiones de consideración.</a:t>
            </a:r>
          </a:p>
          <a:p>
            <a:pPr marL="177800" indent="-177800" algn="just">
              <a:buFont typeface="Arial" pitchFamily="34" charset="0"/>
              <a:buChar char="•"/>
            </a:pPr>
            <a:r>
              <a:rPr lang="es-PE" sz="2000" dirty="0" smtClean="0"/>
              <a:t>Si no se observan las medidas adecuadas, con celeridad y oportunidad el proceso se puede tornar muy largo para la consecución de los resultados deseados.</a:t>
            </a:r>
          </a:p>
          <a:p>
            <a:pPr marL="177800" indent="-177800">
              <a:lnSpc>
                <a:spcPct val="90000"/>
              </a:lnSpc>
              <a:buClr>
                <a:schemeClr val="tx2"/>
              </a:buClr>
              <a:buFont typeface="Arial" pitchFamily="34" charset="0"/>
              <a:buChar char="•"/>
            </a:pPr>
            <a:endParaRPr lang="es-PR" sz="2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13</a:t>
            </a:fld>
            <a:endParaRPr lang="es-PE" dirty="0">
              <a:solidFill>
                <a:srgbClr val="FF0000"/>
              </a:solidFill>
            </a:endParaRPr>
          </a:p>
        </p:txBody>
      </p:sp>
      <p:sp>
        <p:nvSpPr>
          <p:cNvPr id="5" name="4 Rectángulo"/>
          <p:cNvSpPr/>
          <p:nvPr/>
        </p:nvSpPr>
        <p:spPr>
          <a:xfrm>
            <a:off x="1571604" y="1428736"/>
            <a:ext cx="6072230" cy="3477875"/>
          </a:xfrm>
          <a:prstGeom prst="rect">
            <a:avLst/>
          </a:prstGeom>
        </p:spPr>
        <p:txBody>
          <a:bodyPr wrap="square">
            <a:spAutoFit/>
          </a:bodyPr>
          <a:lstStyle/>
          <a:p>
            <a:r>
              <a:rPr lang="es-PE" sz="2000" b="1" dirty="0" err="1" smtClean="0">
                <a:solidFill>
                  <a:srgbClr val="FF0000"/>
                </a:solidFill>
              </a:rPr>
              <a:t>Empowerment</a:t>
            </a:r>
            <a:endParaRPr lang="es-PE" sz="2000" b="1" dirty="0" smtClean="0">
              <a:solidFill>
                <a:srgbClr val="FF0000"/>
              </a:solidFill>
            </a:endParaRPr>
          </a:p>
          <a:p>
            <a:endParaRPr lang="es-PE" sz="2000" dirty="0" smtClean="0"/>
          </a:p>
          <a:p>
            <a:pPr algn="just"/>
            <a:r>
              <a:rPr lang="es-PE" sz="2000" dirty="0" smtClean="0"/>
              <a:t>Según </a:t>
            </a:r>
            <a:r>
              <a:rPr lang="es-PE" sz="2000" dirty="0" err="1" smtClean="0"/>
              <a:t>Yohann</a:t>
            </a:r>
            <a:r>
              <a:rPr lang="es-PE" sz="2000" dirty="0" smtClean="0"/>
              <a:t> </a:t>
            </a:r>
            <a:r>
              <a:rPr lang="es-PE" sz="2000" dirty="0" err="1" smtClean="0"/>
              <a:t>Jonson</a:t>
            </a:r>
            <a:r>
              <a:rPr lang="es-PE" sz="2000" dirty="0" smtClean="0"/>
              <a:t>, es “el hecho de delegar poder y autoridad a los subordinados y de conferirles el sentimiento de que son dueños de su propio trabajo”.</a:t>
            </a:r>
          </a:p>
          <a:p>
            <a:pPr algn="just"/>
            <a:endParaRPr lang="es-PE" sz="2000" dirty="0" smtClean="0"/>
          </a:p>
          <a:p>
            <a:pPr algn="just"/>
            <a:r>
              <a:rPr lang="es-PE" sz="2000" dirty="0" smtClean="0"/>
              <a:t>En otras palabras, significa empoderamiento,  apoderamiento o potenciación (la palabra </a:t>
            </a:r>
            <a:r>
              <a:rPr lang="es-PE" sz="2000" dirty="0" err="1" smtClean="0"/>
              <a:t>empowerment</a:t>
            </a:r>
            <a:r>
              <a:rPr lang="es-PE" sz="2000" dirty="0" smtClean="0"/>
              <a:t> está compuesta por en y </a:t>
            </a:r>
            <a:r>
              <a:rPr lang="es-PE" sz="2000" dirty="0" err="1" smtClean="0"/>
              <a:t>power</a:t>
            </a:r>
            <a:r>
              <a:rPr lang="es-PE" sz="2000" dirty="0" smtClean="0"/>
              <a:t> que significa “poder” en inglés, la cual es un antecedente del francés </a:t>
            </a:r>
            <a:r>
              <a:rPr lang="es-PE" sz="2000" dirty="0" err="1" smtClean="0"/>
              <a:t>pouvoir</a:t>
            </a:r>
            <a:endParaRPr lang="es-PE"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14</a:t>
            </a:fld>
            <a:endParaRPr lang="es-PE" dirty="0">
              <a:solidFill>
                <a:srgbClr val="FF0000"/>
              </a:solidFill>
            </a:endParaRPr>
          </a:p>
        </p:txBody>
      </p:sp>
      <p:sp>
        <p:nvSpPr>
          <p:cNvPr id="5" name="4 Rectángulo"/>
          <p:cNvSpPr/>
          <p:nvPr/>
        </p:nvSpPr>
        <p:spPr>
          <a:xfrm>
            <a:off x="1571604" y="1428736"/>
            <a:ext cx="6072230" cy="3170099"/>
          </a:xfrm>
          <a:prstGeom prst="rect">
            <a:avLst/>
          </a:prstGeom>
        </p:spPr>
        <p:txBody>
          <a:bodyPr wrap="square">
            <a:spAutoFit/>
          </a:bodyPr>
          <a:lstStyle/>
          <a:p>
            <a:pPr>
              <a:buFontTx/>
              <a:buNone/>
            </a:pPr>
            <a:r>
              <a:rPr lang="es-PR" sz="2000" b="1" dirty="0" smtClean="0">
                <a:solidFill>
                  <a:srgbClr val="FF0000"/>
                </a:solidFill>
              </a:rPr>
              <a:t>El Benchmarking</a:t>
            </a:r>
          </a:p>
          <a:p>
            <a:pPr>
              <a:buFontTx/>
              <a:buNone/>
            </a:pPr>
            <a:endParaRPr lang="es-PR" sz="2000" dirty="0" smtClean="0"/>
          </a:p>
          <a:p>
            <a:pPr algn="just">
              <a:buFontTx/>
              <a:buNone/>
            </a:pPr>
            <a:r>
              <a:rPr lang="es-PR" sz="2000" dirty="0" smtClean="0"/>
              <a:t>Es una técnica utilizada para establecer metas y objetivos efectivos para llegar a ser o mantenerse competitivo. </a:t>
            </a:r>
          </a:p>
          <a:p>
            <a:pPr algn="just">
              <a:buFontTx/>
              <a:buNone/>
            </a:pPr>
            <a:endParaRPr lang="es-PR" sz="2000" dirty="0" smtClean="0"/>
          </a:p>
          <a:p>
            <a:pPr algn="just">
              <a:buFontTx/>
              <a:buNone/>
            </a:pPr>
            <a:r>
              <a:rPr lang="es-PR" sz="2000" dirty="0" smtClean="0"/>
              <a:t>Esta basada principalmente en la comparación de aspectos específicos o generales (procesos, metodologías, estrategias o cualquier otro aspecto), con otras empresas o instituciones.</a:t>
            </a:r>
            <a:endParaRPr lang="es-PE"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15</a:t>
            </a:fld>
            <a:endParaRPr lang="es-PE" dirty="0">
              <a:solidFill>
                <a:srgbClr val="FF0000"/>
              </a:solidFill>
            </a:endParaRPr>
          </a:p>
        </p:txBody>
      </p:sp>
      <p:sp>
        <p:nvSpPr>
          <p:cNvPr id="3" name="Rectangle 3"/>
          <p:cNvSpPr txBox="1">
            <a:spLocks noChangeArrowheads="1"/>
          </p:cNvSpPr>
          <p:nvPr/>
        </p:nvSpPr>
        <p:spPr>
          <a:xfrm>
            <a:off x="1357290" y="1643050"/>
            <a:ext cx="6429420" cy="4114800"/>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es-PR" sz="2000" b="1" i="0" u="none" strike="noStrike" kern="1200" cap="none" spc="0" normalizeH="0" baseline="0" noProof="0" dirty="0" err="1" smtClean="0">
                <a:ln>
                  <a:noFill/>
                </a:ln>
                <a:solidFill>
                  <a:srgbClr val="FF0000"/>
                </a:solidFill>
                <a:effectLst/>
                <a:uLnTx/>
                <a:uFillTx/>
                <a:latin typeface="+mn-lt"/>
                <a:ea typeface="+mn-ea"/>
                <a:cs typeface="+mn-cs"/>
              </a:rPr>
              <a:t>Just</a:t>
            </a:r>
            <a:r>
              <a:rPr kumimoji="0" lang="es-PR" sz="2000" b="1" i="0" u="none" strike="noStrike" kern="1200" cap="none" spc="0" normalizeH="0" baseline="0" noProof="0" dirty="0" smtClean="0">
                <a:ln>
                  <a:noFill/>
                </a:ln>
                <a:solidFill>
                  <a:srgbClr val="FF0000"/>
                </a:solidFill>
                <a:effectLst/>
                <a:uLnTx/>
                <a:uFillTx/>
                <a:latin typeface="+mn-lt"/>
                <a:ea typeface="+mn-ea"/>
                <a:cs typeface="+mn-cs"/>
              </a:rPr>
              <a:t> – in – time </a:t>
            </a:r>
          </a:p>
          <a:p>
            <a:pPr marL="0" marR="0" lvl="0" indent="0" algn="just" defTabSz="914400" rtl="0" eaLnBrk="1" fontAlgn="auto" latinLnBrk="0" hangingPunct="1">
              <a:lnSpc>
                <a:spcPct val="100000"/>
              </a:lnSpc>
              <a:spcBef>
                <a:spcPct val="20000"/>
              </a:spcBef>
              <a:spcAft>
                <a:spcPts val="0"/>
              </a:spcAft>
              <a:buClrTx/>
              <a:buSzTx/>
              <a:buFontTx/>
              <a:buNone/>
              <a:tabLst/>
              <a:defRPr/>
            </a:pPr>
            <a:endParaRPr lang="es-PR" sz="2000" dirty="0" smtClean="0"/>
          </a:p>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es-PR" sz="2000" b="0" i="0" u="none" strike="noStrike" kern="1200" cap="none" spc="0" normalizeH="0" baseline="0" noProof="0" dirty="0" smtClean="0">
                <a:ln>
                  <a:noFill/>
                </a:ln>
                <a:effectLst/>
                <a:uLnTx/>
                <a:uFillTx/>
                <a:latin typeface="+mn-lt"/>
                <a:ea typeface="+mn-ea"/>
                <a:cs typeface="+mn-cs"/>
              </a:rPr>
              <a:t>Trata de continuamente mejorar y esforzar la solución de problemas y satisfacer las necesidades. </a:t>
            </a:r>
          </a:p>
          <a:p>
            <a:pPr marL="0" marR="0" lvl="0" indent="0" algn="just" defTabSz="914400" rtl="0" eaLnBrk="1" fontAlgn="auto" latinLnBrk="0" hangingPunct="1">
              <a:lnSpc>
                <a:spcPct val="100000"/>
              </a:lnSpc>
              <a:spcBef>
                <a:spcPct val="20000"/>
              </a:spcBef>
              <a:spcAft>
                <a:spcPts val="0"/>
              </a:spcAft>
              <a:buClrTx/>
              <a:buSzTx/>
              <a:buFontTx/>
              <a:buNone/>
              <a:tabLst/>
              <a:defRPr/>
            </a:pPr>
            <a:endParaRPr kumimoji="0" lang="es-PR" sz="2000" b="0" i="0" u="none" strike="noStrike" kern="1200" cap="none" spc="0" normalizeH="0" baseline="0" noProof="0" dirty="0" smtClean="0">
              <a:ln>
                <a:noFill/>
              </a:ln>
              <a:effectLst/>
              <a:uLnTx/>
              <a:uFillTx/>
              <a:latin typeface="+mn-lt"/>
              <a:ea typeface="+mn-ea"/>
              <a:cs typeface="+mn-cs"/>
            </a:endParaRPr>
          </a:p>
          <a:p>
            <a:pPr marL="177800" marR="0" lvl="0" indent="-177800" algn="just" defTabSz="914400" rtl="0" eaLnBrk="1" fontAlgn="auto" latinLnBrk="0" hangingPunct="1">
              <a:lnSpc>
                <a:spcPct val="100000"/>
              </a:lnSpc>
              <a:spcBef>
                <a:spcPct val="20000"/>
              </a:spcBef>
              <a:spcAft>
                <a:spcPts val="0"/>
              </a:spcAft>
              <a:buClr>
                <a:schemeClr val="tx2"/>
              </a:buClr>
              <a:buSzTx/>
              <a:buFont typeface="Arial" pitchFamily="34" charset="0"/>
              <a:buChar char="•"/>
              <a:tabLst/>
              <a:defRPr/>
            </a:pPr>
            <a:r>
              <a:rPr kumimoji="0" lang="es-PR" sz="2000" b="0" i="0" u="none" strike="noStrike" kern="1200" cap="none" spc="0" normalizeH="0" baseline="0" noProof="0" dirty="0" smtClean="0">
                <a:ln>
                  <a:noFill/>
                </a:ln>
                <a:effectLst/>
                <a:uLnTx/>
                <a:uFillTx/>
                <a:latin typeface="+mn-lt"/>
                <a:ea typeface="+mn-ea"/>
                <a:cs typeface="+mn-cs"/>
              </a:rPr>
              <a:t> Elimina los costos de calidad</a:t>
            </a:r>
          </a:p>
          <a:p>
            <a:pPr marL="177800" marR="0" lvl="0" indent="-177800" algn="just" defTabSz="914400" rtl="0" eaLnBrk="1" fontAlgn="auto" latinLnBrk="0" hangingPunct="1">
              <a:lnSpc>
                <a:spcPct val="100000"/>
              </a:lnSpc>
              <a:spcBef>
                <a:spcPct val="20000"/>
              </a:spcBef>
              <a:spcAft>
                <a:spcPts val="0"/>
              </a:spcAft>
              <a:buClr>
                <a:schemeClr val="tx2"/>
              </a:buClr>
              <a:buSzTx/>
              <a:buFont typeface="Arial" pitchFamily="34" charset="0"/>
              <a:buChar char="•"/>
              <a:tabLst/>
              <a:defRPr/>
            </a:pPr>
            <a:r>
              <a:rPr kumimoji="0" lang="es-PR" sz="2000" b="0" i="0" u="none" strike="noStrike" kern="1200" cap="none" spc="0" normalizeH="0" baseline="0" noProof="0" dirty="0" smtClean="0">
                <a:ln>
                  <a:noFill/>
                </a:ln>
                <a:effectLst/>
                <a:uLnTx/>
                <a:uFillTx/>
                <a:latin typeface="+mn-lt"/>
                <a:ea typeface="+mn-ea"/>
                <a:cs typeface="+mn-cs"/>
              </a:rPr>
              <a:t> Mejora la calidad</a:t>
            </a:r>
          </a:p>
          <a:p>
            <a:pPr marL="177800" marR="0" lvl="0" indent="-177800" algn="just" defTabSz="914400" rtl="0" eaLnBrk="1" fontAlgn="auto" latinLnBrk="0" hangingPunct="1">
              <a:lnSpc>
                <a:spcPct val="100000"/>
              </a:lnSpc>
              <a:spcBef>
                <a:spcPct val="20000"/>
              </a:spcBef>
              <a:spcAft>
                <a:spcPts val="0"/>
              </a:spcAft>
              <a:buClr>
                <a:schemeClr val="tx2"/>
              </a:buClr>
              <a:buSzTx/>
              <a:buFont typeface="Arial" pitchFamily="34" charset="0"/>
              <a:buChar char="•"/>
              <a:tabLst/>
              <a:defRPr/>
            </a:pPr>
            <a:r>
              <a:rPr kumimoji="0" lang="es-PR" sz="2000" b="0" i="0" u="none" strike="noStrike" kern="1200" cap="none" spc="0" normalizeH="0" baseline="0" noProof="0" dirty="0" smtClean="0">
                <a:ln>
                  <a:noFill/>
                </a:ln>
                <a:effectLst/>
                <a:uLnTx/>
                <a:uFillTx/>
                <a:latin typeface="+mn-lt"/>
                <a:ea typeface="+mn-ea"/>
                <a:cs typeface="+mn-cs"/>
              </a:rPr>
              <a:t> Reduce los costos relacionados con el inventario</a:t>
            </a:r>
            <a:endParaRPr kumimoji="0" lang="es-PR" sz="2000" b="0" i="0" u="none" strike="noStrike" kern="1200" cap="none" spc="0" normalizeH="0" baseline="0" noProof="0" dirty="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16</a:t>
            </a:fld>
            <a:endParaRPr lang="es-PE" dirty="0">
              <a:solidFill>
                <a:srgbClr val="FF0000"/>
              </a:solidFill>
            </a:endParaRPr>
          </a:p>
        </p:txBody>
      </p:sp>
      <p:sp>
        <p:nvSpPr>
          <p:cNvPr id="3" name="Rectangle 3"/>
          <p:cNvSpPr txBox="1">
            <a:spLocks noChangeArrowheads="1"/>
          </p:cNvSpPr>
          <p:nvPr/>
        </p:nvSpPr>
        <p:spPr>
          <a:xfrm>
            <a:off x="1357290" y="1643050"/>
            <a:ext cx="6429420" cy="4114800"/>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Tx/>
              <a:buNone/>
              <a:tabLst/>
              <a:defRPr/>
            </a:pPr>
            <a:r>
              <a:rPr kumimoji="0" lang="es-PR" sz="2000" b="1" i="0" u="none" strike="noStrike" kern="1200" cap="none" spc="0" normalizeH="0" baseline="0" noProof="0" dirty="0" smtClean="0">
                <a:ln>
                  <a:noFill/>
                </a:ln>
                <a:solidFill>
                  <a:srgbClr val="FF0000"/>
                </a:solidFill>
                <a:effectLst/>
                <a:uLnTx/>
                <a:uFillTx/>
                <a:latin typeface="+mn-lt"/>
                <a:ea typeface="+mn-ea"/>
                <a:cs typeface="+mn-cs"/>
              </a:rPr>
              <a:t>… </a:t>
            </a:r>
            <a:r>
              <a:rPr kumimoji="0" lang="es-PR" sz="2000" b="1" i="0" u="none" strike="noStrike" kern="1200" cap="none" spc="0" normalizeH="0" baseline="0" noProof="0" dirty="0" err="1" smtClean="0">
                <a:ln>
                  <a:noFill/>
                </a:ln>
                <a:solidFill>
                  <a:srgbClr val="FF0000"/>
                </a:solidFill>
                <a:effectLst/>
                <a:uLnTx/>
                <a:uFillTx/>
                <a:latin typeface="+mn-lt"/>
                <a:ea typeface="+mn-ea"/>
                <a:cs typeface="+mn-cs"/>
              </a:rPr>
              <a:t>Just</a:t>
            </a:r>
            <a:r>
              <a:rPr kumimoji="0" lang="es-PR" sz="2000" b="1" i="0" u="none" strike="noStrike" kern="1200" cap="none" spc="0" normalizeH="0" baseline="0" noProof="0" dirty="0" smtClean="0">
                <a:ln>
                  <a:noFill/>
                </a:ln>
                <a:solidFill>
                  <a:srgbClr val="FF0000"/>
                </a:solidFill>
                <a:effectLst/>
                <a:uLnTx/>
                <a:uFillTx/>
                <a:latin typeface="+mn-lt"/>
                <a:ea typeface="+mn-ea"/>
                <a:cs typeface="+mn-cs"/>
              </a:rPr>
              <a:t> – in – time </a:t>
            </a:r>
          </a:p>
          <a:p>
            <a:pPr marL="0" marR="0" lvl="0" indent="0" algn="just" defTabSz="914400" rtl="0" eaLnBrk="1" fontAlgn="auto" latinLnBrk="0" hangingPunct="1">
              <a:lnSpc>
                <a:spcPct val="100000"/>
              </a:lnSpc>
              <a:spcBef>
                <a:spcPct val="20000"/>
              </a:spcBef>
              <a:spcAft>
                <a:spcPts val="0"/>
              </a:spcAft>
              <a:buClrTx/>
              <a:buSzTx/>
              <a:buFontTx/>
              <a:buNone/>
              <a:tabLst/>
              <a:defRPr/>
            </a:pPr>
            <a:endParaRPr lang="es-PR" sz="2000" dirty="0" smtClean="0"/>
          </a:p>
          <a:p>
            <a:pPr algn="just">
              <a:spcBef>
                <a:spcPct val="50000"/>
              </a:spcBef>
            </a:pPr>
            <a:r>
              <a:rPr lang="es-ES_tradnl" sz="2000" dirty="0" smtClean="0">
                <a:latin typeface="Arial" pitchFamily="34" charset="0"/>
              </a:rPr>
              <a:t>JIT nace como nuevo enfoque en la Dirección de Operaciones de la empresa. </a:t>
            </a:r>
          </a:p>
          <a:p>
            <a:pPr algn="just">
              <a:spcBef>
                <a:spcPct val="50000"/>
              </a:spcBef>
            </a:pPr>
            <a:r>
              <a:rPr lang="es-ES_tradnl" sz="2000" dirty="0" smtClean="0">
                <a:latin typeface="Arial" pitchFamily="34" charset="0"/>
              </a:rPr>
              <a:t>Este pretende que los clientes sean servidos justo en el momento preciso, exactamente en la cantidad requerida, con productos de máxima calidad y mediante un proceso de producción que utilice el mínimo inventario posible y que se encuentre libre de cualquier tipo de despilfarro o coste innecesario.</a:t>
            </a:r>
            <a:endParaRPr lang="es-ES_tradnl" sz="2000" dirty="0">
              <a:latin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17</a:t>
            </a:fld>
            <a:endParaRPr lang="es-PE" dirty="0">
              <a:solidFill>
                <a:srgbClr val="FF0000"/>
              </a:solidFill>
            </a:endParaRPr>
          </a:p>
        </p:txBody>
      </p:sp>
      <p:sp>
        <p:nvSpPr>
          <p:cNvPr id="4" name="Text Box 13"/>
          <p:cNvSpPr txBox="1">
            <a:spLocks noChangeArrowheads="1"/>
          </p:cNvSpPr>
          <p:nvPr/>
        </p:nvSpPr>
        <p:spPr bwMode="auto">
          <a:xfrm>
            <a:off x="1643042" y="1571612"/>
            <a:ext cx="5291138" cy="461665"/>
          </a:xfrm>
          <a:prstGeom prst="rect">
            <a:avLst/>
          </a:prstGeom>
          <a:noFill/>
          <a:ln w="9525">
            <a:noFill/>
            <a:miter lim="800000"/>
            <a:headEnd/>
            <a:tailEnd/>
          </a:ln>
          <a:effectLst/>
        </p:spPr>
        <p:txBody>
          <a:bodyPr>
            <a:spAutoFit/>
          </a:bodyPr>
          <a:lstStyle/>
          <a:p>
            <a:pPr algn="just">
              <a:spcBef>
                <a:spcPct val="50000"/>
              </a:spcBef>
            </a:pPr>
            <a:r>
              <a:rPr lang="es-ES_tradnl" sz="2400" b="1" dirty="0">
                <a:solidFill>
                  <a:srgbClr val="FF0000"/>
                </a:solidFill>
              </a:rPr>
              <a:t>TÉCNICA TAGUCHI</a:t>
            </a:r>
            <a:endParaRPr lang="es-ES_tradnl" sz="1400" b="1" i="1" dirty="0">
              <a:solidFill>
                <a:srgbClr val="FF0000"/>
              </a:solidFill>
            </a:endParaRPr>
          </a:p>
        </p:txBody>
      </p:sp>
      <p:sp>
        <p:nvSpPr>
          <p:cNvPr id="5" name="Text Box 14"/>
          <p:cNvSpPr txBox="1">
            <a:spLocks noChangeArrowheads="1"/>
          </p:cNvSpPr>
          <p:nvPr/>
        </p:nvSpPr>
        <p:spPr bwMode="auto">
          <a:xfrm>
            <a:off x="1619672" y="2348880"/>
            <a:ext cx="5786478" cy="1938992"/>
          </a:xfrm>
          <a:prstGeom prst="rect">
            <a:avLst/>
          </a:prstGeom>
          <a:noFill/>
          <a:ln w="9525">
            <a:noFill/>
            <a:miter lim="800000"/>
            <a:headEnd/>
            <a:tailEnd/>
          </a:ln>
          <a:effectLst/>
        </p:spPr>
        <p:txBody>
          <a:bodyPr wrap="square">
            <a:spAutoFit/>
          </a:bodyPr>
          <a:lstStyle/>
          <a:p>
            <a:pPr algn="just">
              <a:spcBef>
                <a:spcPct val="50000"/>
              </a:spcBef>
            </a:pPr>
            <a:r>
              <a:rPr lang="es-ES_tradnl" sz="2400" dirty="0"/>
              <a:t>Combinación de métodos estadísticos y de ingeniería para obtener mejoramientos rápidos en costos y calidad optimizando el diseño de productos y procesos de </a:t>
            </a:r>
            <a:r>
              <a:rPr lang="es-ES_tradnl" sz="2400" dirty="0" smtClean="0"/>
              <a:t>manufactura.</a:t>
            </a:r>
            <a:endParaRPr lang="es-ES_trad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18</a:t>
            </a:fld>
            <a:endParaRPr lang="es-PE" dirty="0">
              <a:solidFill>
                <a:srgbClr val="FF0000"/>
              </a:solidFill>
            </a:endParaRPr>
          </a:p>
        </p:txBody>
      </p:sp>
      <p:sp>
        <p:nvSpPr>
          <p:cNvPr id="6" name="Text Box 1028"/>
          <p:cNvSpPr txBox="1">
            <a:spLocks noChangeArrowheads="1"/>
          </p:cNvSpPr>
          <p:nvPr/>
        </p:nvSpPr>
        <p:spPr bwMode="auto">
          <a:xfrm>
            <a:off x="1000100" y="1752600"/>
            <a:ext cx="7229500" cy="461665"/>
          </a:xfrm>
          <a:prstGeom prst="rect">
            <a:avLst/>
          </a:prstGeom>
          <a:noFill/>
          <a:ln w="9525">
            <a:noFill/>
            <a:miter lim="800000"/>
            <a:headEnd/>
            <a:tailEnd/>
          </a:ln>
          <a:effectLst/>
        </p:spPr>
        <p:txBody>
          <a:bodyPr wrap="square">
            <a:spAutoFit/>
          </a:bodyPr>
          <a:lstStyle/>
          <a:p>
            <a:pPr>
              <a:spcBef>
                <a:spcPct val="50000"/>
              </a:spcBef>
            </a:pPr>
            <a:r>
              <a:rPr lang="es-ES_tradnl" sz="2400" b="1" dirty="0">
                <a:solidFill>
                  <a:srgbClr val="FF0000"/>
                </a:solidFill>
              </a:rPr>
              <a:t>OBJETIVOS DE LA TÉCNICA TAGUCHI </a:t>
            </a:r>
          </a:p>
        </p:txBody>
      </p:sp>
      <p:sp>
        <p:nvSpPr>
          <p:cNvPr id="7" name="Text Box 1029"/>
          <p:cNvSpPr txBox="1">
            <a:spLocks noChangeArrowheads="1"/>
          </p:cNvSpPr>
          <p:nvPr/>
        </p:nvSpPr>
        <p:spPr bwMode="auto">
          <a:xfrm>
            <a:off x="1070976" y="2636912"/>
            <a:ext cx="7158623" cy="461665"/>
          </a:xfrm>
          <a:prstGeom prst="rect">
            <a:avLst/>
          </a:prstGeom>
          <a:noFill/>
          <a:ln w="9525">
            <a:noFill/>
            <a:miter lim="800000"/>
            <a:headEnd/>
            <a:tailEnd/>
          </a:ln>
          <a:effectLst/>
        </p:spPr>
        <p:txBody>
          <a:bodyPr wrap="square">
            <a:spAutoFit/>
          </a:bodyPr>
          <a:lstStyle/>
          <a:p>
            <a:pPr>
              <a:spcBef>
                <a:spcPct val="50000"/>
              </a:spcBef>
              <a:buFont typeface="Wingdings" pitchFamily="2" charset="2"/>
              <a:buChar char="Ø"/>
            </a:pPr>
            <a:r>
              <a:rPr lang="es-ES_tradnl" sz="1400" dirty="0"/>
              <a:t>  </a:t>
            </a:r>
            <a:r>
              <a:rPr lang="es-ES_tradnl" sz="2400" dirty="0"/>
              <a:t>Desarrollar productos más rápido que la competencia.</a:t>
            </a:r>
            <a:endParaRPr lang="es-ES_tradnl" sz="2000" dirty="0"/>
          </a:p>
        </p:txBody>
      </p:sp>
      <p:sp>
        <p:nvSpPr>
          <p:cNvPr id="8" name="Text Box 1031"/>
          <p:cNvSpPr txBox="1">
            <a:spLocks noChangeArrowheads="1"/>
          </p:cNvSpPr>
          <p:nvPr/>
        </p:nvSpPr>
        <p:spPr bwMode="auto">
          <a:xfrm>
            <a:off x="1086916" y="3389388"/>
            <a:ext cx="7229500" cy="830997"/>
          </a:xfrm>
          <a:prstGeom prst="rect">
            <a:avLst/>
          </a:prstGeom>
          <a:noFill/>
          <a:ln w="9525">
            <a:noFill/>
            <a:miter lim="800000"/>
            <a:headEnd/>
            <a:tailEnd/>
          </a:ln>
          <a:effectLst/>
        </p:spPr>
        <p:txBody>
          <a:bodyPr wrap="square">
            <a:spAutoFit/>
          </a:bodyPr>
          <a:lstStyle/>
          <a:p>
            <a:pPr>
              <a:spcBef>
                <a:spcPct val="50000"/>
              </a:spcBef>
              <a:buFont typeface="Wingdings" pitchFamily="2" charset="2"/>
              <a:buChar char="Ø"/>
            </a:pPr>
            <a:r>
              <a:rPr lang="es-ES_tradnl" sz="1400" dirty="0"/>
              <a:t>  </a:t>
            </a:r>
            <a:r>
              <a:rPr lang="es-ES_tradnl" sz="2400" dirty="0"/>
              <a:t>Manufacturar estos productos con la mejor calidad y al menor costo.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vertic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utoUpdateAnimBg="0"/>
      <p:bldP spid="8"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19</a:t>
            </a:fld>
            <a:endParaRPr lang="es-PE" dirty="0">
              <a:solidFill>
                <a:srgbClr val="FF0000"/>
              </a:solidFill>
            </a:endParaRPr>
          </a:p>
        </p:txBody>
      </p:sp>
      <p:sp>
        <p:nvSpPr>
          <p:cNvPr id="5" name="Rectangle 3"/>
          <p:cNvSpPr txBox="1">
            <a:spLocks noChangeArrowheads="1"/>
          </p:cNvSpPr>
          <p:nvPr/>
        </p:nvSpPr>
        <p:spPr>
          <a:xfrm>
            <a:off x="2285984" y="2357430"/>
            <a:ext cx="4314828" cy="2057408"/>
          </a:xfrm>
          <a:prstGeom prst="rect">
            <a:avLst/>
          </a:prstGeom>
        </p:spPr>
        <p:txBody>
          <a:bodyPr vert="horz" lIns="91440" tIns="45720" rIns="91440" bIns="45720" rtlCol="0">
            <a:normAutofit/>
          </a:bodyPr>
          <a:lstStyle/>
          <a:p>
            <a:pPr marL="177800" marR="0" lvl="0" indent="-177800"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effectLst/>
              <a:uLnTx/>
              <a:uFillTx/>
              <a:ea typeface="+mn-ea"/>
              <a:cs typeface="+mn-cs"/>
            </a:endParaRPr>
          </a:p>
        </p:txBody>
      </p:sp>
      <p:sp>
        <p:nvSpPr>
          <p:cNvPr id="6" name="Rectangle 2"/>
          <p:cNvSpPr txBox="1">
            <a:spLocks noChangeArrowheads="1"/>
          </p:cNvSpPr>
          <p:nvPr/>
        </p:nvSpPr>
        <p:spPr>
          <a:xfrm>
            <a:off x="1857356" y="928670"/>
            <a:ext cx="5572164"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600" b="1" i="0" u="none" strike="noStrike" kern="1200" cap="none" spc="0" normalizeH="0" baseline="0" noProof="0" dirty="0" smtClean="0">
                <a:ln>
                  <a:noFill/>
                </a:ln>
                <a:solidFill>
                  <a:srgbClr val="FF0000"/>
                </a:solidFill>
                <a:effectLst/>
                <a:uLnTx/>
                <a:uFillTx/>
                <a:ea typeface="+mj-ea"/>
                <a:cs typeface="+mj-cs"/>
              </a:rPr>
              <a:t>Costos de calidad</a:t>
            </a:r>
            <a:endParaRPr kumimoji="0" lang="es-MX" sz="3600" b="1" i="0" u="none" strike="noStrike" kern="1200" cap="none" spc="0" normalizeH="0" baseline="0" noProof="0" dirty="0">
              <a:ln>
                <a:noFill/>
              </a:ln>
              <a:solidFill>
                <a:srgbClr val="FF0000"/>
              </a:solidFill>
              <a:effectLst/>
              <a:uLnTx/>
              <a:uFillTx/>
              <a:ea typeface="+mj-ea"/>
              <a:cs typeface="+mj-cs"/>
            </a:endParaRPr>
          </a:p>
        </p:txBody>
      </p:sp>
      <p:sp>
        <p:nvSpPr>
          <p:cNvPr id="7" name="Rectangle 3"/>
          <p:cNvSpPr txBox="1">
            <a:spLocks noChangeArrowheads="1"/>
          </p:cNvSpPr>
          <p:nvPr/>
        </p:nvSpPr>
        <p:spPr>
          <a:xfrm>
            <a:off x="2428860" y="2428868"/>
            <a:ext cx="4032254" cy="2054229"/>
          </a:xfrm>
          <a:prstGeom prst="rect">
            <a:avLst/>
          </a:prstGeom>
        </p:spPr>
        <p:txBody>
          <a:bodyPr vert="horz" lIns="91440" tIns="45720" rIns="91440" bIns="45720" rtlCol="0">
            <a:normAutofit/>
          </a:bodyPr>
          <a:lstStyle/>
          <a:p>
            <a:pPr marL="177800" marR="0" lvl="0" indent="-177800" defTabSz="914400" rtl="0" eaLnBrk="1" fontAlgn="auto" latinLnBrk="0" hangingPunct="1">
              <a:spcAft>
                <a:spcPts val="0"/>
              </a:spcAft>
              <a:buClrTx/>
              <a:buSzTx/>
              <a:buFont typeface="Arial" pitchFamily="34" charset="0"/>
              <a:buChar char="•"/>
              <a:tabLst/>
              <a:defRPr/>
            </a:pPr>
            <a:r>
              <a:rPr kumimoji="0" lang="es-MX" sz="2600" b="0" i="0" u="none" strike="noStrike" kern="1200" cap="none" spc="0" normalizeH="0" baseline="0" noProof="0" dirty="0" smtClean="0">
                <a:ln>
                  <a:noFill/>
                </a:ln>
                <a:effectLst/>
                <a:uLnTx/>
                <a:uFillTx/>
                <a:ea typeface="+mn-ea"/>
                <a:cs typeface="+mn-cs"/>
              </a:rPr>
              <a:t>Costos de prevención</a:t>
            </a:r>
          </a:p>
          <a:p>
            <a:pPr marL="177800" marR="0" lvl="0" indent="-177800" defTabSz="914400" rtl="0" eaLnBrk="1" fontAlgn="auto" latinLnBrk="0" hangingPunct="1">
              <a:spcAft>
                <a:spcPts val="0"/>
              </a:spcAft>
              <a:buClrTx/>
              <a:buSzTx/>
              <a:buFont typeface="Arial" pitchFamily="34" charset="0"/>
              <a:buChar char="•"/>
              <a:tabLst/>
              <a:defRPr/>
            </a:pPr>
            <a:r>
              <a:rPr kumimoji="0" lang="es-MX" sz="2600" b="0" i="0" u="none" strike="noStrike" kern="1200" cap="none" spc="0" normalizeH="0" baseline="0" noProof="0" dirty="0" smtClean="0">
                <a:ln>
                  <a:noFill/>
                </a:ln>
                <a:effectLst/>
                <a:uLnTx/>
                <a:uFillTx/>
                <a:ea typeface="+mn-ea"/>
                <a:cs typeface="+mn-cs"/>
              </a:rPr>
              <a:t>Costos de evaluación</a:t>
            </a:r>
          </a:p>
          <a:p>
            <a:pPr marL="177800" marR="0" lvl="0" indent="-177800" defTabSz="914400" rtl="0" eaLnBrk="1" fontAlgn="auto" latinLnBrk="0" hangingPunct="1">
              <a:spcAft>
                <a:spcPts val="0"/>
              </a:spcAft>
              <a:buClrTx/>
              <a:buSzTx/>
              <a:buFont typeface="Arial" pitchFamily="34" charset="0"/>
              <a:buChar char="•"/>
              <a:tabLst/>
              <a:defRPr/>
            </a:pPr>
            <a:r>
              <a:rPr kumimoji="0" lang="es-MX" sz="2600" b="0" i="0" u="none" strike="noStrike" kern="1200" cap="none" spc="0" normalizeH="0" baseline="0" noProof="0" dirty="0" smtClean="0">
                <a:ln>
                  <a:noFill/>
                </a:ln>
                <a:effectLst/>
                <a:uLnTx/>
                <a:uFillTx/>
                <a:ea typeface="+mn-ea"/>
                <a:cs typeface="+mn-cs"/>
              </a:rPr>
              <a:t>Costos de falla interna</a:t>
            </a:r>
          </a:p>
          <a:p>
            <a:pPr marL="177800" marR="0" lvl="0" indent="-177800" defTabSz="914400" rtl="0" eaLnBrk="1" fontAlgn="auto" latinLnBrk="0" hangingPunct="1">
              <a:spcAft>
                <a:spcPts val="0"/>
              </a:spcAft>
              <a:buClrTx/>
              <a:buSzTx/>
              <a:buFont typeface="Arial" pitchFamily="34" charset="0"/>
              <a:buChar char="•"/>
              <a:tabLst/>
              <a:defRPr/>
            </a:pPr>
            <a:r>
              <a:rPr kumimoji="0" lang="es-MX" sz="2600" b="0" i="0" u="none" strike="noStrike" kern="1200" cap="none" spc="0" normalizeH="0" baseline="0" noProof="0" dirty="0" smtClean="0">
                <a:ln>
                  <a:noFill/>
                </a:ln>
                <a:effectLst/>
                <a:uLnTx/>
                <a:uFillTx/>
                <a:ea typeface="+mn-ea"/>
                <a:cs typeface="+mn-cs"/>
              </a:rPr>
              <a:t>Costos de falla externa</a:t>
            </a:r>
            <a:endParaRPr kumimoji="0" lang="es-MX" sz="2600" b="0" i="0" u="none" strike="noStrike" kern="1200" cap="none" spc="0" normalizeH="0" baseline="0" noProof="0" dirty="0">
              <a:ln>
                <a:noFill/>
              </a:ln>
              <a:effectLst/>
              <a:uLnTx/>
              <a:uFillTx/>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2</a:t>
            </a:fld>
            <a:endParaRPr lang="es-PE" dirty="0">
              <a:solidFill>
                <a:srgbClr val="FF0000"/>
              </a:solidFill>
            </a:endParaRPr>
          </a:p>
        </p:txBody>
      </p:sp>
      <p:sp>
        <p:nvSpPr>
          <p:cNvPr id="4" name="Rectangle 2"/>
          <p:cNvSpPr txBox="1">
            <a:spLocks noChangeArrowheads="1"/>
          </p:cNvSpPr>
          <p:nvPr/>
        </p:nvSpPr>
        <p:spPr>
          <a:xfrm>
            <a:off x="683568" y="2780928"/>
            <a:ext cx="77724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err="1" smtClean="0">
                <a:ln>
                  <a:noFill/>
                </a:ln>
                <a:solidFill>
                  <a:srgbClr val="FF0000"/>
                </a:solidFill>
                <a:effectLst/>
                <a:uLnTx/>
                <a:uFillTx/>
                <a:ea typeface="+mj-ea"/>
                <a:cs typeface="+mj-cs"/>
              </a:rPr>
              <a:t>Calidad</a:t>
            </a:r>
            <a:r>
              <a:rPr kumimoji="0" lang="en-US" sz="4400" b="1" i="0" u="none" strike="noStrike" kern="1200" cap="none" spc="0" normalizeH="0" baseline="0" noProof="0" dirty="0" smtClean="0">
                <a:ln>
                  <a:noFill/>
                </a:ln>
                <a:solidFill>
                  <a:srgbClr val="FF0000"/>
                </a:solidFill>
                <a:effectLst/>
                <a:uLnTx/>
                <a:uFillTx/>
                <a:ea typeface="+mj-ea"/>
                <a:cs typeface="+mj-cs"/>
              </a:rPr>
              <a:t>:</a:t>
            </a:r>
            <a:endParaRPr kumimoji="0" lang="en-US" sz="4400" b="1" i="0" u="none" strike="noStrike" kern="1200" cap="none" spc="0" normalizeH="0" baseline="0" noProof="0" dirty="0">
              <a:ln>
                <a:noFill/>
              </a:ln>
              <a:solidFill>
                <a:srgbClr val="FF0000"/>
              </a:solidFill>
              <a:effectLst/>
              <a:uLnTx/>
              <a:uFillTx/>
              <a:ea typeface="+mj-ea"/>
              <a:cs typeface="+mj-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20</a:t>
            </a:fld>
            <a:endParaRPr lang="es-PE" dirty="0">
              <a:solidFill>
                <a:srgbClr val="FF0000"/>
              </a:solidFill>
            </a:endParaRPr>
          </a:p>
        </p:txBody>
      </p:sp>
      <p:sp>
        <p:nvSpPr>
          <p:cNvPr id="5" name="Rectangle 3"/>
          <p:cNvSpPr txBox="1">
            <a:spLocks noChangeArrowheads="1"/>
          </p:cNvSpPr>
          <p:nvPr/>
        </p:nvSpPr>
        <p:spPr>
          <a:xfrm>
            <a:off x="2285984" y="2357430"/>
            <a:ext cx="4314828" cy="2057408"/>
          </a:xfrm>
          <a:prstGeom prst="rect">
            <a:avLst/>
          </a:prstGeom>
        </p:spPr>
        <p:txBody>
          <a:bodyPr vert="horz" lIns="91440" tIns="45720" rIns="91440" bIns="45720" rtlCol="0">
            <a:normAutofit/>
          </a:bodyPr>
          <a:lstStyle/>
          <a:p>
            <a:pPr marL="177800" marR="0" lvl="0" indent="-177800"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effectLst/>
              <a:uLnTx/>
              <a:uFillTx/>
              <a:ea typeface="+mn-ea"/>
              <a:cs typeface="+mn-cs"/>
            </a:endParaRPr>
          </a:p>
        </p:txBody>
      </p:sp>
      <p:sp>
        <p:nvSpPr>
          <p:cNvPr id="6" name="Rectangle 2"/>
          <p:cNvSpPr txBox="1">
            <a:spLocks noChangeArrowheads="1"/>
          </p:cNvSpPr>
          <p:nvPr/>
        </p:nvSpPr>
        <p:spPr>
          <a:xfrm>
            <a:off x="1857356" y="928670"/>
            <a:ext cx="5572164"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600" b="1" i="0" u="none" strike="noStrike" kern="1200" cap="none" spc="0" normalizeH="0" baseline="0" noProof="0" dirty="0" smtClean="0">
                <a:ln>
                  <a:noFill/>
                </a:ln>
                <a:solidFill>
                  <a:srgbClr val="FF0000"/>
                </a:solidFill>
                <a:effectLst/>
                <a:uLnTx/>
                <a:uFillTx/>
                <a:ea typeface="+mj-ea"/>
                <a:cs typeface="+mj-cs"/>
              </a:rPr>
              <a:t>Costos de calidad</a:t>
            </a:r>
            <a:endParaRPr kumimoji="0" lang="es-MX" sz="3600" b="1" i="0" u="none" strike="noStrike" kern="1200" cap="none" spc="0" normalizeH="0" baseline="0" noProof="0" dirty="0">
              <a:ln>
                <a:noFill/>
              </a:ln>
              <a:solidFill>
                <a:srgbClr val="FF0000"/>
              </a:solidFill>
              <a:effectLst/>
              <a:uLnTx/>
              <a:uFillTx/>
              <a:ea typeface="+mj-ea"/>
              <a:cs typeface="+mj-cs"/>
            </a:endParaRPr>
          </a:p>
        </p:txBody>
      </p:sp>
      <p:sp>
        <p:nvSpPr>
          <p:cNvPr id="7" name="Rectangle 3"/>
          <p:cNvSpPr txBox="1">
            <a:spLocks noChangeArrowheads="1"/>
          </p:cNvSpPr>
          <p:nvPr/>
        </p:nvSpPr>
        <p:spPr>
          <a:xfrm>
            <a:off x="2428860" y="2428868"/>
            <a:ext cx="4032254" cy="2054229"/>
          </a:xfrm>
          <a:prstGeom prst="rect">
            <a:avLst/>
          </a:prstGeom>
        </p:spPr>
        <p:txBody>
          <a:bodyPr vert="horz" lIns="91440" tIns="45720" rIns="91440" bIns="45720" rtlCol="0">
            <a:normAutofit/>
          </a:bodyPr>
          <a:lstStyle/>
          <a:p>
            <a:pPr marL="177800" marR="0" lvl="0" indent="-177800" defTabSz="914400" rtl="0" eaLnBrk="1" fontAlgn="auto" latinLnBrk="0" hangingPunct="1">
              <a:spcAft>
                <a:spcPts val="0"/>
              </a:spcAft>
              <a:buClrTx/>
              <a:buSzTx/>
              <a:buFont typeface="Arial" pitchFamily="34" charset="0"/>
              <a:buChar char="•"/>
              <a:tabLst/>
              <a:defRPr/>
            </a:pPr>
            <a:r>
              <a:rPr kumimoji="0" lang="es-MX" sz="2600" b="0" i="0" u="none" strike="noStrike" kern="1200" cap="none" spc="0" normalizeH="0" baseline="0" noProof="0" dirty="0" smtClean="0">
                <a:ln>
                  <a:noFill/>
                </a:ln>
                <a:effectLst/>
                <a:uLnTx/>
                <a:uFillTx/>
                <a:ea typeface="+mn-ea"/>
                <a:cs typeface="+mn-cs"/>
              </a:rPr>
              <a:t>Costos de prevención</a:t>
            </a:r>
          </a:p>
          <a:p>
            <a:pPr marL="177800" marR="0" lvl="0" indent="-177800" defTabSz="914400" rtl="0" eaLnBrk="1" fontAlgn="auto" latinLnBrk="0" hangingPunct="1">
              <a:spcAft>
                <a:spcPts val="0"/>
              </a:spcAft>
              <a:buClrTx/>
              <a:buSzTx/>
              <a:buFont typeface="Arial" pitchFamily="34" charset="0"/>
              <a:buChar char="•"/>
              <a:tabLst/>
              <a:defRPr/>
            </a:pPr>
            <a:r>
              <a:rPr kumimoji="0" lang="es-MX" sz="2600" b="0" i="0" u="none" strike="noStrike" kern="1200" cap="none" spc="0" normalizeH="0" baseline="0" noProof="0" dirty="0" smtClean="0">
                <a:ln>
                  <a:noFill/>
                </a:ln>
                <a:effectLst/>
                <a:uLnTx/>
                <a:uFillTx/>
                <a:ea typeface="+mn-ea"/>
                <a:cs typeface="+mn-cs"/>
              </a:rPr>
              <a:t>Costos de evaluación</a:t>
            </a:r>
          </a:p>
          <a:p>
            <a:pPr marL="177800" marR="0" lvl="0" indent="-177800" defTabSz="914400" rtl="0" eaLnBrk="1" fontAlgn="auto" latinLnBrk="0" hangingPunct="1">
              <a:spcAft>
                <a:spcPts val="0"/>
              </a:spcAft>
              <a:buClrTx/>
              <a:buSzTx/>
              <a:buFont typeface="Arial" pitchFamily="34" charset="0"/>
              <a:buChar char="•"/>
              <a:tabLst/>
              <a:defRPr/>
            </a:pPr>
            <a:r>
              <a:rPr kumimoji="0" lang="es-MX" sz="2600" b="0" i="0" u="none" strike="noStrike" kern="1200" cap="none" spc="0" normalizeH="0" baseline="0" noProof="0" dirty="0" smtClean="0">
                <a:ln>
                  <a:noFill/>
                </a:ln>
                <a:effectLst/>
                <a:uLnTx/>
                <a:uFillTx/>
                <a:ea typeface="+mn-ea"/>
                <a:cs typeface="+mn-cs"/>
              </a:rPr>
              <a:t>Costos de falla interna</a:t>
            </a:r>
          </a:p>
          <a:p>
            <a:pPr marL="177800" marR="0" lvl="0" indent="-177800" defTabSz="914400" rtl="0" eaLnBrk="1" fontAlgn="auto" latinLnBrk="0" hangingPunct="1">
              <a:spcAft>
                <a:spcPts val="0"/>
              </a:spcAft>
              <a:buClrTx/>
              <a:buSzTx/>
              <a:buFont typeface="Arial" pitchFamily="34" charset="0"/>
              <a:buChar char="•"/>
              <a:tabLst/>
              <a:defRPr/>
            </a:pPr>
            <a:r>
              <a:rPr kumimoji="0" lang="es-MX" sz="2600" b="0" i="0" u="none" strike="noStrike" kern="1200" cap="none" spc="0" normalizeH="0" baseline="0" noProof="0" dirty="0" smtClean="0">
                <a:ln>
                  <a:noFill/>
                </a:ln>
                <a:effectLst/>
                <a:uLnTx/>
                <a:uFillTx/>
                <a:ea typeface="+mn-ea"/>
                <a:cs typeface="+mn-cs"/>
              </a:rPr>
              <a:t>Costos de falla externa</a:t>
            </a:r>
            <a:endParaRPr kumimoji="0" lang="es-MX" sz="2600" b="0" i="0" u="none" strike="noStrike" kern="1200" cap="none" spc="0" normalizeH="0" baseline="0" noProof="0" dirty="0">
              <a:ln>
                <a:noFill/>
              </a:ln>
              <a:effectLst/>
              <a:uLnTx/>
              <a:uFillTx/>
              <a:ea typeface="+mn-ea"/>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21</a:t>
            </a:fld>
            <a:endParaRPr lang="es-PE" dirty="0">
              <a:solidFill>
                <a:srgbClr val="FF0000"/>
              </a:solidFill>
            </a:endParaRPr>
          </a:p>
        </p:txBody>
      </p:sp>
      <p:sp>
        <p:nvSpPr>
          <p:cNvPr id="5" name="Rectangle 3"/>
          <p:cNvSpPr txBox="1">
            <a:spLocks noChangeArrowheads="1"/>
          </p:cNvSpPr>
          <p:nvPr/>
        </p:nvSpPr>
        <p:spPr>
          <a:xfrm>
            <a:off x="2285984" y="2357430"/>
            <a:ext cx="4314828" cy="2057408"/>
          </a:xfrm>
          <a:prstGeom prst="rect">
            <a:avLst/>
          </a:prstGeom>
        </p:spPr>
        <p:txBody>
          <a:bodyPr vert="horz" lIns="91440" tIns="45720" rIns="91440" bIns="45720" rtlCol="0">
            <a:normAutofit/>
          </a:bodyPr>
          <a:lstStyle/>
          <a:p>
            <a:pPr marL="177800" marR="0" lvl="0" indent="-177800"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effectLst/>
              <a:uLnTx/>
              <a:uFillTx/>
              <a:ea typeface="+mn-ea"/>
              <a:cs typeface="+mn-cs"/>
            </a:endParaRPr>
          </a:p>
        </p:txBody>
      </p:sp>
      <p:sp>
        <p:nvSpPr>
          <p:cNvPr id="8" name="Rectangle 2"/>
          <p:cNvSpPr txBox="1">
            <a:spLocks noChangeArrowheads="1"/>
          </p:cNvSpPr>
          <p:nvPr/>
        </p:nvSpPr>
        <p:spPr>
          <a:xfrm>
            <a:off x="2786050" y="500042"/>
            <a:ext cx="4071942" cy="1143000"/>
          </a:xfrm>
          <a:prstGeom prst="rect">
            <a:avLst/>
          </a:prstGeom>
        </p:spPr>
        <p:txBody>
          <a:bodyPr vert="horz" lIns="91440" tIns="45720" rIns="91440" bIns="45720" rtlCol="0" anchor="ctr">
            <a:norm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s-MX" sz="2400" b="1" i="0" u="none" strike="noStrike" kern="1200" cap="none" spc="0" normalizeH="0" baseline="0" noProof="0" dirty="0" smtClean="0">
                <a:ln>
                  <a:noFill/>
                </a:ln>
                <a:solidFill>
                  <a:srgbClr val="FF0000"/>
                </a:solidFill>
                <a:effectLst/>
                <a:uLnTx/>
                <a:uFillTx/>
                <a:ea typeface="+mj-ea"/>
                <a:cs typeface="+mj-cs"/>
              </a:rPr>
              <a:t>    Costos de prevención</a:t>
            </a:r>
            <a:endParaRPr kumimoji="0" lang="es-MX" sz="2400" b="1" i="0" u="none" strike="noStrike" kern="1200" cap="none" spc="0" normalizeH="0" baseline="0" noProof="0" dirty="0">
              <a:ln>
                <a:noFill/>
              </a:ln>
              <a:solidFill>
                <a:srgbClr val="FF0000"/>
              </a:solidFill>
              <a:effectLst/>
              <a:uLnTx/>
              <a:uFillTx/>
              <a:ea typeface="+mj-ea"/>
              <a:cs typeface="+mj-cs"/>
            </a:endParaRPr>
          </a:p>
        </p:txBody>
      </p:sp>
      <p:sp>
        <p:nvSpPr>
          <p:cNvPr id="9" name="Rectangle 3"/>
          <p:cNvSpPr txBox="1">
            <a:spLocks noChangeArrowheads="1"/>
          </p:cNvSpPr>
          <p:nvPr/>
        </p:nvSpPr>
        <p:spPr>
          <a:xfrm>
            <a:off x="1142976" y="1643050"/>
            <a:ext cx="6889774" cy="3768741"/>
          </a:xfrm>
          <a:prstGeom prst="rect">
            <a:avLst/>
          </a:prstGeom>
        </p:spPr>
        <p:txBody>
          <a:bodyPr vert="horz" lIns="91440" tIns="45720" rIns="91440" bIns="45720" rtlCol="0">
            <a:normAutofit lnSpcReduction="10000"/>
          </a:bodyPr>
          <a:lstStyle/>
          <a:p>
            <a:pPr marL="0" marR="0" lvl="0" indent="0" algn="just" defTabSz="914400" rtl="0" eaLnBrk="1" fontAlgn="auto" latinLnBrk="0" hangingPunct="1">
              <a:lnSpc>
                <a:spcPct val="90000"/>
              </a:lnSpc>
              <a:spcBef>
                <a:spcPct val="20000"/>
              </a:spcBef>
              <a:spcAft>
                <a:spcPts val="0"/>
              </a:spcAft>
              <a:buClrTx/>
              <a:buSzTx/>
              <a:buFont typeface="Arial" pitchFamily="34" charset="0"/>
              <a:buNone/>
              <a:tabLst/>
              <a:defRPr/>
            </a:pPr>
            <a:r>
              <a:rPr kumimoji="0" lang="es-MX" sz="2000" b="0" i="0" u="none" strike="noStrike" kern="1200" cap="none" spc="0" normalizeH="0" baseline="0" noProof="0" dirty="0" smtClean="0">
                <a:ln>
                  <a:noFill/>
                </a:ln>
                <a:effectLst/>
                <a:uLnTx/>
                <a:uFillTx/>
                <a:ea typeface="+mn-ea"/>
                <a:cs typeface="+mn-cs"/>
              </a:rPr>
              <a:t>Son los costos de todas las actividades específicamente diseñados para prevenir fallas de calidad en productos o servicios</a:t>
            </a:r>
          </a:p>
          <a:p>
            <a:pPr marL="0" marR="0" lvl="0" indent="0" algn="just" defTabSz="914400" rtl="0" eaLnBrk="1" fontAlgn="auto" latinLnBrk="0" hangingPunct="1">
              <a:lnSpc>
                <a:spcPct val="90000"/>
              </a:lnSpc>
              <a:spcBef>
                <a:spcPct val="20000"/>
              </a:spcBef>
              <a:spcAft>
                <a:spcPts val="0"/>
              </a:spcAft>
              <a:buClrTx/>
              <a:buSzTx/>
              <a:buFont typeface="Arial" pitchFamily="34" charset="0"/>
              <a:buNone/>
              <a:tabLst/>
              <a:defRPr/>
            </a:pPr>
            <a:endParaRPr lang="es-MX" sz="2000" dirty="0" smtClean="0"/>
          </a:p>
          <a:p>
            <a:pPr marL="0" marR="0" lvl="0" indent="0" algn="just" defTabSz="914400" rtl="0" eaLnBrk="1" fontAlgn="auto" latinLnBrk="0" hangingPunct="1">
              <a:lnSpc>
                <a:spcPct val="90000"/>
              </a:lnSpc>
              <a:spcBef>
                <a:spcPct val="20000"/>
              </a:spcBef>
              <a:spcAft>
                <a:spcPts val="0"/>
              </a:spcAft>
              <a:buClrTx/>
              <a:buSzTx/>
              <a:buFont typeface="Arial" pitchFamily="34" charset="0"/>
              <a:buNone/>
              <a:tabLst/>
              <a:defRPr/>
            </a:pPr>
            <a:r>
              <a:rPr kumimoji="0" lang="es-MX" sz="2000" b="0" i="0" u="none" strike="noStrike" kern="1200" cap="none" spc="0" normalizeH="0" baseline="0" noProof="0" dirty="0" smtClean="0">
                <a:ln>
                  <a:noFill/>
                </a:ln>
                <a:effectLst/>
                <a:uLnTx/>
                <a:uFillTx/>
                <a:ea typeface="+mn-ea"/>
                <a:cs typeface="+mn-cs"/>
              </a:rPr>
              <a:t>Por ejemplo:</a:t>
            </a:r>
          </a:p>
          <a:p>
            <a:pPr marL="628650" marR="0" lvl="1" indent="-171450" algn="just"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s-MX" sz="2000" b="0" i="0" u="none" strike="noStrike" kern="1200" cap="none" spc="0" normalizeH="0" baseline="0" noProof="0" dirty="0" smtClean="0">
                <a:ln>
                  <a:noFill/>
                </a:ln>
                <a:effectLst/>
                <a:uLnTx/>
                <a:uFillTx/>
                <a:ea typeface="+mn-ea"/>
                <a:cs typeface="+mn-cs"/>
              </a:rPr>
              <a:t>Revisión de nuevos productos,</a:t>
            </a:r>
          </a:p>
          <a:p>
            <a:pPr marL="628650" marR="0" lvl="1" indent="-171450" algn="just"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s-MX" sz="2000" b="0" i="0" u="none" strike="noStrike" kern="1200" cap="none" spc="0" normalizeH="0" baseline="0" noProof="0" dirty="0" smtClean="0">
                <a:ln>
                  <a:noFill/>
                </a:ln>
                <a:effectLst/>
                <a:uLnTx/>
                <a:uFillTx/>
                <a:ea typeface="+mn-ea"/>
                <a:cs typeface="+mn-cs"/>
              </a:rPr>
              <a:t>Planeación de la calidad (manuales, procedimientos, etc.),</a:t>
            </a:r>
          </a:p>
          <a:p>
            <a:pPr marL="628650" marR="0" lvl="1" indent="-171450" algn="just"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s-MX" sz="2000" b="0" i="0" u="none" strike="noStrike" kern="1200" cap="none" spc="0" normalizeH="0" baseline="0" noProof="0" dirty="0" smtClean="0">
                <a:ln>
                  <a:noFill/>
                </a:ln>
                <a:effectLst/>
                <a:uLnTx/>
                <a:uFillTx/>
                <a:ea typeface="+mn-ea"/>
                <a:cs typeface="+mn-cs"/>
              </a:rPr>
              <a:t>Evaluación de capacidad de proveedores,</a:t>
            </a:r>
          </a:p>
          <a:p>
            <a:pPr marL="628650" marR="0" lvl="1" indent="-171450" algn="just"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s-MX" sz="2000" b="0" i="0" u="none" strike="noStrike" kern="1200" cap="none" spc="0" normalizeH="0" baseline="0" noProof="0" dirty="0" smtClean="0">
                <a:ln>
                  <a:noFill/>
                </a:ln>
                <a:effectLst/>
                <a:uLnTx/>
                <a:uFillTx/>
                <a:ea typeface="+mn-ea"/>
                <a:cs typeface="+mn-cs"/>
              </a:rPr>
              <a:t>Esfuerzos de mejora a través de trabajo en equipo,</a:t>
            </a:r>
          </a:p>
          <a:p>
            <a:pPr marL="628650" marR="0" lvl="1" indent="-171450" algn="just"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s-MX" sz="2000" b="0" i="0" u="none" strike="noStrike" kern="1200" cap="none" spc="0" normalizeH="0" baseline="0" noProof="0" dirty="0" smtClean="0">
                <a:ln>
                  <a:noFill/>
                </a:ln>
                <a:effectLst/>
                <a:uLnTx/>
                <a:uFillTx/>
                <a:ea typeface="+mn-ea"/>
                <a:cs typeface="+mn-cs"/>
              </a:rPr>
              <a:t>Proyectos de mejora continua,</a:t>
            </a:r>
          </a:p>
          <a:p>
            <a:pPr marL="628650" marR="0" lvl="1" indent="-171450" algn="just"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s-MX" sz="2000" b="0" i="0" u="none" strike="noStrike" kern="1200" cap="none" spc="0" normalizeH="0" baseline="0" noProof="0" dirty="0" smtClean="0">
                <a:ln>
                  <a:noFill/>
                </a:ln>
                <a:effectLst/>
                <a:uLnTx/>
                <a:uFillTx/>
                <a:ea typeface="+mn-ea"/>
                <a:cs typeface="+mn-cs"/>
              </a:rPr>
              <a:t>Educación y entrenamiento en calidad,</a:t>
            </a:r>
          </a:p>
          <a:p>
            <a:pPr marL="628650" marR="0" lvl="1" indent="-171450" algn="just" defTabSz="914400" rtl="0" eaLnBrk="1" fontAlgn="auto" latinLnBrk="0" hangingPunct="1">
              <a:lnSpc>
                <a:spcPct val="90000"/>
              </a:lnSpc>
              <a:spcBef>
                <a:spcPct val="20000"/>
              </a:spcBef>
              <a:spcAft>
                <a:spcPts val="0"/>
              </a:spcAft>
              <a:buClrTx/>
              <a:buSzTx/>
              <a:buFont typeface="Arial" pitchFamily="34" charset="0"/>
              <a:buChar char="•"/>
              <a:tabLst/>
              <a:defRPr/>
            </a:pPr>
            <a:r>
              <a:rPr kumimoji="0" lang="es-MX" sz="2000" b="0" i="0" u="none" strike="noStrike" kern="1200" cap="none" spc="0" normalizeH="0" baseline="0" noProof="0" dirty="0" smtClean="0">
                <a:ln>
                  <a:noFill/>
                </a:ln>
                <a:effectLst/>
                <a:uLnTx/>
                <a:uFillTx/>
                <a:ea typeface="+mn-ea"/>
                <a:cs typeface="+mn-cs"/>
              </a:rPr>
              <a:t>etc.</a:t>
            </a:r>
            <a:endParaRPr kumimoji="0" lang="es-MX" sz="2000" b="0" i="0" u="none" strike="noStrike" kern="1200" cap="none" spc="0" normalizeH="0" baseline="0" noProof="0" dirty="0">
              <a:ln>
                <a:noFill/>
              </a:ln>
              <a:effectLst/>
              <a:uLnTx/>
              <a:uFillTx/>
              <a:ea typeface="+mn-ea"/>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22</a:t>
            </a:fld>
            <a:endParaRPr lang="es-PE" dirty="0">
              <a:solidFill>
                <a:srgbClr val="FF0000"/>
              </a:solidFill>
            </a:endParaRPr>
          </a:p>
        </p:txBody>
      </p:sp>
      <p:sp>
        <p:nvSpPr>
          <p:cNvPr id="5" name="Rectangle 3"/>
          <p:cNvSpPr txBox="1">
            <a:spLocks noChangeArrowheads="1"/>
          </p:cNvSpPr>
          <p:nvPr/>
        </p:nvSpPr>
        <p:spPr>
          <a:xfrm>
            <a:off x="2285984" y="2357430"/>
            <a:ext cx="4314828" cy="2057408"/>
          </a:xfrm>
          <a:prstGeom prst="rect">
            <a:avLst/>
          </a:prstGeom>
        </p:spPr>
        <p:txBody>
          <a:bodyPr vert="horz" lIns="91440" tIns="45720" rIns="91440" bIns="45720" rtlCol="0">
            <a:normAutofit/>
          </a:bodyPr>
          <a:lstStyle/>
          <a:p>
            <a:pPr marL="177800" marR="0" lvl="0" indent="-177800"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effectLst/>
              <a:uLnTx/>
              <a:uFillTx/>
              <a:ea typeface="+mn-ea"/>
              <a:cs typeface="+mn-cs"/>
            </a:endParaRPr>
          </a:p>
        </p:txBody>
      </p:sp>
      <p:sp>
        <p:nvSpPr>
          <p:cNvPr id="4" name="Rectangle 2"/>
          <p:cNvSpPr txBox="1">
            <a:spLocks noChangeArrowheads="1"/>
          </p:cNvSpPr>
          <p:nvPr/>
        </p:nvSpPr>
        <p:spPr>
          <a:xfrm>
            <a:off x="533400" y="381000"/>
            <a:ext cx="7793038"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2400" b="1" i="0" u="none" strike="noStrike" kern="1200" cap="none" spc="0" normalizeH="0" baseline="0" noProof="0" dirty="0" smtClean="0">
                <a:ln>
                  <a:noFill/>
                </a:ln>
                <a:solidFill>
                  <a:srgbClr val="FF0000"/>
                </a:solidFill>
                <a:effectLst/>
                <a:uLnTx/>
                <a:uFillTx/>
                <a:ea typeface="+mj-ea"/>
                <a:cs typeface="+mj-cs"/>
              </a:rPr>
              <a:t>    Costos de evaluación</a:t>
            </a:r>
            <a:endParaRPr kumimoji="0" lang="es-MX" sz="2400" b="1" i="0" u="none" strike="noStrike" kern="1200" cap="none" spc="0" normalizeH="0" baseline="0" noProof="0" dirty="0">
              <a:ln>
                <a:noFill/>
              </a:ln>
              <a:solidFill>
                <a:srgbClr val="FF0000"/>
              </a:solidFill>
              <a:effectLst/>
              <a:uLnTx/>
              <a:uFillTx/>
              <a:ea typeface="+mj-ea"/>
              <a:cs typeface="+mj-cs"/>
            </a:endParaRPr>
          </a:p>
        </p:txBody>
      </p:sp>
      <p:sp>
        <p:nvSpPr>
          <p:cNvPr id="6" name="Rectangle 3"/>
          <p:cNvSpPr txBox="1">
            <a:spLocks noChangeArrowheads="1"/>
          </p:cNvSpPr>
          <p:nvPr/>
        </p:nvSpPr>
        <p:spPr>
          <a:xfrm>
            <a:off x="1254126" y="1571612"/>
            <a:ext cx="6675460" cy="4125931"/>
          </a:xfrm>
          <a:prstGeom prst="rect">
            <a:avLst/>
          </a:prstGeom>
        </p:spPr>
        <p:txBody>
          <a:bodyPr vert="horz" lIns="91440" tIns="45720" rIns="91440" bIns="45720" rtlCol="0">
            <a:normAutofit lnSpcReduction="10000"/>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s-MX" sz="2000" b="0" i="0" u="none" strike="noStrike" kern="1200" cap="none" spc="0" normalizeH="0" baseline="0" noProof="0" dirty="0" smtClean="0">
                <a:ln>
                  <a:noFill/>
                </a:ln>
                <a:effectLst/>
                <a:uLnTx/>
                <a:uFillTx/>
                <a:ea typeface="+mn-ea"/>
                <a:cs typeface="+mn-cs"/>
              </a:rPr>
              <a:t>Son los costos asociados con las actividades de medir, evaluar y auditar los productos o servicios para asegurar su conformidad a los estándares de calidad y requerimientos de desempeño. </a:t>
            </a:r>
          </a:p>
          <a:p>
            <a:pPr marL="457200" marR="0" lvl="1"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MX" sz="2000" b="0" i="0" u="none" strike="noStrike" kern="1200" cap="none" spc="0" normalizeH="0" baseline="0" noProof="0" dirty="0" smtClean="0">
              <a:ln>
                <a:noFill/>
              </a:ln>
              <a:effectLst/>
              <a:uLnTx/>
              <a:uFillTx/>
              <a:ea typeface="+mn-ea"/>
              <a:cs typeface="+mn-cs"/>
            </a:endParaRPr>
          </a:p>
          <a:p>
            <a:pPr marL="457200" marR="0" lvl="1" indent="0"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s-MX" sz="2000" b="0" i="0" u="none" strike="noStrike" kern="1200" cap="none" spc="0" normalizeH="0" baseline="0" noProof="0" dirty="0" smtClean="0">
                <a:ln>
                  <a:noFill/>
                </a:ln>
                <a:effectLst/>
                <a:uLnTx/>
                <a:uFillTx/>
                <a:ea typeface="+mn-ea"/>
                <a:cs typeface="+mn-cs"/>
              </a:rPr>
              <a:t>Por ejemplo:</a:t>
            </a:r>
          </a:p>
          <a:p>
            <a:pPr marL="628650" marR="0" lvl="1" indent="-17145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MX" sz="2000" b="0" i="0" u="none" strike="noStrike" kern="1200" cap="none" spc="0" normalizeH="0" baseline="0" noProof="0" dirty="0" smtClean="0">
                <a:ln>
                  <a:noFill/>
                </a:ln>
                <a:effectLst/>
                <a:uLnTx/>
                <a:uFillTx/>
                <a:ea typeface="+mn-ea"/>
                <a:cs typeface="+mn-cs"/>
              </a:rPr>
              <a:t>Inspecciones con el proveedor y en recibo,</a:t>
            </a:r>
          </a:p>
          <a:p>
            <a:pPr marL="628650" marR="0" lvl="1" indent="-17145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MX" sz="2000" b="0" i="0" u="none" strike="noStrike" kern="1200" cap="none" spc="0" normalizeH="0" baseline="0" noProof="0" dirty="0" smtClean="0">
                <a:ln>
                  <a:noFill/>
                </a:ln>
                <a:effectLst/>
                <a:uLnTx/>
                <a:uFillTx/>
                <a:ea typeface="+mn-ea"/>
                <a:cs typeface="+mn-cs"/>
              </a:rPr>
              <a:t>Pruebas e inspecciones en proceso y al producto</a:t>
            </a:r>
            <a:r>
              <a:rPr kumimoji="0" lang="es-MX" sz="2000" b="0" i="0" u="none" strike="noStrike" kern="1200" cap="none" spc="0" normalizeH="0" noProof="0" dirty="0" smtClean="0">
                <a:ln>
                  <a:noFill/>
                </a:ln>
                <a:effectLst/>
                <a:uLnTx/>
                <a:uFillTx/>
                <a:ea typeface="+mn-ea"/>
                <a:cs typeface="+mn-cs"/>
              </a:rPr>
              <a:t> </a:t>
            </a:r>
            <a:r>
              <a:rPr kumimoji="0" lang="es-MX" sz="2000" b="0" i="0" u="none" strike="noStrike" kern="1200" cap="none" spc="0" normalizeH="0" baseline="0" noProof="0" dirty="0" smtClean="0">
                <a:ln>
                  <a:noFill/>
                </a:ln>
                <a:effectLst/>
                <a:uLnTx/>
                <a:uFillTx/>
                <a:ea typeface="+mn-ea"/>
                <a:cs typeface="+mn-cs"/>
              </a:rPr>
              <a:t>terminado</a:t>
            </a:r>
            <a:r>
              <a:rPr lang="es-MX" sz="2000" dirty="0" smtClean="0"/>
              <a:t>,</a:t>
            </a:r>
            <a:endParaRPr kumimoji="0" lang="es-MX" sz="2000" b="0" i="0" u="none" strike="noStrike" kern="1200" cap="none" spc="0" normalizeH="0" baseline="0" noProof="0" dirty="0" smtClean="0">
              <a:ln>
                <a:noFill/>
              </a:ln>
              <a:effectLst/>
              <a:uLnTx/>
              <a:uFillTx/>
              <a:ea typeface="+mn-ea"/>
              <a:cs typeface="+mn-cs"/>
            </a:endParaRPr>
          </a:p>
          <a:p>
            <a:pPr marL="628650" marR="0" lvl="1" indent="-17145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MX" sz="2000" b="0" i="0" u="none" strike="noStrike" kern="1200" cap="none" spc="0" normalizeH="0" baseline="0" noProof="0" dirty="0" smtClean="0">
                <a:ln>
                  <a:noFill/>
                </a:ln>
                <a:effectLst/>
                <a:uLnTx/>
                <a:uFillTx/>
                <a:ea typeface="+mn-ea"/>
                <a:cs typeface="+mn-cs"/>
              </a:rPr>
              <a:t>Auditorias al producto, proceso o servicio,</a:t>
            </a:r>
          </a:p>
          <a:p>
            <a:pPr marL="628650" marR="0" lvl="1" indent="-17145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MX" sz="2000" b="0" i="0" u="none" strike="noStrike" kern="1200" cap="none" spc="0" normalizeH="0" baseline="0" noProof="0" dirty="0" smtClean="0">
                <a:ln>
                  <a:noFill/>
                </a:ln>
                <a:effectLst/>
                <a:uLnTx/>
                <a:uFillTx/>
                <a:ea typeface="+mn-ea"/>
                <a:cs typeface="+mn-cs"/>
              </a:rPr>
              <a:t>Calibración de equipos de prueba y medición,</a:t>
            </a:r>
          </a:p>
          <a:p>
            <a:pPr marL="628650" marR="0" lvl="1" indent="-17145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MX" sz="2000" b="0" i="0" u="none" strike="noStrike" kern="1200" cap="none" spc="0" normalizeH="0" baseline="0" noProof="0" dirty="0" smtClean="0">
                <a:ln>
                  <a:noFill/>
                </a:ln>
                <a:effectLst/>
                <a:uLnTx/>
                <a:uFillTx/>
                <a:ea typeface="+mn-ea"/>
                <a:cs typeface="+mn-cs"/>
              </a:rPr>
              <a:t>Costos de materiales de prueba.</a:t>
            </a:r>
            <a:endParaRPr kumimoji="0" lang="es-MX" sz="2000" b="0" i="0" u="none" strike="noStrike" kern="1200" cap="none" spc="0" normalizeH="0" baseline="0" noProof="0" dirty="0">
              <a:ln>
                <a:noFill/>
              </a:ln>
              <a:effectLst/>
              <a:uLnTx/>
              <a:uFillTx/>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23</a:t>
            </a:fld>
            <a:endParaRPr lang="es-PE" dirty="0">
              <a:solidFill>
                <a:srgbClr val="FF0000"/>
              </a:solidFill>
            </a:endParaRPr>
          </a:p>
        </p:txBody>
      </p:sp>
      <p:sp>
        <p:nvSpPr>
          <p:cNvPr id="5" name="Rectangle 3"/>
          <p:cNvSpPr txBox="1">
            <a:spLocks noChangeArrowheads="1"/>
          </p:cNvSpPr>
          <p:nvPr/>
        </p:nvSpPr>
        <p:spPr>
          <a:xfrm>
            <a:off x="2285984" y="2357430"/>
            <a:ext cx="4314828" cy="2057408"/>
          </a:xfrm>
          <a:prstGeom prst="rect">
            <a:avLst/>
          </a:prstGeom>
        </p:spPr>
        <p:txBody>
          <a:bodyPr vert="horz" lIns="91440" tIns="45720" rIns="91440" bIns="45720" rtlCol="0">
            <a:normAutofit/>
          </a:bodyPr>
          <a:lstStyle/>
          <a:p>
            <a:pPr marL="177800" marR="0" lvl="0" indent="-177800"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effectLst/>
              <a:uLnTx/>
              <a:uFillTx/>
              <a:ea typeface="+mn-ea"/>
              <a:cs typeface="+mn-cs"/>
            </a:endParaRPr>
          </a:p>
        </p:txBody>
      </p:sp>
      <p:sp>
        <p:nvSpPr>
          <p:cNvPr id="4" name="Rectangle 2"/>
          <p:cNvSpPr txBox="1">
            <a:spLocks noChangeArrowheads="1"/>
          </p:cNvSpPr>
          <p:nvPr/>
        </p:nvSpPr>
        <p:spPr>
          <a:xfrm>
            <a:off x="1857356" y="714356"/>
            <a:ext cx="5643602"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600" b="1" i="0" u="none" strike="noStrike" kern="1200" cap="none" spc="0" normalizeH="0" baseline="0" noProof="0" dirty="0" smtClean="0">
                <a:ln>
                  <a:noFill/>
                </a:ln>
                <a:solidFill>
                  <a:srgbClr val="FF0000"/>
                </a:solidFill>
                <a:effectLst/>
                <a:uLnTx/>
                <a:uFillTx/>
                <a:ea typeface="+mj-ea"/>
                <a:cs typeface="+mj-cs"/>
              </a:rPr>
              <a:t>    Costos de falla interna</a:t>
            </a:r>
            <a:endParaRPr kumimoji="0" lang="es-MX" sz="3600" b="1" i="0" u="none" strike="noStrike" kern="1200" cap="none" spc="0" normalizeH="0" baseline="0" noProof="0" dirty="0">
              <a:ln>
                <a:noFill/>
              </a:ln>
              <a:solidFill>
                <a:srgbClr val="FF0000"/>
              </a:solidFill>
              <a:effectLst/>
              <a:uLnTx/>
              <a:uFillTx/>
              <a:ea typeface="+mj-ea"/>
              <a:cs typeface="+mj-cs"/>
            </a:endParaRPr>
          </a:p>
        </p:txBody>
      </p:sp>
      <p:sp>
        <p:nvSpPr>
          <p:cNvPr id="6" name="Rectangle 3"/>
          <p:cNvSpPr txBox="1">
            <a:spLocks noChangeArrowheads="1"/>
          </p:cNvSpPr>
          <p:nvPr/>
        </p:nvSpPr>
        <p:spPr>
          <a:xfrm>
            <a:off x="1182688" y="2017713"/>
            <a:ext cx="6961212" cy="3983055"/>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s-MX" sz="2000" b="0" i="0" u="none" strike="noStrike" kern="1200" cap="none" spc="0" normalizeH="0" baseline="0" noProof="0" dirty="0" smtClean="0">
                <a:ln>
                  <a:noFill/>
                </a:ln>
                <a:effectLst/>
                <a:uLnTx/>
                <a:uFillTx/>
                <a:ea typeface="+mn-ea"/>
                <a:cs typeface="+mn-cs"/>
              </a:rPr>
              <a:t>Son los costos resultantes de productos o servicios no conformes a los requerimientos o necesidades del cliente, antes del embarque del producto o la realización del servicio. </a:t>
            </a:r>
          </a:p>
          <a:p>
            <a:pPr marL="457200" marR="0" lvl="1"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MX" sz="2000" b="0" i="0" u="none" strike="noStrike" kern="1200" cap="none" spc="0" normalizeH="0" baseline="0" noProof="0" dirty="0" smtClean="0">
              <a:ln>
                <a:noFill/>
              </a:ln>
              <a:effectLst/>
              <a:uLnTx/>
              <a:uFillTx/>
              <a:ea typeface="+mn-ea"/>
              <a:cs typeface="+mn-cs"/>
            </a:endParaRPr>
          </a:p>
          <a:p>
            <a:pPr marL="457200" marR="0" lvl="1" indent="0" algn="just"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s-MX" sz="2000" b="0" i="0" u="none" strike="noStrike" kern="1200" cap="none" spc="0" normalizeH="0" baseline="0" noProof="0" dirty="0" smtClean="0">
                <a:ln>
                  <a:noFill/>
                </a:ln>
                <a:effectLst/>
                <a:uLnTx/>
                <a:uFillTx/>
                <a:ea typeface="+mn-ea"/>
                <a:cs typeface="+mn-cs"/>
              </a:rPr>
              <a:t>Por ejemplo:</a:t>
            </a:r>
          </a:p>
          <a:p>
            <a:pPr marL="628650" marR="0" lvl="1" indent="-17145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MX" sz="2000" b="0" i="0" u="none" strike="noStrike" kern="1200" cap="none" spc="0" normalizeH="0" baseline="0" noProof="0" dirty="0" smtClean="0">
                <a:ln>
                  <a:noFill/>
                </a:ln>
                <a:effectLst/>
                <a:uLnTx/>
                <a:uFillTx/>
                <a:ea typeface="+mn-ea"/>
                <a:cs typeface="+mn-cs"/>
              </a:rPr>
              <a:t>Desperdicio (maculatura),</a:t>
            </a:r>
          </a:p>
          <a:p>
            <a:pPr marL="628650" marR="0" lvl="1" indent="-17145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MX" sz="2000" b="0" i="0" u="none" strike="noStrike" kern="1200" cap="none" spc="0" normalizeH="0" baseline="0" noProof="0" dirty="0" smtClean="0">
                <a:ln>
                  <a:noFill/>
                </a:ln>
                <a:effectLst/>
                <a:uLnTx/>
                <a:uFillTx/>
                <a:ea typeface="+mn-ea"/>
                <a:cs typeface="+mn-cs"/>
              </a:rPr>
              <a:t>Re trabajos,</a:t>
            </a:r>
          </a:p>
          <a:p>
            <a:pPr marL="628650" marR="0" lvl="1" indent="-17145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MX" sz="2000" b="0" i="0" u="none" strike="noStrike" kern="1200" cap="none" spc="0" normalizeH="0" baseline="0" noProof="0" dirty="0" smtClean="0">
                <a:ln>
                  <a:noFill/>
                </a:ln>
                <a:effectLst/>
                <a:uLnTx/>
                <a:uFillTx/>
                <a:ea typeface="+mn-ea"/>
                <a:cs typeface="+mn-cs"/>
              </a:rPr>
              <a:t>Re inspección y repetición de pruebas,</a:t>
            </a:r>
          </a:p>
          <a:p>
            <a:pPr marL="628650" marR="0" lvl="1" indent="-17145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MX" sz="2000" b="0" i="0" u="none" strike="noStrike" kern="1200" cap="none" spc="0" normalizeH="0" baseline="0" noProof="0" dirty="0" smtClean="0">
                <a:ln>
                  <a:noFill/>
                </a:ln>
                <a:effectLst/>
                <a:uLnTx/>
                <a:uFillTx/>
                <a:ea typeface="+mn-ea"/>
                <a:cs typeface="+mn-cs"/>
              </a:rPr>
              <a:t>Revisión de materiales no conformes,</a:t>
            </a:r>
          </a:p>
          <a:p>
            <a:pPr marL="628650" marR="0" lvl="1" indent="-17145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MX" sz="2000" b="0" i="0" u="none" strike="noStrike" kern="1200" cap="none" spc="0" normalizeH="0" baseline="0" noProof="0" dirty="0" smtClean="0">
                <a:ln>
                  <a:noFill/>
                </a:ln>
                <a:effectLst/>
                <a:uLnTx/>
                <a:uFillTx/>
                <a:ea typeface="+mn-ea"/>
                <a:cs typeface="+mn-cs"/>
              </a:rPr>
              <a:t>Reducción de precio por calidad reducida.</a:t>
            </a:r>
            <a:endParaRPr kumimoji="0" lang="es-MX" sz="2000" b="0" i="0" u="none" strike="noStrike" kern="1200" cap="none" spc="0" normalizeH="0" baseline="0" noProof="0" dirty="0">
              <a:ln>
                <a:noFill/>
              </a:ln>
              <a:effectLst/>
              <a:uLnTx/>
              <a:uFillTx/>
              <a:ea typeface="+mn-ea"/>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24</a:t>
            </a:fld>
            <a:endParaRPr lang="es-PE" dirty="0">
              <a:solidFill>
                <a:srgbClr val="FF0000"/>
              </a:solidFill>
            </a:endParaRPr>
          </a:p>
        </p:txBody>
      </p:sp>
      <p:sp>
        <p:nvSpPr>
          <p:cNvPr id="5" name="Rectangle 3"/>
          <p:cNvSpPr txBox="1">
            <a:spLocks noChangeArrowheads="1"/>
          </p:cNvSpPr>
          <p:nvPr/>
        </p:nvSpPr>
        <p:spPr>
          <a:xfrm>
            <a:off x="2285984" y="2357430"/>
            <a:ext cx="4314828" cy="2057408"/>
          </a:xfrm>
          <a:prstGeom prst="rect">
            <a:avLst/>
          </a:prstGeom>
        </p:spPr>
        <p:txBody>
          <a:bodyPr vert="horz" lIns="91440" tIns="45720" rIns="91440" bIns="45720" rtlCol="0">
            <a:normAutofit/>
          </a:bodyPr>
          <a:lstStyle/>
          <a:p>
            <a:pPr marL="177800" marR="0" lvl="0" indent="-177800"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effectLst/>
              <a:uLnTx/>
              <a:uFillTx/>
              <a:ea typeface="+mn-ea"/>
              <a:cs typeface="+mn-cs"/>
            </a:endParaRPr>
          </a:p>
        </p:txBody>
      </p:sp>
      <p:sp>
        <p:nvSpPr>
          <p:cNvPr id="4" name="Rectangle 2"/>
          <p:cNvSpPr txBox="1">
            <a:spLocks noChangeArrowheads="1"/>
          </p:cNvSpPr>
          <p:nvPr/>
        </p:nvSpPr>
        <p:spPr>
          <a:xfrm>
            <a:off x="609600" y="457200"/>
            <a:ext cx="7793038"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2400" b="1" i="0" u="none" strike="noStrike" kern="1200" cap="none" spc="0" normalizeH="0" baseline="0" noProof="0" dirty="0" smtClean="0">
                <a:ln>
                  <a:noFill/>
                </a:ln>
                <a:solidFill>
                  <a:srgbClr val="FF0000"/>
                </a:solidFill>
                <a:effectLst/>
                <a:uLnTx/>
                <a:uFillTx/>
                <a:ea typeface="+mj-ea"/>
                <a:cs typeface="+mj-cs"/>
              </a:rPr>
              <a:t>    Costos de falla externa</a:t>
            </a:r>
            <a:endParaRPr kumimoji="0" lang="es-MX" sz="2400" b="1" i="0" u="none" strike="noStrike" kern="1200" cap="none" spc="0" normalizeH="0" baseline="0" noProof="0" dirty="0">
              <a:ln>
                <a:noFill/>
              </a:ln>
              <a:solidFill>
                <a:srgbClr val="FF0000"/>
              </a:solidFill>
              <a:effectLst/>
              <a:uLnTx/>
              <a:uFillTx/>
              <a:ea typeface="+mj-ea"/>
              <a:cs typeface="+mj-cs"/>
            </a:endParaRPr>
          </a:p>
        </p:txBody>
      </p:sp>
      <p:sp>
        <p:nvSpPr>
          <p:cNvPr id="6" name="Rectangle 3"/>
          <p:cNvSpPr txBox="1">
            <a:spLocks noChangeArrowheads="1"/>
          </p:cNvSpPr>
          <p:nvPr/>
        </p:nvSpPr>
        <p:spPr>
          <a:xfrm>
            <a:off x="1285852" y="1571612"/>
            <a:ext cx="6746898" cy="3911617"/>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s-MX" sz="2000" b="0" i="0" u="none" strike="noStrike" kern="1200" cap="none" spc="0" normalizeH="0" baseline="0" noProof="0" dirty="0" smtClean="0">
                <a:ln>
                  <a:noFill/>
                </a:ln>
                <a:effectLst/>
                <a:uLnTx/>
                <a:uFillTx/>
                <a:ea typeface="+mn-ea"/>
                <a:cs typeface="+mn-cs"/>
              </a:rPr>
              <a:t>Son los costos resultantes de productos o servicios no conformes a los requerimientos o necesidades del cliente, después de la entrega del producto o durante y después de la realización del servicio. </a:t>
            </a:r>
          </a:p>
          <a:p>
            <a:pPr marL="457200" marR="0" lvl="1"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MX" sz="2000" b="0" i="0" u="none" strike="noStrike" kern="1200" cap="none" spc="0" normalizeH="0" baseline="0" noProof="0" dirty="0" smtClean="0">
              <a:ln>
                <a:noFill/>
              </a:ln>
              <a:effectLst/>
              <a:uLnTx/>
              <a:uFillTx/>
              <a:ea typeface="+mn-ea"/>
              <a:cs typeface="+mn-cs"/>
            </a:endParaRPr>
          </a:p>
          <a:p>
            <a:pPr marL="457200" marR="0" lvl="1" indent="0" algn="just" defTabSz="914400" rtl="0" eaLnBrk="1" fontAlgn="auto" latinLnBrk="0" hangingPunct="1">
              <a:lnSpc>
                <a:spcPct val="100000"/>
              </a:lnSpc>
              <a:spcBef>
                <a:spcPct val="20000"/>
              </a:spcBef>
              <a:spcAft>
                <a:spcPts val="0"/>
              </a:spcAft>
              <a:buClrTx/>
              <a:buSzTx/>
              <a:buFont typeface="Wingdings" pitchFamily="2" charset="2"/>
              <a:buNone/>
              <a:tabLst/>
              <a:defRPr/>
            </a:pPr>
            <a:r>
              <a:rPr kumimoji="0" lang="es-MX" sz="2000" b="0" i="0" u="none" strike="noStrike" kern="1200" cap="none" spc="0" normalizeH="0" baseline="0" noProof="0" dirty="0" smtClean="0">
                <a:ln>
                  <a:noFill/>
                </a:ln>
                <a:effectLst/>
                <a:uLnTx/>
                <a:uFillTx/>
                <a:ea typeface="+mn-ea"/>
                <a:cs typeface="+mn-cs"/>
              </a:rPr>
              <a:t>Por ejemplo:</a:t>
            </a:r>
          </a:p>
          <a:p>
            <a:pPr marL="457200" marR="0" lvl="1"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s-MX" sz="2000" b="0" i="0" u="none" strike="noStrike" kern="1200" cap="none" spc="0" normalizeH="0" baseline="0" noProof="0" dirty="0" smtClean="0">
                <a:ln>
                  <a:noFill/>
                </a:ln>
                <a:effectLst/>
                <a:uLnTx/>
                <a:uFillTx/>
                <a:ea typeface="+mn-ea"/>
                <a:cs typeface="+mn-cs"/>
              </a:rPr>
              <a:t>Proceso de quejas y reclamaciones</a:t>
            </a:r>
          </a:p>
          <a:p>
            <a:pPr marL="457200" marR="0" lvl="1"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s-MX" sz="2000" b="0" i="0" u="none" strike="noStrike" kern="1200" cap="none" spc="0" normalizeH="0" baseline="0" noProof="0" dirty="0" smtClean="0">
                <a:ln>
                  <a:noFill/>
                </a:ln>
                <a:effectLst/>
                <a:uLnTx/>
                <a:uFillTx/>
                <a:ea typeface="+mn-ea"/>
                <a:cs typeface="+mn-cs"/>
              </a:rPr>
              <a:t>Devoluciones del cliente</a:t>
            </a:r>
          </a:p>
          <a:p>
            <a:pPr marL="457200" marR="0" lvl="1"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s-MX" sz="2000" b="0" i="0" u="none" strike="noStrike" kern="1200" cap="none" spc="0" normalizeH="0" baseline="0" noProof="0" dirty="0" smtClean="0">
                <a:ln>
                  <a:noFill/>
                </a:ln>
                <a:effectLst/>
                <a:uLnTx/>
                <a:uFillTx/>
                <a:ea typeface="+mn-ea"/>
                <a:cs typeface="+mn-cs"/>
              </a:rPr>
              <a:t>Garantías</a:t>
            </a:r>
          </a:p>
          <a:p>
            <a:pPr marL="457200" marR="0" lvl="1"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s-MX" sz="2000" b="0" i="0" u="none" strike="noStrike" kern="1200" cap="none" spc="0" normalizeH="0" baseline="0" noProof="0" dirty="0" smtClean="0">
                <a:ln>
                  <a:noFill/>
                </a:ln>
                <a:effectLst/>
                <a:uLnTx/>
                <a:uFillTx/>
                <a:ea typeface="+mn-ea"/>
                <a:cs typeface="+mn-cs"/>
              </a:rPr>
              <a:t>Campañas por productos defectivos</a:t>
            </a:r>
            <a:endParaRPr kumimoji="0" lang="es-MX" sz="2000" b="0" i="0" u="none" strike="noStrike" kern="1200" cap="none" spc="0" normalizeH="0" baseline="0" noProof="0" dirty="0">
              <a:ln>
                <a:noFill/>
              </a:ln>
              <a:effectLst/>
              <a:uLnTx/>
              <a:uFillTx/>
              <a:ea typeface="+mn-ea"/>
              <a:cs typeface="+mn-cs"/>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25</a:t>
            </a:fld>
            <a:endParaRPr lang="es-PE" dirty="0">
              <a:solidFill>
                <a:srgbClr val="FF0000"/>
              </a:solidFill>
            </a:endParaRPr>
          </a:p>
        </p:txBody>
      </p:sp>
      <p:sp>
        <p:nvSpPr>
          <p:cNvPr id="5" name="Rectangle 3"/>
          <p:cNvSpPr txBox="1">
            <a:spLocks noChangeArrowheads="1"/>
          </p:cNvSpPr>
          <p:nvPr/>
        </p:nvSpPr>
        <p:spPr>
          <a:xfrm>
            <a:off x="2285984" y="2357430"/>
            <a:ext cx="4314828" cy="2057408"/>
          </a:xfrm>
          <a:prstGeom prst="rect">
            <a:avLst/>
          </a:prstGeom>
        </p:spPr>
        <p:txBody>
          <a:bodyPr vert="horz" lIns="91440" tIns="45720" rIns="91440" bIns="45720" rtlCol="0">
            <a:normAutofit/>
          </a:bodyPr>
          <a:lstStyle/>
          <a:p>
            <a:pPr marL="177800" marR="0" lvl="0" indent="-177800"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effectLst/>
              <a:uLnTx/>
              <a:uFillTx/>
              <a:ea typeface="+mn-ea"/>
              <a:cs typeface="+mn-cs"/>
            </a:endParaRPr>
          </a:p>
        </p:txBody>
      </p:sp>
      <p:sp>
        <p:nvSpPr>
          <p:cNvPr id="4" name="Rectangle 2"/>
          <p:cNvSpPr txBox="1">
            <a:spLocks noChangeArrowheads="1"/>
          </p:cNvSpPr>
          <p:nvPr/>
        </p:nvSpPr>
        <p:spPr>
          <a:xfrm>
            <a:off x="2285984" y="357166"/>
            <a:ext cx="3814762" cy="1143000"/>
          </a:xfrm>
          <a:prstGeom prst="rect">
            <a:avLst/>
          </a:prstGeom>
        </p:spPr>
        <p:txBody>
          <a:bodyPr vert="horz" lIns="91440" tIns="45720" rIns="91440" bIns="45720" rtlCol="0" anchor="ctr">
            <a:normAutofit/>
          </a:bodyPr>
          <a:lstStyle/>
          <a:p>
            <a:pPr lvl="0" algn="ctr">
              <a:spcBef>
                <a:spcPct val="0"/>
              </a:spcBef>
              <a:defRPr/>
            </a:pPr>
            <a:r>
              <a:rPr lang="es-PE" sz="2400" b="1" dirty="0" smtClean="0">
                <a:solidFill>
                  <a:srgbClr val="FF0000"/>
                </a:solidFill>
              </a:rPr>
              <a:t>DIAGRAMA DE </a:t>
            </a:r>
            <a:r>
              <a:rPr lang="es-PE" sz="2400" b="1" dirty="0" smtClean="0">
                <a:solidFill>
                  <a:srgbClr val="FF0000"/>
                </a:solidFill>
              </a:rPr>
              <a:t>PARETO</a:t>
            </a:r>
            <a:endParaRPr kumimoji="0" lang="es-MX" sz="2400" b="1" i="0" u="none" strike="noStrike" kern="1200" cap="none" spc="0" normalizeH="0" baseline="0" noProof="0" dirty="0">
              <a:ln>
                <a:noFill/>
              </a:ln>
              <a:solidFill>
                <a:srgbClr val="FF0000"/>
              </a:solidFill>
              <a:effectLst/>
              <a:uLnTx/>
              <a:uFillTx/>
              <a:ea typeface="+mj-ea"/>
              <a:cs typeface="+mj-cs"/>
            </a:endParaRPr>
          </a:p>
        </p:txBody>
      </p:sp>
      <p:sp>
        <p:nvSpPr>
          <p:cNvPr id="6" name="Rectangle 3"/>
          <p:cNvSpPr txBox="1">
            <a:spLocks noChangeArrowheads="1"/>
          </p:cNvSpPr>
          <p:nvPr/>
        </p:nvSpPr>
        <p:spPr>
          <a:xfrm>
            <a:off x="1214414" y="1785926"/>
            <a:ext cx="6675460" cy="3840179"/>
          </a:xfrm>
          <a:prstGeom prst="rect">
            <a:avLst/>
          </a:prstGeom>
        </p:spPr>
        <p:txBody>
          <a:bodyPr vert="horz" lIns="91440" tIns="45720" rIns="91440" bIns="45720" rtlCol="0">
            <a:normAutofit/>
          </a:bodyPr>
          <a:lstStyle/>
          <a:p>
            <a:pPr marL="177800" lvl="0" indent="-177800" algn="just">
              <a:spcBef>
                <a:spcPct val="20000"/>
              </a:spcBef>
              <a:buFont typeface="Arial" pitchFamily="34" charset="0"/>
              <a:buChar char="•"/>
              <a:defRPr/>
            </a:pPr>
            <a:r>
              <a:rPr lang="es-PE" sz="2000" dirty="0" smtClean="0"/>
              <a:t>El </a:t>
            </a:r>
            <a:r>
              <a:rPr lang="es-PE" sz="2000" b="1" dirty="0" smtClean="0"/>
              <a:t>Diagrama de </a:t>
            </a:r>
            <a:r>
              <a:rPr lang="es-PE" sz="2000" b="1" dirty="0" err="1" smtClean="0"/>
              <a:t>Pareto</a:t>
            </a:r>
            <a:r>
              <a:rPr lang="es-PE" sz="2000" dirty="0" smtClean="0"/>
              <a:t> también es conocido como la</a:t>
            </a:r>
            <a:r>
              <a:rPr lang="es-PE" sz="2000" b="1" dirty="0" smtClean="0"/>
              <a:t> Ley 20-80</a:t>
            </a:r>
            <a:r>
              <a:rPr lang="es-PE" sz="2000" dirty="0" smtClean="0"/>
              <a:t> la cual expresa que “generalmente unas pocas causas (20%) generan la mayor cantidad de problemas (80</a:t>
            </a:r>
            <a:r>
              <a:rPr lang="es-PE" sz="2000" dirty="0" smtClean="0"/>
              <a:t>%)”.</a:t>
            </a:r>
          </a:p>
          <a:p>
            <a:pPr marL="177800" lvl="0" indent="-177800" algn="just">
              <a:spcBef>
                <a:spcPct val="20000"/>
              </a:spcBef>
              <a:buFont typeface="Arial" pitchFamily="34" charset="0"/>
              <a:buChar char="•"/>
              <a:defRPr/>
            </a:pPr>
            <a:endParaRPr kumimoji="0" lang="es-PE" sz="2000" b="0" u="none" strike="noStrike" kern="1200" cap="none" spc="0" normalizeH="0" baseline="0" noProof="0" dirty="0" smtClean="0">
              <a:ln>
                <a:noFill/>
              </a:ln>
              <a:effectLst/>
              <a:uLnTx/>
              <a:uFillTx/>
              <a:ea typeface="+mn-ea"/>
              <a:cs typeface="+mn-cs"/>
            </a:endParaRPr>
          </a:p>
          <a:p>
            <a:pPr marL="177800" lvl="0" indent="-177800" algn="just">
              <a:spcBef>
                <a:spcPct val="20000"/>
              </a:spcBef>
              <a:buFont typeface="Arial" pitchFamily="34" charset="0"/>
              <a:buChar char="•"/>
              <a:defRPr/>
            </a:pPr>
            <a:r>
              <a:rPr lang="es-PE" sz="2000" dirty="0" smtClean="0"/>
              <a:t>Se utiliza para establecer en dónde se deben concentrar los mayores esfuerzos en el análisis de las causas de un problema. Para ello es necesario contar con datos, muchos de los cuales pueden obtenerse mediante el uso de una </a:t>
            </a:r>
            <a:r>
              <a:rPr lang="es-PE" sz="2000" b="1" dirty="0" smtClean="0"/>
              <a:t>Hoja de Inspección</a:t>
            </a:r>
            <a:r>
              <a:rPr lang="es-PE" sz="2000" dirty="0" smtClean="0"/>
              <a:t>.</a:t>
            </a:r>
            <a:endParaRPr kumimoji="0" lang="es-MX" sz="2000" b="0" u="none" strike="noStrike" kern="1200" cap="none" spc="0" normalizeH="0" baseline="0" noProof="0" dirty="0">
              <a:ln>
                <a:noFill/>
              </a:ln>
              <a:effectLst/>
              <a:uLnTx/>
              <a:uFillTx/>
              <a:ea typeface="+mn-ea"/>
              <a:cs typeface="+mn-cs"/>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26</a:t>
            </a:fld>
            <a:endParaRPr lang="es-PE" dirty="0">
              <a:solidFill>
                <a:srgbClr val="FF0000"/>
              </a:solidFill>
            </a:endParaRPr>
          </a:p>
        </p:txBody>
      </p:sp>
      <p:sp>
        <p:nvSpPr>
          <p:cNvPr id="5" name="Rectangle 3"/>
          <p:cNvSpPr txBox="1">
            <a:spLocks noChangeArrowheads="1"/>
          </p:cNvSpPr>
          <p:nvPr/>
        </p:nvSpPr>
        <p:spPr>
          <a:xfrm>
            <a:off x="2285984" y="2357430"/>
            <a:ext cx="4314828" cy="2057408"/>
          </a:xfrm>
          <a:prstGeom prst="rect">
            <a:avLst/>
          </a:prstGeom>
        </p:spPr>
        <p:txBody>
          <a:bodyPr vert="horz" lIns="91440" tIns="45720" rIns="91440" bIns="45720" rtlCol="0">
            <a:normAutofit/>
          </a:bodyPr>
          <a:lstStyle/>
          <a:p>
            <a:pPr marL="177800" marR="0" lvl="0" indent="-177800"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effectLst/>
              <a:uLnTx/>
              <a:uFillTx/>
              <a:ea typeface="+mn-ea"/>
              <a:cs typeface="+mn-cs"/>
            </a:endParaRPr>
          </a:p>
        </p:txBody>
      </p:sp>
      <p:sp>
        <p:nvSpPr>
          <p:cNvPr id="4" name="Rectangle 2"/>
          <p:cNvSpPr txBox="1">
            <a:spLocks noChangeArrowheads="1"/>
          </p:cNvSpPr>
          <p:nvPr/>
        </p:nvSpPr>
        <p:spPr>
          <a:xfrm>
            <a:off x="2285984" y="357166"/>
            <a:ext cx="3814762" cy="1143000"/>
          </a:xfrm>
          <a:prstGeom prst="rect">
            <a:avLst/>
          </a:prstGeom>
        </p:spPr>
        <p:txBody>
          <a:bodyPr vert="horz" lIns="91440" tIns="45720" rIns="91440" bIns="45720" rtlCol="0" anchor="ctr">
            <a:normAutofit/>
          </a:bodyPr>
          <a:lstStyle/>
          <a:p>
            <a:pPr lvl="0" algn="ctr">
              <a:spcBef>
                <a:spcPct val="0"/>
              </a:spcBef>
              <a:defRPr/>
            </a:pPr>
            <a:r>
              <a:rPr lang="es-PE" sz="2400" b="1" dirty="0" smtClean="0">
                <a:solidFill>
                  <a:srgbClr val="FF0000"/>
                </a:solidFill>
              </a:rPr>
              <a:t>DIAGRAMA DE </a:t>
            </a:r>
            <a:r>
              <a:rPr lang="es-PE" sz="2400" b="1" dirty="0" smtClean="0">
                <a:solidFill>
                  <a:srgbClr val="FF0000"/>
                </a:solidFill>
              </a:rPr>
              <a:t>PARETO</a:t>
            </a:r>
            <a:endParaRPr kumimoji="0" lang="es-MX" sz="2400" b="1" i="0" u="none" strike="noStrike" kern="1200" cap="none" spc="0" normalizeH="0" baseline="0" noProof="0" dirty="0">
              <a:ln>
                <a:noFill/>
              </a:ln>
              <a:solidFill>
                <a:srgbClr val="FF0000"/>
              </a:solidFill>
              <a:effectLst/>
              <a:uLnTx/>
              <a:uFillTx/>
              <a:ea typeface="+mj-ea"/>
              <a:cs typeface="+mj-cs"/>
            </a:endParaRPr>
          </a:p>
        </p:txBody>
      </p:sp>
      <p:pic>
        <p:nvPicPr>
          <p:cNvPr id="1026" name="Picture 2" descr="DIAGRAMA DE PARETO - MEJORA CONTINUA">
            <a:hlinkClick r:id="rId2"/>
          </p:cNvPr>
          <p:cNvPicPr>
            <a:picLocks noChangeAspect="1" noChangeArrowheads="1"/>
          </p:cNvPicPr>
          <p:nvPr/>
        </p:nvPicPr>
        <p:blipFill>
          <a:blip r:embed="rId3" cstate="print"/>
          <a:srcRect/>
          <a:stretch>
            <a:fillRect/>
          </a:stretch>
        </p:blipFill>
        <p:spPr bwMode="auto">
          <a:xfrm>
            <a:off x="2411760" y="1844824"/>
            <a:ext cx="4644514" cy="3096344"/>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27</a:t>
            </a:fld>
            <a:endParaRPr lang="es-PE" dirty="0">
              <a:solidFill>
                <a:srgbClr val="FF0000"/>
              </a:solidFill>
            </a:endParaRPr>
          </a:p>
        </p:txBody>
      </p:sp>
      <p:sp>
        <p:nvSpPr>
          <p:cNvPr id="5" name="Rectangle 3"/>
          <p:cNvSpPr txBox="1">
            <a:spLocks noChangeArrowheads="1"/>
          </p:cNvSpPr>
          <p:nvPr/>
        </p:nvSpPr>
        <p:spPr>
          <a:xfrm>
            <a:off x="2285984" y="2357430"/>
            <a:ext cx="4314828" cy="2057408"/>
          </a:xfrm>
          <a:prstGeom prst="rect">
            <a:avLst/>
          </a:prstGeom>
        </p:spPr>
        <p:txBody>
          <a:bodyPr vert="horz" lIns="91440" tIns="45720" rIns="91440" bIns="45720" rtlCol="0">
            <a:normAutofit/>
          </a:bodyPr>
          <a:lstStyle/>
          <a:p>
            <a:pPr marL="177800" marR="0" lvl="0" indent="-177800"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a:ln>
                <a:noFill/>
              </a:ln>
              <a:effectLst/>
              <a:uLnTx/>
              <a:uFillTx/>
              <a:ea typeface="+mn-ea"/>
              <a:cs typeface="+mn-cs"/>
            </a:endParaRPr>
          </a:p>
        </p:txBody>
      </p:sp>
      <p:sp>
        <p:nvSpPr>
          <p:cNvPr id="4" name="Rectangle 2"/>
          <p:cNvSpPr txBox="1">
            <a:spLocks noChangeArrowheads="1"/>
          </p:cNvSpPr>
          <p:nvPr/>
        </p:nvSpPr>
        <p:spPr>
          <a:xfrm>
            <a:off x="2285984" y="357166"/>
            <a:ext cx="3814762" cy="1143000"/>
          </a:xfrm>
          <a:prstGeom prst="rect">
            <a:avLst/>
          </a:prstGeom>
        </p:spPr>
        <p:txBody>
          <a:bodyPr vert="horz" lIns="91440" tIns="45720" rIns="91440" bIns="45720" rtlCol="0" anchor="ctr">
            <a:normAutofit/>
          </a:bodyPr>
          <a:lstStyle/>
          <a:p>
            <a:pPr lvl="0" algn="ctr">
              <a:spcBef>
                <a:spcPct val="0"/>
              </a:spcBef>
              <a:defRPr/>
            </a:pPr>
            <a:r>
              <a:rPr lang="es-PE" sz="2400" b="1" dirty="0" smtClean="0">
                <a:solidFill>
                  <a:srgbClr val="FF0000"/>
                </a:solidFill>
              </a:rPr>
              <a:t>DIAGRAMA </a:t>
            </a:r>
            <a:r>
              <a:rPr lang="es-PE" sz="2400" b="1" dirty="0" smtClean="0">
                <a:solidFill>
                  <a:srgbClr val="FF0000"/>
                </a:solidFill>
              </a:rPr>
              <a:t>DE </a:t>
            </a:r>
            <a:r>
              <a:rPr lang="es-PE" sz="2400" b="1" dirty="0" smtClean="0">
                <a:solidFill>
                  <a:srgbClr val="FF0000"/>
                </a:solidFill>
              </a:rPr>
              <a:t>PARETO</a:t>
            </a:r>
          </a:p>
          <a:p>
            <a:pPr lvl="0" algn="ctr">
              <a:spcBef>
                <a:spcPct val="0"/>
              </a:spcBef>
              <a:defRPr/>
            </a:pPr>
            <a:r>
              <a:rPr lang="es-PE" sz="2400" b="1" dirty="0" smtClean="0">
                <a:solidFill>
                  <a:srgbClr val="FF0000"/>
                </a:solidFill>
              </a:rPr>
              <a:t>Ejemplo:</a:t>
            </a:r>
            <a:endParaRPr kumimoji="0" lang="es-MX" sz="2400" b="1" i="0" u="none" strike="noStrike" kern="1200" cap="none" spc="0" normalizeH="0" baseline="0" noProof="0" dirty="0">
              <a:ln>
                <a:noFill/>
              </a:ln>
              <a:solidFill>
                <a:srgbClr val="FF0000"/>
              </a:solidFill>
              <a:effectLst/>
              <a:uLnTx/>
              <a:uFillTx/>
              <a:ea typeface="+mj-ea"/>
              <a:cs typeface="+mj-cs"/>
            </a:endParaRPr>
          </a:p>
        </p:txBody>
      </p:sp>
      <p:sp>
        <p:nvSpPr>
          <p:cNvPr id="6" name="Rectangle 3"/>
          <p:cNvSpPr txBox="1">
            <a:spLocks noChangeArrowheads="1"/>
          </p:cNvSpPr>
          <p:nvPr/>
        </p:nvSpPr>
        <p:spPr>
          <a:xfrm>
            <a:off x="1187624" y="1484784"/>
            <a:ext cx="6675460" cy="3840179"/>
          </a:xfrm>
          <a:prstGeom prst="rect">
            <a:avLst/>
          </a:prstGeom>
        </p:spPr>
        <p:txBody>
          <a:bodyPr vert="horz" lIns="91440" tIns="45720" rIns="91440" bIns="45720" rtlCol="0">
            <a:normAutofit fontScale="92500" lnSpcReduction="20000"/>
          </a:bodyPr>
          <a:lstStyle/>
          <a:p>
            <a:pPr algn="just"/>
            <a:r>
              <a:rPr lang="es-PE" sz="2000" dirty="0" smtClean="0"/>
              <a:t>Para el siguiente análisis de caso, se considera un proceso de producción que se encuentra afectado por la siguientes causas:</a:t>
            </a:r>
          </a:p>
          <a:p>
            <a:pPr marL="177800" indent="-177800" algn="just">
              <a:buFont typeface="Arial" pitchFamily="34" charset="0"/>
              <a:buChar char="•"/>
            </a:pPr>
            <a:r>
              <a:rPr lang="es-PE" sz="2000" dirty="0" smtClean="0"/>
              <a:t>Fluctuaciones de energía</a:t>
            </a:r>
          </a:p>
          <a:p>
            <a:pPr marL="177800" indent="-177800" algn="just">
              <a:buFont typeface="Arial" pitchFamily="34" charset="0"/>
              <a:buChar char="•"/>
            </a:pPr>
            <a:r>
              <a:rPr lang="es-PE" sz="2000" dirty="0" smtClean="0"/>
              <a:t>Inestabilidad de la máquina</a:t>
            </a:r>
          </a:p>
          <a:p>
            <a:pPr marL="177800" indent="-177800" algn="just">
              <a:buFont typeface="Arial" pitchFamily="34" charset="0"/>
              <a:buChar char="•"/>
            </a:pPr>
            <a:r>
              <a:rPr lang="es-PE" sz="2000" dirty="0" smtClean="0"/>
              <a:t>Rotación frecuente del operador</a:t>
            </a:r>
          </a:p>
          <a:p>
            <a:pPr marL="177800" indent="-177800" algn="just">
              <a:buFont typeface="Arial" pitchFamily="34" charset="0"/>
              <a:buChar char="•"/>
            </a:pPr>
            <a:r>
              <a:rPr lang="es-PE" sz="2000" dirty="0" smtClean="0"/>
              <a:t>Rotación frecuente de la máquina</a:t>
            </a:r>
          </a:p>
          <a:p>
            <a:pPr marL="177800" indent="-177800" algn="just">
              <a:buFont typeface="Arial" pitchFamily="34" charset="0"/>
              <a:buChar char="•"/>
            </a:pPr>
            <a:r>
              <a:rPr lang="es-PE" sz="2000" dirty="0" smtClean="0"/>
              <a:t>Cambios ambientales cíclicos</a:t>
            </a:r>
          </a:p>
          <a:p>
            <a:pPr marL="177800" indent="-177800" algn="just">
              <a:buFont typeface="Arial" pitchFamily="34" charset="0"/>
              <a:buChar char="•"/>
            </a:pPr>
            <a:r>
              <a:rPr lang="es-PE" sz="2000" dirty="0" smtClean="0"/>
              <a:t>Cansancio o fatiga del operador</a:t>
            </a:r>
          </a:p>
          <a:p>
            <a:pPr marL="177800" indent="-177800" algn="just">
              <a:buFont typeface="Arial" pitchFamily="34" charset="0"/>
              <a:buChar char="•"/>
            </a:pPr>
            <a:r>
              <a:rPr lang="es-PE" sz="2000" dirty="0" smtClean="0"/>
              <a:t>Partida fría</a:t>
            </a:r>
          </a:p>
          <a:p>
            <a:pPr marL="177800" indent="-177800" algn="just">
              <a:buFont typeface="Arial" pitchFamily="34" charset="0"/>
              <a:buChar char="•"/>
            </a:pPr>
            <a:r>
              <a:rPr lang="es-PE" sz="2000" dirty="0" smtClean="0"/>
              <a:t>Error de medición</a:t>
            </a:r>
          </a:p>
          <a:p>
            <a:pPr marL="177800" indent="-177800" algn="just">
              <a:buFont typeface="Arial" pitchFamily="34" charset="0"/>
              <a:buChar char="•"/>
            </a:pPr>
            <a:r>
              <a:rPr lang="es-PE" sz="2000" dirty="0" smtClean="0"/>
              <a:t>Desviación del material</a:t>
            </a:r>
          </a:p>
          <a:p>
            <a:pPr marL="177800" indent="-177800" algn="just">
              <a:buFont typeface="Arial" pitchFamily="34" charset="0"/>
              <a:buChar char="•"/>
            </a:pPr>
            <a:r>
              <a:rPr lang="es-PE" sz="2000" dirty="0" smtClean="0"/>
              <a:t>Desgaste del </a:t>
            </a:r>
            <a:r>
              <a:rPr lang="es-PE" sz="2000" dirty="0" smtClean="0"/>
              <a:t>equipo.</a:t>
            </a:r>
          </a:p>
          <a:p>
            <a:pPr marL="177800" indent="-177800" algn="just"/>
            <a:endParaRPr lang="es-PE" sz="2000" dirty="0" smtClean="0"/>
          </a:p>
          <a:p>
            <a:pPr algn="just"/>
            <a:r>
              <a:rPr lang="es-PE" sz="2000" dirty="0" smtClean="0"/>
              <a:t>En </a:t>
            </a:r>
            <a:r>
              <a:rPr lang="es-PE" sz="2000" dirty="0" smtClean="0"/>
              <a:t>la tabla </a:t>
            </a:r>
            <a:r>
              <a:rPr lang="es-PE" sz="2000" dirty="0" smtClean="0"/>
              <a:t>siguiente, se </a:t>
            </a:r>
            <a:r>
              <a:rPr lang="es-PE" sz="2000" dirty="0" smtClean="0"/>
              <a:t>detallan los valores correspondientes a la cantidad de veces que se registró cada una de las causas que afectan al proceso, durante un período determinado.</a:t>
            </a:r>
          </a:p>
          <a:p>
            <a:pPr lvl="0" algn="just">
              <a:spcBef>
                <a:spcPct val="20000"/>
              </a:spcBef>
              <a:defRPr/>
            </a:pPr>
            <a:endParaRPr kumimoji="0" lang="es-MX" sz="2000" b="0" u="none" strike="noStrike" kern="1200" cap="none" spc="0" normalizeH="0" baseline="0" noProof="0" dirty="0">
              <a:ln>
                <a:noFill/>
              </a:ln>
              <a:effectLst/>
              <a:uLnTx/>
              <a:uFillTx/>
              <a:ea typeface="+mn-ea"/>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28</a:t>
            </a:fld>
            <a:endParaRPr lang="es-PE" dirty="0">
              <a:solidFill>
                <a:srgbClr val="FF0000"/>
              </a:solidFill>
            </a:endParaRPr>
          </a:p>
        </p:txBody>
      </p:sp>
      <p:pic>
        <p:nvPicPr>
          <p:cNvPr id="3073" name="Picture 1"/>
          <p:cNvPicPr>
            <a:picLocks noChangeAspect="1" noChangeArrowheads="1"/>
          </p:cNvPicPr>
          <p:nvPr/>
        </p:nvPicPr>
        <p:blipFill>
          <a:blip r:embed="rId2" cstate="print"/>
          <a:srcRect/>
          <a:stretch>
            <a:fillRect/>
          </a:stretch>
        </p:blipFill>
        <p:spPr bwMode="auto">
          <a:xfrm>
            <a:off x="2267744" y="1340768"/>
            <a:ext cx="4712459" cy="3475856"/>
          </a:xfrm>
          <a:prstGeom prst="rect">
            <a:avLst/>
          </a:prstGeom>
          <a:noFill/>
          <a:ln w="9525">
            <a:noFill/>
            <a:miter lim="800000"/>
            <a:headEnd/>
            <a:tailEnd/>
          </a:ln>
        </p:spPr>
      </p:pic>
      <p:sp>
        <p:nvSpPr>
          <p:cNvPr id="5" name="4 Rectángulo"/>
          <p:cNvSpPr/>
          <p:nvPr/>
        </p:nvSpPr>
        <p:spPr>
          <a:xfrm>
            <a:off x="3707904" y="764704"/>
            <a:ext cx="805220" cy="369332"/>
          </a:xfrm>
          <a:prstGeom prst="rect">
            <a:avLst/>
          </a:prstGeom>
        </p:spPr>
        <p:txBody>
          <a:bodyPr wrap="none">
            <a:spAutoFit/>
          </a:bodyPr>
          <a:lstStyle/>
          <a:p>
            <a:pPr lvl="0" algn="ctr">
              <a:spcBef>
                <a:spcPct val="0"/>
              </a:spcBef>
              <a:defRPr/>
            </a:pPr>
            <a:r>
              <a:rPr lang="es-PE" b="1" dirty="0" smtClean="0">
                <a:solidFill>
                  <a:srgbClr val="FF0000"/>
                </a:solidFill>
              </a:rPr>
              <a:t>Tabla :</a:t>
            </a:r>
            <a:endParaRPr lang="es-MX" b="1" dirty="0">
              <a:solidFill>
                <a:srgbClr val="FF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29</a:t>
            </a:fld>
            <a:endParaRPr lang="es-PE" dirty="0">
              <a:solidFill>
                <a:srgbClr val="FF0000"/>
              </a:solidFill>
            </a:endParaRPr>
          </a:p>
        </p:txBody>
      </p:sp>
      <p:pic>
        <p:nvPicPr>
          <p:cNvPr id="45058" name="Picture 2"/>
          <p:cNvPicPr>
            <a:picLocks noChangeAspect="1" noChangeArrowheads="1"/>
          </p:cNvPicPr>
          <p:nvPr/>
        </p:nvPicPr>
        <p:blipFill>
          <a:blip r:embed="rId2" cstate="print"/>
          <a:srcRect/>
          <a:stretch>
            <a:fillRect/>
          </a:stretch>
        </p:blipFill>
        <p:spPr bwMode="auto">
          <a:xfrm>
            <a:off x="2123728" y="1628800"/>
            <a:ext cx="5148236" cy="3888432"/>
          </a:xfrm>
          <a:prstGeom prst="rect">
            <a:avLst/>
          </a:prstGeom>
          <a:noFill/>
          <a:ln w="9525">
            <a:noFill/>
            <a:miter lim="800000"/>
            <a:headEnd/>
            <a:tailEnd/>
          </a:ln>
        </p:spPr>
      </p:pic>
      <p:sp>
        <p:nvSpPr>
          <p:cNvPr id="4" name="3 Rectángulo"/>
          <p:cNvSpPr/>
          <p:nvPr/>
        </p:nvSpPr>
        <p:spPr>
          <a:xfrm>
            <a:off x="2770077" y="908720"/>
            <a:ext cx="1749774" cy="369332"/>
          </a:xfrm>
          <a:prstGeom prst="rect">
            <a:avLst/>
          </a:prstGeom>
        </p:spPr>
        <p:txBody>
          <a:bodyPr wrap="none">
            <a:spAutoFit/>
          </a:bodyPr>
          <a:lstStyle/>
          <a:p>
            <a:pPr lvl="0" algn="ctr">
              <a:spcBef>
                <a:spcPct val="0"/>
              </a:spcBef>
              <a:defRPr/>
            </a:pPr>
            <a:r>
              <a:rPr lang="es-PE" b="1" dirty="0" smtClean="0">
                <a:solidFill>
                  <a:srgbClr val="FF0000"/>
                </a:solidFill>
              </a:rPr>
              <a:t>Tabla Ordenada:</a:t>
            </a:r>
            <a:endParaRPr lang="es-MX" b="1"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3</a:t>
            </a:fld>
            <a:endParaRPr lang="es-PE" dirty="0">
              <a:solidFill>
                <a:srgbClr val="FF0000"/>
              </a:solidFill>
            </a:endParaRPr>
          </a:p>
        </p:txBody>
      </p:sp>
      <p:sp>
        <p:nvSpPr>
          <p:cNvPr id="3" name="Rectangle 2"/>
          <p:cNvSpPr txBox="1">
            <a:spLocks noChangeArrowheads="1"/>
          </p:cNvSpPr>
          <p:nvPr/>
        </p:nvSpPr>
        <p:spPr>
          <a:xfrm>
            <a:off x="2428860" y="500042"/>
            <a:ext cx="6000792" cy="762000"/>
          </a:xfrm>
          <a:prstGeom prst="rect">
            <a:avLst/>
          </a:prstGeom>
        </p:spPr>
        <p:txBody>
          <a:bodyPr vert="horz" lIns="91440" tIns="45720" rIns="91440" bIns="45720" rtlCol="0" anchor="ctr">
            <a:norm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rgbClr val="FF0000"/>
                </a:solidFill>
                <a:effectLst/>
                <a:uLnTx/>
                <a:uFillTx/>
                <a:ea typeface="+mj-ea"/>
                <a:cs typeface="+mj-cs"/>
              </a:rPr>
              <a:t>Definición de </a:t>
            </a:r>
            <a:r>
              <a:rPr kumimoji="0" lang="en-US" sz="4000" b="1" i="0" u="none" strike="noStrike" kern="1200" cap="none" spc="0" normalizeH="0" baseline="0" noProof="0" dirty="0" err="1" smtClean="0">
                <a:ln>
                  <a:noFill/>
                </a:ln>
                <a:solidFill>
                  <a:srgbClr val="FF0000"/>
                </a:solidFill>
                <a:effectLst/>
                <a:uLnTx/>
                <a:uFillTx/>
                <a:ea typeface="+mj-ea"/>
                <a:cs typeface="+mj-cs"/>
              </a:rPr>
              <a:t>Calidad</a:t>
            </a:r>
            <a:endParaRPr kumimoji="0" lang="en-US" sz="4000" b="1" i="0" u="none" strike="noStrike" kern="1200" cap="none" spc="0" normalizeH="0" baseline="0" noProof="0" dirty="0">
              <a:ln>
                <a:noFill/>
              </a:ln>
              <a:solidFill>
                <a:srgbClr val="FF0000"/>
              </a:solidFill>
              <a:effectLst/>
              <a:uLnTx/>
              <a:uFillTx/>
              <a:ea typeface="+mj-ea"/>
              <a:cs typeface="+mj-cs"/>
            </a:endParaRPr>
          </a:p>
        </p:txBody>
      </p:sp>
      <p:sp>
        <p:nvSpPr>
          <p:cNvPr id="4" name="Rectangle 3"/>
          <p:cNvSpPr txBox="1">
            <a:spLocks noChangeArrowheads="1"/>
          </p:cNvSpPr>
          <p:nvPr/>
        </p:nvSpPr>
        <p:spPr>
          <a:xfrm>
            <a:off x="1295424" y="1785926"/>
            <a:ext cx="6705600" cy="4114800"/>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90000"/>
              </a:lnSpc>
              <a:spcBef>
                <a:spcPct val="20000"/>
              </a:spcBef>
              <a:spcAft>
                <a:spcPts val="0"/>
              </a:spcAft>
              <a:buClrTx/>
              <a:buSzTx/>
              <a:buFontTx/>
              <a:buNone/>
              <a:tabLst/>
              <a:defRPr/>
            </a:pPr>
            <a:r>
              <a:rPr kumimoji="0" lang="es-PR" sz="2800" b="1" i="1" u="none" strike="noStrike" kern="1200" cap="none" spc="0" normalizeH="0" baseline="0" noProof="0" dirty="0" smtClean="0">
                <a:ln>
                  <a:noFill/>
                </a:ln>
                <a:effectLst/>
                <a:uLnTx/>
                <a:uFillTx/>
                <a:latin typeface="+mn-lt"/>
                <a:ea typeface="+mn-ea"/>
                <a:cs typeface="+mn-cs"/>
              </a:rPr>
              <a:t>Sociedad Americana de Calidad:</a:t>
            </a:r>
            <a:endParaRPr kumimoji="0" lang="es-PR" sz="2800" b="0" i="0" u="none" strike="noStrike" kern="1200" cap="none" spc="0" normalizeH="0" baseline="0" noProof="0" dirty="0" smtClean="0">
              <a:ln>
                <a:noFill/>
              </a:ln>
              <a:effectLst/>
              <a:uLnTx/>
              <a:uFillTx/>
              <a:latin typeface="+mn-lt"/>
              <a:ea typeface="+mn-ea"/>
              <a:cs typeface="+mn-cs"/>
            </a:endParaRPr>
          </a:p>
          <a:p>
            <a:pPr marL="0" marR="0" lvl="0" indent="0" algn="just" defTabSz="914400" rtl="0" eaLnBrk="1" fontAlgn="auto" latinLnBrk="0" hangingPunct="1">
              <a:lnSpc>
                <a:spcPct val="90000"/>
              </a:lnSpc>
              <a:spcBef>
                <a:spcPct val="20000"/>
              </a:spcBef>
              <a:spcAft>
                <a:spcPts val="0"/>
              </a:spcAft>
              <a:buClrTx/>
              <a:buSzTx/>
              <a:buFontTx/>
              <a:buNone/>
              <a:tabLst/>
              <a:defRPr/>
            </a:pPr>
            <a:r>
              <a:rPr kumimoji="0" lang="es-PR" sz="2800" b="0" i="0" u="none" strike="noStrike" kern="1200" cap="none" spc="0" normalizeH="0" baseline="0" noProof="0" dirty="0" smtClean="0">
                <a:ln>
                  <a:noFill/>
                </a:ln>
                <a:effectLst/>
                <a:uLnTx/>
                <a:uFillTx/>
                <a:latin typeface="+mn-lt"/>
                <a:ea typeface="+mn-ea"/>
                <a:cs typeface="+mn-cs"/>
              </a:rPr>
              <a:t>  </a:t>
            </a:r>
          </a:p>
          <a:p>
            <a:pPr marL="0" marR="0" lvl="0" indent="0" algn="just" defTabSz="914400" rtl="0" eaLnBrk="1" fontAlgn="auto" latinLnBrk="0" hangingPunct="1">
              <a:lnSpc>
                <a:spcPct val="90000"/>
              </a:lnSpc>
              <a:spcBef>
                <a:spcPct val="20000"/>
              </a:spcBef>
              <a:spcAft>
                <a:spcPts val="0"/>
              </a:spcAft>
              <a:buClrTx/>
              <a:buSzTx/>
              <a:buFontTx/>
              <a:buNone/>
              <a:tabLst/>
              <a:defRPr/>
            </a:pPr>
            <a:r>
              <a:rPr kumimoji="0" lang="es-PR" sz="2800" b="0" i="0" u="none" strike="noStrike" kern="1200" cap="none" spc="0" normalizeH="0" baseline="0" noProof="0" dirty="0" smtClean="0">
                <a:ln>
                  <a:noFill/>
                </a:ln>
                <a:effectLst/>
                <a:uLnTx/>
                <a:uFillTx/>
                <a:latin typeface="+mn-lt"/>
                <a:ea typeface="+mn-ea"/>
                <a:cs typeface="+mn-cs"/>
              </a:rPr>
              <a:t>“La calidad es la totalidad de aspectos o características que posee un producto o servicio que permiten satisfacer las necesidades implícitas o explícitamente formuladas por los consumidores”.</a:t>
            </a:r>
            <a:endParaRPr kumimoji="0" lang="es-PR" sz="2800" b="0" i="0" u="none" strike="noStrike" kern="1200" cap="none" spc="0" normalizeH="0" baseline="0" noProof="0" dirty="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30</a:t>
            </a:fld>
            <a:endParaRPr lang="es-PE" dirty="0">
              <a:solidFill>
                <a:srgbClr val="FF0000"/>
              </a:solidFill>
            </a:endParaRPr>
          </a:p>
        </p:txBody>
      </p:sp>
      <p:pic>
        <p:nvPicPr>
          <p:cNvPr id="46082" name="Picture 2"/>
          <p:cNvPicPr>
            <a:picLocks noChangeAspect="1" noChangeArrowheads="1"/>
          </p:cNvPicPr>
          <p:nvPr/>
        </p:nvPicPr>
        <p:blipFill>
          <a:blip r:embed="rId2" cstate="print"/>
          <a:srcRect/>
          <a:stretch>
            <a:fillRect/>
          </a:stretch>
        </p:blipFill>
        <p:spPr bwMode="auto">
          <a:xfrm>
            <a:off x="1955198" y="1412776"/>
            <a:ext cx="5233603" cy="4032448"/>
          </a:xfrm>
          <a:prstGeom prst="rect">
            <a:avLst/>
          </a:prstGeom>
          <a:noFill/>
          <a:ln w="9525">
            <a:noFill/>
            <a:miter lim="800000"/>
            <a:headEnd/>
            <a:tailEnd/>
          </a:ln>
        </p:spPr>
      </p:pic>
      <p:sp>
        <p:nvSpPr>
          <p:cNvPr id="4" name="Rectangle 3"/>
          <p:cNvSpPr txBox="1">
            <a:spLocks noChangeArrowheads="1"/>
          </p:cNvSpPr>
          <p:nvPr/>
        </p:nvSpPr>
        <p:spPr>
          <a:xfrm>
            <a:off x="5580112" y="692696"/>
            <a:ext cx="1224136" cy="504056"/>
          </a:xfrm>
          <a:prstGeom prst="rect">
            <a:avLst/>
          </a:prstGeom>
        </p:spPr>
        <p:txBody>
          <a:bodyPr vert="horz" lIns="91440" tIns="45720" rIns="91440" bIns="45720" rtlCol="0">
            <a:normAutofit/>
          </a:bodyPr>
          <a:lstStyle/>
          <a:p>
            <a:pPr algn="just"/>
            <a:r>
              <a:rPr lang="es-PE" sz="2000" noProof="0" dirty="0" smtClean="0"/>
              <a:t>191/445</a:t>
            </a:r>
            <a:endParaRPr kumimoji="0" lang="es-MX" sz="2000" b="0" u="none" strike="noStrike" kern="1200" cap="none" spc="0" normalizeH="0" baseline="0" noProof="0" dirty="0">
              <a:ln>
                <a:noFill/>
              </a:ln>
              <a:effectLst/>
              <a:uLnTx/>
              <a:uFillTx/>
              <a:ea typeface="+mn-ea"/>
              <a:cs typeface="+mn-cs"/>
            </a:endParaRPr>
          </a:p>
        </p:txBody>
      </p:sp>
      <p:cxnSp>
        <p:nvCxnSpPr>
          <p:cNvPr id="6" name="5 Conector recto de flecha"/>
          <p:cNvCxnSpPr/>
          <p:nvPr/>
        </p:nvCxnSpPr>
        <p:spPr>
          <a:xfrm flipH="1">
            <a:off x="5292080" y="1124744"/>
            <a:ext cx="504056" cy="1224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7 Conector recto de flecha"/>
          <p:cNvCxnSpPr/>
          <p:nvPr/>
        </p:nvCxnSpPr>
        <p:spPr>
          <a:xfrm flipH="1">
            <a:off x="5220072" y="1196752"/>
            <a:ext cx="792088" cy="38164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p:nvPr/>
        </p:nvCxnSpPr>
        <p:spPr>
          <a:xfrm flipH="1">
            <a:off x="6084168" y="1124744"/>
            <a:ext cx="216024" cy="1296144"/>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31</a:t>
            </a:fld>
            <a:endParaRPr lang="es-PE" dirty="0">
              <a:solidFill>
                <a:srgbClr val="FF0000"/>
              </a:solidFill>
            </a:endParaRPr>
          </a:p>
        </p:txBody>
      </p:sp>
      <p:pic>
        <p:nvPicPr>
          <p:cNvPr id="46082" name="Picture 2"/>
          <p:cNvPicPr>
            <a:picLocks noChangeAspect="1" noChangeArrowheads="1"/>
          </p:cNvPicPr>
          <p:nvPr/>
        </p:nvPicPr>
        <p:blipFill>
          <a:blip r:embed="rId2" cstate="print"/>
          <a:srcRect/>
          <a:stretch>
            <a:fillRect/>
          </a:stretch>
        </p:blipFill>
        <p:spPr bwMode="auto">
          <a:xfrm>
            <a:off x="2123728" y="1484784"/>
            <a:ext cx="5233603" cy="4032448"/>
          </a:xfrm>
          <a:prstGeom prst="rect">
            <a:avLst/>
          </a:prstGeom>
          <a:noFill/>
          <a:ln w="9525">
            <a:noFill/>
            <a:miter lim="800000"/>
            <a:headEnd/>
            <a:tailEnd/>
          </a:ln>
        </p:spPr>
      </p:pic>
      <p:sp>
        <p:nvSpPr>
          <p:cNvPr id="4" name="Rectangle 3"/>
          <p:cNvSpPr txBox="1">
            <a:spLocks noChangeArrowheads="1"/>
          </p:cNvSpPr>
          <p:nvPr/>
        </p:nvSpPr>
        <p:spPr>
          <a:xfrm>
            <a:off x="7452320" y="3212976"/>
            <a:ext cx="1224136" cy="504056"/>
          </a:xfrm>
          <a:prstGeom prst="rect">
            <a:avLst/>
          </a:prstGeom>
        </p:spPr>
        <p:txBody>
          <a:bodyPr vert="horz" lIns="91440" tIns="45720" rIns="91440" bIns="45720" rtlCol="0">
            <a:normAutofit/>
          </a:bodyPr>
          <a:lstStyle/>
          <a:p>
            <a:pPr algn="just"/>
            <a:r>
              <a:rPr lang="es-PE" sz="1400" noProof="0" dirty="0" smtClean="0"/>
              <a:t>=70.1+12.6</a:t>
            </a:r>
            <a:endParaRPr kumimoji="0" lang="es-MX" sz="1400" b="0" u="none" strike="noStrike" kern="1200" cap="none" spc="0" normalizeH="0" baseline="0" noProof="0" dirty="0">
              <a:ln>
                <a:noFill/>
              </a:ln>
              <a:effectLst/>
              <a:uLnTx/>
              <a:uFillTx/>
              <a:ea typeface="+mn-ea"/>
              <a:cs typeface="+mn-cs"/>
            </a:endParaRPr>
          </a:p>
        </p:txBody>
      </p:sp>
      <p:cxnSp>
        <p:nvCxnSpPr>
          <p:cNvPr id="8" name="7 Conector recto de flecha"/>
          <p:cNvCxnSpPr/>
          <p:nvPr/>
        </p:nvCxnSpPr>
        <p:spPr>
          <a:xfrm flipH="1" flipV="1">
            <a:off x="7164288" y="2708920"/>
            <a:ext cx="614050" cy="4499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9 Conector recto de flecha"/>
          <p:cNvCxnSpPr/>
          <p:nvPr/>
        </p:nvCxnSpPr>
        <p:spPr>
          <a:xfrm flipH="1" flipV="1">
            <a:off x="6372200" y="2996952"/>
            <a:ext cx="115212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22 Conector recto de flecha"/>
          <p:cNvCxnSpPr/>
          <p:nvPr/>
        </p:nvCxnSpPr>
        <p:spPr>
          <a:xfrm flipH="1" flipV="1">
            <a:off x="7164288" y="2996952"/>
            <a:ext cx="360040" cy="144016"/>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32</a:t>
            </a:fld>
            <a:endParaRPr lang="es-PE" dirty="0">
              <a:solidFill>
                <a:srgbClr val="FF0000"/>
              </a:solidFill>
            </a:endParaRPr>
          </a:p>
        </p:txBody>
      </p:sp>
      <p:pic>
        <p:nvPicPr>
          <p:cNvPr id="47106" name="Picture 2" descr="https://i0.wp.com/www.calidad-gestion.com.ar/images/diagrama-de-pareto_ejemplo.jpg">
            <a:hlinkClick r:id="rId2"/>
          </p:cNvPr>
          <p:cNvPicPr>
            <a:picLocks noChangeAspect="1" noChangeArrowheads="1"/>
          </p:cNvPicPr>
          <p:nvPr/>
        </p:nvPicPr>
        <p:blipFill>
          <a:blip r:embed="rId3" cstate="print"/>
          <a:srcRect/>
          <a:stretch>
            <a:fillRect/>
          </a:stretch>
        </p:blipFill>
        <p:spPr bwMode="auto">
          <a:xfrm>
            <a:off x="1115616" y="1196752"/>
            <a:ext cx="6768752" cy="4512501"/>
          </a:xfrm>
          <a:prstGeom prst="rect">
            <a:avLst/>
          </a:prstGeo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33</a:t>
            </a:fld>
            <a:endParaRPr lang="es-PE" dirty="0">
              <a:solidFill>
                <a:srgbClr val="FF0000"/>
              </a:solidFill>
            </a:endParaRPr>
          </a:p>
        </p:txBody>
      </p:sp>
      <p:sp>
        <p:nvSpPr>
          <p:cNvPr id="3" name="Rectangle 3"/>
          <p:cNvSpPr txBox="1">
            <a:spLocks noChangeArrowheads="1"/>
          </p:cNvSpPr>
          <p:nvPr/>
        </p:nvSpPr>
        <p:spPr>
          <a:xfrm>
            <a:off x="1259632" y="1340768"/>
            <a:ext cx="6675460" cy="3840179"/>
          </a:xfrm>
          <a:prstGeom prst="rect">
            <a:avLst/>
          </a:prstGeom>
        </p:spPr>
        <p:txBody>
          <a:bodyPr vert="horz" lIns="91440" tIns="45720" rIns="91440" bIns="45720" rtlCol="0">
            <a:normAutofit/>
          </a:bodyPr>
          <a:lstStyle/>
          <a:p>
            <a:pPr algn="just"/>
            <a:r>
              <a:rPr lang="es-PE" sz="2000" dirty="0" smtClean="0"/>
              <a:t>Al marcar sobre el gráfico una línea punteada sobre el valor correspondiente al 80% del porcentaje acumulado, se obtiene la siguiente información</a:t>
            </a:r>
            <a:r>
              <a:rPr lang="es-PE" sz="2000" dirty="0" smtClean="0"/>
              <a:t>:</a:t>
            </a:r>
          </a:p>
          <a:p>
            <a:pPr algn="just"/>
            <a:endParaRPr lang="es-PE" sz="2000" dirty="0" smtClean="0"/>
          </a:p>
          <a:p>
            <a:pPr marL="273050" indent="-273050" algn="just">
              <a:buFont typeface="Arial" pitchFamily="34" charset="0"/>
              <a:buChar char="•"/>
            </a:pPr>
            <a:r>
              <a:rPr lang="es-PE" sz="2000" dirty="0" smtClean="0"/>
              <a:t>Cambios ambientales</a:t>
            </a:r>
          </a:p>
          <a:p>
            <a:pPr marL="273050" indent="-273050" algn="just">
              <a:buFont typeface="Arial" pitchFamily="34" charset="0"/>
              <a:buChar char="•"/>
            </a:pPr>
            <a:r>
              <a:rPr lang="es-PE" sz="2000" dirty="0" smtClean="0"/>
              <a:t>Rotación del operador</a:t>
            </a:r>
          </a:p>
          <a:p>
            <a:pPr marL="273050" indent="-273050" algn="just">
              <a:buFont typeface="Arial" pitchFamily="34" charset="0"/>
              <a:buChar char="•"/>
            </a:pPr>
            <a:r>
              <a:rPr lang="es-PE" sz="2000" dirty="0" smtClean="0"/>
              <a:t> Inestabilidad de la </a:t>
            </a:r>
            <a:r>
              <a:rPr lang="es-PE" sz="2000" dirty="0" smtClean="0"/>
              <a:t>máquina</a:t>
            </a:r>
          </a:p>
          <a:p>
            <a:pPr marL="273050" indent="-273050" algn="just">
              <a:buFont typeface="Arial" pitchFamily="34" charset="0"/>
              <a:buChar char="•"/>
            </a:pPr>
            <a:endParaRPr lang="es-PE" sz="2000" dirty="0" smtClean="0"/>
          </a:p>
          <a:p>
            <a:pPr algn="just"/>
            <a:r>
              <a:rPr lang="es-PE" sz="2000" dirty="0" smtClean="0"/>
              <a:t>Son las causas que están ocasionando el 80% de los defectos en este proceso, por lo que los esfuerzos destinados a mejorarlo deberían concentrarse en estos 3 aspectos.</a:t>
            </a:r>
          </a:p>
          <a:p>
            <a:pPr lvl="0" algn="just">
              <a:spcBef>
                <a:spcPct val="20000"/>
              </a:spcBef>
              <a:defRPr/>
            </a:pPr>
            <a:endParaRPr kumimoji="0" lang="es-MX" sz="2000" b="0" u="none" strike="noStrike" kern="1200" cap="none" spc="0" normalizeH="0" baseline="0" noProof="0" dirty="0">
              <a:ln>
                <a:noFill/>
              </a:ln>
              <a:effectLst/>
              <a:uLnTx/>
              <a:uFillTx/>
              <a:ea typeface="+mn-ea"/>
              <a:cs typeface="+mn-cs"/>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34</a:t>
            </a:fld>
            <a:endParaRPr lang="es-PE" dirty="0">
              <a:solidFill>
                <a:srgbClr val="FF0000"/>
              </a:solidFill>
            </a:endParaRPr>
          </a:p>
        </p:txBody>
      </p:sp>
      <p:sp>
        <p:nvSpPr>
          <p:cNvPr id="3" name="Rectangle 1"/>
          <p:cNvSpPr>
            <a:spLocks noChangeArrowheads="1"/>
          </p:cNvSpPr>
          <p:nvPr/>
        </p:nvSpPr>
        <p:spPr bwMode="auto">
          <a:xfrm>
            <a:off x="1285852" y="2214554"/>
            <a:ext cx="671517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s-PE" sz="2400" b="1" dirty="0" smtClean="0">
                <a:solidFill>
                  <a:srgbClr val="FF0000"/>
                </a:solidFill>
              </a:rPr>
              <a:t>Gracias </a:t>
            </a:r>
            <a:endParaRPr lang="es-PE"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4</a:t>
            </a:fld>
            <a:endParaRPr lang="es-PE" dirty="0">
              <a:solidFill>
                <a:srgbClr val="FF0000"/>
              </a:solidFill>
            </a:endParaRPr>
          </a:p>
        </p:txBody>
      </p:sp>
      <p:sp>
        <p:nvSpPr>
          <p:cNvPr id="4" name="Rectangle 2"/>
          <p:cNvSpPr txBox="1">
            <a:spLocks noChangeArrowheads="1"/>
          </p:cNvSpPr>
          <p:nvPr/>
        </p:nvSpPr>
        <p:spPr>
          <a:xfrm>
            <a:off x="685800" y="800100"/>
            <a:ext cx="77724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err="1" smtClean="0">
                <a:ln>
                  <a:noFill/>
                </a:ln>
                <a:solidFill>
                  <a:srgbClr val="FF0000"/>
                </a:solidFill>
                <a:effectLst/>
                <a:uLnTx/>
                <a:uFillTx/>
                <a:ea typeface="+mj-ea"/>
                <a:cs typeface="+mj-cs"/>
              </a:rPr>
              <a:t>Calidad</a:t>
            </a:r>
            <a:r>
              <a:rPr kumimoji="0" lang="en-US" sz="4400" b="1" i="0" u="none" strike="noStrike" kern="1200" cap="none" spc="0" normalizeH="0" baseline="0" noProof="0" dirty="0" smtClean="0">
                <a:ln>
                  <a:noFill/>
                </a:ln>
                <a:solidFill>
                  <a:srgbClr val="FF0000"/>
                </a:solidFill>
                <a:effectLst/>
                <a:uLnTx/>
                <a:uFillTx/>
                <a:ea typeface="+mj-ea"/>
                <a:cs typeface="+mj-cs"/>
              </a:rPr>
              <a:t>:</a:t>
            </a:r>
            <a:endParaRPr kumimoji="0" lang="en-US" sz="4400" b="1" i="0" u="none" strike="noStrike" kern="1200" cap="none" spc="0" normalizeH="0" baseline="0" noProof="0" dirty="0">
              <a:ln>
                <a:noFill/>
              </a:ln>
              <a:solidFill>
                <a:srgbClr val="FF0000"/>
              </a:solidFill>
              <a:effectLst/>
              <a:uLnTx/>
              <a:uFillTx/>
              <a:ea typeface="+mj-ea"/>
              <a:cs typeface="+mj-cs"/>
            </a:endParaRPr>
          </a:p>
        </p:txBody>
      </p:sp>
      <p:sp>
        <p:nvSpPr>
          <p:cNvPr id="5" name="Rectangle 3"/>
          <p:cNvSpPr txBox="1">
            <a:spLocks noChangeArrowheads="1"/>
          </p:cNvSpPr>
          <p:nvPr/>
        </p:nvSpPr>
        <p:spPr>
          <a:xfrm>
            <a:off x="1500166" y="2071678"/>
            <a:ext cx="6143668" cy="1857388"/>
          </a:xfrm>
          <a:prstGeom prst="rect">
            <a:avLst/>
          </a:prstGeom>
        </p:spPr>
        <p:txBody>
          <a:bodyPr vert="horz" lIns="91440" tIns="45720" rIns="91440" bIns="45720" rtlCol="0">
            <a:normAutofit/>
          </a:bodyPr>
          <a:lstStyle/>
          <a:p>
            <a:pPr marL="177800" marR="0" lvl="0" indent="-17780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effectLst/>
                <a:uLnTx/>
                <a:uFillTx/>
                <a:ea typeface="+mn-ea"/>
                <a:cs typeface="+mn-cs"/>
              </a:rPr>
              <a:t>Basada</a:t>
            </a:r>
            <a:r>
              <a:rPr kumimoji="0" lang="en-US" sz="3200" b="0" i="0" u="none" strike="noStrike" kern="1200" cap="none" spc="0" normalizeH="0" baseline="0" noProof="0" dirty="0" smtClean="0">
                <a:ln>
                  <a:noFill/>
                </a:ln>
                <a:effectLst/>
                <a:uLnTx/>
                <a:uFillTx/>
                <a:ea typeface="+mn-ea"/>
                <a:cs typeface="+mn-cs"/>
              </a:rPr>
              <a:t> en el </a:t>
            </a:r>
            <a:r>
              <a:rPr kumimoji="0" lang="en-US" sz="3200" b="0" i="0" u="none" strike="noStrike" kern="1200" cap="none" spc="0" normalizeH="0" baseline="0" noProof="0" dirty="0" err="1" smtClean="0">
                <a:ln>
                  <a:noFill/>
                </a:ln>
                <a:effectLst/>
                <a:uLnTx/>
                <a:uFillTx/>
                <a:ea typeface="+mn-ea"/>
                <a:cs typeface="+mn-cs"/>
              </a:rPr>
              <a:t>consumidor</a:t>
            </a:r>
            <a:endParaRPr kumimoji="0" lang="en-US" sz="3200" b="0" i="0" u="none" strike="noStrike" kern="1200" cap="none" spc="0" normalizeH="0" baseline="0" noProof="0" dirty="0" smtClean="0">
              <a:ln>
                <a:noFill/>
              </a:ln>
              <a:effectLst/>
              <a:uLnTx/>
              <a:uFillTx/>
              <a:ea typeface="+mn-ea"/>
              <a:cs typeface="+mn-cs"/>
            </a:endParaRPr>
          </a:p>
          <a:p>
            <a:pPr marL="177800" marR="0" lvl="0" indent="-17780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effectLst/>
                <a:uLnTx/>
                <a:uFillTx/>
                <a:ea typeface="+mn-ea"/>
                <a:cs typeface="+mn-cs"/>
              </a:rPr>
              <a:t>Basada</a:t>
            </a:r>
            <a:r>
              <a:rPr kumimoji="0" lang="en-US" sz="3200" b="0" i="0" u="none" strike="noStrike" kern="1200" cap="none" spc="0" normalizeH="0" baseline="0" noProof="0" dirty="0" smtClean="0">
                <a:ln>
                  <a:noFill/>
                </a:ln>
                <a:effectLst/>
                <a:uLnTx/>
                <a:uFillTx/>
                <a:ea typeface="+mn-ea"/>
                <a:cs typeface="+mn-cs"/>
              </a:rPr>
              <a:t> en el </a:t>
            </a:r>
            <a:r>
              <a:rPr kumimoji="0" lang="en-US" sz="3200" b="0" i="0" u="none" strike="noStrike" kern="1200" cap="none" spc="0" normalizeH="0" baseline="0" noProof="0" dirty="0" err="1" smtClean="0">
                <a:ln>
                  <a:noFill/>
                </a:ln>
                <a:effectLst/>
                <a:uLnTx/>
                <a:uFillTx/>
                <a:ea typeface="+mn-ea"/>
                <a:cs typeface="+mn-cs"/>
              </a:rPr>
              <a:t>producto</a:t>
            </a:r>
            <a:endParaRPr kumimoji="0" lang="en-US" sz="3200" b="0" i="0" u="none" strike="noStrike" kern="1200" cap="none" spc="0" normalizeH="0" baseline="0" noProof="0" dirty="0" smtClean="0">
              <a:ln>
                <a:noFill/>
              </a:ln>
              <a:effectLst/>
              <a:uLnTx/>
              <a:uFillTx/>
              <a:ea typeface="+mn-ea"/>
              <a:cs typeface="+mn-cs"/>
            </a:endParaRPr>
          </a:p>
          <a:p>
            <a:pPr marL="177800" marR="0" lvl="0" indent="-17780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effectLst/>
                <a:uLnTx/>
                <a:uFillTx/>
                <a:ea typeface="+mn-ea"/>
                <a:cs typeface="+mn-cs"/>
              </a:rPr>
              <a:t>Basada</a:t>
            </a:r>
            <a:r>
              <a:rPr kumimoji="0" lang="en-US" sz="3200" b="0" i="0" u="none" strike="noStrike" kern="1200" cap="none" spc="0" normalizeH="0" baseline="0" noProof="0" dirty="0" smtClean="0">
                <a:ln>
                  <a:noFill/>
                </a:ln>
                <a:effectLst/>
                <a:uLnTx/>
                <a:uFillTx/>
                <a:ea typeface="+mn-ea"/>
                <a:cs typeface="+mn-cs"/>
              </a:rPr>
              <a:t> en la </a:t>
            </a:r>
            <a:r>
              <a:rPr kumimoji="0" lang="en-US" sz="3200" b="0" i="0" u="none" strike="noStrike" kern="1200" cap="none" spc="0" normalizeH="0" baseline="0" noProof="0" dirty="0" err="1" smtClean="0">
                <a:ln>
                  <a:noFill/>
                </a:ln>
                <a:effectLst/>
                <a:uLnTx/>
                <a:uFillTx/>
                <a:ea typeface="+mn-ea"/>
                <a:cs typeface="+mn-cs"/>
              </a:rPr>
              <a:t>manufactura</a:t>
            </a:r>
            <a:endParaRPr kumimoji="0" lang="en-US" sz="3200" b="0" i="0" u="none" strike="noStrike" kern="1200" cap="none" spc="0" normalizeH="0" baseline="0" noProof="0" dirty="0">
              <a:ln>
                <a:noFill/>
              </a:ln>
              <a:effectLst/>
              <a:uLnTx/>
              <a:uFillTx/>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5</a:t>
            </a:fld>
            <a:endParaRPr lang="es-PE" dirty="0">
              <a:solidFill>
                <a:srgbClr val="FF0000"/>
              </a:solidFill>
            </a:endParaRPr>
          </a:p>
        </p:txBody>
      </p:sp>
      <p:sp>
        <p:nvSpPr>
          <p:cNvPr id="4" name="Rectangle 2"/>
          <p:cNvSpPr txBox="1">
            <a:spLocks noChangeArrowheads="1"/>
          </p:cNvSpPr>
          <p:nvPr/>
        </p:nvSpPr>
        <p:spPr>
          <a:xfrm>
            <a:off x="685800" y="800100"/>
            <a:ext cx="77724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err="1" smtClean="0">
                <a:ln>
                  <a:noFill/>
                </a:ln>
                <a:solidFill>
                  <a:srgbClr val="FF0000"/>
                </a:solidFill>
                <a:effectLst/>
                <a:uLnTx/>
                <a:uFillTx/>
                <a:ea typeface="+mj-ea"/>
                <a:cs typeface="+mj-cs"/>
              </a:rPr>
              <a:t>Calidad</a:t>
            </a:r>
            <a:r>
              <a:rPr kumimoji="0" lang="en-US" sz="4400" b="1" i="0" u="none" strike="noStrike" kern="1200" cap="none" spc="0" normalizeH="0" baseline="0" noProof="0" dirty="0" smtClean="0">
                <a:ln>
                  <a:noFill/>
                </a:ln>
                <a:solidFill>
                  <a:srgbClr val="FF0000"/>
                </a:solidFill>
                <a:effectLst/>
                <a:uLnTx/>
                <a:uFillTx/>
                <a:ea typeface="+mj-ea"/>
                <a:cs typeface="+mj-cs"/>
              </a:rPr>
              <a:t>:</a:t>
            </a:r>
            <a:endParaRPr kumimoji="0" lang="en-US" sz="4400" b="1" i="0" u="none" strike="noStrike" kern="1200" cap="none" spc="0" normalizeH="0" baseline="0" noProof="0" dirty="0">
              <a:ln>
                <a:noFill/>
              </a:ln>
              <a:solidFill>
                <a:srgbClr val="FF0000"/>
              </a:solidFill>
              <a:effectLst/>
              <a:uLnTx/>
              <a:uFillTx/>
              <a:ea typeface="+mj-ea"/>
              <a:cs typeface="+mj-cs"/>
            </a:endParaRPr>
          </a:p>
        </p:txBody>
      </p:sp>
      <p:sp>
        <p:nvSpPr>
          <p:cNvPr id="5" name="Rectangle 3"/>
          <p:cNvSpPr txBox="1">
            <a:spLocks noChangeArrowheads="1"/>
          </p:cNvSpPr>
          <p:nvPr/>
        </p:nvSpPr>
        <p:spPr>
          <a:xfrm>
            <a:off x="1500166" y="2071678"/>
            <a:ext cx="6143668" cy="1857388"/>
          </a:xfrm>
          <a:prstGeom prst="rect">
            <a:avLst/>
          </a:prstGeom>
        </p:spPr>
        <p:txBody>
          <a:bodyPr vert="horz" lIns="91440" tIns="45720" rIns="91440" bIns="45720" rtlCol="0">
            <a:normAutofit/>
          </a:bodyPr>
          <a:lstStyle/>
          <a:p>
            <a:pPr marL="177800" marR="0" lvl="0" indent="-17780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effectLst/>
                <a:uLnTx/>
                <a:uFillTx/>
                <a:ea typeface="+mn-ea"/>
                <a:cs typeface="+mn-cs"/>
              </a:rPr>
              <a:t>Basada</a:t>
            </a:r>
            <a:r>
              <a:rPr kumimoji="0" lang="en-US" sz="3200" b="0" i="0" u="none" strike="noStrike" kern="1200" cap="none" spc="0" normalizeH="0" baseline="0" noProof="0" dirty="0" smtClean="0">
                <a:ln>
                  <a:noFill/>
                </a:ln>
                <a:effectLst/>
                <a:uLnTx/>
                <a:uFillTx/>
                <a:ea typeface="+mn-ea"/>
                <a:cs typeface="+mn-cs"/>
              </a:rPr>
              <a:t> en el </a:t>
            </a:r>
            <a:r>
              <a:rPr kumimoji="0" lang="en-US" sz="3200" b="0" i="0" u="none" strike="noStrike" kern="1200" cap="none" spc="0" normalizeH="0" baseline="0" noProof="0" dirty="0" err="1" smtClean="0">
                <a:ln>
                  <a:noFill/>
                </a:ln>
                <a:effectLst/>
                <a:uLnTx/>
                <a:uFillTx/>
                <a:ea typeface="+mn-ea"/>
                <a:cs typeface="+mn-cs"/>
              </a:rPr>
              <a:t>consumidor</a:t>
            </a:r>
            <a:endParaRPr kumimoji="0" lang="en-US" sz="3200" b="0" i="0" u="none" strike="noStrike" kern="1200" cap="none" spc="0" normalizeH="0" baseline="0" noProof="0" dirty="0" smtClean="0">
              <a:ln>
                <a:noFill/>
              </a:ln>
              <a:effectLst/>
              <a:uLnTx/>
              <a:uFillTx/>
              <a:ea typeface="+mn-ea"/>
              <a:cs typeface="+mn-cs"/>
            </a:endParaRPr>
          </a:p>
          <a:p>
            <a:pPr marL="177800" marR="0" lvl="0" indent="-17780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effectLst/>
                <a:uLnTx/>
                <a:uFillTx/>
                <a:ea typeface="+mn-ea"/>
                <a:cs typeface="+mn-cs"/>
              </a:rPr>
              <a:t>Basada</a:t>
            </a:r>
            <a:r>
              <a:rPr kumimoji="0" lang="en-US" sz="3200" b="0" i="0" u="none" strike="noStrike" kern="1200" cap="none" spc="0" normalizeH="0" baseline="0" noProof="0" dirty="0" smtClean="0">
                <a:ln>
                  <a:noFill/>
                </a:ln>
                <a:effectLst/>
                <a:uLnTx/>
                <a:uFillTx/>
                <a:ea typeface="+mn-ea"/>
                <a:cs typeface="+mn-cs"/>
              </a:rPr>
              <a:t> en el </a:t>
            </a:r>
            <a:r>
              <a:rPr kumimoji="0" lang="en-US" sz="3200" b="0" i="0" u="none" strike="noStrike" kern="1200" cap="none" spc="0" normalizeH="0" baseline="0" noProof="0" dirty="0" err="1" smtClean="0">
                <a:ln>
                  <a:noFill/>
                </a:ln>
                <a:effectLst/>
                <a:uLnTx/>
                <a:uFillTx/>
                <a:ea typeface="+mn-ea"/>
                <a:cs typeface="+mn-cs"/>
              </a:rPr>
              <a:t>producto</a:t>
            </a:r>
            <a:endParaRPr kumimoji="0" lang="en-US" sz="3200" b="0" i="0" u="none" strike="noStrike" kern="1200" cap="none" spc="0" normalizeH="0" baseline="0" noProof="0" dirty="0" smtClean="0">
              <a:ln>
                <a:noFill/>
              </a:ln>
              <a:effectLst/>
              <a:uLnTx/>
              <a:uFillTx/>
              <a:ea typeface="+mn-ea"/>
              <a:cs typeface="+mn-cs"/>
            </a:endParaRPr>
          </a:p>
          <a:p>
            <a:pPr marL="177800" marR="0" lvl="0" indent="-17780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effectLst/>
                <a:uLnTx/>
                <a:uFillTx/>
                <a:ea typeface="+mn-ea"/>
                <a:cs typeface="+mn-cs"/>
              </a:rPr>
              <a:t>Basada</a:t>
            </a:r>
            <a:r>
              <a:rPr kumimoji="0" lang="en-US" sz="3200" b="0" i="0" u="none" strike="noStrike" kern="1200" cap="none" spc="0" normalizeH="0" baseline="0" noProof="0" dirty="0" smtClean="0">
                <a:ln>
                  <a:noFill/>
                </a:ln>
                <a:effectLst/>
                <a:uLnTx/>
                <a:uFillTx/>
                <a:ea typeface="+mn-ea"/>
                <a:cs typeface="+mn-cs"/>
              </a:rPr>
              <a:t> en la </a:t>
            </a:r>
            <a:r>
              <a:rPr kumimoji="0" lang="en-US" sz="3200" b="0" i="0" u="none" strike="noStrike" kern="1200" cap="none" spc="0" normalizeH="0" baseline="0" noProof="0" dirty="0" err="1" smtClean="0">
                <a:ln>
                  <a:noFill/>
                </a:ln>
                <a:effectLst/>
                <a:uLnTx/>
                <a:uFillTx/>
                <a:ea typeface="+mn-ea"/>
                <a:cs typeface="+mn-cs"/>
              </a:rPr>
              <a:t>manufactura</a:t>
            </a:r>
            <a:endParaRPr kumimoji="0" lang="en-US" sz="3200" b="0" i="0" u="none" strike="noStrike" kern="1200" cap="none" spc="0" normalizeH="0" baseline="0" noProof="0" dirty="0">
              <a:ln>
                <a:noFill/>
              </a:ln>
              <a:effectLst/>
              <a:uLnTx/>
              <a:uFillTx/>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6</a:t>
            </a:fld>
            <a:endParaRPr lang="es-PE" dirty="0">
              <a:solidFill>
                <a:srgbClr val="FF0000"/>
              </a:solidFill>
            </a:endParaRPr>
          </a:p>
        </p:txBody>
      </p:sp>
      <p:sp>
        <p:nvSpPr>
          <p:cNvPr id="4" name="Rectangle 2"/>
          <p:cNvSpPr txBox="1">
            <a:spLocks noChangeArrowheads="1"/>
          </p:cNvSpPr>
          <p:nvPr/>
        </p:nvSpPr>
        <p:spPr>
          <a:xfrm>
            <a:off x="685800" y="800100"/>
            <a:ext cx="7772400" cy="762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PE" sz="4400" b="1" i="0" u="none" strike="noStrike" kern="1200" cap="none" spc="0" normalizeH="0" baseline="0" dirty="0" smtClean="0">
                <a:ln>
                  <a:noFill/>
                </a:ln>
                <a:solidFill>
                  <a:srgbClr val="FF0000"/>
                </a:solidFill>
                <a:effectLst/>
                <a:uLnTx/>
                <a:uFillTx/>
                <a:ea typeface="+mj-ea"/>
                <a:cs typeface="+mj-cs"/>
              </a:rPr>
              <a:t>Estrategias</a:t>
            </a:r>
            <a:endParaRPr kumimoji="0" lang="es-PE" sz="4400" b="1" i="0" u="none" strike="noStrike" kern="1200" cap="none" spc="0" normalizeH="0" baseline="0" dirty="0">
              <a:ln>
                <a:noFill/>
              </a:ln>
              <a:solidFill>
                <a:srgbClr val="FF0000"/>
              </a:solidFill>
              <a:effectLst/>
              <a:uLnTx/>
              <a:uFillTx/>
              <a:ea typeface="+mj-ea"/>
              <a:cs typeface="+mj-cs"/>
            </a:endParaRPr>
          </a:p>
        </p:txBody>
      </p:sp>
      <p:sp>
        <p:nvSpPr>
          <p:cNvPr id="5" name="Rectangle 3"/>
          <p:cNvSpPr txBox="1">
            <a:spLocks noChangeArrowheads="1"/>
          </p:cNvSpPr>
          <p:nvPr/>
        </p:nvSpPr>
        <p:spPr>
          <a:xfrm>
            <a:off x="2285984" y="2357430"/>
            <a:ext cx="4314828" cy="2057408"/>
          </a:xfrm>
          <a:prstGeom prst="rect">
            <a:avLst/>
          </a:prstGeom>
        </p:spPr>
        <p:txBody>
          <a:bodyPr vert="horz" lIns="91440" tIns="45720" rIns="91440" bIns="45720" rtlCol="0">
            <a:normAutofit/>
          </a:bodyPr>
          <a:lstStyle/>
          <a:p>
            <a:pPr marL="177800" marR="0" lvl="0" indent="-17780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effectLst/>
                <a:uLnTx/>
                <a:uFillTx/>
                <a:ea typeface="+mn-ea"/>
                <a:cs typeface="+mn-cs"/>
              </a:rPr>
              <a:t>Diferenciación</a:t>
            </a:r>
            <a:endParaRPr kumimoji="0" lang="en-US" sz="3200" b="0" i="0" u="none" strike="noStrike" kern="1200" cap="none" spc="0" normalizeH="0" baseline="0" noProof="0" dirty="0" smtClean="0">
              <a:ln>
                <a:noFill/>
              </a:ln>
              <a:effectLst/>
              <a:uLnTx/>
              <a:uFillTx/>
              <a:ea typeface="+mn-ea"/>
              <a:cs typeface="+mn-cs"/>
            </a:endParaRPr>
          </a:p>
          <a:p>
            <a:pPr marL="177800" marR="0" lvl="0" indent="-17780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effectLst/>
                <a:uLnTx/>
                <a:uFillTx/>
                <a:ea typeface="+mn-ea"/>
                <a:cs typeface="+mn-cs"/>
              </a:rPr>
              <a:t>Costos</a:t>
            </a:r>
            <a:r>
              <a:rPr kumimoji="0" lang="en-US" sz="3200" b="0" i="0" u="none" strike="noStrike" kern="1200" cap="none" spc="0" normalizeH="0" baseline="0" noProof="0" dirty="0" smtClean="0">
                <a:ln>
                  <a:noFill/>
                </a:ln>
                <a:effectLst/>
                <a:uLnTx/>
                <a:uFillTx/>
                <a:ea typeface="+mn-ea"/>
                <a:cs typeface="+mn-cs"/>
              </a:rPr>
              <a:t> </a:t>
            </a:r>
            <a:r>
              <a:rPr kumimoji="0" lang="en-US" sz="3200" b="0" i="0" u="none" strike="noStrike" kern="1200" cap="none" spc="0" normalizeH="0" baseline="0" noProof="0" dirty="0" err="1" smtClean="0">
                <a:ln>
                  <a:noFill/>
                </a:ln>
                <a:effectLst/>
                <a:uLnTx/>
                <a:uFillTx/>
                <a:ea typeface="+mn-ea"/>
                <a:cs typeface="+mn-cs"/>
              </a:rPr>
              <a:t>bajos</a:t>
            </a:r>
            <a:endParaRPr kumimoji="0" lang="en-US" sz="3200" b="0" i="0" u="none" strike="noStrike" kern="1200" cap="none" spc="0" normalizeH="0" baseline="0" noProof="0" dirty="0" smtClean="0">
              <a:ln>
                <a:noFill/>
              </a:ln>
              <a:effectLst/>
              <a:uLnTx/>
              <a:uFillTx/>
              <a:ea typeface="+mn-ea"/>
              <a:cs typeface="+mn-cs"/>
            </a:endParaRPr>
          </a:p>
          <a:p>
            <a:pPr marL="177800" marR="0" lvl="0" indent="-177800"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err="1" smtClean="0">
                <a:ln>
                  <a:noFill/>
                </a:ln>
                <a:effectLst/>
                <a:uLnTx/>
                <a:uFillTx/>
                <a:ea typeface="+mn-ea"/>
                <a:cs typeface="+mn-cs"/>
              </a:rPr>
              <a:t>Respuestas</a:t>
            </a:r>
            <a:r>
              <a:rPr kumimoji="0" lang="en-US" sz="3200" b="0" i="0" u="none" strike="noStrike" kern="1200" cap="none" spc="0" normalizeH="0" baseline="0" noProof="0" dirty="0" smtClean="0">
                <a:ln>
                  <a:noFill/>
                </a:ln>
                <a:effectLst/>
                <a:uLnTx/>
                <a:uFillTx/>
                <a:ea typeface="+mn-ea"/>
                <a:cs typeface="+mn-cs"/>
              </a:rPr>
              <a:t> </a:t>
            </a:r>
            <a:r>
              <a:rPr kumimoji="0" lang="en-US" sz="3200" b="0" i="0" u="none" strike="noStrike" kern="1200" cap="none" spc="0" normalizeH="0" baseline="0" noProof="0" dirty="0" err="1" smtClean="0">
                <a:ln>
                  <a:noFill/>
                </a:ln>
                <a:effectLst/>
                <a:uLnTx/>
                <a:uFillTx/>
                <a:ea typeface="+mn-ea"/>
                <a:cs typeface="+mn-cs"/>
              </a:rPr>
              <a:t>rápidas</a:t>
            </a:r>
            <a:endParaRPr kumimoji="0" lang="en-US" sz="3200" b="0" i="0" u="none" strike="noStrike" kern="1200" cap="none" spc="0" normalizeH="0" baseline="0" noProof="0" dirty="0">
              <a:ln>
                <a:noFill/>
              </a:ln>
              <a:effectLst/>
              <a:uLnTx/>
              <a:uFillTx/>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a:xfrm>
            <a:off x="6581804" y="6429396"/>
            <a:ext cx="2133600" cy="365125"/>
          </a:xfrm>
        </p:spPr>
        <p:txBody>
          <a:bodyPr/>
          <a:lstStyle/>
          <a:p>
            <a:fld id="{5DBD669F-2DFE-43A9-8CEB-944EDD6146C5}" type="slidenum">
              <a:rPr lang="es-PE" smtClean="0">
                <a:solidFill>
                  <a:srgbClr val="FF0000"/>
                </a:solidFill>
              </a:rPr>
              <a:pPr/>
              <a:t>7</a:t>
            </a:fld>
            <a:endParaRPr lang="es-PE" dirty="0">
              <a:solidFill>
                <a:srgbClr val="FF0000"/>
              </a:solidFill>
            </a:endParaRPr>
          </a:p>
        </p:txBody>
      </p:sp>
      <p:sp>
        <p:nvSpPr>
          <p:cNvPr id="4" name="Rectangle 2"/>
          <p:cNvSpPr>
            <a:spLocks noChangeArrowheads="1"/>
          </p:cNvSpPr>
          <p:nvPr/>
        </p:nvSpPr>
        <p:spPr bwMode="auto">
          <a:xfrm>
            <a:off x="1357290" y="1808187"/>
            <a:ext cx="4486292" cy="533400"/>
          </a:xfrm>
          <a:prstGeom prst="rect">
            <a:avLst/>
          </a:prstGeom>
          <a:solidFill>
            <a:srgbClr val="FFFF66"/>
          </a:solidFill>
          <a:ln w="9525">
            <a:solidFill>
              <a:schemeClr val="tx1"/>
            </a:solidFill>
            <a:miter lim="800000"/>
            <a:headEnd/>
            <a:tailEnd/>
          </a:ln>
          <a:effectLst/>
        </p:spPr>
        <p:txBody>
          <a:bodyPr wrap="none" anchor="ctr"/>
          <a:lstStyle/>
          <a:p>
            <a:pPr>
              <a:buFont typeface="Wingdings" pitchFamily="2" charset="2"/>
              <a:buChar char="v"/>
            </a:pPr>
            <a:r>
              <a:rPr lang="en-US" b="1" dirty="0"/>
              <a:t>  </a:t>
            </a:r>
            <a:r>
              <a:rPr lang="en-US" b="1" dirty="0" err="1"/>
              <a:t>Prácticas</a:t>
            </a:r>
            <a:r>
              <a:rPr lang="en-US" b="1" dirty="0"/>
              <a:t> </a:t>
            </a:r>
            <a:r>
              <a:rPr lang="en-US" b="1" dirty="0" err="1"/>
              <a:t>Organizacionales</a:t>
            </a:r>
            <a:endParaRPr lang="en-US" b="1" dirty="0"/>
          </a:p>
        </p:txBody>
      </p:sp>
      <p:sp>
        <p:nvSpPr>
          <p:cNvPr id="5" name="Line 4"/>
          <p:cNvSpPr>
            <a:spLocks noChangeShapeType="1"/>
          </p:cNvSpPr>
          <p:nvPr/>
        </p:nvSpPr>
        <p:spPr bwMode="auto">
          <a:xfrm>
            <a:off x="2371716" y="2405058"/>
            <a:ext cx="914400" cy="381000"/>
          </a:xfrm>
          <a:prstGeom prst="line">
            <a:avLst/>
          </a:prstGeom>
          <a:noFill/>
          <a:ln w="9525">
            <a:solidFill>
              <a:schemeClr val="tx1"/>
            </a:solidFill>
            <a:miter lim="800000"/>
            <a:headEnd/>
            <a:tailEnd type="triangle" w="med" len="med"/>
          </a:ln>
          <a:effectLst/>
        </p:spPr>
        <p:txBody>
          <a:bodyPr wrap="none"/>
          <a:lstStyle/>
          <a:p>
            <a:endParaRPr lang="es-PE"/>
          </a:p>
        </p:txBody>
      </p:sp>
      <p:sp>
        <p:nvSpPr>
          <p:cNvPr id="6" name="Rectangle 5"/>
          <p:cNvSpPr>
            <a:spLocks noChangeArrowheads="1"/>
          </p:cNvSpPr>
          <p:nvPr/>
        </p:nvSpPr>
        <p:spPr bwMode="auto">
          <a:xfrm>
            <a:off x="1857356" y="2798787"/>
            <a:ext cx="4976826" cy="609600"/>
          </a:xfrm>
          <a:prstGeom prst="rect">
            <a:avLst/>
          </a:prstGeom>
          <a:solidFill>
            <a:srgbClr val="FFFF66"/>
          </a:solidFill>
          <a:ln w="9525">
            <a:solidFill>
              <a:schemeClr val="tx1"/>
            </a:solidFill>
            <a:miter lim="800000"/>
            <a:headEnd/>
            <a:tailEnd/>
          </a:ln>
          <a:effectLst/>
        </p:spPr>
        <p:txBody>
          <a:bodyPr wrap="none" anchor="ctr"/>
          <a:lstStyle/>
          <a:p>
            <a:endParaRPr lang="en-US" b="1" dirty="0"/>
          </a:p>
          <a:p>
            <a:pPr>
              <a:buFont typeface="Wingdings" pitchFamily="2" charset="2"/>
              <a:buChar char="v"/>
            </a:pPr>
            <a:r>
              <a:rPr lang="en-US" b="1" dirty="0"/>
              <a:t>  </a:t>
            </a:r>
            <a:r>
              <a:rPr lang="en-US" b="1" dirty="0" err="1"/>
              <a:t>Principios</a:t>
            </a:r>
            <a:r>
              <a:rPr lang="en-US" b="1" dirty="0"/>
              <a:t> de </a:t>
            </a:r>
            <a:r>
              <a:rPr lang="en-US" b="1" dirty="0" err="1"/>
              <a:t>Calidad</a:t>
            </a:r>
            <a:endParaRPr lang="en-US" b="1" dirty="0"/>
          </a:p>
          <a:p>
            <a:endParaRPr lang="en-US" sz="1800" b="1" dirty="0"/>
          </a:p>
        </p:txBody>
      </p:sp>
      <p:sp>
        <p:nvSpPr>
          <p:cNvPr id="7" name="Text Box 7"/>
          <p:cNvSpPr txBox="1">
            <a:spLocks noChangeArrowheads="1"/>
          </p:cNvSpPr>
          <p:nvPr/>
        </p:nvSpPr>
        <p:spPr bwMode="auto">
          <a:xfrm>
            <a:off x="2357422" y="428604"/>
            <a:ext cx="5786478" cy="769441"/>
          </a:xfrm>
          <a:prstGeom prst="rect">
            <a:avLst/>
          </a:prstGeom>
          <a:noFill/>
          <a:ln w="9525">
            <a:noFill/>
            <a:miter lim="800000"/>
            <a:headEnd/>
            <a:tailEnd/>
          </a:ln>
          <a:effectLst/>
        </p:spPr>
        <p:txBody>
          <a:bodyPr wrap="square">
            <a:spAutoFit/>
          </a:bodyPr>
          <a:lstStyle/>
          <a:p>
            <a:pPr algn="ctr">
              <a:spcBef>
                <a:spcPct val="50000"/>
              </a:spcBef>
            </a:pPr>
            <a:r>
              <a:rPr lang="en-US" sz="2200" b="1">
                <a:solidFill>
                  <a:srgbClr val="FF0000"/>
                </a:solidFill>
              </a:rPr>
              <a:t>Flujo de Actividades necesarias para lograr una  Gerencia de Calidad Total (TQM)</a:t>
            </a:r>
          </a:p>
        </p:txBody>
      </p:sp>
      <p:sp>
        <p:nvSpPr>
          <p:cNvPr id="8" name="Line 8"/>
          <p:cNvSpPr>
            <a:spLocks noChangeShapeType="1"/>
          </p:cNvSpPr>
          <p:nvPr/>
        </p:nvSpPr>
        <p:spPr bwMode="auto">
          <a:xfrm>
            <a:off x="3019428" y="3446487"/>
            <a:ext cx="1066800" cy="381000"/>
          </a:xfrm>
          <a:prstGeom prst="line">
            <a:avLst/>
          </a:prstGeom>
          <a:noFill/>
          <a:ln w="9525">
            <a:solidFill>
              <a:schemeClr val="tx1"/>
            </a:solidFill>
            <a:miter lim="800000"/>
            <a:headEnd/>
            <a:tailEnd type="triangle" w="med" len="med"/>
          </a:ln>
          <a:effectLst/>
        </p:spPr>
        <p:txBody>
          <a:bodyPr wrap="none"/>
          <a:lstStyle/>
          <a:p>
            <a:endParaRPr lang="es-PE"/>
          </a:p>
        </p:txBody>
      </p:sp>
      <p:sp>
        <p:nvSpPr>
          <p:cNvPr id="9" name="Rectangle 9"/>
          <p:cNvSpPr>
            <a:spLocks noChangeArrowheads="1"/>
          </p:cNvSpPr>
          <p:nvPr/>
        </p:nvSpPr>
        <p:spPr bwMode="auto">
          <a:xfrm>
            <a:off x="3214678" y="5008587"/>
            <a:ext cx="4686304" cy="609600"/>
          </a:xfrm>
          <a:prstGeom prst="rect">
            <a:avLst/>
          </a:prstGeom>
          <a:solidFill>
            <a:srgbClr val="FFFF66"/>
          </a:solidFill>
          <a:ln w="9525">
            <a:solidFill>
              <a:schemeClr val="tx1"/>
            </a:solidFill>
            <a:miter lim="800000"/>
            <a:headEnd/>
            <a:tailEnd/>
          </a:ln>
          <a:effectLst/>
        </p:spPr>
        <p:txBody>
          <a:bodyPr wrap="none" anchor="ctr"/>
          <a:lstStyle/>
          <a:p>
            <a:endParaRPr lang="en-US" b="1" dirty="0"/>
          </a:p>
          <a:p>
            <a:pPr>
              <a:buFont typeface="Wingdings" pitchFamily="2" charset="2"/>
              <a:buChar char="v"/>
            </a:pPr>
            <a:r>
              <a:rPr lang="en-US" b="1" dirty="0"/>
              <a:t>  </a:t>
            </a:r>
            <a:r>
              <a:rPr lang="en-US" b="1" dirty="0" err="1"/>
              <a:t>Satisfacción</a:t>
            </a:r>
            <a:r>
              <a:rPr lang="en-US" b="1" dirty="0"/>
              <a:t> de los </a:t>
            </a:r>
            <a:r>
              <a:rPr lang="en-US" b="1" dirty="0" err="1"/>
              <a:t>clientes</a:t>
            </a:r>
            <a:endParaRPr lang="en-US" b="1" dirty="0"/>
          </a:p>
          <a:p>
            <a:r>
              <a:rPr lang="en-US" sz="1800" dirty="0"/>
              <a:t>          </a:t>
            </a:r>
          </a:p>
        </p:txBody>
      </p:sp>
      <p:sp>
        <p:nvSpPr>
          <p:cNvPr id="10" name="Rectangle 10"/>
          <p:cNvSpPr>
            <a:spLocks noChangeArrowheads="1"/>
          </p:cNvSpPr>
          <p:nvPr/>
        </p:nvSpPr>
        <p:spPr bwMode="auto">
          <a:xfrm>
            <a:off x="2428860" y="3941787"/>
            <a:ext cx="5167322" cy="533400"/>
          </a:xfrm>
          <a:prstGeom prst="rect">
            <a:avLst/>
          </a:prstGeom>
          <a:solidFill>
            <a:srgbClr val="FFFF66"/>
          </a:solidFill>
          <a:ln w="9525">
            <a:solidFill>
              <a:schemeClr val="tx1"/>
            </a:solidFill>
            <a:miter lim="800000"/>
            <a:headEnd/>
            <a:tailEnd/>
          </a:ln>
          <a:effectLst/>
        </p:spPr>
        <p:txBody>
          <a:bodyPr wrap="none" anchor="ctr"/>
          <a:lstStyle/>
          <a:p>
            <a:pPr>
              <a:buFont typeface="Wingdings" pitchFamily="2" charset="2"/>
              <a:buChar char="v"/>
            </a:pPr>
            <a:r>
              <a:rPr lang="en-US" b="1" dirty="0"/>
              <a:t> </a:t>
            </a:r>
          </a:p>
          <a:p>
            <a:pPr>
              <a:buFont typeface="Wingdings" pitchFamily="2" charset="2"/>
              <a:buChar char="v"/>
            </a:pPr>
            <a:r>
              <a:rPr lang="en-US" b="1" dirty="0"/>
              <a:t> </a:t>
            </a:r>
            <a:r>
              <a:rPr lang="en-US" b="1" dirty="0" err="1"/>
              <a:t>Cumplimiento</a:t>
            </a:r>
            <a:r>
              <a:rPr lang="en-US" b="1" dirty="0"/>
              <a:t> de los </a:t>
            </a:r>
            <a:r>
              <a:rPr lang="en-US" b="1" dirty="0" err="1"/>
              <a:t>empleados</a:t>
            </a:r>
            <a:endParaRPr lang="en-US" b="1" dirty="0"/>
          </a:p>
          <a:p>
            <a:r>
              <a:rPr lang="en-US" sz="1800" dirty="0"/>
              <a:t>          </a:t>
            </a:r>
          </a:p>
        </p:txBody>
      </p:sp>
      <p:sp>
        <p:nvSpPr>
          <p:cNvPr id="11" name="Line 11"/>
          <p:cNvSpPr>
            <a:spLocks noChangeShapeType="1"/>
          </p:cNvSpPr>
          <p:nvPr/>
        </p:nvSpPr>
        <p:spPr bwMode="auto">
          <a:xfrm>
            <a:off x="3933828" y="4551387"/>
            <a:ext cx="1066800" cy="381000"/>
          </a:xfrm>
          <a:prstGeom prst="line">
            <a:avLst/>
          </a:prstGeom>
          <a:noFill/>
          <a:ln w="9525">
            <a:solidFill>
              <a:schemeClr val="tx1"/>
            </a:solidFill>
            <a:miter lim="800000"/>
            <a:headEnd/>
            <a:tailEnd type="triangle" w="med" len="med"/>
          </a:ln>
          <a:effectLst/>
        </p:spPr>
        <p:txBody>
          <a:bodyPr wrap="none"/>
          <a:lstStyle/>
          <a:p>
            <a:endParaRPr lang="es-P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1000" fill="hold"/>
                                        <p:tgtEl>
                                          <p:spTgt spid="6"/>
                                        </p:tgtEl>
                                        <p:attrNameLst>
                                          <p:attrName>ppt_w</p:attrName>
                                        </p:attrNameLst>
                                      </p:cBhvr>
                                      <p:tavLst>
                                        <p:tav tm="0">
                                          <p:val>
                                            <p:fltVal val="0"/>
                                          </p:val>
                                        </p:tav>
                                        <p:tav tm="100000">
                                          <p:val>
                                            <p:strVal val="#ppt_w"/>
                                          </p:val>
                                        </p:tav>
                                      </p:tavLst>
                                    </p:anim>
                                    <p:anim calcmode="lin" valueType="num">
                                      <p:cBhvr>
                                        <p:cTn id="15" dur="1000" fill="hold"/>
                                        <p:tgtEl>
                                          <p:spTgt spid="6"/>
                                        </p:tgtEl>
                                        <p:attrNameLst>
                                          <p:attrName>ppt_h</p:attrName>
                                        </p:attrNameLst>
                                      </p:cBhvr>
                                      <p:tavLst>
                                        <p:tav tm="0">
                                          <p:val>
                                            <p:fltVal val="0"/>
                                          </p:val>
                                        </p:tav>
                                        <p:tav tm="100000">
                                          <p:val>
                                            <p:strVal val="#ppt_h"/>
                                          </p:val>
                                        </p:tav>
                                      </p:tavLst>
                                    </p:anim>
                                    <p:anim calcmode="lin" valueType="num">
                                      <p:cBhvr>
                                        <p:cTn id="16"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2000"/>
                            </p:stCondLst>
                            <p:childTnLst>
                              <p:par>
                                <p:cTn id="19" presetID="15" presetClass="entr" presetSubtype="0"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1000" fill="hold"/>
                                        <p:tgtEl>
                                          <p:spTgt spid="10"/>
                                        </p:tgtEl>
                                        <p:attrNameLst>
                                          <p:attrName>ppt_w</p:attrName>
                                        </p:attrNameLst>
                                      </p:cBhvr>
                                      <p:tavLst>
                                        <p:tav tm="0">
                                          <p:val>
                                            <p:fltVal val="0"/>
                                          </p:val>
                                        </p:tav>
                                        <p:tav tm="100000">
                                          <p:val>
                                            <p:strVal val="#ppt_w"/>
                                          </p:val>
                                        </p:tav>
                                      </p:tavLst>
                                    </p:anim>
                                    <p:anim calcmode="lin" valueType="num">
                                      <p:cBhvr>
                                        <p:cTn id="22" dur="1000" fill="hold"/>
                                        <p:tgtEl>
                                          <p:spTgt spid="10"/>
                                        </p:tgtEl>
                                        <p:attrNameLst>
                                          <p:attrName>ppt_h</p:attrName>
                                        </p:attrNameLst>
                                      </p:cBhvr>
                                      <p:tavLst>
                                        <p:tav tm="0">
                                          <p:val>
                                            <p:fltVal val="0"/>
                                          </p:val>
                                        </p:tav>
                                        <p:tav tm="100000">
                                          <p:val>
                                            <p:strVal val="#ppt_h"/>
                                          </p:val>
                                        </p:tav>
                                      </p:tavLst>
                                    </p:anim>
                                    <p:anim calcmode="lin" valueType="num">
                                      <p:cBhvr>
                                        <p:cTn id="23" dur="1000" fill="hold"/>
                                        <p:tgtEl>
                                          <p:spTgt spid="10"/>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par>
                          <p:cTn id="25" fill="hold">
                            <p:stCondLst>
                              <p:cond delay="3000"/>
                            </p:stCondLst>
                            <p:childTnLst>
                              <p:par>
                                <p:cTn id="26" presetID="15" presetClass="entr" presetSubtype="0" fill="hold" grpId="0" nodeType="after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1000" fill="hold"/>
                                        <p:tgtEl>
                                          <p:spTgt spid="9"/>
                                        </p:tgtEl>
                                        <p:attrNameLst>
                                          <p:attrName>ppt_w</p:attrName>
                                        </p:attrNameLst>
                                      </p:cBhvr>
                                      <p:tavLst>
                                        <p:tav tm="0">
                                          <p:val>
                                            <p:fltVal val="0"/>
                                          </p:val>
                                        </p:tav>
                                        <p:tav tm="100000">
                                          <p:val>
                                            <p:strVal val="#ppt_w"/>
                                          </p:val>
                                        </p:tav>
                                      </p:tavLst>
                                    </p:anim>
                                    <p:anim calcmode="lin" valueType="num">
                                      <p:cBhvr>
                                        <p:cTn id="29" dur="1000" fill="hold"/>
                                        <p:tgtEl>
                                          <p:spTgt spid="9"/>
                                        </p:tgtEl>
                                        <p:attrNameLst>
                                          <p:attrName>ppt_h</p:attrName>
                                        </p:attrNameLst>
                                      </p:cBhvr>
                                      <p:tavLst>
                                        <p:tav tm="0">
                                          <p:val>
                                            <p:fltVal val="0"/>
                                          </p:val>
                                        </p:tav>
                                        <p:tav tm="100000">
                                          <p:val>
                                            <p:strVal val="#ppt_h"/>
                                          </p:val>
                                        </p:tav>
                                      </p:tavLst>
                                    </p:anim>
                                    <p:anim calcmode="lin" valueType="num">
                                      <p:cBhvr>
                                        <p:cTn id="30"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31" dur="1000" fill="hold"/>
                                        <p:tgtEl>
                                          <p:spTgt spid="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6" grpId="0" animBg="1" autoUpdateAnimBg="0"/>
      <p:bldP spid="9" grpId="0" animBg="1" autoUpdateAnimBg="0"/>
      <p:bldP spid="10"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8</a:t>
            </a:fld>
            <a:endParaRPr lang="es-PE" dirty="0">
              <a:solidFill>
                <a:srgbClr val="FF0000"/>
              </a:solidFill>
            </a:endParaRPr>
          </a:p>
        </p:txBody>
      </p:sp>
      <p:sp>
        <p:nvSpPr>
          <p:cNvPr id="8" name="Rectangle 2"/>
          <p:cNvSpPr txBox="1">
            <a:spLocks noChangeArrowheads="1"/>
          </p:cNvSpPr>
          <p:nvPr/>
        </p:nvSpPr>
        <p:spPr>
          <a:xfrm>
            <a:off x="1143000" y="1789113"/>
            <a:ext cx="7078663" cy="3342453"/>
          </a:xfrm>
          <a:prstGeom prst="rect">
            <a:avLst/>
          </a:prstGeom>
          <a:noFill/>
        </p:spPr>
        <p:txBody>
          <a:bodyPr vert="horz" lIns="91440" tIns="45720" rIns="91440" bIns="45720" rtlCol="0">
            <a:spAutoFit/>
          </a:bodyPr>
          <a:lstStyle/>
          <a:p>
            <a:pPr marL="914400" lvl="1" indent="-457200">
              <a:lnSpc>
                <a:spcPct val="130000"/>
              </a:lnSpc>
              <a:spcBef>
                <a:spcPct val="20000"/>
              </a:spcBef>
              <a:buClr>
                <a:srgbClr val="990033"/>
              </a:buClr>
              <a:buFont typeface="Arial" pitchFamily="34" charset="0"/>
              <a:buChar char="•"/>
            </a:pPr>
            <a:r>
              <a:rPr kumimoji="0" lang="es-CL" sz="2400" b="0" i="0" u="none" strike="noStrike" kern="1200" cap="none" spc="0" normalizeH="0" baseline="0" noProof="0" dirty="0" smtClean="0">
                <a:ln>
                  <a:noFill/>
                </a:ln>
                <a:effectLst/>
                <a:uLnTx/>
                <a:uFillTx/>
                <a:ea typeface="+mn-ea"/>
                <a:cs typeface="+mn-cs"/>
              </a:rPr>
              <a:t>Mejoramiento Continuo,</a:t>
            </a:r>
          </a:p>
          <a:p>
            <a:pPr marL="457200" marR="0" lvl="0" indent="-457200" defTabSz="914400" rtl="0" eaLnBrk="1" fontAlgn="auto" latinLnBrk="0" hangingPunct="1">
              <a:lnSpc>
                <a:spcPct val="130000"/>
              </a:lnSpc>
              <a:spcBef>
                <a:spcPct val="20000"/>
              </a:spcBef>
              <a:spcAft>
                <a:spcPts val="0"/>
              </a:spcAft>
              <a:buClr>
                <a:srgbClr val="990033"/>
              </a:buClr>
              <a:buSzTx/>
              <a:buFont typeface="Arial" pitchFamily="34" charset="0"/>
              <a:buChar char="•"/>
              <a:tabLst/>
              <a:defRPr/>
            </a:pPr>
            <a:r>
              <a:rPr kumimoji="0" lang="es-CL" sz="2400" b="0" i="0" u="none" strike="noStrike" kern="1200" cap="none" spc="0" normalizeH="0" baseline="0" noProof="0" dirty="0" smtClean="0">
                <a:ln>
                  <a:noFill/>
                </a:ln>
                <a:effectLst/>
                <a:uLnTx/>
                <a:uFillTx/>
                <a:ea typeface="+mn-ea"/>
                <a:cs typeface="+mn-cs"/>
              </a:rPr>
              <a:t>Empoderamiento del Trabajador,</a:t>
            </a:r>
          </a:p>
          <a:p>
            <a:pPr marL="457200" marR="0" lvl="0" indent="-457200" defTabSz="914400" rtl="0" eaLnBrk="1" fontAlgn="auto" latinLnBrk="0" hangingPunct="1">
              <a:lnSpc>
                <a:spcPct val="130000"/>
              </a:lnSpc>
              <a:spcBef>
                <a:spcPct val="20000"/>
              </a:spcBef>
              <a:spcAft>
                <a:spcPts val="0"/>
              </a:spcAft>
              <a:buClr>
                <a:srgbClr val="990033"/>
              </a:buClr>
              <a:buSzTx/>
              <a:buFont typeface="Arial" pitchFamily="34" charset="0"/>
              <a:buChar char="•"/>
              <a:tabLst/>
              <a:defRPr/>
            </a:pPr>
            <a:r>
              <a:rPr kumimoji="0" lang="es-CL" sz="2400" b="0" i="0" u="none" strike="noStrike" kern="1200" cap="none" spc="0" normalizeH="0" baseline="0" noProof="0" dirty="0" smtClean="0">
                <a:ln>
                  <a:noFill/>
                </a:ln>
                <a:effectLst/>
                <a:uLnTx/>
                <a:uFillTx/>
                <a:ea typeface="+mn-ea"/>
                <a:cs typeface="+mn-cs"/>
              </a:rPr>
              <a:t>Benchmarking,</a:t>
            </a:r>
          </a:p>
          <a:p>
            <a:pPr marL="457200" marR="0" lvl="0" indent="-457200" defTabSz="914400" rtl="0" eaLnBrk="1" fontAlgn="auto" latinLnBrk="0" hangingPunct="1">
              <a:lnSpc>
                <a:spcPct val="130000"/>
              </a:lnSpc>
              <a:spcBef>
                <a:spcPct val="20000"/>
              </a:spcBef>
              <a:spcAft>
                <a:spcPts val="0"/>
              </a:spcAft>
              <a:buClr>
                <a:srgbClr val="990033"/>
              </a:buClr>
              <a:buSzTx/>
              <a:buFont typeface="Arial" pitchFamily="34" charset="0"/>
              <a:buChar char="•"/>
              <a:tabLst/>
              <a:defRPr/>
            </a:pPr>
            <a:r>
              <a:rPr kumimoji="0" lang="es-CL" sz="2400" b="0" i="0" u="none" strike="noStrike" kern="1200" cap="none" spc="0" normalizeH="0" baseline="0" noProof="0" dirty="0" smtClean="0">
                <a:ln>
                  <a:noFill/>
                </a:ln>
                <a:effectLst/>
                <a:uLnTx/>
                <a:uFillTx/>
                <a:ea typeface="+mn-ea"/>
                <a:cs typeface="+mn-cs"/>
              </a:rPr>
              <a:t>Producción Justo-a-Tiempo (JIT),</a:t>
            </a:r>
          </a:p>
          <a:p>
            <a:pPr marL="457200" marR="0" lvl="0" indent="-457200" defTabSz="914400" rtl="0" eaLnBrk="1" fontAlgn="auto" latinLnBrk="0" hangingPunct="1">
              <a:lnSpc>
                <a:spcPct val="130000"/>
              </a:lnSpc>
              <a:spcBef>
                <a:spcPct val="20000"/>
              </a:spcBef>
              <a:spcAft>
                <a:spcPts val="0"/>
              </a:spcAft>
              <a:buClr>
                <a:srgbClr val="990033"/>
              </a:buClr>
              <a:buSzTx/>
              <a:buFont typeface="Arial" pitchFamily="34" charset="0"/>
              <a:buChar char="•"/>
              <a:tabLst/>
              <a:defRPr/>
            </a:pPr>
            <a:r>
              <a:rPr kumimoji="0" lang="es-CL" sz="2400" b="0" i="0" u="none" strike="noStrike" kern="1200" cap="none" spc="0" normalizeH="0" baseline="0" noProof="0" dirty="0" smtClean="0">
                <a:ln>
                  <a:noFill/>
                </a:ln>
                <a:effectLst/>
                <a:uLnTx/>
                <a:uFillTx/>
                <a:ea typeface="+mn-ea"/>
                <a:cs typeface="+mn-cs"/>
              </a:rPr>
              <a:t>Métodos de </a:t>
            </a:r>
            <a:r>
              <a:rPr kumimoji="0" lang="es-CL" sz="2400" b="0" i="0" u="none" strike="noStrike" kern="1200" cap="none" spc="0" normalizeH="0" baseline="0" noProof="0" dirty="0" err="1" smtClean="0">
                <a:ln>
                  <a:noFill/>
                </a:ln>
                <a:effectLst/>
                <a:uLnTx/>
                <a:uFillTx/>
                <a:ea typeface="+mn-ea"/>
                <a:cs typeface="+mn-cs"/>
              </a:rPr>
              <a:t>Taguchi</a:t>
            </a:r>
            <a:r>
              <a:rPr kumimoji="0" lang="es-CL" sz="2400" b="0" i="0" u="none" strike="noStrike" kern="1200" cap="none" spc="0" normalizeH="0" baseline="0" noProof="0" dirty="0" smtClean="0">
                <a:ln>
                  <a:noFill/>
                </a:ln>
                <a:effectLst/>
                <a:uLnTx/>
                <a:uFillTx/>
                <a:ea typeface="+mn-ea"/>
                <a:cs typeface="+mn-cs"/>
              </a:rPr>
              <a:t>,</a:t>
            </a:r>
          </a:p>
          <a:p>
            <a:pPr marL="457200" marR="0" lvl="0" indent="-457200" defTabSz="914400" rtl="0" eaLnBrk="1" fontAlgn="auto" latinLnBrk="0" hangingPunct="1">
              <a:lnSpc>
                <a:spcPct val="130000"/>
              </a:lnSpc>
              <a:spcBef>
                <a:spcPct val="20000"/>
              </a:spcBef>
              <a:spcAft>
                <a:spcPts val="0"/>
              </a:spcAft>
              <a:buClr>
                <a:srgbClr val="990033"/>
              </a:buClr>
              <a:buSzTx/>
              <a:buFont typeface="Arial" pitchFamily="34" charset="0"/>
              <a:buChar char="•"/>
              <a:tabLst/>
              <a:defRPr/>
            </a:pPr>
            <a:r>
              <a:rPr kumimoji="0" lang="es-CL" sz="2400" b="0" i="0" u="none" strike="noStrike" kern="1200" cap="none" spc="0" normalizeH="0" baseline="0" noProof="0" dirty="0" smtClean="0">
                <a:ln>
                  <a:noFill/>
                </a:ln>
                <a:effectLst/>
                <a:uLnTx/>
                <a:uFillTx/>
                <a:ea typeface="+mn-ea"/>
                <a:cs typeface="+mn-cs"/>
              </a:rPr>
              <a:t>Herramientas de Control Estadístico.</a:t>
            </a:r>
          </a:p>
        </p:txBody>
      </p:sp>
      <p:sp>
        <p:nvSpPr>
          <p:cNvPr id="9" name="1 Título"/>
          <p:cNvSpPr txBox="1">
            <a:spLocks/>
          </p:cNvSpPr>
          <p:nvPr/>
        </p:nvSpPr>
        <p:spPr>
          <a:xfrm>
            <a:off x="2000232" y="357166"/>
            <a:ext cx="5715018" cy="1214438"/>
          </a:xfrm>
          <a:prstGeom prst="rect">
            <a:avLst/>
          </a:prstGeom>
          <a:noFill/>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0"/>
              </a:spcBef>
              <a:spcAft>
                <a:spcPts val="0"/>
              </a:spcAft>
              <a:buClrTx/>
              <a:buSzTx/>
              <a:buFontTx/>
              <a:buNone/>
              <a:tabLst/>
              <a:defRPr/>
            </a:pPr>
            <a:r>
              <a:rPr kumimoji="0" lang="es-PE" sz="2400" b="1" i="0" u="none" strike="noStrike" kern="1200" cap="none" spc="0" normalizeH="0" baseline="0" noProof="0" dirty="0" smtClean="0">
                <a:ln>
                  <a:noFill/>
                </a:ln>
                <a:solidFill>
                  <a:srgbClr val="FF0000"/>
                </a:solidFill>
                <a:effectLst/>
                <a:uLnTx/>
                <a:uFillTx/>
                <a:ea typeface="+mj-ea"/>
                <a:cs typeface="+mj-cs"/>
              </a:rPr>
              <a:t>    CONCEPTOS DE</a:t>
            </a:r>
            <a:br>
              <a:rPr kumimoji="0" lang="es-PE" sz="2400" b="1" i="0" u="none" strike="noStrike" kern="1200" cap="none" spc="0" normalizeH="0" baseline="0" noProof="0" dirty="0" smtClean="0">
                <a:ln>
                  <a:noFill/>
                </a:ln>
                <a:solidFill>
                  <a:srgbClr val="FF0000"/>
                </a:solidFill>
                <a:effectLst/>
                <a:uLnTx/>
                <a:uFillTx/>
                <a:ea typeface="+mj-ea"/>
                <a:cs typeface="+mj-cs"/>
              </a:rPr>
            </a:br>
            <a:r>
              <a:rPr kumimoji="0" lang="es-PE" sz="2400" b="1" i="0" u="none" strike="noStrike" kern="1200" cap="none" spc="0" normalizeH="0" baseline="0" noProof="0" dirty="0" smtClean="0">
                <a:ln>
                  <a:noFill/>
                </a:ln>
                <a:solidFill>
                  <a:srgbClr val="FF0000"/>
                </a:solidFill>
                <a:effectLst/>
                <a:uLnTx/>
                <a:uFillTx/>
                <a:ea typeface="+mj-ea"/>
                <a:cs typeface="+mj-cs"/>
              </a:rPr>
              <a:t>GESTIÓN TOTAL DE CALIDAD (TQM)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5DBD669F-2DFE-43A9-8CEB-944EDD6146C5}" type="slidenum">
              <a:rPr lang="es-PE" smtClean="0">
                <a:solidFill>
                  <a:srgbClr val="FF0000"/>
                </a:solidFill>
              </a:rPr>
              <a:pPr/>
              <a:t>9</a:t>
            </a:fld>
            <a:endParaRPr lang="es-PE" dirty="0">
              <a:solidFill>
                <a:srgbClr val="FF0000"/>
              </a:solidFill>
            </a:endParaRPr>
          </a:p>
        </p:txBody>
      </p:sp>
      <p:sp>
        <p:nvSpPr>
          <p:cNvPr id="9" name="1 Título"/>
          <p:cNvSpPr txBox="1">
            <a:spLocks/>
          </p:cNvSpPr>
          <p:nvPr/>
        </p:nvSpPr>
        <p:spPr>
          <a:xfrm>
            <a:off x="2000232" y="357166"/>
            <a:ext cx="5715018" cy="1214438"/>
          </a:xfrm>
          <a:prstGeom prst="rect">
            <a:avLst/>
          </a:prstGeom>
          <a:noFill/>
        </p:spPr>
        <p:txBody>
          <a:bodyPr vert="horz" lIns="91440" tIns="45720" rIns="91440" bIns="45720" rtlCol="0" anchor="ctr">
            <a:normAutofit/>
          </a:bodyPr>
          <a:lstStyle/>
          <a:p>
            <a:pPr marL="342900" marR="0" lvl="0" indent="-342900" algn="ctr" defTabSz="914400" rtl="0" eaLnBrk="1" fontAlgn="auto" latinLnBrk="0" hangingPunct="1">
              <a:lnSpc>
                <a:spcPct val="100000"/>
              </a:lnSpc>
              <a:spcBef>
                <a:spcPct val="0"/>
              </a:spcBef>
              <a:spcAft>
                <a:spcPts val="0"/>
              </a:spcAft>
              <a:buClrTx/>
              <a:buSzTx/>
              <a:buFontTx/>
              <a:buNone/>
              <a:tabLst/>
              <a:defRPr/>
            </a:pPr>
            <a:r>
              <a:rPr kumimoji="0" lang="es-PE" sz="2400" b="1" i="0" u="none" strike="noStrike" kern="1200" cap="none" spc="0" normalizeH="0" baseline="0" noProof="0" dirty="0" smtClean="0">
                <a:ln>
                  <a:noFill/>
                </a:ln>
                <a:solidFill>
                  <a:srgbClr val="FF0000"/>
                </a:solidFill>
                <a:effectLst/>
                <a:uLnTx/>
                <a:uFillTx/>
                <a:ea typeface="+mj-ea"/>
                <a:cs typeface="+mj-cs"/>
              </a:rPr>
              <a:t>    CONCEPTOS DE</a:t>
            </a:r>
            <a:br>
              <a:rPr kumimoji="0" lang="es-PE" sz="2400" b="1" i="0" u="none" strike="noStrike" kern="1200" cap="none" spc="0" normalizeH="0" baseline="0" noProof="0" dirty="0" smtClean="0">
                <a:ln>
                  <a:noFill/>
                </a:ln>
                <a:solidFill>
                  <a:srgbClr val="FF0000"/>
                </a:solidFill>
                <a:effectLst/>
                <a:uLnTx/>
                <a:uFillTx/>
                <a:ea typeface="+mj-ea"/>
                <a:cs typeface="+mj-cs"/>
              </a:rPr>
            </a:br>
            <a:r>
              <a:rPr kumimoji="0" lang="es-PE" sz="2400" b="1" i="0" u="none" strike="noStrike" kern="1200" cap="none" spc="0" normalizeH="0" baseline="0" noProof="0" dirty="0" smtClean="0">
                <a:ln>
                  <a:noFill/>
                </a:ln>
                <a:solidFill>
                  <a:srgbClr val="FF0000"/>
                </a:solidFill>
                <a:effectLst/>
                <a:uLnTx/>
                <a:uFillTx/>
                <a:ea typeface="+mj-ea"/>
                <a:cs typeface="+mj-cs"/>
              </a:rPr>
              <a:t>GESTIÓN TOTAL DE CALIDAD (TQM)</a:t>
            </a:r>
          </a:p>
        </p:txBody>
      </p:sp>
      <p:sp>
        <p:nvSpPr>
          <p:cNvPr id="4" name="3 Rectángulo"/>
          <p:cNvSpPr/>
          <p:nvPr/>
        </p:nvSpPr>
        <p:spPr>
          <a:xfrm>
            <a:off x="1857356" y="1857364"/>
            <a:ext cx="5429272" cy="3139321"/>
          </a:xfrm>
          <a:prstGeom prst="rect">
            <a:avLst/>
          </a:prstGeom>
        </p:spPr>
        <p:txBody>
          <a:bodyPr wrap="square">
            <a:spAutoFit/>
          </a:bodyPr>
          <a:lstStyle/>
          <a:p>
            <a:pPr>
              <a:lnSpc>
                <a:spcPct val="90000"/>
              </a:lnSpc>
              <a:buClr>
                <a:schemeClr val="tx2"/>
              </a:buClr>
              <a:buFont typeface="Wingdings" pitchFamily="2" charset="2"/>
              <a:buChar char="Ø"/>
            </a:pPr>
            <a:endParaRPr lang="es-PR" sz="2000" dirty="0" smtClean="0"/>
          </a:p>
          <a:p>
            <a:pPr>
              <a:lnSpc>
                <a:spcPct val="90000"/>
              </a:lnSpc>
              <a:buClr>
                <a:schemeClr val="tx2"/>
              </a:buClr>
            </a:pPr>
            <a:r>
              <a:rPr lang="es-CL" sz="2000" b="1" dirty="0" smtClean="0">
                <a:solidFill>
                  <a:srgbClr val="FF0000"/>
                </a:solidFill>
              </a:rPr>
              <a:t>Mejoramiento Continuo:</a:t>
            </a:r>
          </a:p>
          <a:p>
            <a:pPr>
              <a:lnSpc>
                <a:spcPct val="90000"/>
              </a:lnSpc>
              <a:buClr>
                <a:schemeClr val="tx2"/>
              </a:buClr>
            </a:pPr>
            <a:endParaRPr lang="es-PR" sz="2000" dirty="0" smtClean="0"/>
          </a:p>
          <a:p>
            <a:pPr marL="177800" indent="-177800" algn="just">
              <a:lnSpc>
                <a:spcPct val="90000"/>
              </a:lnSpc>
              <a:buClr>
                <a:schemeClr val="tx2"/>
              </a:buClr>
              <a:buFont typeface="Arial" pitchFamily="34" charset="0"/>
              <a:buChar char="•"/>
            </a:pPr>
            <a:r>
              <a:rPr lang="es-PR" sz="2000" dirty="0" smtClean="0"/>
              <a:t>La base de la filosofía es que cada aspecto de una operación se pueda mejorar,</a:t>
            </a:r>
          </a:p>
          <a:p>
            <a:pPr marL="177800" indent="-177800" algn="just">
              <a:lnSpc>
                <a:spcPct val="90000"/>
              </a:lnSpc>
              <a:buClr>
                <a:schemeClr val="tx2"/>
              </a:buClr>
              <a:buFont typeface="Arial" pitchFamily="34" charset="0"/>
              <a:buChar char="•"/>
            </a:pPr>
            <a:endParaRPr lang="es-PR" sz="2000" dirty="0" smtClean="0"/>
          </a:p>
          <a:p>
            <a:pPr marL="177800" indent="-177800" algn="just">
              <a:lnSpc>
                <a:spcPct val="90000"/>
              </a:lnSpc>
              <a:buClr>
                <a:schemeClr val="tx2"/>
              </a:buClr>
              <a:buFont typeface="Arial" pitchFamily="34" charset="0"/>
              <a:buChar char="•"/>
            </a:pPr>
            <a:r>
              <a:rPr lang="es-PR" sz="2000" dirty="0" smtClean="0"/>
              <a:t>La meta es la perfección,</a:t>
            </a:r>
          </a:p>
          <a:p>
            <a:pPr marL="177800" indent="-177800" algn="just">
              <a:lnSpc>
                <a:spcPct val="90000"/>
              </a:lnSpc>
              <a:buClr>
                <a:schemeClr val="tx2"/>
              </a:buClr>
              <a:buFont typeface="Arial" pitchFamily="34" charset="0"/>
              <a:buChar char="•"/>
            </a:pPr>
            <a:endParaRPr lang="es-PR" sz="2000" dirty="0" smtClean="0"/>
          </a:p>
          <a:p>
            <a:pPr marL="177800" indent="-177800" algn="just">
              <a:lnSpc>
                <a:spcPct val="90000"/>
              </a:lnSpc>
              <a:buClr>
                <a:schemeClr val="tx2"/>
              </a:buClr>
              <a:buFont typeface="Arial" pitchFamily="34" charset="0"/>
              <a:buChar char="•"/>
            </a:pPr>
            <a:r>
              <a:rPr lang="es-PR" sz="2000" dirty="0" smtClean="0"/>
              <a:t>Incluye a los proveedores, personas, equipos, materiales y procedimientos. </a:t>
            </a:r>
          </a:p>
          <a:p>
            <a:pPr marL="177800" indent="-177800" algn="just">
              <a:lnSpc>
                <a:spcPct val="90000"/>
              </a:lnSpc>
              <a:buClr>
                <a:schemeClr val="tx2"/>
              </a:buClr>
              <a:buFont typeface="Arial" pitchFamily="34" charset="0"/>
              <a:buChar char="•"/>
            </a:pPr>
            <a:endParaRPr lang="es-PR" sz="2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643</TotalTime>
  <Words>1197</Words>
  <Application>Microsoft Office PowerPoint</Application>
  <PresentationFormat>Presentación en pantalla (4:3)</PresentationFormat>
  <Paragraphs>205</Paragraphs>
  <Slides>34</Slides>
  <Notes>1</Notes>
  <HiddenSlides>0</HiddenSlides>
  <MMClips>0</MMClips>
  <ScaleCrop>false</ScaleCrop>
  <HeadingPairs>
    <vt:vector size="4" baseType="variant">
      <vt:variant>
        <vt:lpstr>Tema</vt:lpstr>
      </vt:variant>
      <vt:variant>
        <vt:i4>1</vt:i4>
      </vt:variant>
      <vt:variant>
        <vt:lpstr>Títulos de diapositiva</vt:lpstr>
      </vt:variant>
      <vt:variant>
        <vt:i4>34</vt:i4>
      </vt:variant>
    </vt:vector>
  </HeadingPairs>
  <TitlesOfParts>
    <vt:vector size="35"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PJUDICIAL</dc:creator>
  <cp:lastModifiedBy>PJUDICIAL</cp:lastModifiedBy>
  <cp:revision>80</cp:revision>
  <dcterms:created xsi:type="dcterms:W3CDTF">2014-03-31T17:58:21Z</dcterms:created>
  <dcterms:modified xsi:type="dcterms:W3CDTF">2014-05-26T21:49:09Z</dcterms:modified>
</cp:coreProperties>
</file>