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45" r:id="rId11"/>
    <p:sldId id="333" r:id="rId12"/>
    <p:sldId id="334" r:id="rId13"/>
    <p:sldId id="335" r:id="rId14"/>
    <p:sldId id="337" r:id="rId15"/>
    <p:sldId id="336" r:id="rId16"/>
    <p:sldId id="338" r:id="rId17"/>
    <p:sldId id="339" r:id="rId18"/>
    <p:sldId id="340" r:id="rId19"/>
    <p:sldId id="316" r:id="rId20"/>
    <p:sldId id="341" r:id="rId21"/>
    <p:sldId id="342" r:id="rId22"/>
    <p:sldId id="344" r:id="rId23"/>
    <p:sldId id="343" r:id="rId24"/>
  </p:sldIdLst>
  <p:sldSz cx="9144000" cy="6858000" type="screen4x3"/>
  <p:notesSz cx="6669088" cy="97536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8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768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F87E1AC6-9001-415E-A1A9-AD1B4C1AEC2F}" type="datetimeFigureOut">
              <a:rPr lang="es-PE" smtClean="0"/>
              <a:pPr/>
              <a:t>26/05/2014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264227"/>
            <a:ext cx="2889938" cy="48768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6F6E3CD7-B4EF-4C76-AB41-F7DBA8E20749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768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D794AA32-BD42-4B96-847F-F5ACDB40617B}" type="datetimeFigureOut">
              <a:rPr lang="es-PE" smtClean="0"/>
              <a:pPr/>
              <a:t>26/05/2014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264227"/>
            <a:ext cx="2889938" cy="48768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E16B4EA3-E515-4927-B4E2-594DC8A8A7F0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4EA3-E515-4927-B4E2-594DC8A8A7F0}" type="slidenum">
              <a:rPr lang="es-PE" smtClean="0"/>
              <a:pPr/>
              <a:t>1</a:t>
            </a:fld>
            <a:endParaRPr lang="es-P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B7EE-BED4-4C3C-B05B-1DD4C4AB22F1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A883-FE15-40FB-AB44-B9C37CE6B7D3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E95B-A7E0-4A7A-A044-B502B75DF591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8EA4-5FF2-4615-BA46-F50933E39537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0909-A47D-4A76-B739-7DBF13B7D9F3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2F68-0672-4784-8AD3-C3403CD88B3E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3587-F5C4-4CC5-AC65-C42800AF5BF0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6546-E770-4E2C-8860-20A0707DE5FE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449C-DAD7-48F2-95F1-45445D115741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1DC3-FE49-4E16-B857-6D6075D8E614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3F7C-F8AA-4584-AF02-7781AEFB4675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1FB5F-78FB-48C7-8E94-3B124FAB183D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d/d6/Ciclo_Producto.png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</a:t>
            </a:fld>
            <a:endParaRPr lang="es-PE">
              <a:solidFill>
                <a:srgbClr val="FF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285984" y="285728"/>
            <a:ext cx="62865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FACULTAD DE CIENCIAS EMPRESARIALES</a:t>
            </a:r>
            <a:endParaRPr kumimoji="0" lang="es-PE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ESCUELA ACADÉMICO PROFESIONAL DE ADMINISTRACIÓN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000100" y="1928802"/>
            <a:ext cx="7000924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Administración de Operaciones (ADO</a:t>
            </a:r>
            <a:r>
              <a:rPr lang="es-ES_tradnl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)</a:t>
            </a:r>
            <a:endParaRPr lang="es-E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967765" y="4929198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2014 - I</a:t>
            </a:r>
            <a:endParaRPr lang="es-PE" dirty="0"/>
          </a:p>
        </p:txBody>
      </p:sp>
      <p:sp>
        <p:nvSpPr>
          <p:cNvPr id="6" name="5 Rectángulo"/>
          <p:cNvSpPr/>
          <p:nvPr/>
        </p:nvSpPr>
        <p:spPr>
          <a:xfrm>
            <a:off x="3571868" y="3929066"/>
            <a:ext cx="1768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/>
              <a:t>4t</a:t>
            </a:r>
            <a:r>
              <a:rPr lang="es-ES" sz="2400" b="1" dirty="0" smtClean="0">
                <a:solidFill>
                  <a:schemeClr val="tx1"/>
                </a:solidFill>
              </a:rPr>
              <a:t>a. Semana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10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35075" y="212725"/>
            <a:ext cx="6640513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Diseño del Producto</a:t>
            </a:r>
            <a:endParaRPr kumimoji="0" lang="es-MX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00165" y="2000241"/>
            <a:ext cx="6357983" cy="33729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just"/>
            <a:r>
              <a:rPr lang="es-MX" sz="2800" dirty="0" smtClean="0"/>
              <a:t>Los productos se someten constantemente, en el uso, a rediseños e innovaciones. </a:t>
            </a:r>
            <a:endParaRPr lang="es-MX" sz="2800" dirty="0" smtClean="0"/>
          </a:p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Algunos </a:t>
            </a:r>
            <a:r>
              <a:rPr lang="es-MX" sz="2800" dirty="0" smtClean="0"/>
              <a:t>buenos ejemplos son los automóviles, teléfonos y artículos domésticos. William </a:t>
            </a:r>
            <a:r>
              <a:rPr lang="es-MX" sz="2800" dirty="0" err="1" smtClean="0"/>
              <a:t>Abernathy</a:t>
            </a:r>
            <a:r>
              <a:rPr lang="es-MX" sz="2800" dirty="0" smtClean="0"/>
              <a:t> estudió el fenómeno  de la innovación de los productos y los procesos. Como resultado de sus estudios, </a:t>
            </a:r>
            <a:r>
              <a:rPr lang="es-MX" sz="2800" dirty="0" err="1" smtClean="0"/>
              <a:t>Abernathy</a:t>
            </a:r>
            <a:r>
              <a:rPr lang="es-MX" sz="2800" dirty="0" smtClean="0"/>
              <a:t> y </a:t>
            </a:r>
            <a:r>
              <a:rPr lang="es-MX" sz="2800" dirty="0" err="1" smtClean="0"/>
              <a:t>Towsend</a:t>
            </a:r>
            <a:r>
              <a:rPr lang="es-MX" sz="2800" dirty="0" smtClean="0"/>
              <a:t> (1975) sugieren que la innovación de productos y procesos casi siempre sigue  tres etapas.</a:t>
            </a:r>
            <a:endParaRPr lang="es-P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11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026"/>
          <p:cNvSpPr txBox="1">
            <a:spLocks noChangeArrowheads="1"/>
          </p:cNvSpPr>
          <p:nvPr/>
        </p:nvSpPr>
        <p:spPr>
          <a:xfrm>
            <a:off x="1714480" y="928670"/>
            <a:ext cx="6000792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El Ciclo de vida y la estrategia</a:t>
            </a:r>
            <a:endParaRPr kumimoji="0" lang="es-ES_tradnl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4" name="Rectangle 1027"/>
          <p:cNvSpPr txBox="1">
            <a:spLocks noChangeArrowheads="1"/>
          </p:cNvSpPr>
          <p:nvPr/>
        </p:nvSpPr>
        <p:spPr>
          <a:xfrm>
            <a:off x="1500165" y="2066925"/>
            <a:ext cx="6391297" cy="401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 Gerencia de Operaciones desarrolla la estrategia para productos nuevos y existentes.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 estrategia cambia conforme el producto transita por su ciclo de vida: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Introducción,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Desarrollo,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Madurez,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Decadencia.</a:t>
            </a:r>
            <a:endParaRPr kumimoji="0" lang="es-ES_tradnl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12</a:t>
            </a:fld>
            <a:endParaRPr lang="es-PE" dirty="0">
              <a:solidFill>
                <a:srgbClr val="FF0000"/>
              </a:solidFill>
            </a:endParaRPr>
          </a:p>
        </p:txBody>
      </p:sp>
      <p:pic>
        <p:nvPicPr>
          <p:cNvPr id="3" name="8 Imagen" descr="Archivo:Ciclo Product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0400" y="1600200"/>
            <a:ext cx="5283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2000232" y="500042"/>
            <a:ext cx="6000792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El Ciclo de vida del Producto:</a:t>
            </a:r>
            <a:endParaRPr kumimoji="0" lang="es-ES_tradnl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13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57450" y="1927243"/>
            <a:ext cx="5562600" cy="4073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6" tIns="44444" rIns="90476" bIns="44444"/>
          <a:lstStyle/>
          <a:p>
            <a:pPr marL="342900" indent="-342900"/>
            <a:r>
              <a:rPr lang="es-MX" sz="1600" dirty="0"/>
              <a:t>El mejor periodo para incrementar la penetración de mercado.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600" dirty="0" smtClean="0"/>
              <a:t>Diseño </a:t>
            </a:r>
            <a:r>
              <a:rPr lang="es-MX" sz="1600" dirty="0"/>
              <a:t>y desarrollo del producto son críticos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600" dirty="0">
                <a:solidFill>
                  <a:srgbClr val="3333CC"/>
                </a:solidFill>
              </a:rPr>
              <a:t>Frecuentes cambios de diseño de producto y proceso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600" dirty="0">
                <a:solidFill>
                  <a:srgbClr val="3333CC"/>
                </a:solidFill>
              </a:rPr>
              <a:t>Sobre capacidad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600" dirty="0">
                <a:solidFill>
                  <a:srgbClr val="3333CC"/>
                </a:solidFill>
              </a:rPr>
              <a:t>Pequeñas corridas de producción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600" dirty="0">
                <a:solidFill>
                  <a:srgbClr val="3333CC"/>
                </a:solidFill>
              </a:rPr>
              <a:t>Alto nivel de mano de obra capacitada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600" dirty="0">
                <a:solidFill>
                  <a:srgbClr val="3333CC"/>
                </a:solidFill>
              </a:rPr>
              <a:t>Altos costos de producción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600" dirty="0">
                <a:solidFill>
                  <a:srgbClr val="3333CC"/>
                </a:solidFill>
              </a:rPr>
              <a:t>Limitado número de modelos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600" dirty="0">
                <a:solidFill>
                  <a:srgbClr val="3333CC"/>
                </a:solidFill>
              </a:rPr>
              <a:t>Alta atención a la calidad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600" dirty="0">
                <a:solidFill>
                  <a:srgbClr val="3333CC"/>
                </a:solidFill>
              </a:rPr>
              <a:t>Rápida eliminación de los defectos de diseño revelados en el mercado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52475" y="1166831"/>
            <a:ext cx="7200900" cy="459088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0476" tIns="44444" rIns="90476" bIns="4444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MX" sz="2400" b="1">
                <a:solidFill>
                  <a:schemeClr val="tx2"/>
                </a:solidFill>
              </a:rPr>
              <a:t>Introducción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571736" y="1687513"/>
            <a:ext cx="0" cy="39862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E" sz="160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2285984" y="357165"/>
            <a:ext cx="6040454" cy="625497"/>
          </a:xfrm>
          <a:prstGeom prst="rect">
            <a:avLst/>
          </a:prstGeom>
          <a:noFill/>
          <a:ln/>
        </p:spPr>
        <p:txBody>
          <a:bodyPr vert="horz" lIns="84127" tIns="41269" rIns="84127" bIns="41269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Estrategia en el ciclo de vida del producto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928662" y="1927243"/>
            <a:ext cx="1641475" cy="3186113"/>
          </a:xfrm>
          <a:prstGeom prst="rect">
            <a:avLst/>
          </a:prstGeom>
          <a:noFill/>
          <a:ln/>
        </p:spPr>
        <p:txBody>
          <a:bodyPr vert="horz" lIns="84127" tIns="41269" rIns="84127" bIns="41269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5000"/>
              <a:buFont typeface="Symbol" pitchFamily="18" charset="2"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Compañía Estrategia y Actividades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5000"/>
              <a:buFont typeface="Symbol" pitchFamily="18" charset="2"/>
              <a:buNone/>
              <a:tabLst/>
              <a:defRPr/>
            </a:pPr>
            <a:endParaRPr kumimoji="0" lang="es-MX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5000"/>
              <a:buFont typeface="Symbol" pitchFamily="18" charset="2"/>
              <a:buNone/>
              <a:tabLst/>
              <a:defRPr/>
            </a:pPr>
            <a:endParaRPr kumimoji="0" lang="es-MX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5000"/>
              <a:buFont typeface="Symbol" pitchFamily="18" charset="2"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Administración de Operaciones Estrategia y Actividades</a:t>
            </a: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14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071670" y="498475"/>
            <a:ext cx="6357982" cy="457200"/>
          </a:xfrm>
          <a:prstGeom prst="rect">
            <a:avLst/>
          </a:prstGeom>
          <a:noFill/>
          <a:ln/>
        </p:spPr>
        <p:txBody>
          <a:bodyPr vert="horz" lIns="84127" tIns="41269" rIns="84127" bIns="41269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Estrategia en el ciclo de vida del producto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38490" y="2098675"/>
            <a:ext cx="5121275" cy="3230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6" tIns="44444" rIns="90476" bIns="44444"/>
          <a:lstStyle/>
          <a:p>
            <a:pPr marL="342900" indent="-342900" eaLnBrk="0" hangingPunct="0">
              <a:lnSpc>
                <a:spcPct val="110000"/>
              </a:lnSpc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600"/>
              <a:t>Alta Practica para el cambio de precio o calidad de imagen</a:t>
            </a:r>
          </a:p>
          <a:p>
            <a:pPr marL="342900" indent="-342900" eaLnBrk="0" hangingPunct="0">
              <a:lnSpc>
                <a:spcPct val="110000"/>
              </a:lnSpc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600"/>
              <a:t>Mercadotecnia es crítica</a:t>
            </a:r>
          </a:p>
          <a:p>
            <a:pPr marL="342900" indent="-342900" eaLnBrk="0" hangingPunct="0">
              <a:lnSpc>
                <a:spcPct val="110000"/>
              </a:lnSpc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600"/>
              <a:t>Fortaleza en el nicho de mercado</a:t>
            </a:r>
          </a:p>
          <a:p>
            <a:pPr marL="342900" indent="-342900" eaLnBrk="0" hangingPunct="0">
              <a:lnSpc>
                <a:spcPct val="110000"/>
              </a:lnSpc>
              <a:buClr>
                <a:srgbClr val="FF3300"/>
              </a:buClr>
              <a:buFont typeface="Symbol" pitchFamily="18" charset="2"/>
              <a:buChar char="·"/>
            </a:pPr>
            <a:endParaRPr lang="es-MX" sz="1600"/>
          </a:p>
          <a:p>
            <a:pPr marL="342900" indent="-342900" eaLnBrk="0" hangingPunct="0">
              <a:lnSpc>
                <a:spcPct val="110000"/>
              </a:lnSpc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600">
                <a:solidFill>
                  <a:srgbClr val="3333CC"/>
                </a:solidFill>
              </a:rPr>
              <a:t>El pronóstico es crítico</a:t>
            </a:r>
          </a:p>
          <a:p>
            <a:pPr marL="342900" indent="-342900" eaLnBrk="0" hangingPunct="0">
              <a:lnSpc>
                <a:spcPct val="110000"/>
              </a:lnSpc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600">
                <a:solidFill>
                  <a:srgbClr val="3333CC"/>
                </a:solidFill>
              </a:rPr>
              <a:t>Confiabilidad de productos y procesos</a:t>
            </a:r>
          </a:p>
          <a:p>
            <a:pPr marL="342900" indent="-342900" eaLnBrk="0" hangingPunct="0">
              <a:lnSpc>
                <a:spcPct val="110000"/>
              </a:lnSpc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600">
                <a:solidFill>
                  <a:srgbClr val="3333CC"/>
                </a:solidFill>
              </a:rPr>
              <a:t>Mejoras en la producción de productos competitivos</a:t>
            </a:r>
          </a:p>
          <a:p>
            <a:pPr marL="342900" indent="-342900" eaLnBrk="0" hangingPunct="0">
              <a:lnSpc>
                <a:spcPct val="110000"/>
              </a:lnSpc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600">
                <a:solidFill>
                  <a:srgbClr val="3333CC"/>
                </a:solidFill>
              </a:rPr>
              <a:t>Cambio hacia producción orientada</a:t>
            </a:r>
          </a:p>
          <a:p>
            <a:pPr marL="342900" indent="-342900" eaLnBrk="0" hangingPunct="0">
              <a:lnSpc>
                <a:spcPct val="110000"/>
              </a:lnSpc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600">
                <a:solidFill>
                  <a:srgbClr val="3333CC"/>
                </a:solidFill>
              </a:rPr>
              <a:t>Mejoras en la distribución</a:t>
            </a:r>
          </a:p>
          <a:p>
            <a:pPr marL="342900" indent="-342900" eaLnBrk="0" latinLnBrk="1" hangingPunct="0">
              <a:lnSpc>
                <a:spcPct val="110000"/>
              </a:lnSpc>
              <a:buClr>
                <a:srgbClr val="FFCC00"/>
              </a:buClr>
              <a:buFont typeface="Symbol" pitchFamily="18" charset="2"/>
              <a:buChar char="·"/>
            </a:pPr>
            <a:endParaRPr lang="es-MX" sz="1600">
              <a:solidFill>
                <a:srgbClr val="3333CC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22377" y="1279525"/>
            <a:ext cx="7132638" cy="520643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0476" tIns="44444" rIns="90476" bIns="44444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2800"/>
              <a:t>			</a:t>
            </a:r>
            <a:r>
              <a:rPr lang="es-MX" sz="2800" b="1">
                <a:solidFill>
                  <a:schemeClr val="tx2"/>
                </a:solidFill>
              </a:rPr>
              <a:t>Crecimiento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786050" y="2000240"/>
            <a:ext cx="0" cy="32242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E" sz="160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001740" y="2120900"/>
            <a:ext cx="1641475" cy="3186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4127" tIns="41269" rIns="84127" bIns="41269"/>
          <a:lstStyle/>
          <a:p>
            <a:pPr marL="312738" indent="-312738" defTabSz="836613">
              <a:spcBef>
                <a:spcPct val="20000"/>
              </a:spcBef>
              <a:buClr>
                <a:srgbClr val="FF3300"/>
              </a:buClr>
              <a:buSzPct val="85000"/>
              <a:buFont typeface="Symbol" pitchFamily="18" charset="2"/>
              <a:buNone/>
            </a:pPr>
            <a:r>
              <a:rPr lang="es-MX" sz="1600" b="1" dirty="0" smtClean="0">
                <a:latin typeface="Arial Narrow" pitchFamily="34" charset="0"/>
              </a:rPr>
              <a:t>       Compañía </a:t>
            </a:r>
            <a:r>
              <a:rPr lang="es-MX" sz="1600" b="1" dirty="0">
                <a:latin typeface="Arial Narrow" pitchFamily="34" charset="0"/>
              </a:rPr>
              <a:t>Estrategia y Actividades</a:t>
            </a:r>
          </a:p>
          <a:p>
            <a:pPr marL="312738" indent="-312738" defTabSz="836613">
              <a:spcBef>
                <a:spcPct val="20000"/>
              </a:spcBef>
              <a:buClr>
                <a:srgbClr val="FF3300"/>
              </a:buClr>
              <a:buSzPct val="85000"/>
              <a:buFont typeface="Symbol" pitchFamily="18" charset="2"/>
              <a:buNone/>
            </a:pPr>
            <a:endParaRPr lang="es-MX" sz="1600" b="1" dirty="0">
              <a:latin typeface="Arial Narrow" pitchFamily="34" charset="0"/>
            </a:endParaRPr>
          </a:p>
          <a:p>
            <a:pPr marL="312738" indent="-312738" defTabSz="836613">
              <a:spcBef>
                <a:spcPct val="20000"/>
              </a:spcBef>
              <a:buClr>
                <a:srgbClr val="FF3300"/>
              </a:buClr>
              <a:buSzPct val="85000"/>
              <a:buFont typeface="Symbol" pitchFamily="18" charset="2"/>
              <a:buNone/>
            </a:pPr>
            <a:endParaRPr lang="es-MX" sz="1600" b="1" dirty="0">
              <a:latin typeface="Arial Narrow" pitchFamily="34" charset="0"/>
            </a:endParaRPr>
          </a:p>
          <a:p>
            <a:pPr marL="312738" indent="-312738" defTabSz="836613">
              <a:spcBef>
                <a:spcPct val="20000"/>
              </a:spcBef>
              <a:buClr>
                <a:srgbClr val="FF3300"/>
              </a:buClr>
              <a:buSzPct val="85000"/>
              <a:buFont typeface="Symbol" pitchFamily="18" charset="2"/>
              <a:buNone/>
            </a:pPr>
            <a:r>
              <a:rPr lang="es-MX" sz="1600" b="1" dirty="0">
                <a:solidFill>
                  <a:srgbClr val="3333CC"/>
                </a:solidFill>
                <a:latin typeface="Arial Narrow" pitchFamily="34" charset="0"/>
              </a:rPr>
              <a:t>Administración de Operaciones Estrategia y Actividades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15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14480" y="596920"/>
            <a:ext cx="6858048" cy="381000"/>
          </a:xfrm>
          <a:prstGeom prst="rect">
            <a:avLst/>
          </a:prstGeom>
          <a:noFill/>
          <a:ln/>
        </p:spPr>
        <p:txBody>
          <a:bodyPr vert="horz" lIns="84127" tIns="41269" rIns="84127" bIns="41269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Estrategia en el ciclo de vida del producto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49603" y="1806595"/>
            <a:ext cx="5348288" cy="4052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6" tIns="44444" rIns="90476" bIns="44444"/>
          <a:lstStyle/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400"/>
              <a:t>Tiempo limitado para incrementar la penetración de mercado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400"/>
              <a:t>La competitividad en costos es crítica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400"/>
              <a:t>Tiempo limitado para cambio de precios, imagen o calidad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400"/>
              <a:t>Defensa de la posición vía promociones y aproximaciones de la distribución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endParaRPr lang="es-MX" sz="1400"/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400">
                <a:solidFill>
                  <a:srgbClr val="3333CC"/>
                </a:solidFill>
              </a:rPr>
              <a:t>Estandarización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400">
                <a:solidFill>
                  <a:srgbClr val="3333CC"/>
                </a:solidFill>
              </a:rPr>
              <a:t>Capacidad óptima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400">
                <a:solidFill>
                  <a:srgbClr val="3333CC"/>
                </a:solidFill>
              </a:rPr>
              <a:t>Incremento en la estabilidad de los procesos de manufactura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400">
                <a:solidFill>
                  <a:srgbClr val="3333CC"/>
                </a:solidFill>
              </a:rPr>
              <a:t>Bajo requerimiento en capacidad laboral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400">
                <a:solidFill>
                  <a:srgbClr val="3333CC"/>
                </a:solidFill>
              </a:rPr>
              <a:t>Grandes corridas de producción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400">
                <a:solidFill>
                  <a:srgbClr val="3333CC"/>
                </a:solidFill>
              </a:rPr>
              <a:t>Atención a las mejoras de producto y a la reducción de costos</a:t>
            </a:r>
          </a:p>
          <a:p>
            <a:pPr marL="342900" indent="-342900" eaLnBrk="0" hangingPunct="0">
              <a:buClr>
                <a:srgbClr val="FF3300"/>
              </a:buClr>
              <a:buFont typeface="Symbol" pitchFamily="18" charset="2"/>
              <a:buChar char="·"/>
            </a:pPr>
            <a:r>
              <a:rPr lang="es-MX" sz="1400">
                <a:solidFill>
                  <a:srgbClr val="3333CC"/>
                </a:solidFill>
              </a:rPr>
              <a:t>Re-evaluación de las necesidades de diseño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65253" y="1236682"/>
            <a:ext cx="7064375" cy="520643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0476" tIns="44444" rIns="90476" bIns="4444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MX" sz="2800" b="1" dirty="0">
                <a:solidFill>
                  <a:schemeClr val="tx2"/>
                </a:solidFill>
              </a:rPr>
              <a:t>Madurez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857528" y="1805002"/>
            <a:ext cx="0" cy="36957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E" sz="140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087466" y="2144732"/>
            <a:ext cx="1641475" cy="3186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4127" tIns="41269" rIns="84127" bIns="41269"/>
          <a:lstStyle/>
          <a:p>
            <a:pPr marL="312738" indent="-312738" defTabSz="836613">
              <a:spcBef>
                <a:spcPct val="20000"/>
              </a:spcBef>
              <a:buClr>
                <a:srgbClr val="FF3300"/>
              </a:buClr>
              <a:buSzPct val="85000"/>
              <a:buFont typeface="Symbol" pitchFamily="18" charset="2"/>
              <a:buNone/>
            </a:pPr>
            <a:r>
              <a:rPr lang="es-MX" sz="1400" b="1">
                <a:latin typeface="Arial Narrow" pitchFamily="34" charset="0"/>
              </a:rPr>
              <a:t>Compañía Estrategia y Actividades</a:t>
            </a:r>
          </a:p>
          <a:p>
            <a:pPr marL="312738" indent="-312738" defTabSz="836613">
              <a:spcBef>
                <a:spcPct val="20000"/>
              </a:spcBef>
              <a:buClr>
                <a:srgbClr val="FF3300"/>
              </a:buClr>
              <a:buSzPct val="85000"/>
              <a:buFont typeface="Symbol" pitchFamily="18" charset="2"/>
              <a:buNone/>
            </a:pPr>
            <a:endParaRPr lang="es-MX" sz="1400" b="1">
              <a:latin typeface="Arial Narrow" pitchFamily="34" charset="0"/>
            </a:endParaRPr>
          </a:p>
          <a:p>
            <a:pPr marL="312738" indent="-312738" defTabSz="836613">
              <a:spcBef>
                <a:spcPct val="20000"/>
              </a:spcBef>
              <a:buClr>
                <a:srgbClr val="FF3300"/>
              </a:buClr>
              <a:buSzPct val="85000"/>
              <a:buFont typeface="Symbol" pitchFamily="18" charset="2"/>
              <a:buNone/>
            </a:pPr>
            <a:endParaRPr lang="es-MX" sz="1400" b="1">
              <a:latin typeface="Arial Narrow" pitchFamily="34" charset="0"/>
            </a:endParaRPr>
          </a:p>
          <a:p>
            <a:pPr marL="312738" indent="-312738" defTabSz="836613">
              <a:spcBef>
                <a:spcPct val="20000"/>
              </a:spcBef>
              <a:buClr>
                <a:srgbClr val="FF3300"/>
              </a:buClr>
              <a:buSzPct val="85000"/>
              <a:buFont typeface="Symbol" pitchFamily="18" charset="2"/>
              <a:buNone/>
            </a:pPr>
            <a:r>
              <a:rPr lang="es-MX" sz="1400" b="1">
                <a:solidFill>
                  <a:srgbClr val="3333CC"/>
                </a:solidFill>
                <a:latin typeface="Arial Narrow" pitchFamily="34" charset="0"/>
              </a:rPr>
              <a:t>Administración de Operaciones Estrategia y Actividades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16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071670" y="533400"/>
            <a:ext cx="6157930" cy="685800"/>
          </a:xfrm>
          <a:prstGeom prst="rect">
            <a:avLst/>
          </a:prstGeom>
          <a:noFill/>
          <a:ln/>
        </p:spPr>
        <p:txBody>
          <a:bodyPr vert="horz" lIns="84127" tIns="41269" rIns="84127" bIns="41269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Estrategia en el ciclo de vida del producto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38438" y="2120900"/>
            <a:ext cx="5548338" cy="3232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6" tIns="44444" rIns="90476" bIns="44444"/>
          <a:lstStyle/>
          <a:p>
            <a:pPr marL="342900" indent="-342900" eaLnBrk="0" hangingPunct="0">
              <a:lnSpc>
                <a:spcPct val="140000"/>
              </a:lnSpc>
              <a:buClr>
                <a:srgbClr val="FF3300"/>
              </a:buClr>
              <a:buFontTx/>
              <a:buChar char="•"/>
            </a:pPr>
            <a:r>
              <a:rPr lang="es-MX" sz="1600" dirty="0"/>
              <a:t>Control de costos crítico para mantener penetración de mercado</a:t>
            </a:r>
          </a:p>
          <a:p>
            <a:pPr marL="342900" indent="-342900" eaLnBrk="0" hangingPunct="0">
              <a:lnSpc>
                <a:spcPct val="140000"/>
              </a:lnSpc>
              <a:buClr>
                <a:srgbClr val="FF3300"/>
              </a:buClr>
              <a:buFontTx/>
              <a:buChar char="•"/>
            </a:pPr>
            <a:r>
              <a:rPr lang="es-MX" sz="1600" dirty="0"/>
              <a:t>Baja diferenciación de producto</a:t>
            </a:r>
          </a:p>
          <a:p>
            <a:pPr marL="342900" indent="-342900" eaLnBrk="0" hangingPunct="0">
              <a:lnSpc>
                <a:spcPct val="140000"/>
              </a:lnSpc>
              <a:buClr>
                <a:srgbClr val="FF3300"/>
              </a:buClr>
              <a:buFontTx/>
              <a:buChar char="•"/>
            </a:pPr>
            <a:r>
              <a:rPr lang="es-MX" sz="1600" dirty="0"/>
              <a:t>Buen margen</a:t>
            </a:r>
          </a:p>
          <a:p>
            <a:pPr marL="342900" indent="-342900" eaLnBrk="0" hangingPunct="0">
              <a:lnSpc>
                <a:spcPct val="140000"/>
              </a:lnSpc>
              <a:buClr>
                <a:srgbClr val="FF3300"/>
              </a:buClr>
              <a:buFontTx/>
              <a:buChar char="•"/>
            </a:pPr>
            <a:r>
              <a:rPr lang="es-MX" sz="1600" dirty="0">
                <a:solidFill>
                  <a:srgbClr val="3333CC"/>
                </a:solidFill>
              </a:rPr>
              <a:t>Sobrecapacidad en la industria</a:t>
            </a:r>
          </a:p>
          <a:p>
            <a:pPr marL="342900" indent="-342900" eaLnBrk="0" hangingPunct="0">
              <a:lnSpc>
                <a:spcPct val="140000"/>
              </a:lnSpc>
              <a:buClr>
                <a:srgbClr val="FF3300"/>
              </a:buClr>
              <a:buFontTx/>
              <a:buChar char="•"/>
            </a:pPr>
            <a:r>
              <a:rPr lang="es-MX" sz="1600" dirty="0">
                <a:solidFill>
                  <a:srgbClr val="3333CC"/>
                </a:solidFill>
              </a:rPr>
              <a:t>Reducción de la capacidad</a:t>
            </a:r>
          </a:p>
          <a:p>
            <a:pPr marL="342900" indent="-342900" eaLnBrk="0" hangingPunct="0">
              <a:lnSpc>
                <a:spcPct val="140000"/>
              </a:lnSpc>
              <a:buClr>
                <a:srgbClr val="FF3300"/>
              </a:buClr>
              <a:buFontTx/>
              <a:buChar char="•"/>
            </a:pPr>
            <a:r>
              <a:rPr lang="es-MX" sz="1600" dirty="0">
                <a:solidFill>
                  <a:srgbClr val="3333CC"/>
                </a:solidFill>
              </a:rPr>
              <a:t>Minimización de costos</a:t>
            </a:r>
          </a:p>
          <a:p>
            <a:pPr marL="342900" indent="-342900" eaLnBrk="0" hangingPunct="0">
              <a:lnSpc>
                <a:spcPct val="140000"/>
              </a:lnSpc>
              <a:buClr>
                <a:srgbClr val="FF3300"/>
              </a:buClr>
              <a:buFontTx/>
              <a:buChar char="•"/>
            </a:pPr>
            <a:r>
              <a:rPr lang="es-MX" sz="1600" dirty="0">
                <a:solidFill>
                  <a:srgbClr val="3333CC"/>
                </a:solidFill>
              </a:rPr>
              <a:t>Eliminación de productos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74738" y="1460500"/>
            <a:ext cx="7269162" cy="459088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0476" tIns="44444" rIns="90476" bIns="44444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/>
              <a:t>			</a:t>
            </a:r>
            <a:r>
              <a:rPr lang="en-US" sz="2400" b="1" dirty="0" err="1">
                <a:solidFill>
                  <a:schemeClr val="tx2"/>
                </a:solidFill>
              </a:rPr>
              <a:t>Decadencia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586038" y="2160588"/>
            <a:ext cx="0" cy="33766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E" sz="140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858823" y="2192338"/>
            <a:ext cx="1641475" cy="3186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4127" tIns="41269" rIns="84127" bIns="41269"/>
          <a:lstStyle/>
          <a:p>
            <a:pPr marL="312738" indent="-312738" algn="ctr" defTabSz="836613">
              <a:spcBef>
                <a:spcPct val="20000"/>
              </a:spcBef>
              <a:buClr>
                <a:srgbClr val="FF3300"/>
              </a:buClr>
              <a:buSzPct val="85000"/>
              <a:buFont typeface="Symbol" pitchFamily="18" charset="2"/>
              <a:buNone/>
            </a:pPr>
            <a:r>
              <a:rPr lang="es-MX" sz="1400" b="1" dirty="0">
                <a:latin typeface="Arial Narrow" pitchFamily="34" charset="0"/>
              </a:rPr>
              <a:t>Compañía Estrategia y Actividades</a:t>
            </a:r>
          </a:p>
          <a:p>
            <a:pPr marL="312738" indent="-312738" algn="ctr" defTabSz="836613">
              <a:spcBef>
                <a:spcPct val="20000"/>
              </a:spcBef>
              <a:buClr>
                <a:srgbClr val="FF3300"/>
              </a:buClr>
              <a:buSzPct val="85000"/>
              <a:buFont typeface="Symbol" pitchFamily="18" charset="2"/>
              <a:buNone/>
            </a:pPr>
            <a:endParaRPr lang="es-MX" sz="1400" b="1" dirty="0">
              <a:latin typeface="Arial Narrow" pitchFamily="34" charset="0"/>
            </a:endParaRPr>
          </a:p>
          <a:p>
            <a:pPr marL="312738" indent="-312738" algn="ctr" defTabSz="836613">
              <a:spcBef>
                <a:spcPct val="20000"/>
              </a:spcBef>
              <a:buClr>
                <a:srgbClr val="FF3300"/>
              </a:buClr>
              <a:buSzPct val="85000"/>
              <a:buFont typeface="Symbol" pitchFamily="18" charset="2"/>
              <a:buNone/>
            </a:pPr>
            <a:endParaRPr lang="es-MX" sz="1400" b="1" dirty="0">
              <a:latin typeface="Arial Narrow" pitchFamily="34" charset="0"/>
            </a:endParaRPr>
          </a:p>
          <a:p>
            <a:pPr marL="312738" indent="-312738" algn="ctr" defTabSz="836613">
              <a:spcBef>
                <a:spcPct val="20000"/>
              </a:spcBef>
              <a:buClr>
                <a:srgbClr val="FF3300"/>
              </a:buClr>
              <a:buSzPct val="85000"/>
              <a:buFont typeface="Symbol" pitchFamily="18" charset="2"/>
              <a:buNone/>
            </a:pPr>
            <a:r>
              <a:rPr lang="es-MX" sz="1400" b="1" dirty="0">
                <a:solidFill>
                  <a:srgbClr val="3333CC"/>
                </a:solidFill>
                <a:latin typeface="Arial Narrow" pitchFamily="34" charset="0"/>
              </a:rPr>
              <a:t>Administración de Operaciones Estrategia y Actividades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17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7210452" y="4200541"/>
            <a:ext cx="884237" cy="201613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221" y="11"/>
              </a:cxn>
              <a:cxn ang="0">
                <a:pos x="508" y="17"/>
              </a:cxn>
              <a:cxn ang="0">
                <a:pos x="513" y="111"/>
              </a:cxn>
              <a:cxn ang="0">
                <a:pos x="353" y="111"/>
              </a:cxn>
              <a:cxn ang="0">
                <a:pos x="83" y="50"/>
              </a:cxn>
            </a:cxnLst>
            <a:rect l="0" t="0" r="r" b="b"/>
            <a:pathLst>
              <a:path w="557" h="127">
                <a:moveTo>
                  <a:pt x="0" y="28"/>
                </a:moveTo>
                <a:cubicBezTo>
                  <a:pt x="35" y="25"/>
                  <a:pt x="136" y="13"/>
                  <a:pt x="221" y="11"/>
                </a:cubicBezTo>
                <a:cubicBezTo>
                  <a:pt x="306" y="9"/>
                  <a:pt x="459" y="0"/>
                  <a:pt x="508" y="17"/>
                </a:cubicBezTo>
                <a:cubicBezTo>
                  <a:pt x="557" y="34"/>
                  <a:pt x="539" y="95"/>
                  <a:pt x="513" y="111"/>
                </a:cubicBezTo>
                <a:cubicBezTo>
                  <a:pt x="487" y="127"/>
                  <a:pt x="425" y="121"/>
                  <a:pt x="353" y="111"/>
                </a:cubicBezTo>
                <a:cubicBezTo>
                  <a:pt x="281" y="101"/>
                  <a:pt x="139" y="63"/>
                  <a:pt x="83" y="50"/>
                </a:cubicBezTo>
              </a:path>
            </a:pathLst>
          </a:custGeom>
          <a:solidFill>
            <a:srgbClr val="FF0000"/>
          </a:solidFill>
          <a:ln w="9525">
            <a:solidFill>
              <a:srgbClr val="FF7C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E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4230714" y="3629041"/>
            <a:ext cx="2819400" cy="625475"/>
          </a:xfrm>
          <a:custGeom>
            <a:avLst/>
            <a:gdLst/>
            <a:ahLst/>
            <a:cxnLst>
              <a:cxn ang="0">
                <a:pos x="18" y="168"/>
              </a:cxn>
              <a:cxn ang="0">
                <a:pos x="100" y="122"/>
              </a:cxn>
              <a:cxn ang="0">
                <a:pos x="216" y="73"/>
              </a:cxn>
              <a:cxn ang="0">
                <a:pos x="372" y="26"/>
              </a:cxn>
              <a:cxn ang="0">
                <a:pos x="460" y="12"/>
              </a:cxn>
              <a:cxn ang="0">
                <a:pos x="540" y="0"/>
              </a:cxn>
              <a:cxn ang="0">
                <a:pos x="622" y="6"/>
              </a:cxn>
              <a:cxn ang="0">
                <a:pos x="788" y="58"/>
              </a:cxn>
              <a:cxn ang="0">
                <a:pos x="948" y="118"/>
              </a:cxn>
              <a:cxn ang="0">
                <a:pos x="1010" y="138"/>
              </a:cxn>
              <a:cxn ang="0">
                <a:pos x="1076" y="164"/>
              </a:cxn>
              <a:cxn ang="0">
                <a:pos x="1246" y="212"/>
              </a:cxn>
              <a:cxn ang="0">
                <a:pos x="1474" y="278"/>
              </a:cxn>
              <a:cxn ang="0">
                <a:pos x="1608" y="320"/>
              </a:cxn>
              <a:cxn ang="0">
                <a:pos x="1776" y="374"/>
              </a:cxn>
              <a:cxn ang="0">
                <a:pos x="1636" y="394"/>
              </a:cxn>
              <a:cxn ang="0">
                <a:pos x="1491" y="388"/>
              </a:cxn>
              <a:cxn ang="0">
                <a:pos x="1090" y="390"/>
              </a:cxn>
              <a:cxn ang="0">
                <a:pos x="807" y="388"/>
              </a:cxn>
              <a:cxn ang="0">
                <a:pos x="644" y="378"/>
              </a:cxn>
              <a:cxn ang="0">
                <a:pos x="580" y="368"/>
              </a:cxn>
              <a:cxn ang="0">
                <a:pos x="492" y="349"/>
              </a:cxn>
              <a:cxn ang="0">
                <a:pos x="354" y="306"/>
              </a:cxn>
              <a:cxn ang="0">
                <a:pos x="228" y="260"/>
              </a:cxn>
              <a:cxn ang="0">
                <a:pos x="170" y="240"/>
              </a:cxn>
              <a:cxn ang="0">
                <a:pos x="134" y="228"/>
              </a:cxn>
              <a:cxn ang="0">
                <a:pos x="84" y="218"/>
              </a:cxn>
              <a:cxn ang="0">
                <a:pos x="0" y="176"/>
              </a:cxn>
            </a:cxnLst>
            <a:rect l="0" t="0" r="r" b="b"/>
            <a:pathLst>
              <a:path w="1776" h="394">
                <a:moveTo>
                  <a:pt x="18" y="168"/>
                </a:moveTo>
                <a:lnTo>
                  <a:pt x="100" y="122"/>
                </a:lnTo>
                <a:lnTo>
                  <a:pt x="216" y="73"/>
                </a:lnTo>
                <a:lnTo>
                  <a:pt x="372" y="26"/>
                </a:lnTo>
                <a:lnTo>
                  <a:pt x="460" y="12"/>
                </a:lnTo>
                <a:lnTo>
                  <a:pt x="540" y="0"/>
                </a:lnTo>
                <a:lnTo>
                  <a:pt x="622" y="6"/>
                </a:lnTo>
                <a:lnTo>
                  <a:pt x="788" y="58"/>
                </a:lnTo>
                <a:lnTo>
                  <a:pt x="948" y="118"/>
                </a:lnTo>
                <a:lnTo>
                  <a:pt x="1010" y="138"/>
                </a:lnTo>
                <a:lnTo>
                  <a:pt x="1076" y="164"/>
                </a:lnTo>
                <a:lnTo>
                  <a:pt x="1246" y="212"/>
                </a:lnTo>
                <a:lnTo>
                  <a:pt x="1474" y="278"/>
                </a:lnTo>
                <a:lnTo>
                  <a:pt x="1608" y="320"/>
                </a:lnTo>
                <a:lnTo>
                  <a:pt x="1776" y="374"/>
                </a:lnTo>
                <a:lnTo>
                  <a:pt x="1636" y="394"/>
                </a:lnTo>
                <a:lnTo>
                  <a:pt x="1491" y="388"/>
                </a:lnTo>
                <a:lnTo>
                  <a:pt x="1090" y="390"/>
                </a:lnTo>
                <a:lnTo>
                  <a:pt x="807" y="388"/>
                </a:lnTo>
                <a:lnTo>
                  <a:pt x="644" y="378"/>
                </a:lnTo>
                <a:lnTo>
                  <a:pt x="580" y="368"/>
                </a:lnTo>
                <a:lnTo>
                  <a:pt x="492" y="349"/>
                </a:lnTo>
                <a:lnTo>
                  <a:pt x="354" y="306"/>
                </a:lnTo>
                <a:lnTo>
                  <a:pt x="228" y="260"/>
                </a:lnTo>
                <a:lnTo>
                  <a:pt x="170" y="240"/>
                </a:lnTo>
                <a:lnTo>
                  <a:pt x="134" y="228"/>
                </a:lnTo>
                <a:lnTo>
                  <a:pt x="84" y="218"/>
                </a:lnTo>
                <a:lnTo>
                  <a:pt x="0" y="176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PE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16064" y="4406916"/>
            <a:ext cx="2093913" cy="792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19" y="3"/>
              </a:cxn>
              <a:cxn ang="0">
                <a:pos x="1175" y="146"/>
              </a:cxn>
              <a:cxn ang="0">
                <a:pos x="1137" y="190"/>
              </a:cxn>
              <a:cxn ang="0">
                <a:pos x="1115" y="229"/>
              </a:cxn>
              <a:cxn ang="0">
                <a:pos x="1026" y="301"/>
              </a:cxn>
              <a:cxn ang="0">
                <a:pos x="816" y="432"/>
              </a:cxn>
              <a:cxn ang="0">
                <a:pos x="720" y="480"/>
              </a:cxn>
              <a:cxn ang="0">
                <a:pos x="607" y="499"/>
              </a:cxn>
              <a:cxn ang="0">
                <a:pos x="524" y="499"/>
              </a:cxn>
              <a:cxn ang="0">
                <a:pos x="430" y="461"/>
              </a:cxn>
              <a:cxn ang="0">
                <a:pos x="326" y="389"/>
              </a:cxn>
              <a:cxn ang="0">
                <a:pos x="132" y="223"/>
              </a:cxn>
              <a:cxn ang="0">
                <a:pos x="48" y="96"/>
              </a:cxn>
              <a:cxn ang="0">
                <a:pos x="0" y="0"/>
              </a:cxn>
            </a:cxnLst>
            <a:rect l="0" t="0" r="r" b="b"/>
            <a:pathLst>
              <a:path w="1319" h="499">
                <a:moveTo>
                  <a:pt x="0" y="0"/>
                </a:moveTo>
                <a:lnTo>
                  <a:pt x="1319" y="3"/>
                </a:lnTo>
                <a:lnTo>
                  <a:pt x="1175" y="146"/>
                </a:lnTo>
                <a:lnTo>
                  <a:pt x="1137" y="190"/>
                </a:lnTo>
                <a:lnTo>
                  <a:pt x="1115" y="229"/>
                </a:lnTo>
                <a:lnTo>
                  <a:pt x="1026" y="301"/>
                </a:lnTo>
                <a:lnTo>
                  <a:pt x="816" y="432"/>
                </a:lnTo>
                <a:lnTo>
                  <a:pt x="720" y="480"/>
                </a:lnTo>
                <a:lnTo>
                  <a:pt x="607" y="499"/>
                </a:lnTo>
                <a:lnTo>
                  <a:pt x="524" y="499"/>
                </a:lnTo>
                <a:lnTo>
                  <a:pt x="430" y="461"/>
                </a:lnTo>
                <a:lnTo>
                  <a:pt x="326" y="389"/>
                </a:lnTo>
                <a:lnTo>
                  <a:pt x="132" y="223"/>
                </a:lnTo>
                <a:lnTo>
                  <a:pt x="48" y="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E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1500166" y="719126"/>
            <a:ext cx="6640513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Ventas, costo  y utilidad en el ciclo de vida</a:t>
            </a:r>
            <a:endParaRPr kumimoji="0" lang="es-ES_tradnl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292252" y="1817704"/>
            <a:ext cx="1587" cy="3446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PE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292252" y="4406916"/>
            <a:ext cx="6805612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PE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35514" y="3409966"/>
            <a:ext cx="6350" cy="190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PE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300439" y="3205179"/>
            <a:ext cx="4763" cy="206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PE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64202" y="3914791"/>
            <a:ext cx="6350" cy="19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PE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772177" y="4049729"/>
            <a:ext cx="4762" cy="206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PE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 rot="16200000">
            <a:off x="-108717" y="3348848"/>
            <a:ext cx="2524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Ventas, costos %  &amp; Utilidad</a:t>
            </a:r>
            <a:endParaRPr lang="en-US" sz="2400">
              <a:latin typeface="Arial Narrow" pitchFamily="34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513039" y="2279666"/>
            <a:ext cx="0" cy="34163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PE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962552" y="2279666"/>
            <a:ext cx="0" cy="34163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PE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3746527" y="2279666"/>
            <a:ext cx="0" cy="34163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PE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973164" y="5321316"/>
            <a:ext cx="14398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Arial Narrow" pitchFamily="34" charset="0"/>
              </a:rPr>
              <a:t>Introducción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916389" y="5321316"/>
            <a:ext cx="10255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Arial Narrow" pitchFamily="34" charset="0"/>
              </a:rPr>
              <a:t>Madurez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286402" y="5321316"/>
            <a:ext cx="1338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Arial Narrow" pitchFamily="34" charset="0"/>
              </a:rPr>
              <a:t>Decadencia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436839" y="5321316"/>
            <a:ext cx="13843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Arial Narrow" pitchFamily="34" charset="0"/>
              </a:rPr>
              <a:t>Crecimiento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14489" y="1816116"/>
            <a:ext cx="2433638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b="1">
                <a:solidFill>
                  <a:schemeClr val="accent1"/>
                </a:solidFill>
                <a:latin typeface="Arial Narrow" pitchFamily="34" charset="0"/>
              </a:rPr>
              <a:t>Costos de</a:t>
            </a:r>
          </a:p>
          <a:p>
            <a:pPr algn="ctr" eaLnBrk="0" hangingPunct="0"/>
            <a:r>
              <a:rPr lang="en-US" sz="1800" b="1">
                <a:solidFill>
                  <a:schemeClr val="accent1"/>
                </a:solidFill>
                <a:latin typeface="Arial Narrow" pitchFamily="34" charset="0"/>
              </a:rPr>
              <a:t>Desarrollo y Manufactura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181752" y="3200416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solidFill>
                  <a:srgbClr val="FF3399"/>
                </a:solidFill>
                <a:latin typeface="Arial Narrow" pitchFamily="34" charset="0"/>
              </a:rPr>
              <a:t>Ventas</a:t>
            </a: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6018239" y="4711716"/>
            <a:ext cx="2155825" cy="520700"/>
          </a:xfrm>
          <a:prstGeom prst="rightArrow">
            <a:avLst>
              <a:gd name="adj1" fmla="val 50000"/>
              <a:gd name="adj2" fmla="val 20703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800" b="1">
                <a:latin typeface="Arial Narrow" pitchFamily="34" charset="0"/>
              </a:rPr>
              <a:t>Tiempo</a:t>
            </a: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1311302" y="3162316"/>
            <a:ext cx="6827837" cy="1244600"/>
          </a:xfrm>
          <a:custGeom>
            <a:avLst/>
            <a:gdLst/>
            <a:ahLst/>
            <a:cxnLst>
              <a:cxn ang="0">
                <a:pos x="0" y="784"/>
              </a:cxn>
              <a:cxn ang="0">
                <a:pos x="273" y="754"/>
              </a:cxn>
              <a:cxn ang="0">
                <a:pos x="538" y="649"/>
              </a:cxn>
              <a:cxn ang="0">
                <a:pos x="748" y="533"/>
              </a:cxn>
              <a:cxn ang="0">
                <a:pos x="1018" y="340"/>
              </a:cxn>
              <a:cxn ang="0">
                <a:pos x="1151" y="240"/>
              </a:cxn>
              <a:cxn ang="0">
                <a:pos x="1426" y="103"/>
              </a:cxn>
              <a:cxn ang="0">
                <a:pos x="1537" y="47"/>
              </a:cxn>
              <a:cxn ang="0">
                <a:pos x="1647" y="25"/>
              </a:cxn>
              <a:cxn ang="0">
                <a:pos x="1840" y="3"/>
              </a:cxn>
              <a:cxn ang="0">
                <a:pos x="1978" y="9"/>
              </a:cxn>
              <a:cxn ang="0">
                <a:pos x="2089" y="25"/>
              </a:cxn>
              <a:cxn ang="0">
                <a:pos x="2370" y="97"/>
              </a:cxn>
              <a:cxn ang="0">
                <a:pos x="2744" y="219"/>
              </a:cxn>
              <a:cxn ang="0">
                <a:pos x="3053" y="347"/>
              </a:cxn>
              <a:cxn ang="0">
                <a:pos x="3341" y="464"/>
              </a:cxn>
              <a:cxn ang="0">
                <a:pos x="3704" y="635"/>
              </a:cxn>
              <a:cxn ang="0">
                <a:pos x="3971" y="720"/>
              </a:cxn>
              <a:cxn ang="0">
                <a:pos x="4301" y="752"/>
              </a:cxn>
            </a:cxnLst>
            <a:rect l="0" t="0" r="r" b="b"/>
            <a:pathLst>
              <a:path w="4301" h="784">
                <a:moveTo>
                  <a:pt x="0" y="784"/>
                </a:moveTo>
                <a:cubicBezTo>
                  <a:pt x="45" y="779"/>
                  <a:pt x="183" y="776"/>
                  <a:pt x="273" y="754"/>
                </a:cubicBezTo>
                <a:cubicBezTo>
                  <a:pt x="363" y="732"/>
                  <a:pt x="459" y="686"/>
                  <a:pt x="538" y="649"/>
                </a:cubicBezTo>
                <a:cubicBezTo>
                  <a:pt x="617" y="612"/>
                  <a:pt x="668" y="584"/>
                  <a:pt x="748" y="533"/>
                </a:cubicBezTo>
                <a:cubicBezTo>
                  <a:pt x="828" y="482"/>
                  <a:pt x="951" y="389"/>
                  <a:pt x="1018" y="340"/>
                </a:cubicBezTo>
                <a:cubicBezTo>
                  <a:pt x="1085" y="291"/>
                  <a:pt x="1083" y="279"/>
                  <a:pt x="1151" y="240"/>
                </a:cubicBezTo>
                <a:cubicBezTo>
                  <a:pt x="1219" y="201"/>
                  <a:pt x="1362" y="135"/>
                  <a:pt x="1426" y="103"/>
                </a:cubicBezTo>
                <a:cubicBezTo>
                  <a:pt x="1490" y="71"/>
                  <a:pt x="1500" y="60"/>
                  <a:pt x="1537" y="47"/>
                </a:cubicBezTo>
                <a:cubicBezTo>
                  <a:pt x="1574" y="34"/>
                  <a:pt x="1597" y="32"/>
                  <a:pt x="1647" y="25"/>
                </a:cubicBezTo>
                <a:cubicBezTo>
                  <a:pt x="1697" y="18"/>
                  <a:pt x="1785" y="6"/>
                  <a:pt x="1840" y="3"/>
                </a:cubicBezTo>
                <a:cubicBezTo>
                  <a:pt x="1895" y="0"/>
                  <a:pt x="1937" y="5"/>
                  <a:pt x="1978" y="9"/>
                </a:cubicBezTo>
                <a:cubicBezTo>
                  <a:pt x="2019" y="13"/>
                  <a:pt x="2024" y="10"/>
                  <a:pt x="2089" y="25"/>
                </a:cubicBezTo>
                <a:cubicBezTo>
                  <a:pt x="2154" y="40"/>
                  <a:pt x="2261" y="65"/>
                  <a:pt x="2370" y="97"/>
                </a:cubicBezTo>
                <a:cubicBezTo>
                  <a:pt x="2479" y="129"/>
                  <a:pt x="2630" y="177"/>
                  <a:pt x="2744" y="219"/>
                </a:cubicBezTo>
                <a:cubicBezTo>
                  <a:pt x="2858" y="261"/>
                  <a:pt x="2954" y="306"/>
                  <a:pt x="3053" y="347"/>
                </a:cubicBezTo>
                <a:cubicBezTo>
                  <a:pt x="3152" y="388"/>
                  <a:pt x="3233" y="416"/>
                  <a:pt x="3341" y="464"/>
                </a:cubicBezTo>
                <a:cubicBezTo>
                  <a:pt x="3449" y="512"/>
                  <a:pt x="3599" y="592"/>
                  <a:pt x="3704" y="635"/>
                </a:cubicBezTo>
                <a:cubicBezTo>
                  <a:pt x="3809" y="678"/>
                  <a:pt x="3872" y="701"/>
                  <a:pt x="3971" y="720"/>
                </a:cubicBezTo>
                <a:cubicBezTo>
                  <a:pt x="4070" y="739"/>
                  <a:pt x="4232" y="745"/>
                  <a:pt x="4301" y="752"/>
                </a:cubicBezTo>
              </a:path>
            </a:pathLst>
          </a:custGeom>
          <a:noFill/>
          <a:ln w="28575" cmpd="sng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E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1311302" y="3617929"/>
            <a:ext cx="6740525" cy="1598612"/>
          </a:xfrm>
          <a:custGeom>
            <a:avLst/>
            <a:gdLst/>
            <a:ahLst/>
            <a:cxnLst>
              <a:cxn ang="0">
                <a:pos x="0" y="497"/>
              </a:cxn>
              <a:cxn ang="0">
                <a:pos x="191" y="770"/>
              </a:cxn>
              <a:cxn ang="0">
                <a:pos x="582" y="1002"/>
              </a:cxn>
              <a:cxn ang="0">
                <a:pos x="1029" y="798"/>
              </a:cxn>
              <a:cxn ang="0">
                <a:pos x="1278" y="549"/>
              </a:cxn>
              <a:cxn ang="0">
                <a:pos x="1620" y="284"/>
              </a:cxn>
              <a:cxn ang="0">
                <a:pos x="1862" y="163"/>
              </a:cxn>
              <a:cxn ang="0">
                <a:pos x="2144" y="53"/>
              </a:cxn>
              <a:cxn ang="0">
                <a:pos x="2343" y="7"/>
              </a:cxn>
              <a:cxn ang="0">
                <a:pos x="2459" y="13"/>
              </a:cxn>
              <a:cxn ang="0">
                <a:pos x="2525" y="27"/>
              </a:cxn>
              <a:cxn ang="0">
                <a:pos x="2621" y="59"/>
              </a:cxn>
              <a:cxn ang="0">
                <a:pos x="2653" y="73"/>
              </a:cxn>
              <a:cxn ang="0">
                <a:pos x="2721" y="101"/>
              </a:cxn>
              <a:cxn ang="0">
                <a:pos x="2849" y="145"/>
              </a:cxn>
              <a:cxn ang="0">
                <a:pos x="3007" y="193"/>
              </a:cxn>
              <a:cxn ang="0">
                <a:pos x="3067" y="209"/>
              </a:cxn>
              <a:cxn ang="0">
                <a:pos x="3181" y="240"/>
              </a:cxn>
              <a:cxn ang="0">
                <a:pos x="3291" y="273"/>
              </a:cxn>
              <a:cxn ang="0">
                <a:pos x="3341" y="290"/>
              </a:cxn>
              <a:cxn ang="0">
                <a:pos x="3589" y="367"/>
              </a:cxn>
              <a:cxn ang="0">
                <a:pos x="3981" y="467"/>
              </a:cxn>
              <a:cxn ang="0">
                <a:pos x="4246" y="494"/>
              </a:cxn>
            </a:cxnLst>
            <a:rect l="0" t="0" r="r" b="b"/>
            <a:pathLst>
              <a:path w="4246" h="1007">
                <a:moveTo>
                  <a:pt x="0" y="497"/>
                </a:moveTo>
                <a:cubicBezTo>
                  <a:pt x="32" y="543"/>
                  <a:pt x="94" y="686"/>
                  <a:pt x="191" y="770"/>
                </a:cubicBezTo>
                <a:cubicBezTo>
                  <a:pt x="288" y="854"/>
                  <a:pt x="442" y="997"/>
                  <a:pt x="582" y="1002"/>
                </a:cubicBezTo>
                <a:cubicBezTo>
                  <a:pt x="722" y="1007"/>
                  <a:pt x="913" y="873"/>
                  <a:pt x="1029" y="798"/>
                </a:cubicBezTo>
                <a:cubicBezTo>
                  <a:pt x="1145" y="723"/>
                  <a:pt x="1180" y="635"/>
                  <a:pt x="1278" y="549"/>
                </a:cubicBezTo>
                <a:cubicBezTo>
                  <a:pt x="1376" y="463"/>
                  <a:pt x="1523" y="348"/>
                  <a:pt x="1620" y="284"/>
                </a:cubicBezTo>
                <a:cubicBezTo>
                  <a:pt x="1717" y="220"/>
                  <a:pt x="1775" y="201"/>
                  <a:pt x="1862" y="163"/>
                </a:cubicBezTo>
                <a:cubicBezTo>
                  <a:pt x="1949" y="125"/>
                  <a:pt x="2064" y="79"/>
                  <a:pt x="2144" y="53"/>
                </a:cubicBezTo>
                <a:cubicBezTo>
                  <a:pt x="2224" y="27"/>
                  <a:pt x="2291" y="14"/>
                  <a:pt x="2343" y="7"/>
                </a:cubicBezTo>
                <a:cubicBezTo>
                  <a:pt x="2395" y="0"/>
                  <a:pt x="2429" y="10"/>
                  <a:pt x="2459" y="13"/>
                </a:cubicBezTo>
                <a:cubicBezTo>
                  <a:pt x="2489" y="16"/>
                  <a:pt x="2498" y="19"/>
                  <a:pt x="2525" y="27"/>
                </a:cubicBezTo>
                <a:cubicBezTo>
                  <a:pt x="2552" y="35"/>
                  <a:pt x="2600" y="51"/>
                  <a:pt x="2621" y="59"/>
                </a:cubicBezTo>
                <a:cubicBezTo>
                  <a:pt x="2642" y="67"/>
                  <a:pt x="2636" y="66"/>
                  <a:pt x="2653" y="73"/>
                </a:cubicBezTo>
                <a:cubicBezTo>
                  <a:pt x="2670" y="80"/>
                  <a:pt x="2688" y="89"/>
                  <a:pt x="2721" y="101"/>
                </a:cubicBezTo>
                <a:cubicBezTo>
                  <a:pt x="2754" y="113"/>
                  <a:pt x="2801" y="130"/>
                  <a:pt x="2849" y="145"/>
                </a:cubicBezTo>
                <a:cubicBezTo>
                  <a:pt x="2897" y="160"/>
                  <a:pt x="2971" y="182"/>
                  <a:pt x="3007" y="193"/>
                </a:cubicBezTo>
                <a:cubicBezTo>
                  <a:pt x="3043" y="204"/>
                  <a:pt x="3038" y="201"/>
                  <a:pt x="3067" y="209"/>
                </a:cubicBezTo>
                <a:cubicBezTo>
                  <a:pt x="3096" y="217"/>
                  <a:pt x="3144" y="229"/>
                  <a:pt x="3181" y="240"/>
                </a:cubicBezTo>
                <a:cubicBezTo>
                  <a:pt x="3218" y="251"/>
                  <a:pt x="3264" y="265"/>
                  <a:pt x="3291" y="273"/>
                </a:cubicBezTo>
                <a:cubicBezTo>
                  <a:pt x="3318" y="281"/>
                  <a:pt x="3291" y="274"/>
                  <a:pt x="3341" y="290"/>
                </a:cubicBezTo>
                <a:cubicBezTo>
                  <a:pt x="3391" y="306"/>
                  <a:pt x="3482" y="338"/>
                  <a:pt x="3589" y="367"/>
                </a:cubicBezTo>
                <a:cubicBezTo>
                  <a:pt x="3696" y="396"/>
                  <a:pt x="3872" y="446"/>
                  <a:pt x="3981" y="467"/>
                </a:cubicBezTo>
                <a:cubicBezTo>
                  <a:pt x="4090" y="488"/>
                  <a:pt x="4191" y="489"/>
                  <a:pt x="4246" y="494"/>
                </a:cubicBezTo>
              </a:path>
            </a:pathLst>
          </a:custGeom>
          <a:noFill/>
          <a:ln w="28575" cmpd="sng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E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1306539" y="3311541"/>
            <a:ext cx="6630988" cy="1100138"/>
          </a:xfrm>
          <a:custGeom>
            <a:avLst/>
            <a:gdLst/>
            <a:ahLst/>
            <a:cxnLst>
              <a:cxn ang="0">
                <a:pos x="0" y="693"/>
              </a:cxn>
              <a:cxn ang="0">
                <a:pos x="243" y="378"/>
              </a:cxn>
              <a:cxn ang="0">
                <a:pos x="508" y="143"/>
              </a:cxn>
              <a:cxn ang="0">
                <a:pos x="685" y="36"/>
              </a:cxn>
              <a:cxn ang="0">
                <a:pos x="889" y="3"/>
              </a:cxn>
              <a:cxn ang="0">
                <a:pos x="1071" y="53"/>
              </a:cxn>
              <a:cxn ang="0">
                <a:pos x="1269" y="119"/>
              </a:cxn>
              <a:cxn ang="0">
                <a:pos x="1452" y="207"/>
              </a:cxn>
              <a:cxn ang="0">
                <a:pos x="1849" y="386"/>
              </a:cxn>
              <a:cxn ang="0">
                <a:pos x="2118" y="476"/>
              </a:cxn>
              <a:cxn ang="0">
                <a:pos x="2367" y="560"/>
              </a:cxn>
              <a:cxn ang="0">
                <a:pos x="2638" y="588"/>
              </a:cxn>
              <a:cxn ang="0">
                <a:pos x="3085" y="593"/>
              </a:cxn>
              <a:cxn ang="0">
                <a:pos x="3526" y="588"/>
              </a:cxn>
              <a:cxn ang="0">
                <a:pos x="3907" y="571"/>
              </a:cxn>
              <a:cxn ang="0">
                <a:pos x="4177" y="566"/>
              </a:cxn>
            </a:cxnLst>
            <a:rect l="0" t="0" r="r" b="b"/>
            <a:pathLst>
              <a:path w="4177" h="693">
                <a:moveTo>
                  <a:pt x="0" y="693"/>
                </a:moveTo>
                <a:cubicBezTo>
                  <a:pt x="40" y="641"/>
                  <a:pt x="158" y="470"/>
                  <a:pt x="243" y="378"/>
                </a:cubicBezTo>
                <a:cubicBezTo>
                  <a:pt x="328" y="286"/>
                  <a:pt x="434" y="200"/>
                  <a:pt x="508" y="143"/>
                </a:cubicBezTo>
                <a:cubicBezTo>
                  <a:pt x="582" y="86"/>
                  <a:pt x="622" y="59"/>
                  <a:pt x="685" y="36"/>
                </a:cubicBezTo>
                <a:cubicBezTo>
                  <a:pt x="748" y="13"/>
                  <a:pt x="825" y="0"/>
                  <a:pt x="889" y="3"/>
                </a:cubicBezTo>
                <a:cubicBezTo>
                  <a:pt x="953" y="6"/>
                  <a:pt x="1008" y="34"/>
                  <a:pt x="1071" y="53"/>
                </a:cubicBezTo>
                <a:cubicBezTo>
                  <a:pt x="1134" y="72"/>
                  <a:pt x="1206" y="93"/>
                  <a:pt x="1269" y="119"/>
                </a:cubicBezTo>
                <a:cubicBezTo>
                  <a:pt x="1332" y="145"/>
                  <a:pt x="1355" y="163"/>
                  <a:pt x="1452" y="207"/>
                </a:cubicBezTo>
                <a:cubicBezTo>
                  <a:pt x="1549" y="251"/>
                  <a:pt x="1738" y="341"/>
                  <a:pt x="1849" y="386"/>
                </a:cubicBezTo>
                <a:cubicBezTo>
                  <a:pt x="1960" y="431"/>
                  <a:pt x="2032" y="447"/>
                  <a:pt x="2118" y="476"/>
                </a:cubicBezTo>
                <a:cubicBezTo>
                  <a:pt x="2204" y="505"/>
                  <a:pt x="2280" y="541"/>
                  <a:pt x="2367" y="560"/>
                </a:cubicBezTo>
                <a:cubicBezTo>
                  <a:pt x="2454" y="579"/>
                  <a:pt x="2518" y="582"/>
                  <a:pt x="2638" y="588"/>
                </a:cubicBezTo>
                <a:cubicBezTo>
                  <a:pt x="2758" y="594"/>
                  <a:pt x="2937" y="593"/>
                  <a:pt x="3085" y="593"/>
                </a:cubicBezTo>
                <a:cubicBezTo>
                  <a:pt x="3233" y="593"/>
                  <a:pt x="3389" y="592"/>
                  <a:pt x="3526" y="588"/>
                </a:cubicBezTo>
                <a:cubicBezTo>
                  <a:pt x="3663" y="584"/>
                  <a:pt x="3799" y="575"/>
                  <a:pt x="3907" y="571"/>
                </a:cubicBezTo>
                <a:cubicBezTo>
                  <a:pt x="4015" y="567"/>
                  <a:pt x="4121" y="567"/>
                  <a:pt x="4177" y="566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E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3738589" y="4633929"/>
            <a:ext cx="1573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rgbClr val="FF9933"/>
                </a:solidFill>
                <a:latin typeface="Arial Narrow" pitchFamily="34" charset="0"/>
              </a:rPr>
              <a:t>Flujo de Efectivo</a:t>
            </a:r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2822602" y="4778391"/>
            <a:ext cx="855662" cy="222250"/>
          </a:xfrm>
          <a:custGeom>
            <a:avLst/>
            <a:gdLst/>
            <a:ahLst/>
            <a:cxnLst>
              <a:cxn ang="0">
                <a:pos x="539" y="22"/>
              </a:cxn>
              <a:cxn ang="0">
                <a:pos x="392" y="17"/>
              </a:cxn>
              <a:cxn ang="0">
                <a:pos x="419" y="127"/>
              </a:cxn>
              <a:cxn ang="0">
                <a:pos x="0" y="94"/>
              </a:cxn>
            </a:cxnLst>
            <a:rect l="0" t="0" r="r" b="b"/>
            <a:pathLst>
              <a:path w="539" h="140">
                <a:moveTo>
                  <a:pt x="539" y="22"/>
                </a:moveTo>
                <a:cubicBezTo>
                  <a:pt x="515" y="21"/>
                  <a:pt x="412" y="0"/>
                  <a:pt x="392" y="17"/>
                </a:cubicBezTo>
                <a:cubicBezTo>
                  <a:pt x="372" y="34"/>
                  <a:pt x="484" y="114"/>
                  <a:pt x="419" y="127"/>
                </a:cubicBezTo>
                <a:cubicBezTo>
                  <a:pt x="354" y="140"/>
                  <a:pt x="87" y="101"/>
                  <a:pt x="0" y="94"/>
                </a:cubicBezTo>
              </a:path>
            </a:pathLst>
          </a:custGeom>
          <a:noFill/>
          <a:ln w="12700" cmpd="sng">
            <a:solidFill>
              <a:srgbClr val="FF9933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s-PE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1849464" y="4406916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Arial Narrow" pitchFamily="34" charset="0"/>
              </a:rPr>
              <a:t>Pérdida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4818089" y="3670316"/>
            <a:ext cx="102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Arial Narrow" pitchFamily="34" charset="0"/>
              </a:rPr>
              <a:t>Utilidad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18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2214554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Gracias 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19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428860" y="357166"/>
            <a:ext cx="5843036" cy="3698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u="sng" dirty="0" smtClean="0">
                <a:latin typeface="Arial" charset="0"/>
                <a:cs typeface="Arial" charset="0"/>
              </a:rPr>
              <a:t>Concepto </a:t>
            </a:r>
            <a:r>
              <a:rPr lang="es-ES" b="1" u="sng" dirty="0">
                <a:latin typeface="Arial" charset="0"/>
                <a:cs typeface="Arial" charset="0"/>
              </a:rPr>
              <a:t>de Marketing </a:t>
            </a:r>
            <a:r>
              <a:rPr lang="es-ES" b="1" u="sng" dirty="0" err="1" smtClean="0">
                <a:latin typeface="Arial" charset="0"/>
                <a:cs typeface="Arial" charset="0"/>
              </a:rPr>
              <a:t>Mix</a:t>
            </a:r>
            <a:endParaRPr lang="es-ES" b="1" u="sng" dirty="0">
              <a:latin typeface="Arial" charset="0"/>
              <a:cs typeface="Arial" charset="0"/>
            </a:endParaRP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1142976" y="1285860"/>
            <a:ext cx="72152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/>
              <a:t>Es la combinación más adecuada de cuatro instrumentos de marketing controlables por la empresa (las cuatro </a:t>
            </a:r>
            <a:r>
              <a:rPr lang="es-ES" b="1" dirty="0" err="1"/>
              <a:t>Ps</a:t>
            </a:r>
            <a:r>
              <a:rPr lang="es-ES" b="1" dirty="0"/>
              <a:t>)</a:t>
            </a:r>
          </a:p>
          <a:p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/>
              <a:t> Producto </a:t>
            </a:r>
            <a:r>
              <a:rPr lang="es-ES" i="1" dirty="0"/>
              <a:t>(</a:t>
            </a:r>
            <a:r>
              <a:rPr lang="es-ES" i="1" dirty="0" err="1"/>
              <a:t>product</a:t>
            </a:r>
            <a:r>
              <a:rPr lang="es-ES" i="1" dirty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s-ES" dirty="0"/>
              <a:t> Precio </a:t>
            </a:r>
            <a:r>
              <a:rPr lang="es-ES" i="1" dirty="0"/>
              <a:t>(</a:t>
            </a:r>
            <a:r>
              <a:rPr lang="es-ES" i="1" dirty="0" err="1"/>
              <a:t>price</a:t>
            </a:r>
            <a:r>
              <a:rPr lang="es-ES" i="1" dirty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s-ES" dirty="0"/>
              <a:t> </a:t>
            </a:r>
            <a:r>
              <a:rPr lang="es-ES" dirty="0" smtClean="0"/>
              <a:t>Plaza (Distribución - </a:t>
            </a:r>
            <a:r>
              <a:rPr lang="es-ES" i="1" dirty="0" smtClean="0"/>
              <a:t>place)</a:t>
            </a:r>
            <a:endParaRPr lang="es-ES" i="1" dirty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Promoción (Comunicación - </a:t>
            </a:r>
            <a:r>
              <a:rPr lang="es-ES" i="1" dirty="0" err="1" smtClean="0"/>
              <a:t>promotion</a:t>
            </a:r>
            <a:r>
              <a:rPr lang="es-ES" i="1" dirty="0"/>
              <a:t>)</a:t>
            </a:r>
          </a:p>
          <a:p>
            <a:endParaRPr lang="es-ES" dirty="0" smtClean="0"/>
          </a:p>
          <a:p>
            <a:r>
              <a:rPr lang="es-PE" b="1" dirty="0" smtClean="0"/>
              <a:t>El objetivo de aplicar este análisis es conocer la situación de la empresa y poder desarrollar una estrategia específica de posicionamiento posterior.</a:t>
            </a:r>
            <a:br>
              <a:rPr lang="es-PE" b="1" dirty="0" smtClean="0"/>
            </a:br>
            <a:endParaRPr lang="es-ES" b="1" dirty="0"/>
          </a:p>
          <a:p>
            <a:r>
              <a:rPr lang="es-ES" b="1" u="sng" dirty="0"/>
              <a:t>1.- Producto</a:t>
            </a:r>
          </a:p>
          <a:p>
            <a:endParaRPr lang="es-ES" dirty="0"/>
          </a:p>
          <a:p>
            <a:pPr algn="just"/>
            <a:r>
              <a:rPr lang="es-ES" b="1" dirty="0" smtClean="0"/>
              <a:t>Se </a:t>
            </a:r>
            <a:r>
              <a:rPr lang="es-ES" b="1" dirty="0"/>
              <a:t>define como un conjunto de características, tangibles e intangibles, susceptible de satisfacer una necesidad en el mercado. </a:t>
            </a:r>
          </a:p>
          <a:p>
            <a:pPr algn="just"/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2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28794" y="1928802"/>
            <a:ext cx="54292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Diseño del Producto: </a:t>
            </a:r>
          </a:p>
          <a:p>
            <a:pPr algn="just"/>
            <a:endParaRPr lang="es-PE" sz="2400" dirty="0" smtClean="0">
              <a:solidFill>
                <a:srgbClr val="000000"/>
              </a:solidFill>
            </a:endParaRPr>
          </a:p>
          <a:p>
            <a:pPr algn="just">
              <a:buSzPts val="2400"/>
              <a:buFont typeface="Arial"/>
              <a:buChar char="•"/>
            </a:pPr>
            <a:r>
              <a:rPr lang="es-PE" sz="2400" dirty="0" smtClean="0">
                <a:solidFill>
                  <a:srgbClr val="000000"/>
                </a:solidFill>
              </a:rPr>
              <a:t>El proceso de diseño del producto. </a:t>
            </a:r>
          </a:p>
          <a:p>
            <a:pPr algn="just">
              <a:buSzPts val="2400"/>
              <a:buFont typeface="Arial"/>
              <a:buChar char="•"/>
            </a:pPr>
            <a:r>
              <a:rPr lang="es-PE" sz="2400" dirty="0" smtClean="0">
                <a:solidFill>
                  <a:srgbClr val="000000"/>
                </a:solidFill>
              </a:rPr>
              <a:t>Selección del proceso de manufactura. </a:t>
            </a:r>
          </a:p>
          <a:p>
            <a:pPr algn="just">
              <a:buSzPts val="2400"/>
              <a:buFont typeface="Arial"/>
              <a:buChar char="•"/>
            </a:pPr>
            <a:r>
              <a:rPr lang="es-PE" sz="2400" dirty="0" smtClean="0">
                <a:solidFill>
                  <a:srgbClr val="000000"/>
                </a:solidFill>
              </a:rPr>
              <a:t>Diseño del servicio y selección del proceso.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20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071670" y="285728"/>
            <a:ext cx="5786478" cy="3698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u="sng" dirty="0" smtClean="0">
                <a:latin typeface="Arial" charset="0"/>
                <a:cs typeface="Arial" charset="0"/>
              </a:rPr>
              <a:t>Concepto </a:t>
            </a:r>
            <a:r>
              <a:rPr lang="es-ES" b="1" u="sng" dirty="0">
                <a:latin typeface="Arial" charset="0"/>
                <a:cs typeface="Arial" charset="0"/>
              </a:rPr>
              <a:t>de Marketing </a:t>
            </a:r>
            <a:r>
              <a:rPr lang="es-ES" b="1" u="sng" dirty="0" err="1" smtClean="0">
                <a:latin typeface="Arial" charset="0"/>
                <a:cs typeface="Arial" charset="0"/>
              </a:rPr>
              <a:t>Mix</a:t>
            </a:r>
            <a:endParaRPr lang="es-ES" b="1" u="sng" dirty="0">
              <a:latin typeface="Arial" charset="0"/>
              <a:cs typeface="Arial" charset="0"/>
            </a:endParaRP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1071538" y="1142984"/>
            <a:ext cx="728664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u="sng" dirty="0"/>
              <a:t>2.- El Precio</a:t>
            </a:r>
          </a:p>
          <a:p>
            <a:endParaRPr lang="es-ES" dirty="0" smtClean="0"/>
          </a:p>
          <a:p>
            <a:r>
              <a:rPr lang="es-ES" dirty="0" smtClean="0"/>
              <a:t>Concepto</a:t>
            </a:r>
            <a:r>
              <a:rPr lang="es-ES" dirty="0"/>
              <a:t>: se puede definir desde dos puntos de vista:</a:t>
            </a:r>
          </a:p>
          <a:p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/>
              <a:t> </a:t>
            </a:r>
            <a:r>
              <a:rPr lang="es-ES" b="1" dirty="0"/>
              <a:t>Para el comprador</a:t>
            </a:r>
            <a:r>
              <a:rPr lang="es-ES" dirty="0"/>
              <a:t>, el precio es el valor que está dispuesto a pagar por un determinado producto a cambio de la utilidad que le reporta.</a:t>
            </a:r>
          </a:p>
          <a:p>
            <a:pPr>
              <a:buFont typeface="Arial" pitchFamily="34" charset="0"/>
              <a:buChar char="•"/>
            </a:pPr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b="1" dirty="0"/>
              <a:t>Para el vendedor</a:t>
            </a:r>
            <a:r>
              <a:rPr lang="es-ES" dirty="0"/>
              <a:t>, el precio de ese producto es el valor a partir del cual es capaz de venderlo.</a:t>
            </a:r>
          </a:p>
          <a:p>
            <a:pPr>
              <a:buFont typeface="Arial" pitchFamily="34" charset="0"/>
              <a:buChar char="•"/>
            </a:pPr>
            <a:endParaRPr lang="es-ES" dirty="0"/>
          </a:p>
          <a:p>
            <a:pPr algn="ctr"/>
            <a:r>
              <a:rPr lang="es-ES" b="1" u="sng" dirty="0"/>
              <a:t>Factores determinantes del </a:t>
            </a:r>
            <a:r>
              <a:rPr lang="es-ES" b="1" u="sng" dirty="0" smtClean="0"/>
              <a:t>precio:</a:t>
            </a:r>
            <a:endParaRPr lang="es-ES" b="1" u="sng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071538" y="4572008"/>
          <a:ext cx="7215269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726"/>
                <a:gridCol w="45095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INTERNOS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EXTERNOS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ES" sz="1400" dirty="0" smtClean="0"/>
                        <a:t> Coste</a:t>
                      </a:r>
                      <a:r>
                        <a:rPr lang="es-ES" sz="1400" baseline="0" dirty="0" smtClean="0"/>
                        <a:t> de producción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" sz="1400" baseline="0" dirty="0" smtClean="0"/>
                        <a:t> Objetivos de la organización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" sz="1400" baseline="0" dirty="0" smtClean="0"/>
                        <a:t> Ciclo de vida del producto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ES" sz="1400" dirty="0" smtClean="0"/>
                        <a:t>Sensibilidad de los consumidores ante el precio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" sz="1400" dirty="0" smtClean="0"/>
                        <a:t> la competencia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" sz="1400" dirty="0" smtClean="0"/>
                        <a:t> Imagen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" sz="1400" baseline="0" dirty="0" smtClean="0"/>
                        <a:t> Restricciones legales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21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71736" y="500042"/>
            <a:ext cx="5414376" cy="3698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u="sng" dirty="0" smtClean="0">
                <a:latin typeface="Arial" charset="0"/>
                <a:cs typeface="Arial" charset="0"/>
              </a:rPr>
              <a:t>Concepto </a:t>
            </a:r>
            <a:r>
              <a:rPr lang="es-ES" b="1" u="sng" dirty="0">
                <a:latin typeface="Arial" charset="0"/>
                <a:cs typeface="Arial" charset="0"/>
              </a:rPr>
              <a:t>de Marketing </a:t>
            </a:r>
            <a:r>
              <a:rPr lang="es-ES" b="1" u="sng" dirty="0" err="1" smtClean="0">
                <a:latin typeface="Arial" charset="0"/>
                <a:cs typeface="Arial" charset="0"/>
              </a:rPr>
              <a:t>Mix</a:t>
            </a:r>
            <a:endParaRPr lang="es-ES" b="1" u="sng" dirty="0">
              <a:latin typeface="Arial" charset="0"/>
              <a:cs typeface="Arial" charset="0"/>
            </a:endParaRP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1000100" y="1071546"/>
            <a:ext cx="721523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u="sng" dirty="0"/>
              <a:t>3.- Distribución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Es </a:t>
            </a:r>
            <a:r>
              <a:rPr lang="es-ES" dirty="0"/>
              <a:t>aquella variable del marketing </a:t>
            </a:r>
            <a:r>
              <a:rPr lang="es-ES" dirty="0" err="1"/>
              <a:t>mix</a:t>
            </a:r>
            <a:r>
              <a:rPr lang="es-ES" dirty="0"/>
              <a:t> cuya función es poner el producto a disposición del consumidor o del comprador industrial en la cantidad demandada, en el momento en que se necesite y en el lugar donde se debe adquirir, presentando además el producto de forma atractiva para estimular su compra.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Intermediarios</a:t>
            </a:r>
            <a:r>
              <a:rPr lang="es-ES" dirty="0"/>
              <a:t>: Son las personas que llevan a cabo la función de distribución, que con frecuencia reciben duras críticas pues a ellos se les achaca el encarecimiento de los productos.</a:t>
            </a:r>
          </a:p>
          <a:p>
            <a:pPr algn="ctr"/>
            <a:endParaRPr lang="es-ES" u="sng" dirty="0" smtClean="0"/>
          </a:p>
          <a:p>
            <a:pPr algn="ctr"/>
            <a:r>
              <a:rPr lang="es-ES" u="sng" dirty="0" smtClean="0"/>
              <a:t>Funciones </a:t>
            </a:r>
            <a:r>
              <a:rPr lang="es-ES" u="sng" dirty="0"/>
              <a:t>de los intermediarios</a:t>
            </a:r>
          </a:p>
          <a:p>
            <a:endParaRPr lang="es-ES" dirty="0"/>
          </a:p>
          <a:p>
            <a:pPr>
              <a:buFontTx/>
              <a:buChar char="-"/>
            </a:pPr>
            <a:r>
              <a:rPr lang="es-ES" dirty="0" smtClean="0"/>
              <a:t>Reducen </a:t>
            </a:r>
            <a:r>
              <a:rPr lang="es-ES" dirty="0"/>
              <a:t>el número de </a:t>
            </a:r>
            <a:r>
              <a:rPr lang="es-ES" dirty="0" smtClean="0"/>
              <a:t>transacciones 	-  </a:t>
            </a:r>
            <a:r>
              <a:rPr lang="es-ES" dirty="0"/>
              <a:t>Adecuan la oferta a la </a:t>
            </a:r>
            <a:r>
              <a:rPr lang="es-ES" dirty="0" smtClean="0"/>
              <a:t>demanda</a:t>
            </a:r>
          </a:p>
          <a:p>
            <a:pPr>
              <a:buFontTx/>
              <a:buChar char="-"/>
            </a:pPr>
            <a:r>
              <a:rPr lang="es-ES" dirty="0" smtClean="0"/>
              <a:t> Gran surtido			- Realizan </a:t>
            </a:r>
            <a:r>
              <a:rPr lang="es-ES" dirty="0"/>
              <a:t>las actividades de </a:t>
            </a:r>
            <a:r>
              <a:rPr lang="es-ES" dirty="0" smtClean="0"/>
              <a:t>pedido -  otorgan financiación		- Realizan </a:t>
            </a:r>
            <a:r>
              <a:rPr lang="es-ES" dirty="0"/>
              <a:t>actividades de </a:t>
            </a:r>
            <a:r>
              <a:rPr lang="es-ES" dirty="0" smtClean="0"/>
              <a:t>marketing- - Asumen riesgos			- Proporcionan </a:t>
            </a:r>
            <a:r>
              <a:rPr lang="es-ES" dirty="0"/>
              <a:t>servicios </a:t>
            </a:r>
            <a:r>
              <a:rPr lang="es-ES" dirty="0" smtClean="0"/>
              <a:t>adicionales	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22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29426" y="357166"/>
            <a:ext cx="5414408" cy="3698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u="sng" dirty="0" smtClean="0">
                <a:latin typeface="Arial" charset="0"/>
                <a:cs typeface="Arial" charset="0"/>
              </a:rPr>
              <a:t>Concepto </a:t>
            </a:r>
            <a:r>
              <a:rPr lang="es-ES" b="1" u="sng" dirty="0">
                <a:latin typeface="Arial" charset="0"/>
                <a:cs typeface="Arial" charset="0"/>
              </a:rPr>
              <a:t>de Marketing </a:t>
            </a:r>
            <a:r>
              <a:rPr lang="es-ES" b="1" u="sng" dirty="0" err="1" smtClean="0">
                <a:latin typeface="Arial" charset="0"/>
                <a:cs typeface="Arial" charset="0"/>
              </a:rPr>
              <a:t>Mix</a:t>
            </a:r>
            <a:endParaRPr lang="es-ES" b="1" u="sng" dirty="0">
              <a:latin typeface="Arial" charset="0"/>
              <a:cs typeface="Arial" charset="0"/>
            </a:endParaRP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928662" y="1071546"/>
            <a:ext cx="728667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u="sng" dirty="0"/>
              <a:t>4.- Comunicación o promoción</a:t>
            </a:r>
            <a:r>
              <a:rPr lang="es-ES" b="1" dirty="0"/>
              <a:t>.</a:t>
            </a:r>
          </a:p>
          <a:p>
            <a:endParaRPr lang="es-ES" dirty="0"/>
          </a:p>
          <a:p>
            <a:r>
              <a:rPr lang="es-ES" b="1" dirty="0" smtClean="0"/>
              <a:t>Los </a:t>
            </a:r>
            <a:r>
              <a:rPr lang="es-ES" b="1" dirty="0"/>
              <a:t>objetivos principales son: Notoriedad, Conocimiento, Gusto, Preferencia, Convicción y </a:t>
            </a:r>
            <a:r>
              <a:rPr lang="es-ES" b="1" dirty="0" smtClean="0"/>
              <a:t>compra.</a:t>
            </a:r>
          </a:p>
          <a:p>
            <a:endParaRPr lang="es-ES" b="1" dirty="0" smtClean="0"/>
          </a:p>
          <a:p>
            <a:r>
              <a:rPr lang="es-ES" b="1" dirty="0" smtClean="0"/>
              <a:t>Medios:</a:t>
            </a:r>
            <a:endParaRPr lang="es-ES" b="1" dirty="0"/>
          </a:p>
          <a:p>
            <a:r>
              <a:rPr lang="es-ES" dirty="0" smtClean="0"/>
              <a:t>Instrumentos </a:t>
            </a:r>
            <a:r>
              <a:rPr lang="es-ES" dirty="0"/>
              <a:t>para alcanzar los objetivos de la promoción y comunicación.</a:t>
            </a:r>
          </a:p>
          <a:p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/>
              <a:t> La publicidad</a:t>
            </a:r>
          </a:p>
          <a:p>
            <a:pPr algn="just"/>
            <a:r>
              <a:rPr lang="es-ES" dirty="0" smtClean="0"/>
              <a:t>Proceso </a:t>
            </a:r>
            <a:r>
              <a:rPr lang="es-ES" dirty="0"/>
              <a:t>de comunicación unilateral en el que un emisor identificado (el anunciante) dirige un mensaje a través de diferentes medios masivos (TV, radio, </a:t>
            </a:r>
            <a:r>
              <a:rPr lang="es-ES" dirty="0" smtClean="0"/>
              <a:t>prensa) a </a:t>
            </a:r>
            <a:r>
              <a:rPr lang="es-ES" dirty="0"/>
              <a:t>un grupo de receptores anónimos (su público objetivo).</a:t>
            </a:r>
          </a:p>
          <a:p>
            <a:pPr algn="just"/>
            <a:endParaRPr lang="es-ES" dirty="0"/>
          </a:p>
          <a:p>
            <a:r>
              <a:rPr lang="es-ES" dirty="0" smtClean="0"/>
              <a:t>Objetivos</a:t>
            </a:r>
            <a:r>
              <a:rPr lang="es-ES" dirty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es-ES" dirty="0"/>
              <a:t> Informar las características de un nuevo producto</a:t>
            </a:r>
          </a:p>
          <a:p>
            <a:pPr>
              <a:buFont typeface="Courier New" pitchFamily="49" charset="0"/>
              <a:buChar char="o"/>
            </a:pPr>
            <a:r>
              <a:rPr lang="es-ES" dirty="0"/>
              <a:t> Persuadir a los consumidores de que el producto es el mejor</a:t>
            </a:r>
          </a:p>
          <a:p>
            <a:pPr>
              <a:buFont typeface="Courier New" pitchFamily="49" charset="0"/>
              <a:buChar char="o"/>
            </a:pPr>
            <a:r>
              <a:rPr lang="es-ES" dirty="0"/>
              <a:t> Recordar al consumidor que ese producto sigue en el mercado</a:t>
            </a:r>
          </a:p>
          <a:p>
            <a:r>
              <a:rPr lang="es-ES" dirty="0"/>
              <a:t> Medios.</a:t>
            </a:r>
          </a:p>
          <a:p>
            <a:pPr>
              <a:buFont typeface="Courier New" pitchFamily="49" charset="0"/>
              <a:buChar char="o"/>
            </a:pPr>
            <a:r>
              <a:rPr lang="es-ES" dirty="0"/>
              <a:t> Formas de comunicación y  soportes dentro de esos medios.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23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71538" y="3000372"/>
            <a:ext cx="6914574" cy="3698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u="sng" dirty="0" smtClean="0">
                <a:latin typeface="Arial" charset="0"/>
                <a:cs typeface="Arial" charset="0"/>
              </a:rPr>
              <a:t>Caso práctico</a:t>
            </a:r>
            <a:endParaRPr lang="es-ES" b="1" u="sng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3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00166" y="928670"/>
            <a:ext cx="64294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Diseño del Producto: </a:t>
            </a:r>
          </a:p>
          <a:p>
            <a:pPr algn="just"/>
            <a:endParaRPr lang="es-PE" sz="2400" dirty="0" smtClean="0">
              <a:solidFill>
                <a:srgbClr val="000000"/>
              </a:solidFill>
            </a:endParaRPr>
          </a:p>
          <a:p>
            <a:pPr algn="just"/>
            <a:r>
              <a:rPr lang="es-PE" sz="2400" dirty="0" smtClean="0"/>
              <a:t>El crecimiento de una empresa depende en gran medida de su capacidad para introducir nuevos productos y realizar un desarrollo consistente de los mismos. </a:t>
            </a:r>
          </a:p>
          <a:p>
            <a:pPr algn="just"/>
            <a:endParaRPr lang="es-PE" sz="2400" dirty="0" smtClean="0"/>
          </a:p>
          <a:p>
            <a:pPr algn="just"/>
            <a:r>
              <a:rPr lang="es-PE" sz="2400" dirty="0" smtClean="0"/>
              <a:t>La Estrategia de Productos y Servicios consistirá fundamentalmente en seleccionar, definir y diseñar los mismos.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4</a:t>
            </a:fld>
            <a:endParaRPr lang="es-PE" dirty="0">
              <a:solidFill>
                <a:srgbClr val="FF0000"/>
              </a:solidFill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293814" y="4079892"/>
            <a:ext cx="3421062" cy="1706562"/>
            <a:chOff x="3029" y="2619"/>
            <a:chExt cx="2155" cy="1075"/>
          </a:xfrm>
        </p:grpSpPr>
        <p:pic>
          <p:nvPicPr>
            <p:cNvPr id="5" name="Picture 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29" y="3225"/>
              <a:ext cx="1753" cy="4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13500000" algn="ctr" rotWithShape="0">
                <a:schemeClr val="folHlink"/>
              </a:outerShdw>
            </a:effectLst>
          </p:spPr>
        </p:pic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183" y="2619"/>
              <a:ext cx="200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latin typeface="Arial Narrow" pitchFamily="34" charset="0"/>
                </a:rPr>
                <a:t>Como lo </a:t>
              </a:r>
              <a:r>
                <a:rPr lang="en-US" sz="2000" dirty="0" err="1" smtClean="0">
                  <a:latin typeface="Arial Narrow" pitchFamily="34" charset="0"/>
                </a:rPr>
                <a:t>diseña</a:t>
              </a:r>
              <a:r>
                <a:rPr lang="en-US" sz="2000" dirty="0" smtClean="0">
                  <a:latin typeface="Arial Narrow" pitchFamily="34" charset="0"/>
                </a:rPr>
                <a:t> la </a:t>
              </a:r>
              <a:r>
                <a:rPr lang="en-US" sz="2000" dirty="0" err="1" smtClean="0">
                  <a:latin typeface="Arial Narrow" pitchFamily="34" charset="0"/>
                </a:rPr>
                <a:t>ingeniería</a:t>
              </a:r>
              <a:r>
                <a:rPr lang="en-US" sz="2000" dirty="0" smtClean="0">
                  <a:latin typeface="Arial Narrow" pitchFamily="34" charset="0"/>
                </a:rPr>
                <a:t>:</a:t>
              </a:r>
              <a:endParaRPr lang="en-US" sz="2000" dirty="0">
                <a:latin typeface="Arial Narrow" pitchFamily="34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830788" y="4064000"/>
            <a:ext cx="3421063" cy="1906588"/>
            <a:chOff x="437" y="2584"/>
            <a:chExt cx="2155" cy="1201"/>
          </a:xfrm>
        </p:grpSpPr>
        <p:pic>
          <p:nvPicPr>
            <p:cNvPr id="8" name="Picture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2" y="2916"/>
              <a:ext cx="1608" cy="8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13500000" algn="ctr" rotWithShape="0">
                <a:schemeClr val="folHlink"/>
              </a:outerShdw>
            </a:effectLst>
          </p:spPr>
        </p:pic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37" y="2584"/>
              <a:ext cx="2155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err="1" smtClean="0">
                  <a:latin typeface="Arial Narrow" pitchFamily="34" charset="0"/>
                </a:rPr>
                <a:t>Cómo</a:t>
              </a:r>
              <a:r>
                <a:rPr lang="en-US" sz="2000" dirty="0" smtClean="0">
                  <a:latin typeface="Arial Narrow" pitchFamily="34" charset="0"/>
                </a:rPr>
                <a:t> lo </a:t>
              </a:r>
              <a:r>
                <a:rPr lang="en-US" sz="2000" dirty="0" err="1" smtClean="0">
                  <a:latin typeface="Arial Narrow" pitchFamily="34" charset="0"/>
                </a:rPr>
                <a:t>hizo</a:t>
              </a:r>
              <a:r>
                <a:rPr lang="en-US" sz="2000" dirty="0" smtClean="0">
                  <a:latin typeface="Arial Narrow" pitchFamily="34" charset="0"/>
                </a:rPr>
                <a:t> </a:t>
              </a:r>
              <a:r>
                <a:rPr lang="en-US" sz="2000" dirty="0" err="1" smtClean="0">
                  <a:latin typeface="Arial Narrow" pitchFamily="34" charset="0"/>
                </a:rPr>
                <a:t>operaciones</a:t>
              </a:r>
              <a:r>
                <a:rPr lang="en-US" sz="2000" dirty="0" smtClean="0">
                  <a:latin typeface="Arial Narrow" pitchFamily="34" charset="0"/>
                </a:rPr>
                <a:t>:</a:t>
              </a:r>
              <a:endParaRPr lang="en-US" sz="2000" dirty="0">
                <a:latin typeface="Arial Narrow" pitchFamily="34" charset="0"/>
              </a:endParaRPr>
            </a:p>
          </p:txBody>
        </p: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5149876" y="1727200"/>
            <a:ext cx="3136900" cy="1930400"/>
            <a:chOff x="3065" y="1088"/>
            <a:chExt cx="1976" cy="1216"/>
          </a:xfrm>
        </p:grpSpPr>
        <p:pic>
          <p:nvPicPr>
            <p:cNvPr id="11" name="Picture 9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65" y="1328"/>
              <a:ext cx="1687" cy="9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13500000" algn="ctr" rotWithShape="0">
                <a:schemeClr val="folHlink"/>
              </a:outerShdw>
            </a:effectLst>
          </p:spPr>
        </p:pic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188" y="1088"/>
              <a:ext cx="185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latin typeface="Arial Narrow" pitchFamily="34" charset="0"/>
                </a:rPr>
                <a:t>Como lo </a:t>
              </a:r>
              <a:r>
                <a:rPr lang="en-US" sz="2000" dirty="0" err="1" smtClean="0">
                  <a:latin typeface="Arial Narrow" pitchFamily="34" charset="0"/>
                </a:rPr>
                <a:t>entiende</a:t>
              </a:r>
              <a:r>
                <a:rPr lang="en-US" sz="2000" dirty="0" smtClean="0">
                  <a:latin typeface="Arial Narrow" pitchFamily="34" charset="0"/>
                </a:rPr>
                <a:t> marketing:</a:t>
              </a:r>
              <a:endParaRPr lang="en-US" sz="2000" dirty="0">
                <a:latin typeface="Arial Narrow" pitchFamily="34" charset="0"/>
              </a:endParaRPr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1287487" y="1798638"/>
            <a:ext cx="3427413" cy="1955800"/>
            <a:chOff x="632" y="1133"/>
            <a:chExt cx="2159" cy="1232"/>
          </a:xfrm>
        </p:grpSpPr>
        <p:pic>
          <p:nvPicPr>
            <p:cNvPr id="14" name="Picture 12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2" y="1428"/>
              <a:ext cx="1934" cy="9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13500000" algn="ctr" rotWithShape="0">
                <a:schemeClr val="folHlink"/>
              </a:outerShdw>
            </a:effectLst>
          </p:spPr>
        </p:pic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37" y="1133"/>
              <a:ext cx="215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latin typeface="Arial Narrow" pitchFamily="34" charset="0"/>
                </a:rPr>
                <a:t>Lo </a:t>
              </a:r>
              <a:r>
                <a:rPr lang="en-US" sz="2000" dirty="0" err="1" smtClean="0">
                  <a:latin typeface="Arial Narrow" pitchFamily="34" charset="0"/>
                </a:rPr>
                <a:t>que</a:t>
              </a:r>
              <a:r>
                <a:rPr lang="en-US" sz="2000" dirty="0" smtClean="0">
                  <a:latin typeface="Arial Narrow" pitchFamily="34" charset="0"/>
                </a:rPr>
                <a:t> el </a:t>
              </a:r>
              <a:r>
                <a:rPr lang="en-US" sz="2000" dirty="0" err="1" smtClean="0">
                  <a:latin typeface="Arial Narrow" pitchFamily="34" charset="0"/>
                </a:rPr>
                <a:t>cliente</a:t>
              </a:r>
              <a:r>
                <a:rPr lang="en-US" sz="2000" dirty="0" smtClean="0">
                  <a:latin typeface="Arial Narrow" pitchFamily="34" charset="0"/>
                </a:rPr>
                <a:t> </a:t>
              </a:r>
              <a:r>
                <a:rPr lang="en-US" sz="2000" dirty="0" err="1" smtClean="0">
                  <a:latin typeface="Arial Narrow" pitchFamily="34" charset="0"/>
                </a:rPr>
                <a:t>quiere</a:t>
              </a:r>
              <a:r>
                <a:rPr lang="en-US" sz="2000" dirty="0" smtClean="0">
                  <a:latin typeface="Arial Narrow" pitchFamily="34" charset="0"/>
                </a:rPr>
                <a:t>:</a:t>
              </a:r>
              <a:endParaRPr lang="en-US" sz="2000" dirty="0">
                <a:latin typeface="Arial Narrow" pitchFamily="34" charset="0"/>
              </a:endParaRPr>
            </a:p>
          </p:txBody>
        </p:sp>
      </p:grpSp>
      <p:sp>
        <p:nvSpPr>
          <p:cNvPr id="16" name="Rectangle 14"/>
          <p:cNvSpPr txBox="1">
            <a:spLocks noChangeArrowheads="1"/>
          </p:cNvSpPr>
          <p:nvPr/>
        </p:nvSpPr>
        <p:spPr>
          <a:xfrm>
            <a:off x="1519263" y="212725"/>
            <a:ext cx="6640513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El diseño del producto</a:t>
            </a:r>
            <a:endParaRPr kumimoji="0" lang="es-ES_tradnl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5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28794" y="1928802"/>
            <a:ext cx="54292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7800" indent="-177800" algn="ctr"/>
            <a:r>
              <a:rPr lang="es-PE" sz="2400" b="1" dirty="0" smtClean="0">
                <a:solidFill>
                  <a:srgbClr val="FF0000"/>
                </a:solidFill>
              </a:rPr>
              <a:t>Diseño del Producto: </a:t>
            </a:r>
          </a:p>
          <a:p>
            <a:pPr marL="177800" indent="-177800" algn="just"/>
            <a:endParaRPr lang="es-PE" sz="2400" dirty="0" smtClean="0">
              <a:solidFill>
                <a:srgbClr val="000000"/>
              </a:solidFill>
            </a:endParaRPr>
          </a:p>
          <a:p>
            <a:pPr marL="177800" indent="-177800" algn="just">
              <a:buSzPts val="2400"/>
              <a:buFont typeface="Arial"/>
              <a:buChar char="•"/>
            </a:pPr>
            <a:r>
              <a:rPr lang="es-PE" sz="2400" dirty="0" smtClean="0">
                <a:solidFill>
                  <a:srgbClr val="000000"/>
                </a:solidFill>
              </a:rPr>
              <a:t>El proceso de diseño del producto. </a:t>
            </a:r>
          </a:p>
          <a:p>
            <a:pPr marL="177800" indent="-177800" algn="just">
              <a:buSzPts val="2400"/>
              <a:buFont typeface="Arial"/>
              <a:buChar char="•"/>
            </a:pPr>
            <a:r>
              <a:rPr lang="es-PE" sz="2400" dirty="0" smtClean="0">
                <a:solidFill>
                  <a:srgbClr val="000000"/>
                </a:solidFill>
              </a:rPr>
              <a:t>Selección del proceso de manufactura. </a:t>
            </a:r>
          </a:p>
          <a:p>
            <a:pPr marL="177800" indent="-177800" algn="just">
              <a:buSzPts val="2400"/>
              <a:buFont typeface="Arial"/>
              <a:buChar char="•"/>
            </a:pPr>
            <a:r>
              <a:rPr lang="es-PE" sz="2400" dirty="0" smtClean="0">
                <a:solidFill>
                  <a:srgbClr val="000000"/>
                </a:solidFill>
              </a:rPr>
              <a:t>Diseño del servicio y selección del proceso.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6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35075" y="809645"/>
            <a:ext cx="6640513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Importancia de la estrategia de producto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57290" y="2143116"/>
            <a:ext cx="6772296" cy="2979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44500" marR="0" lvl="0" indent="-44450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 2" pitchFamily="18" charset="2"/>
              <a:buBlip>
                <a:blip r:embed="rId2"/>
              </a:buBlip>
              <a:tabLst/>
              <a:defRPr/>
            </a:pPr>
            <a:r>
              <a:rPr kumimoji="0" lang="es-ES" sz="2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 esencia de una organización radica en su producto.</a:t>
            </a:r>
          </a:p>
          <a:p>
            <a:pPr marL="444500" marR="0" lvl="0" indent="-44450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 2" pitchFamily="18" charset="2"/>
              <a:buBlip>
                <a:blip r:embed="rId2"/>
              </a:buBlip>
              <a:tabLst/>
              <a:defRPr/>
            </a:pPr>
            <a:r>
              <a:rPr kumimoji="0" lang="es-ES" sz="2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Buenos productos son cruciales para el éxito.</a:t>
            </a:r>
          </a:p>
          <a:p>
            <a:pPr marL="444500" marR="0" lvl="0" indent="-44450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 2" pitchFamily="18" charset="2"/>
              <a:buBlip>
                <a:blip r:embed="rId2"/>
              </a:buBlip>
              <a:tabLst/>
              <a:defRPr/>
            </a:pPr>
            <a:r>
              <a:rPr kumimoji="0" lang="es-ES" sz="2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Una estrategia de producto, poco menos que excelente puede ser devastadora para la empresa.</a:t>
            </a:r>
            <a:endParaRPr kumimoji="0" lang="es-ES" sz="2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7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2050"/>
          <p:cNvSpPr txBox="1">
            <a:spLocks noChangeArrowheads="1"/>
          </p:cNvSpPr>
          <p:nvPr/>
        </p:nvSpPr>
        <p:spPr>
          <a:xfrm>
            <a:off x="1285852" y="857232"/>
            <a:ext cx="6640513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Estrategias de producto</a:t>
            </a:r>
            <a:endParaRPr kumimoji="0" lang="es-ES_tradnl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4" name="Rectangle 2051"/>
          <p:cNvSpPr txBox="1">
            <a:spLocks noChangeArrowheads="1"/>
          </p:cNvSpPr>
          <p:nvPr/>
        </p:nvSpPr>
        <p:spPr>
          <a:xfrm>
            <a:off x="1142976" y="2357430"/>
            <a:ext cx="7162800" cy="3384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19138" marR="0" lvl="0" indent="-630238" defTabSz="914400" rtl="0" eaLnBrk="1" fontAlgn="auto" latinLnBrk="0" hangingPunct="1">
              <a:lnSpc>
                <a:spcPct val="19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Arial" pitchFamily="34" charset="0"/>
              <a:buChar char="•"/>
              <a:tabLst/>
              <a:defRPr/>
            </a:pPr>
            <a:r>
              <a:rPr kumimoji="0" lang="es-ES_tradn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Diferenciación del producto</a:t>
            </a:r>
          </a:p>
          <a:p>
            <a:pPr marL="719138" marR="0" lvl="0" indent="-630238" defTabSz="914400" rtl="0" eaLnBrk="1" fontAlgn="auto" latinLnBrk="0" hangingPunct="1">
              <a:lnSpc>
                <a:spcPct val="19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Arial" pitchFamily="34" charset="0"/>
              <a:buChar char="•"/>
              <a:tabLst/>
              <a:defRPr/>
            </a:pPr>
            <a:r>
              <a:rPr kumimoji="0" lang="es-ES_tradn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Bajo costo</a:t>
            </a:r>
          </a:p>
          <a:p>
            <a:pPr marL="719138" marR="0" lvl="0" indent="-630238" defTabSz="914400" rtl="0" eaLnBrk="1" fontAlgn="auto" latinLnBrk="0" hangingPunct="1">
              <a:lnSpc>
                <a:spcPct val="19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Arial" pitchFamily="34" charset="0"/>
              <a:buChar char="•"/>
              <a:tabLst/>
              <a:defRPr/>
            </a:pPr>
            <a:r>
              <a:rPr kumimoji="0" lang="es-ES_tradn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Respuesta</a:t>
            </a:r>
            <a:endParaRPr kumimoji="0" lang="es-ES_tradnl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8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35075" y="212725"/>
            <a:ext cx="6640513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Diseño del Producto</a:t>
            </a:r>
            <a:endParaRPr kumimoji="0" lang="es-MX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00165" y="2000241"/>
            <a:ext cx="6357983" cy="2714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5600" marR="0" lvl="0" indent="-355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El diseño del producto se manifiesta en:</a:t>
            </a:r>
          </a:p>
          <a:p>
            <a:pPr marL="355600" marR="0" lvl="0" indent="-355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Concepto.</a:t>
            </a:r>
          </a:p>
          <a:p>
            <a:pPr marL="355600" marR="0" lvl="0" indent="-355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Tecnología.</a:t>
            </a:r>
          </a:p>
          <a:p>
            <a:pPr marL="355600" marR="0" lvl="0" indent="-355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Empaque.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9</a:t>
            </a:fld>
            <a:endParaRPr lang="es-PE" dirty="0">
              <a:solidFill>
                <a:srgbClr val="FF0000"/>
              </a:solidFill>
            </a:endParaRPr>
          </a:p>
        </p:txBody>
      </p:sp>
      <p:pic>
        <p:nvPicPr>
          <p:cNvPr id="181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9850" y="3429021"/>
            <a:ext cx="57340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00100" y="1285860"/>
            <a:ext cx="7500937" cy="379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Satisface  de una necesidad:</a:t>
            </a:r>
          </a:p>
          <a:p>
            <a:pPr marL="177800" marR="0" lvl="1" indent="-177800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P&amp;G no vende detergentes</a:t>
            </a:r>
          </a:p>
          <a:p>
            <a:pPr marL="177800" marR="0" lvl="1" indent="-177800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P&amp;G vende el beneficio de ropa limpia</a:t>
            </a:r>
          </a:p>
          <a:p>
            <a:pPr marL="177800" marR="0" lvl="0" indent="-177800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El cliente busca una satisfacción</a:t>
            </a:r>
            <a:endParaRPr kumimoji="0" lang="es-ES_tradnl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03487" y="357166"/>
            <a:ext cx="6640513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¿Qué es un buen producto?</a:t>
            </a:r>
            <a:endParaRPr kumimoji="0" lang="es-ES_tradnl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1110</Words>
  <Application>Microsoft Office PowerPoint</Application>
  <PresentationFormat>Presentación en pantalla (4:3)</PresentationFormat>
  <Paragraphs>216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PJUDICIAL</dc:creator>
  <cp:lastModifiedBy>PJUDICIAL</cp:lastModifiedBy>
  <cp:revision>92</cp:revision>
  <dcterms:created xsi:type="dcterms:W3CDTF">2014-03-31T17:58:21Z</dcterms:created>
  <dcterms:modified xsi:type="dcterms:W3CDTF">2014-05-26T21:49:48Z</dcterms:modified>
</cp:coreProperties>
</file>