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256" r:id="rId2"/>
    <p:sldId id="324" r:id="rId3"/>
    <p:sldId id="325" r:id="rId4"/>
    <p:sldId id="327" r:id="rId5"/>
    <p:sldId id="328" r:id="rId6"/>
    <p:sldId id="329" r:id="rId7"/>
    <p:sldId id="331" r:id="rId8"/>
    <p:sldId id="326" r:id="rId9"/>
    <p:sldId id="332" r:id="rId10"/>
    <p:sldId id="330" r:id="rId11"/>
    <p:sldId id="333" r:id="rId12"/>
    <p:sldId id="334" r:id="rId13"/>
    <p:sldId id="338" r:id="rId14"/>
    <p:sldId id="336" r:id="rId15"/>
    <p:sldId id="376" r:id="rId16"/>
    <p:sldId id="377" r:id="rId17"/>
    <p:sldId id="375" r:id="rId18"/>
    <p:sldId id="378" r:id="rId19"/>
    <p:sldId id="379" r:id="rId20"/>
    <p:sldId id="335" r:id="rId21"/>
    <p:sldId id="339" r:id="rId22"/>
    <p:sldId id="340" r:id="rId23"/>
    <p:sldId id="341" r:id="rId24"/>
    <p:sldId id="344" r:id="rId25"/>
    <p:sldId id="343" r:id="rId26"/>
    <p:sldId id="342" r:id="rId27"/>
    <p:sldId id="345" r:id="rId28"/>
    <p:sldId id="351" r:id="rId29"/>
    <p:sldId id="337" r:id="rId30"/>
    <p:sldId id="372" r:id="rId31"/>
    <p:sldId id="347" r:id="rId32"/>
    <p:sldId id="352" r:id="rId33"/>
    <p:sldId id="353" r:id="rId34"/>
    <p:sldId id="354" r:id="rId35"/>
    <p:sldId id="356" r:id="rId36"/>
    <p:sldId id="357" r:id="rId37"/>
    <p:sldId id="361" r:id="rId38"/>
    <p:sldId id="362" r:id="rId39"/>
    <p:sldId id="363" r:id="rId40"/>
    <p:sldId id="364" r:id="rId41"/>
    <p:sldId id="380" r:id="rId42"/>
    <p:sldId id="365" r:id="rId43"/>
    <p:sldId id="366" r:id="rId44"/>
    <p:sldId id="367" r:id="rId45"/>
    <p:sldId id="368" r:id="rId46"/>
    <p:sldId id="369" r:id="rId47"/>
    <p:sldId id="371" r:id="rId48"/>
    <p:sldId id="370" r:id="rId49"/>
    <p:sldId id="355" r:id="rId50"/>
    <p:sldId id="381" r:id="rId51"/>
    <p:sldId id="346" r:id="rId52"/>
    <p:sldId id="382" r:id="rId53"/>
    <p:sldId id="349" r:id="rId54"/>
    <p:sldId id="358" r:id="rId55"/>
    <p:sldId id="348" r:id="rId56"/>
    <p:sldId id="316" r:id="rId57"/>
  </p:sldIdLst>
  <p:sldSz cx="9144000" cy="6858000" type="screen4x3"/>
  <p:notesSz cx="6724650" cy="9774238"/>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188" y="-1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14015" cy="488712"/>
          </a:xfrm>
          <a:prstGeom prst="rect">
            <a:avLst/>
          </a:prstGeom>
        </p:spPr>
        <p:txBody>
          <a:bodyPr vert="horz" lIns="91861" tIns="45930" rIns="91861" bIns="45930" rtlCol="0"/>
          <a:lstStyle>
            <a:lvl1pPr algn="l">
              <a:defRPr sz="1200"/>
            </a:lvl1pPr>
          </a:lstStyle>
          <a:p>
            <a:endParaRPr lang="es-PE"/>
          </a:p>
        </p:txBody>
      </p:sp>
      <p:sp>
        <p:nvSpPr>
          <p:cNvPr id="3" name="2 Marcador de fecha"/>
          <p:cNvSpPr>
            <a:spLocks noGrp="1"/>
          </p:cNvSpPr>
          <p:nvPr>
            <p:ph type="dt" sz="quarter" idx="1"/>
          </p:nvPr>
        </p:nvSpPr>
        <p:spPr>
          <a:xfrm>
            <a:off x="3809079" y="0"/>
            <a:ext cx="2914015" cy="488712"/>
          </a:xfrm>
          <a:prstGeom prst="rect">
            <a:avLst/>
          </a:prstGeom>
        </p:spPr>
        <p:txBody>
          <a:bodyPr vert="horz" lIns="91861" tIns="45930" rIns="91861" bIns="45930" rtlCol="0"/>
          <a:lstStyle>
            <a:lvl1pPr algn="r">
              <a:defRPr sz="1200"/>
            </a:lvl1pPr>
          </a:lstStyle>
          <a:p>
            <a:fld id="{F87E1AC6-9001-415E-A1A9-AD1B4C1AEC2F}" type="datetimeFigureOut">
              <a:rPr lang="es-PE" smtClean="0"/>
              <a:pPr/>
              <a:t>26/05/2014</a:t>
            </a:fld>
            <a:endParaRPr lang="es-PE"/>
          </a:p>
        </p:txBody>
      </p:sp>
      <p:sp>
        <p:nvSpPr>
          <p:cNvPr id="4" name="3 Marcador de pie de página"/>
          <p:cNvSpPr>
            <a:spLocks noGrp="1"/>
          </p:cNvSpPr>
          <p:nvPr>
            <p:ph type="ftr" sz="quarter" idx="2"/>
          </p:nvPr>
        </p:nvSpPr>
        <p:spPr>
          <a:xfrm>
            <a:off x="0" y="9283829"/>
            <a:ext cx="2914015" cy="488712"/>
          </a:xfrm>
          <a:prstGeom prst="rect">
            <a:avLst/>
          </a:prstGeom>
        </p:spPr>
        <p:txBody>
          <a:bodyPr vert="horz" lIns="91861" tIns="45930" rIns="91861" bIns="45930" rtlCol="0" anchor="b"/>
          <a:lstStyle>
            <a:lvl1pPr algn="l">
              <a:defRPr sz="1200"/>
            </a:lvl1pPr>
          </a:lstStyle>
          <a:p>
            <a:endParaRPr lang="es-PE"/>
          </a:p>
        </p:txBody>
      </p:sp>
      <p:sp>
        <p:nvSpPr>
          <p:cNvPr id="5" name="4 Marcador de número de diapositiva"/>
          <p:cNvSpPr>
            <a:spLocks noGrp="1"/>
          </p:cNvSpPr>
          <p:nvPr>
            <p:ph type="sldNum" sz="quarter" idx="3"/>
          </p:nvPr>
        </p:nvSpPr>
        <p:spPr>
          <a:xfrm>
            <a:off x="3809079" y="9283829"/>
            <a:ext cx="2914015" cy="488712"/>
          </a:xfrm>
          <a:prstGeom prst="rect">
            <a:avLst/>
          </a:prstGeom>
        </p:spPr>
        <p:txBody>
          <a:bodyPr vert="horz" lIns="91861" tIns="45930" rIns="91861" bIns="45930" rtlCol="0" anchor="b"/>
          <a:lstStyle>
            <a:lvl1pPr algn="r">
              <a:defRPr sz="1200"/>
            </a:lvl1pPr>
          </a:lstStyle>
          <a:p>
            <a:fld id="{6F6E3CD7-B4EF-4C76-AB41-F7DBA8E20749}" type="slidenum">
              <a:rPr lang="es-PE" smtClean="0"/>
              <a:pPr/>
              <a:t>‹Nº›</a:t>
            </a:fld>
            <a:endParaRPr lang="es-PE"/>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14015" cy="488712"/>
          </a:xfrm>
          <a:prstGeom prst="rect">
            <a:avLst/>
          </a:prstGeom>
        </p:spPr>
        <p:txBody>
          <a:bodyPr vert="horz" lIns="91861" tIns="45930" rIns="91861" bIns="45930" rtlCol="0"/>
          <a:lstStyle>
            <a:lvl1pPr algn="l">
              <a:defRPr sz="1200"/>
            </a:lvl1pPr>
          </a:lstStyle>
          <a:p>
            <a:endParaRPr lang="es-PE"/>
          </a:p>
        </p:txBody>
      </p:sp>
      <p:sp>
        <p:nvSpPr>
          <p:cNvPr id="3" name="2 Marcador de fecha"/>
          <p:cNvSpPr>
            <a:spLocks noGrp="1"/>
          </p:cNvSpPr>
          <p:nvPr>
            <p:ph type="dt" idx="1"/>
          </p:nvPr>
        </p:nvSpPr>
        <p:spPr>
          <a:xfrm>
            <a:off x="3809079" y="0"/>
            <a:ext cx="2914015" cy="488712"/>
          </a:xfrm>
          <a:prstGeom prst="rect">
            <a:avLst/>
          </a:prstGeom>
        </p:spPr>
        <p:txBody>
          <a:bodyPr vert="horz" lIns="91861" tIns="45930" rIns="91861" bIns="45930" rtlCol="0"/>
          <a:lstStyle>
            <a:lvl1pPr algn="r">
              <a:defRPr sz="1200"/>
            </a:lvl1pPr>
          </a:lstStyle>
          <a:p>
            <a:fld id="{D794AA32-BD42-4B96-847F-F5ACDB40617B}" type="datetimeFigureOut">
              <a:rPr lang="es-PE" smtClean="0"/>
              <a:pPr/>
              <a:t>26/05/2014</a:t>
            </a:fld>
            <a:endParaRPr lang="es-PE"/>
          </a:p>
        </p:txBody>
      </p:sp>
      <p:sp>
        <p:nvSpPr>
          <p:cNvPr id="4" name="3 Marcador de imagen de diapositiva"/>
          <p:cNvSpPr>
            <a:spLocks noGrp="1" noRot="1" noChangeAspect="1"/>
          </p:cNvSpPr>
          <p:nvPr>
            <p:ph type="sldImg" idx="2"/>
          </p:nvPr>
        </p:nvSpPr>
        <p:spPr>
          <a:xfrm>
            <a:off x="919163" y="733425"/>
            <a:ext cx="4886325" cy="3665538"/>
          </a:xfrm>
          <a:prstGeom prst="rect">
            <a:avLst/>
          </a:prstGeom>
          <a:noFill/>
          <a:ln w="12700">
            <a:solidFill>
              <a:prstClr val="black"/>
            </a:solidFill>
          </a:ln>
        </p:spPr>
        <p:txBody>
          <a:bodyPr vert="horz" lIns="91861" tIns="45930" rIns="91861" bIns="45930" rtlCol="0" anchor="ctr"/>
          <a:lstStyle/>
          <a:p>
            <a:endParaRPr lang="es-PE"/>
          </a:p>
        </p:txBody>
      </p:sp>
      <p:sp>
        <p:nvSpPr>
          <p:cNvPr id="5" name="4 Marcador de notas"/>
          <p:cNvSpPr>
            <a:spLocks noGrp="1"/>
          </p:cNvSpPr>
          <p:nvPr>
            <p:ph type="body" sz="quarter" idx="3"/>
          </p:nvPr>
        </p:nvSpPr>
        <p:spPr>
          <a:xfrm>
            <a:off x="672465" y="4642763"/>
            <a:ext cx="5379720" cy="4398407"/>
          </a:xfrm>
          <a:prstGeom prst="rect">
            <a:avLst/>
          </a:prstGeom>
        </p:spPr>
        <p:txBody>
          <a:bodyPr vert="horz" lIns="91861" tIns="45930" rIns="91861" bIns="4593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9283829"/>
            <a:ext cx="2914015" cy="488712"/>
          </a:xfrm>
          <a:prstGeom prst="rect">
            <a:avLst/>
          </a:prstGeom>
        </p:spPr>
        <p:txBody>
          <a:bodyPr vert="horz" lIns="91861" tIns="45930" rIns="91861" bIns="45930"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3809079" y="9283829"/>
            <a:ext cx="2914015" cy="488712"/>
          </a:xfrm>
          <a:prstGeom prst="rect">
            <a:avLst/>
          </a:prstGeom>
        </p:spPr>
        <p:txBody>
          <a:bodyPr vert="horz" lIns="91861" tIns="45930" rIns="91861" bIns="45930" rtlCol="0" anchor="b"/>
          <a:lstStyle>
            <a:lvl1pPr algn="r">
              <a:defRPr sz="1200"/>
            </a:lvl1pPr>
          </a:lstStyle>
          <a:p>
            <a:fld id="{E16B4EA3-E515-4927-B4E2-594DC8A8A7F0}" type="slidenum">
              <a:rPr lang="es-PE" smtClean="0"/>
              <a:pPr/>
              <a:t>‹Nº›</a:t>
            </a:fld>
            <a:endParaRPr lang="es-PE"/>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a:p>
        </p:txBody>
      </p:sp>
      <p:sp>
        <p:nvSpPr>
          <p:cNvPr id="4" name="3 Marcador de número de diapositiva"/>
          <p:cNvSpPr>
            <a:spLocks noGrp="1"/>
          </p:cNvSpPr>
          <p:nvPr>
            <p:ph type="sldNum" sz="quarter" idx="10"/>
          </p:nvPr>
        </p:nvSpPr>
        <p:spPr/>
        <p:txBody>
          <a:bodyPr/>
          <a:lstStyle/>
          <a:p>
            <a:fld id="{E16B4EA3-E515-4927-B4E2-594DC8A8A7F0}" type="slidenum">
              <a:rPr lang="es-PE" smtClean="0"/>
              <a:pPr/>
              <a:t>1</a:t>
            </a:fld>
            <a:endParaRPr lang="es-P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p>
            <a:fld id="{8E70B7EE-BED4-4C3C-B05B-1DD4C4AB22F1}" type="datetime1">
              <a:rPr lang="es-PE" smtClean="0"/>
              <a:pPr/>
              <a:t>26/05/2014</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5DBD669F-2DFE-43A9-8CEB-944EDD6146C5}" type="slidenum">
              <a:rPr lang="es-PE" smtClean="0"/>
              <a:pPr/>
              <a:t>‹Nº›</a:t>
            </a:fld>
            <a:endParaRPr lang="es-P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7001A883-FE15-40FB-AB44-B9C37CE6B7D3}" type="datetime1">
              <a:rPr lang="es-PE" smtClean="0"/>
              <a:pPr/>
              <a:t>26/05/2014</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5DBD669F-2DFE-43A9-8CEB-944EDD6146C5}" type="slidenum">
              <a:rPr lang="es-PE" smtClean="0"/>
              <a:pPr/>
              <a:t>‹Nº›</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4530E95B-A7E0-4A7A-A044-B502B75DF591}" type="datetime1">
              <a:rPr lang="es-PE" smtClean="0"/>
              <a:pPr/>
              <a:t>26/05/2014</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5DBD669F-2DFE-43A9-8CEB-944EDD6146C5}" type="slidenum">
              <a:rPr lang="es-PE" smtClean="0"/>
              <a:pPr/>
              <a:t>‹Nº›</a:t>
            </a:fld>
            <a:endParaRPr lang="es-P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VE"/>
          </a:p>
        </p:txBody>
      </p:sp>
      <p:sp>
        <p:nvSpPr>
          <p:cNvPr id="3" name="2 Marcador de gráfico"/>
          <p:cNvSpPr>
            <a:spLocks noGrp="1"/>
          </p:cNvSpPr>
          <p:nvPr>
            <p:ph type="chart" idx="1"/>
          </p:nvPr>
        </p:nvSpPr>
        <p:spPr>
          <a:xfrm>
            <a:off x="685800" y="1981200"/>
            <a:ext cx="7772400" cy="4114800"/>
          </a:xfrm>
        </p:spPr>
        <p:txBody>
          <a:bodyPr rtlCol="0">
            <a:normAutofit/>
          </a:bodyPr>
          <a:lstStyle/>
          <a:p>
            <a:pPr lvl="0"/>
            <a:endParaRPr lang="es-VE" noProof="0" smtClean="0"/>
          </a:p>
        </p:txBody>
      </p:sp>
      <p:sp>
        <p:nvSpPr>
          <p:cNvPr id="4" name="3 Marcador de fecha"/>
          <p:cNvSpPr>
            <a:spLocks noGrp="1"/>
          </p:cNvSpPr>
          <p:nvPr>
            <p:ph type="dt" sz="half" idx="10"/>
          </p:nvPr>
        </p:nvSpPr>
        <p:spPr>
          <a:xfrm>
            <a:off x="685800" y="6248400"/>
            <a:ext cx="1905000" cy="457200"/>
          </a:xfrm>
        </p:spPr>
        <p:txBody>
          <a:bodyPr/>
          <a:lstStyle>
            <a:lvl1pPr>
              <a:defRPr/>
            </a:lvl1pPr>
          </a:lstStyle>
          <a:p>
            <a:pPr>
              <a:defRPr/>
            </a:pPr>
            <a:endParaRPr lang="es-ES"/>
          </a:p>
        </p:txBody>
      </p:sp>
      <p:sp>
        <p:nvSpPr>
          <p:cNvPr id="5" name="4 Marcador de pie de página"/>
          <p:cNvSpPr>
            <a:spLocks noGrp="1"/>
          </p:cNvSpPr>
          <p:nvPr>
            <p:ph type="ftr" sz="quarter" idx="11"/>
          </p:nvPr>
        </p:nvSpPr>
        <p:spPr>
          <a:xfrm>
            <a:off x="3124200" y="6248400"/>
            <a:ext cx="2895600" cy="457200"/>
          </a:xfrm>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a:xfrm>
            <a:off x="6553200" y="6248400"/>
            <a:ext cx="1905000" cy="457200"/>
          </a:xfrm>
        </p:spPr>
        <p:txBody>
          <a:bodyPr/>
          <a:lstStyle>
            <a:lvl1pPr>
              <a:defRPr/>
            </a:lvl1pPr>
          </a:lstStyle>
          <a:p>
            <a:pPr>
              <a:defRPr/>
            </a:pPr>
            <a:fld id="{559BD517-F1E7-46AF-A077-3CC0490A5272}"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A1658EA4-5FF2-4615-BA46-F50933E39537}" type="datetime1">
              <a:rPr lang="es-PE" smtClean="0"/>
              <a:pPr/>
              <a:t>26/05/2014</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5DBD669F-2DFE-43A9-8CEB-944EDD6146C5}" type="slidenum">
              <a:rPr lang="es-PE" smtClean="0"/>
              <a:pPr/>
              <a:t>‹Nº›</a:t>
            </a:fld>
            <a:endParaRPr lang="es-P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D7D0909-A47D-4A76-B739-7DBF13B7D9F3}" type="datetime1">
              <a:rPr lang="es-PE" smtClean="0"/>
              <a:pPr/>
              <a:t>26/05/2014</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5DBD669F-2DFE-43A9-8CEB-944EDD6146C5}" type="slidenum">
              <a:rPr lang="es-PE" smtClean="0"/>
              <a:pPr/>
              <a:t>‹Nº›</a:t>
            </a:fld>
            <a:endParaRPr lang="es-P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p>
            <a:fld id="{12CC2F68-0672-4784-8AD3-C3403CD88B3E}" type="datetime1">
              <a:rPr lang="es-PE" smtClean="0"/>
              <a:pPr/>
              <a:t>26/05/2014</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5DBD669F-2DFE-43A9-8CEB-944EDD6146C5}" type="slidenum">
              <a:rPr lang="es-PE" smtClean="0"/>
              <a:pPr/>
              <a:t>‹Nº›</a:t>
            </a:fld>
            <a:endParaRPr lang="es-P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p>
            <a:fld id="{BB063587-F5C4-4CC5-AC65-C42800AF5BF0}" type="datetime1">
              <a:rPr lang="es-PE" smtClean="0"/>
              <a:pPr/>
              <a:t>26/05/2014</a:t>
            </a:fld>
            <a:endParaRPr lang="es-PE"/>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5DBD669F-2DFE-43A9-8CEB-944EDD6146C5}" type="slidenum">
              <a:rPr lang="es-PE" smtClean="0"/>
              <a:pPr/>
              <a:t>‹Nº›</a:t>
            </a:fld>
            <a:endParaRPr lang="es-P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p>
            <a:fld id="{0ABE6546-E770-4E2C-8860-20A0707DE5FE}" type="datetime1">
              <a:rPr lang="es-PE" smtClean="0"/>
              <a:pPr/>
              <a:t>26/05/2014</a:t>
            </a:fld>
            <a:endParaRPr lang="es-PE"/>
          </a:p>
        </p:txBody>
      </p:sp>
      <p:sp>
        <p:nvSpPr>
          <p:cNvPr id="4" name="3 Marcador de pie de página"/>
          <p:cNvSpPr>
            <a:spLocks noGrp="1"/>
          </p:cNvSpPr>
          <p:nvPr>
            <p:ph type="ftr" sz="quarter" idx="11"/>
          </p:nvPr>
        </p:nvSpPr>
        <p:spPr/>
        <p:txBody>
          <a:bodyPr/>
          <a:lstStyle/>
          <a:p>
            <a:endParaRPr lang="es-PE"/>
          </a:p>
        </p:txBody>
      </p:sp>
      <p:sp>
        <p:nvSpPr>
          <p:cNvPr id="5" name="4 Marcador de número de diapositiva"/>
          <p:cNvSpPr>
            <a:spLocks noGrp="1"/>
          </p:cNvSpPr>
          <p:nvPr>
            <p:ph type="sldNum" sz="quarter" idx="12"/>
          </p:nvPr>
        </p:nvSpPr>
        <p:spPr/>
        <p:txBody>
          <a:bodyPr/>
          <a:lstStyle/>
          <a:p>
            <a:fld id="{5DBD669F-2DFE-43A9-8CEB-944EDD6146C5}" type="slidenum">
              <a:rPr lang="es-PE" smtClean="0"/>
              <a:pPr/>
              <a:t>‹Nº›</a:t>
            </a:fld>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A71449C-DAD7-48F2-95F1-45445D115741}" type="datetime1">
              <a:rPr lang="es-PE" smtClean="0"/>
              <a:pPr/>
              <a:t>26/05/2014</a:t>
            </a:fld>
            <a:endParaRPr lang="es-PE"/>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p:txBody>
          <a:bodyPr/>
          <a:lstStyle/>
          <a:p>
            <a:fld id="{5DBD669F-2DFE-43A9-8CEB-944EDD6146C5}" type="slidenum">
              <a:rPr lang="es-PE" smtClean="0"/>
              <a:pPr/>
              <a:t>‹Nº›</a:t>
            </a:fld>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D231DC3-FE49-4E16-B857-6D6075D8E614}" type="datetime1">
              <a:rPr lang="es-PE" smtClean="0"/>
              <a:pPr/>
              <a:t>26/05/2014</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5DBD669F-2DFE-43A9-8CEB-944EDD6146C5}" type="slidenum">
              <a:rPr lang="es-PE" smtClean="0"/>
              <a:pPr/>
              <a:t>‹Nº›</a:t>
            </a:fld>
            <a:endParaRPr lang="es-P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C773F7C-F8AA-4584-AF02-7781AEFB4675}" type="datetime1">
              <a:rPr lang="es-PE" smtClean="0"/>
              <a:pPr/>
              <a:t>26/05/2014</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5DBD669F-2DFE-43A9-8CEB-944EDD6146C5}" type="slidenum">
              <a:rPr lang="es-PE" smtClean="0"/>
              <a:pPr/>
              <a:t>‹Nº›</a:t>
            </a:fld>
            <a:endParaRPr lang="es-P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1FB5F-78FB-48C7-8E94-3B124FAB183D}" type="datetime1">
              <a:rPr lang="es-PE" smtClean="0"/>
              <a:pPr/>
              <a:t>26/05/2014</a:t>
            </a:fld>
            <a:endParaRPr lang="es-P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BD669F-2DFE-43A9-8CEB-944EDD6146C5}" type="slidenum">
              <a:rPr lang="es-PE" smtClean="0"/>
              <a:pPr/>
              <a:t>‹Nº›</a:t>
            </a:fld>
            <a:endParaRPr lang="es-P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luismiguelmanene.files.wordpress.com/2011/07/diagrama-de-flujo-inteligente.jpg"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Documento_de_Microsoft_Office_Word_97-20031.doc"/><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33.xml.rels><?xml version="1.0" encoding="UTF-8" standalone="yes"?>
<Relationships xmlns="http://schemas.openxmlformats.org/package/2006/relationships"><Relationship Id="rId3" Type="http://schemas.openxmlformats.org/officeDocument/2006/relationships/oleObject" Target="../embeddings/Documento_de_Microsoft_Office_Word_97-20032.doc"/><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_rels/slide34.xml.rels><?xml version="1.0" encoding="UTF-8" standalone="yes"?>
<Relationships xmlns="http://schemas.openxmlformats.org/package/2006/relationships"><Relationship Id="rId3" Type="http://schemas.openxmlformats.org/officeDocument/2006/relationships/oleObject" Target="../embeddings/Documento_de_Microsoft_Office_Word_97-20033.doc"/><Relationship Id="rId2" Type="http://schemas.openxmlformats.org/officeDocument/2006/relationships/slideLayout" Target="../slideLayouts/slideLayout1.xml"/><Relationship Id="rId1" Type="http://schemas.openxmlformats.org/officeDocument/2006/relationships/vmlDrawing" Target="../drawings/vmlDrawing3.v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número de diapositiva"/>
          <p:cNvSpPr>
            <a:spLocks noGrp="1"/>
          </p:cNvSpPr>
          <p:nvPr>
            <p:ph type="sldNum" sz="quarter" idx="12"/>
          </p:nvPr>
        </p:nvSpPr>
        <p:spPr/>
        <p:txBody>
          <a:bodyPr/>
          <a:lstStyle/>
          <a:p>
            <a:fld id="{5DBD669F-2DFE-43A9-8CEB-944EDD6146C5}" type="slidenum">
              <a:rPr lang="es-PE" smtClean="0">
                <a:solidFill>
                  <a:srgbClr val="FF0000"/>
                </a:solidFill>
              </a:rPr>
              <a:pPr/>
              <a:t>1</a:t>
            </a:fld>
            <a:endParaRPr lang="es-PE">
              <a:solidFill>
                <a:srgbClr val="FF0000"/>
              </a:solidFill>
            </a:endParaRPr>
          </a:p>
        </p:txBody>
      </p:sp>
      <p:sp>
        <p:nvSpPr>
          <p:cNvPr id="1030" name="Rectangle 6"/>
          <p:cNvSpPr>
            <a:spLocks noChangeArrowheads="1"/>
          </p:cNvSpPr>
          <p:nvPr/>
        </p:nvSpPr>
        <p:spPr bwMode="auto">
          <a:xfrm>
            <a:off x="2285984" y="285728"/>
            <a:ext cx="628654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FF0000"/>
                </a:solidFill>
                <a:effectLst/>
                <a:latin typeface="Arial Black" pitchFamily="34" charset="0"/>
                <a:ea typeface="Times New Roman" pitchFamily="18" charset="0"/>
                <a:cs typeface="Aharoni" pitchFamily="2" charset="-79"/>
              </a:rPr>
              <a:t>FACULTAD DE CIENCIAS EMPRESARIALES</a:t>
            </a:r>
            <a:endParaRPr kumimoji="0" lang="es-PE" sz="1400" b="1" i="0" u="none" strike="noStrike" cap="none" normalizeH="0" baseline="0" dirty="0" smtClean="0">
              <a:ln>
                <a:noFill/>
              </a:ln>
              <a:solidFill>
                <a:srgbClr val="FF0000"/>
              </a:solidFill>
              <a:effectLst/>
              <a:latin typeface="Arial Black" pitchFamily="34" charset="0"/>
              <a:cs typeface="Aharoni" pitchFamily="2" charset="-79"/>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FF0000"/>
                </a:solidFill>
                <a:effectLst/>
                <a:latin typeface="Arial Black" pitchFamily="34" charset="0"/>
                <a:ea typeface="Times New Roman" pitchFamily="18" charset="0"/>
                <a:cs typeface="Aharoni" pitchFamily="2" charset="-79"/>
              </a:rPr>
              <a:t>ESCUELA ACADÉMICO PROFESIONAL DE ADMINISTRACIÓN</a:t>
            </a:r>
            <a:endParaRPr kumimoji="0" lang="es-ES" sz="1400" b="1" i="0" u="none" strike="noStrike" cap="none" normalizeH="0" baseline="0" dirty="0" smtClean="0">
              <a:ln>
                <a:noFill/>
              </a:ln>
              <a:solidFill>
                <a:srgbClr val="FF0000"/>
              </a:solidFill>
              <a:effectLst/>
              <a:latin typeface="Arial Black" pitchFamily="34" charset="0"/>
              <a:cs typeface="Aharoni" pitchFamily="2" charset="-79"/>
            </a:endParaRPr>
          </a:p>
        </p:txBody>
      </p:sp>
      <p:sp>
        <p:nvSpPr>
          <p:cNvPr id="10" name="9 CuadroTexto"/>
          <p:cNvSpPr txBox="1"/>
          <p:nvPr/>
        </p:nvSpPr>
        <p:spPr>
          <a:xfrm>
            <a:off x="1043608" y="1484784"/>
            <a:ext cx="7000924" cy="1846659"/>
          </a:xfrm>
          <a:prstGeom prst="rect">
            <a:avLst/>
          </a:prstGeom>
          <a:noFill/>
        </p:spPr>
        <p:txBody>
          <a:bodyPr wrap="square">
            <a:spAutoFit/>
          </a:bodyPr>
          <a:lstStyle/>
          <a:p>
            <a:pPr algn="ctr">
              <a:defRPr/>
            </a:pPr>
            <a:r>
              <a:rPr lang="es-ES_tradnl" sz="5400" b="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Calibri" pitchFamily="34" charset="0"/>
              </a:rPr>
              <a:t>Administración de Operaciones (ADO</a:t>
            </a:r>
            <a:r>
              <a:rPr lang="es-ES_tradnl" sz="6000" b="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Calibri" pitchFamily="34" charset="0"/>
              </a:rPr>
              <a:t>)</a:t>
            </a:r>
            <a:endParaRPr lang="es-ES" sz="6000" b="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Calibri" pitchFamily="34" charset="0"/>
            </a:endParaRPr>
          </a:p>
        </p:txBody>
      </p:sp>
      <p:sp>
        <p:nvSpPr>
          <p:cNvPr id="11" name="10 Rectángulo"/>
          <p:cNvSpPr/>
          <p:nvPr/>
        </p:nvSpPr>
        <p:spPr>
          <a:xfrm>
            <a:off x="3995936" y="5229200"/>
            <a:ext cx="889987" cy="369332"/>
          </a:xfrm>
          <a:prstGeom prst="rect">
            <a:avLst/>
          </a:prstGeom>
        </p:spPr>
        <p:txBody>
          <a:bodyPr wrap="none">
            <a:spAutoFit/>
          </a:bodyPr>
          <a:lstStyle/>
          <a:p>
            <a:r>
              <a:rPr lang="es-ES" b="1" dirty="0" smtClean="0">
                <a:solidFill>
                  <a:schemeClr val="tx1"/>
                </a:solidFill>
              </a:rPr>
              <a:t>2014 - I</a:t>
            </a:r>
            <a:endParaRPr lang="es-PE" dirty="0"/>
          </a:p>
        </p:txBody>
      </p:sp>
      <p:sp>
        <p:nvSpPr>
          <p:cNvPr id="6" name="5 Rectángulo"/>
          <p:cNvSpPr/>
          <p:nvPr/>
        </p:nvSpPr>
        <p:spPr>
          <a:xfrm>
            <a:off x="3635896" y="4365104"/>
            <a:ext cx="1829347" cy="461665"/>
          </a:xfrm>
          <a:prstGeom prst="rect">
            <a:avLst/>
          </a:prstGeom>
        </p:spPr>
        <p:txBody>
          <a:bodyPr wrap="none">
            <a:spAutoFit/>
          </a:bodyPr>
          <a:lstStyle/>
          <a:p>
            <a:r>
              <a:rPr lang="es-ES" sz="2400" b="1" dirty="0" smtClean="0">
                <a:solidFill>
                  <a:schemeClr val="tx1"/>
                </a:solidFill>
              </a:rPr>
              <a:t>2da. Semana</a:t>
            </a:r>
            <a:endParaRPr lang="es-PE" sz="2400" dirty="0"/>
          </a:p>
        </p:txBody>
      </p:sp>
      <p:sp>
        <p:nvSpPr>
          <p:cNvPr id="7" name="6 Rectángulo"/>
          <p:cNvSpPr/>
          <p:nvPr/>
        </p:nvSpPr>
        <p:spPr>
          <a:xfrm>
            <a:off x="3563888" y="3501008"/>
            <a:ext cx="1879810" cy="646331"/>
          </a:xfrm>
          <a:prstGeom prst="rect">
            <a:avLst/>
          </a:prstGeom>
        </p:spPr>
        <p:txBody>
          <a:bodyPr wrap="none">
            <a:spAutoFit/>
          </a:bodyPr>
          <a:lstStyle/>
          <a:p>
            <a:pPr algn="ctr"/>
            <a:r>
              <a:rPr lang="es-PE" sz="3600" b="1" dirty="0" smtClean="0">
                <a:solidFill>
                  <a:srgbClr val="FF0000"/>
                </a:solidFill>
              </a:rPr>
              <a:t>Procesos</a:t>
            </a:r>
            <a:endParaRPr lang="es-PE" sz="3600" b="1" dirty="0" smtClean="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DBD669F-2DFE-43A9-8CEB-944EDD6146C5}" type="slidenum">
              <a:rPr lang="es-PE" smtClean="0">
                <a:solidFill>
                  <a:srgbClr val="FF0000"/>
                </a:solidFill>
              </a:rPr>
              <a:pPr/>
              <a:t>10</a:t>
            </a:fld>
            <a:endParaRPr lang="es-PE" dirty="0">
              <a:solidFill>
                <a:srgbClr val="FF0000"/>
              </a:solidFill>
            </a:endParaRPr>
          </a:p>
        </p:txBody>
      </p:sp>
      <p:sp>
        <p:nvSpPr>
          <p:cNvPr id="3" name="Rectangle 1"/>
          <p:cNvSpPr>
            <a:spLocks noChangeArrowheads="1"/>
          </p:cNvSpPr>
          <p:nvPr/>
        </p:nvSpPr>
        <p:spPr bwMode="auto">
          <a:xfrm>
            <a:off x="1071538" y="1000108"/>
            <a:ext cx="6715172"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ES" sz="2000" b="1" dirty="0" smtClean="0">
                <a:solidFill>
                  <a:srgbClr val="FF0000"/>
                </a:solidFill>
              </a:rPr>
              <a:t>TIPOS DE PROCESOS Y SUS CARACTERISTICAS. </a:t>
            </a:r>
            <a:endParaRPr lang="es-PE" sz="2000" dirty="0" smtClean="0">
              <a:solidFill>
                <a:srgbClr val="FF0000"/>
              </a:solidFill>
            </a:endParaRPr>
          </a:p>
          <a:p>
            <a:pPr algn="just"/>
            <a:r>
              <a:rPr lang="es-ES" sz="2000" dirty="0" smtClean="0"/>
              <a:t>Los procesos pueden ser clasificados en función de varios criterios. Pero quizá la clasificación de los procesos más habitual en la práctica es distinguir entre: estratégicos, claves o de apoyo. </a:t>
            </a:r>
            <a:endParaRPr lang="es-PE" sz="2000" dirty="0" smtClean="0"/>
          </a:p>
          <a:p>
            <a:pPr algn="just"/>
            <a:r>
              <a:rPr lang="es-ES" sz="2000" dirty="0" smtClean="0"/>
              <a:t/>
            </a:r>
            <a:br>
              <a:rPr lang="es-ES" sz="2000" dirty="0" smtClean="0"/>
            </a:br>
            <a:r>
              <a:rPr lang="es-ES" sz="2000" b="1" dirty="0" smtClean="0"/>
              <a:t>1.</a:t>
            </a:r>
            <a:r>
              <a:rPr lang="es-ES" sz="2000" dirty="0" smtClean="0"/>
              <a:t> </a:t>
            </a:r>
            <a:r>
              <a:rPr lang="es-ES" sz="2000" b="1" dirty="0" smtClean="0"/>
              <a:t>Los procesos clave</a:t>
            </a:r>
            <a:r>
              <a:rPr lang="es-ES" sz="2000" dirty="0" smtClean="0"/>
              <a:t> son denominados operativos y son propios de la actividad de la empresa, por ejemplo, el proceso de aprovisionamiento, el proceso de producción, el proceso de prestación del servicio, el proceso de comercialización, etc. </a:t>
            </a:r>
            <a:endParaRPr lang="es-PE" sz="2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DBD669F-2DFE-43A9-8CEB-944EDD6146C5}" type="slidenum">
              <a:rPr lang="es-PE" smtClean="0">
                <a:solidFill>
                  <a:srgbClr val="FF0000"/>
                </a:solidFill>
              </a:rPr>
              <a:pPr/>
              <a:t>11</a:t>
            </a:fld>
            <a:endParaRPr lang="es-PE" dirty="0">
              <a:solidFill>
                <a:srgbClr val="FF0000"/>
              </a:solidFill>
            </a:endParaRPr>
          </a:p>
        </p:txBody>
      </p:sp>
      <p:sp>
        <p:nvSpPr>
          <p:cNvPr id="3" name="Rectangle 1"/>
          <p:cNvSpPr>
            <a:spLocks noChangeArrowheads="1"/>
          </p:cNvSpPr>
          <p:nvPr/>
        </p:nvSpPr>
        <p:spPr bwMode="auto">
          <a:xfrm>
            <a:off x="1071538" y="1000108"/>
            <a:ext cx="6715172"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ES" sz="2000" b="1" dirty="0" smtClean="0">
                <a:solidFill>
                  <a:srgbClr val="FF0000"/>
                </a:solidFill>
              </a:rPr>
              <a:t>…TIPOS DE PROCESOS Y SUS CARACTERISTICAS. </a:t>
            </a:r>
            <a:endParaRPr lang="es-PE" sz="2000" dirty="0" smtClean="0">
              <a:solidFill>
                <a:srgbClr val="FF0000"/>
              </a:solidFill>
            </a:endParaRPr>
          </a:p>
          <a:p>
            <a:pPr algn="just"/>
            <a:r>
              <a:rPr lang="es-ES" sz="2000" dirty="0" smtClean="0"/>
              <a:t/>
            </a:r>
            <a:br>
              <a:rPr lang="es-ES" sz="2000" dirty="0" smtClean="0"/>
            </a:br>
            <a:r>
              <a:rPr lang="es-ES" sz="2000" b="1" dirty="0" smtClean="0"/>
              <a:t>2.</a:t>
            </a:r>
            <a:r>
              <a:rPr lang="es-ES" sz="2000" dirty="0" smtClean="0"/>
              <a:t> </a:t>
            </a:r>
            <a:r>
              <a:rPr lang="es-ES" sz="2000" b="1" dirty="0" smtClean="0"/>
              <a:t>Los procesos estratégicos</a:t>
            </a:r>
            <a:r>
              <a:rPr lang="es-ES" sz="2000" dirty="0" smtClean="0"/>
              <a:t> son aquellos procesos mediante los cuales la empresa desarrolla sus estrategias y define los objetivos. Por ejemplo, el proceso de planificación presupuestaria, proceso de diseño de producto y/o servicio, etc. </a:t>
            </a:r>
          </a:p>
          <a:p>
            <a:pPr algn="just"/>
            <a:endParaRPr lang="es-PE" sz="20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DBD669F-2DFE-43A9-8CEB-944EDD6146C5}" type="slidenum">
              <a:rPr lang="es-PE" smtClean="0">
                <a:solidFill>
                  <a:srgbClr val="FF0000"/>
                </a:solidFill>
              </a:rPr>
              <a:pPr/>
              <a:t>12</a:t>
            </a:fld>
            <a:endParaRPr lang="es-PE" dirty="0">
              <a:solidFill>
                <a:srgbClr val="FF0000"/>
              </a:solidFill>
            </a:endParaRPr>
          </a:p>
        </p:txBody>
      </p:sp>
      <p:sp>
        <p:nvSpPr>
          <p:cNvPr id="3" name="Rectangle 1"/>
          <p:cNvSpPr>
            <a:spLocks noChangeArrowheads="1"/>
          </p:cNvSpPr>
          <p:nvPr/>
        </p:nvSpPr>
        <p:spPr bwMode="auto">
          <a:xfrm>
            <a:off x="1071538" y="1000108"/>
            <a:ext cx="6715172"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ES" sz="2000" b="1" dirty="0" smtClean="0">
                <a:solidFill>
                  <a:srgbClr val="FF0000"/>
                </a:solidFill>
              </a:rPr>
              <a:t>…TIPOS DE PROCESOS Y SUS CARACTERISTICAS. </a:t>
            </a:r>
            <a:endParaRPr lang="es-PE" sz="2000" dirty="0" smtClean="0">
              <a:solidFill>
                <a:srgbClr val="FF0000"/>
              </a:solidFill>
            </a:endParaRPr>
          </a:p>
          <a:p>
            <a:pPr algn="just"/>
            <a:r>
              <a:rPr lang="es-ES" sz="2000" dirty="0" smtClean="0"/>
              <a:t/>
            </a:r>
            <a:br>
              <a:rPr lang="es-ES" sz="2000" dirty="0" smtClean="0"/>
            </a:br>
            <a:endParaRPr lang="es-PE" sz="2000" dirty="0" smtClean="0"/>
          </a:p>
          <a:p>
            <a:pPr algn="just"/>
            <a:r>
              <a:rPr lang="es-ES" sz="2000" b="1" dirty="0" smtClean="0"/>
              <a:t>3. Los procesos de apoyo</a:t>
            </a:r>
            <a:r>
              <a:rPr lang="es-ES" sz="2000" dirty="0" smtClean="0"/>
              <a:t>, o de soporte son los que proporcionan los medios (recursos) y el apoyo necesario para que los procesos clave se puedan llevar a cabo, tales como proceso de formación, proceso informático, proceso de logística, etc. También, podemos distinguir entre procesos clave y procesos críticos. </a:t>
            </a:r>
            <a:endParaRPr lang="es-PE" sz="2000" dirty="0" smtClean="0"/>
          </a:p>
          <a:p>
            <a:pPr algn="just"/>
            <a:r>
              <a:rPr lang="es-ES" sz="2000" dirty="0" smtClean="0"/>
              <a:t> </a:t>
            </a:r>
            <a:endParaRPr lang="es-PE" sz="20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DBD669F-2DFE-43A9-8CEB-944EDD6146C5}" type="slidenum">
              <a:rPr lang="es-PE" smtClean="0">
                <a:solidFill>
                  <a:srgbClr val="FF0000"/>
                </a:solidFill>
              </a:rPr>
              <a:pPr/>
              <a:t>13</a:t>
            </a:fld>
            <a:endParaRPr lang="es-PE" dirty="0">
              <a:solidFill>
                <a:srgbClr val="FF0000"/>
              </a:solidFill>
            </a:endParaRPr>
          </a:p>
        </p:txBody>
      </p:sp>
      <p:sp>
        <p:nvSpPr>
          <p:cNvPr id="3" name="Rectangle 1"/>
          <p:cNvSpPr>
            <a:spLocks noChangeArrowheads="1"/>
          </p:cNvSpPr>
          <p:nvPr/>
        </p:nvSpPr>
        <p:spPr bwMode="auto">
          <a:xfrm>
            <a:off x="1071538" y="1000108"/>
            <a:ext cx="6715172"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ES" sz="2000" b="1" dirty="0" smtClean="0">
                <a:solidFill>
                  <a:srgbClr val="FF0000"/>
                </a:solidFill>
              </a:rPr>
              <a:t>…TIPOS DE PROCESOS Y SUS CARACTERISTICAS. </a:t>
            </a:r>
            <a:endParaRPr lang="es-PE" sz="2000" dirty="0" smtClean="0">
              <a:solidFill>
                <a:srgbClr val="FF0000"/>
              </a:solidFill>
            </a:endParaRPr>
          </a:p>
          <a:p>
            <a:pPr algn="just"/>
            <a:r>
              <a:rPr lang="es-ES" sz="2000" dirty="0" smtClean="0"/>
              <a:t/>
            </a:r>
            <a:br>
              <a:rPr lang="es-ES" sz="2000" dirty="0" smtClean="0"/>
            </a:br>
            <a:endParaRPr lang="es-PE" sz="2000" dirty="0" smtClean="0"/>
          </a:p>
          <a:p>
            <a:pPr algn="just"/>
            <a:r>
              <a:rPr lang="es-ES" sz="2000" dirty="0" smtClean="0"/>
              <a:t>En general, los procesos </a:t>
            </a:r>
            <a:r>
              <a:rPr lang="es-ES" sz="2000" i="1" dirty="0" smtClean="0"/>
              <a:t>clave</a:t>
            </a:r>
            <a:r>
              <a:rPr lang="es-ES" sz="2000" dirty="0" smtClean="0"/>
              <a:t> atienden a la definición expuesta anteriormente. </a:t>
            </a:r>
          </a:p>
          <a:p>
            <a:pPr algn="just"/>
            <a:endParaRPr lang="es-ES" sz="2000" dirty="0" smtClean="0"/>
          </a:p>
          <a:p>
            <a:pPr algn="just"/>
            <a:r>
              <a:rPr lang="es-ES" sz="2000" dirty="0" smtClean="0"/>
              <a:t>Están principalmente orientados hacia la satisfacción del cliente y en ellos se emplean una gran cantidad de los recursos disponibles por la empresa. </a:t>
            </a:r>
          </a:p>
          <a:p>
            <a:pPr algn="just"/>
            <a:endParaRPr lang="es-ES" sz="2000" dirty="0" smtClean="0"/>
          </a:p>
          <a:p>
            <a:pPr algn="just"/>
            <a:r>
              <a:rPr lang="es-ES" sz="2000" dirty="0" smtClean="0"/>
              <a:t>Por otro lado, un proceso es </a:t>
            </a:r>
            <a:r>
              <a:rPr lang="es-ES" sz="2000" i="1" dirty="0" smtClean="0"/>
              <a:t>crítico</a:t>
            </a:r>
            <a:r>
              <a:rPr lang="es-ES" sz="2000" dirty="0" smtClean="0"/>
              <a:t> cuando en gran medida la consecución de los objetivos y los niveles de calidad de la empresa dependen de su desarrollo.</a:t>
            </a:r>
            <a:endParaRPr lang="es-PE"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a:xfrm>
            <a:off x="6572264" y="6421461"/>
            <a:ext cx="2133600" cy="365125"/>
          </a:xfrm>
        </p:spPr>
        <p:txBody>
          <a:bodyPr/>
          <a:lstStyle/>
          <a:p>
            <a:fld id="{5DBD669F-2DFE-43A9-8CEB-944EDD6146C5}" type="slidenum">
              <a:rPr lang="es-PE" smtClean="0">
                <a:solidFill>
                  <a:srgbClr val="FF0000"/>
                </a:solidFill>
              </a:rPr>
              <a:pPr/>
              <a:t>14</a:t>
            </a:fld>
            <a:endParaRPr lang="es-PE" dirty="0">
              <a:solidFill>
                <a:srgbClr val="FF0000"/>
              </a:solidFill>
            </a:endParaRPr>
          </a:p>
        </p:txBody>
      </p:sp>
      <p:sp>
        <p:nvSpPr>
          <p:cNvPr id="4" name="Rectangle 4"/>
          <p:cNvSpPr>
            <a:spLocks noChangeArrowheads="1"/>
          </p:cNvSpPr>
          <p:nvPr/>
        </p:nvSpPr>
        <p:spPr bwMode="auto">
          <a:xfrm>
            <a:off x="2428860" y="214290"/>
            <a:ext cx="5143536" cy="1143000"/>
          </a:xfrm>
          <a:prstGeom prst="rect">
            <a:avLst/>
          </a:prstGeom>
          <a:noFill/>
          <a:ln w="9525">
            <a:noFill/>
            <a:miter lim="800000"/>
            <a:headEnd/>
            <a:tailEnd/>
          </a:ln>
        </p:spPr>
        <p:txBody>
          <a:bodyPr anchor="ctr"/>
          <a:lstStyle/>
          <a:p>
            <a:pPr algn="ctr"/>
            <a:r>
              <a:rPr lang="en-US" sz="2400" b="1" dirty="0" err="1" smtClean="0">
                <a:solidFill>
                  <a:srgbClr val="FF0000"/>
                </a:solidFill>
              </a:rPr>
              <a:t>Tipos</a:t>
            </a:r>
            <a:r>
              <a:rPr lang="en-US" sz="2400" b="1" dirty="0" smtClean="0">
                <a:solidFill>
                  <a:srgbClr val="FF0000"/>
                </a:solidFill>
              </a:rPr>
              <a:t> </a:t>
            </a:r>
            <a:r>
              <a:rPr lang="en-US" sz="2400" b="1" dirty="0">
                <a:solidFill>
                  <a:srgbClr val="FF0000"/>
                </a:solidFill>
              </a:rPr>
              <a:t>de </a:t>
            </a:r>
            <a:r>
              <a:rPr lang="en-US" sz="2400" b="1" dirty="0" err="1">
                <a:solidFill>
                  <a:srgbClr val="FF0000"/>
                </a:solidFill>
              </a:rPr>
              <a:t>Decisiones</a:t>
            </a:r>
            <a:r>
              <a:rPr lang="en-US" sz="2400" b="1" dirty="0">
                <a:solidFill>
                  <a:srgbClr val="FF0000"/>
                </a:solidFill>
              </a:rPr>
              <a:t> </a:t>
            </a:r>
            <a:r>
              <a:rPr lang="en-US" sz="2400" b="1" dirty="0" err="1">
                <a:solidFill>
                  <a:srgbClr val="FF0000"/>
                </a:solidFill>
              </a:rPr>
              <a:t>que</a:t>
            </a:r>
            <a:r>
              <a:rPr lang="en-US" sz="2400" b="1" dirty="0">
                <a:solidFill>
                  <a:srgbClr val="FF0000"/>
                </a:solidFill>
              </a:rPr>
              <a:t> se </a:t>
            </a:r>
            <a:r>
              <a:rPr lang="en-US" sz="2400" b="1" dirty="0" err="1">
                <a:solidFill>
                  <a:srgbClr val="FF0000"/>
                </a:solidFill>
              </a:rPr>
              <a:t>toman</a:t>
            </a:r>
            <a:r>
              <a:rPr lang="en-US" sz="2400" b="1" dirty="0">
                <a:solidFill>
                  <a:srgbClr val="FF0000"/>
                </a:solidFill>
              </a:rPr>
              <a:t> en la </a:t>
            </a:r>
            <a:r>
              <a:rPr lang="en-US" sz="2400" b="1" dirty="0" smtClean="0">
                <a:solidFill>
                  <a:srgbClr val="FF0000"/>
                </a:solidFill>
              </a:rPr>
              <a:t>A.D.O</a:t>
            </a:r>
            <a:r>
              <a:rPr lang="en-US" sz="2400" b="1" dirty="0">
                <a:solidFill>
                  <a:srgbClr val="FF0000"/>
                </a:solidFill>
              </a:rPr>
              <a:t>.</a:t>
            </a:r>
            <a:endParaRPr lang="es-ES" sz="2400" b="1" dirty="0">
              <a:solidFill>
                <a:srgbClr val="FF0000"/>
              </a:solidFill>
            </a:endParaRPr>
          </a:p>
        </p:txBody>
      </p:sp>
      <p:sp>
        <p:nvSpPr>
          <p:cNvPr id="5" name="Text Box 5"/>
          <p:cNvSpPr txBox="1">
            <a:spLocks noChangeArrowheads="1"/>
          </p:cNvSpPr>
          <p:nvPr/>
        </p:nvSpPr>
        <p:spPr bwMode="auto">
          <a:xfrm>
            <a:off x="1071538" y="1438260"/>
            <a:ext cx="3124200" cy="369332"/>
          </a:xfrm>
          <a:prstGeom prst="rect">
            <a:avLst/>
          </a:prstGeom>
          <a:solidFill>
            <a:srgbClr val="C0C0C0"/>
          </a:solidFill>
          <a:ln w="9525">
            <a:solidFill>
              <a:schemeClr val="tx1"/>
            </a:solidFill>
            <a:miter lim="800000"/>
            <a:headEnd/>
            <a:tailEnd/>
          </a:ln>
          <a:effectLst/>
        </p:spPr>
        <p:txBody>
          <a:bodyPr>
            <a:spAutoFit/>
          </a:bodyPr>
          <a:lstStyle/>
          <a:p>
            <a:pPr algn="ctr">
              <a:spcBef>
                <a:spcPct val="50000"/>
              </a:spcBef>
            </a:pPr>
            <a:r>
              <a:rPr kumimoji="1" lang="en-US">
                <a:solidFill>
                  <a:srgbClr val="FF3300"/>
                </a:solidFill>
                <a:latin typeface="Tahoma" pitchFamily="34" charset="0"/>
              </a:rPr>
              <a:t>Decisiones Estratégicas</a:t>
            </a:r>
            <a:endParaRPr kumimoji="1" lang="es-ES">
              <a:solidFill>
                <a:srgbClr val="FF3300"/>
              </a:solidFill>
              <a:latin typeface="Tahoma" pitchFamily="34" charset="0"/>
            </a:endParaRPr>
          </a:p>
        </p:txBody>
      </p:sp>
      <p:sp>
        <p:nvSpPr>
          <p:cNvPr id="6" name="Text Box 6"/>
          <p:cNvSpPr txBox="1">
            <a:spLocks noChangeArrowheads="1"/>
          </p:cNvSpPr>
          <p:nvPr/>
        </p:nvSpPr>
        <p:spPr bwMode="auto">
          <a:xfrm>
            <a:off x="1147738" y="4943460"/>
            <a:ext cx="3124200" cy="369332"/>
          </a:xfrm>
          <a:prstGeom prst="rect">
            <a:avLst/>
          </a:prstGeom>
          <a:solidFill>
            <a:srgbClr val="C0C0C0"/>
          </a:solidFill>
          <a:ln w="9525">
            <a:solidFill>
              <a:schemeClr val="tx1"/>
            </a:solidFill>
            <a:miter lim="800000"/>
            <a:headEnd/>
            <a:tailEnd/>
          </a:ln>
          <a:effectLst/>
        </p:spPr>
        <p:txBody>
          <a:bodyPr>
            <a:spAutoFit/>
          </a:bodyPr>
          <a:lstStyle/>
          <a:p>
            <a:pPr algn="ctr">
              <a:spcBef>
                <a:spcPct val="50000"/>
              </a:spcBef>
            </a:pPr>
            <a:r>
              <a:rPr kumimoji="1" lang="en-US">
                <a:solidFill>
                  <a:srgbClr val="FF9933"/>
                </a:solidFill>
                <a:latin typeface="Tahoma" pitchFamily="34" charset="0"/>
              </a:rPr>
              <a:t>Decisiones  Operativas</a:t>
            </a:r>
            <a:endParaRPr kumimoji="1" lang="es-ES">
              <a:solidFill>
                <a:srgbClr val="FF9933"/>
              </a:solidFill>
              <a:latin typeface="Tahoma" pitchFamily="34" charset="0"/>
            </a:endParaRPr>
          </a:p>
        </p:txBody>
      </p:sp>
      <p:sp>
        <p:nvSpPr>
          <p:cNvPr id="7" name="Text Box 7"/>
          <p:cNvSpPr txBox="1">
            <a:spLocks noChangeArrowheads="1"/>
          </p:cNvSpPr>
          <p:nvPr/>
        </p:nvSpPr>
        <p:spPr bwMode="auto">
          <a:xfrm>
            <a:off x="1071538" y="3190860"/>
            <a:ext cx="3124200" cy="369332"/>
          </a:xfrm>
          <a:prstGeom prst="rect">
            <a:avLst/>
          </a:prstGeom>
          <a:solidFill>
            <a:srgbClr val="C0C0C0"/>
          </a:solidFill>
          <a:ln w="9525">
            <a:solidFill>
              <a:schemeClr val="tx1"/>
            </a:solidFill>
            <a:miter lim="800000"/>
            <a:headEnd/>
            <a:tailEnd/>
          </a:ln>
          <a:effectLst/>
        </p:spPr>
        <p:txBody>
          <a:bodyPr>
            <a:spAutoFit/>
          </a:bodyPr>
          <a:lstStyle/>
          <a:p>
            <a:pPr algn="ctr">
              <a:spcBef>
                <a:spcPct val="50000"/>
              </a:spcBef>
            </a:pPr>
            <a:r>
              <a:rPr kumimoji="1" lang="en-US">
                <a:solidFill>
                  <a:srgbClr val="339966"/>
                </a:solidFill>
                <a:latin typeface="Tahoma" pitchFamily="34" charset="0"/>
              </a:rPr>
              <a:t>Decisiones Tácticas</a:t>
            </a:r>
            <a:endParaRPr kumimoji="1" lang="es-ES">
              <a:solidFill>
                <a:srgbClr val="339966"/>
              </a:solidFill>
              <a:latin typeface="Tahoma" pitchFamily="34" charset="0"/>
            </a:endParaRPr>
          </a:p>
        </p:txBody>
      </p:sp>
      <p:sp>
        <p:nvSpPr>
          <p:cNvPr id="8" name="AutoShape 8"/>
          <p:cNvSpPr>
            <a:spLocks noChangeArrowheads="1"/>
          </p:cNvSpPr>
          <p:nvPr/>
        </p:nvSpPr>
        <p:spPr bwMode="auto">
          <a:xfrm>
            <a:off x="2214538" y="2252658"/>
            <a:ext cx="609600" cy="533400"/>
          </a:xfrm>
          <a:prstGeom prst="downArrow">
            <a:avLst>
              <a:gd name="adj1" fmla="val 50000"/>
              <a:gd name="adj2" fmla="val 25000"/>
            </a:avLst>
          </a:prstGeom>
          <a:solidFill>
            <a:srgbClr val="003399"/>
          </a:solidFill>
          <a:ln w="9525">
            <a:solidFill>
              <a:schemeClr val="tx1"/>
            </a:solidFill>
            <a:miter lim="800000"/>
            <a:headEnd/>
            <a:tailEnd/>
          </a:ln>
          <a:effectLst/>
        </p:spPr>
        <p:txBody>
          <a:bodyPr wrap="none" anchor="ctr"/>
          <a:lstStyle/>
          <a:p>
            <a:endParaRPr lang="es-PE" sz="1100"/>
          </a:p>
        </p:txBody>
      </p:sp>
      <p:sp>
        <p:nvSpPr>
          <p:cNvPr id="9" name="AutoShape 9"/>
          <p:cNvSpPr>
            <a:spLocks noChangeArrowheads="1"/>
          </p:cNvSpPr>
          <p:nvPr/>
        </p:nvSpPr>
        <p:spPr bwMode="auto">
          <a:xfrm>
            <a:off x="2214538" y="4000504"/>
            <a:ext cx="609600" cy="533400"/>
          </a:xfrm>
          <a:prstGeom prst="downArrow">
            <a:avLst>
              <a:gd name="adj1" fmla="val 50000"/>
              <a:gd name="adj2" fmla="val 25000"/>
            </a:avLst>
          </a:prstGeom>
          <a:solidFill>
            <a:srgbClr val="003399"/>
          </a:solidFill>
          <a:ln w="9525">
            <a:solidFill>
              <a:schemeClr val="tx1"/>
            </a:solidFill>
            <a:miter lim="800000"/>
            <a:headEnd/>
            <a:tailEnd/>
          </a:ln>
          <a:effectLst/>
        </p:spPr>
        <p:txBody>
          <a:bodyPr wrap="none" anchor="ctr"/>
          <a:lstStyle/>
          <a:p>
            <a:endParaRPr lang="es-PE" sz="1100"/>
          </a:p>
        </p:txBody>
      </p:sp>
      <p:sp>
        <p:nvSpPr>
          <p:cNvPr id="10" name="Text Box 10"/>
          <p:cNvSpPr txBox="1">
            <a:spLocks noChangeArrowheads="1"/>
          </p:cNvSpPr>
          <p:nvPr/>
        </p:nvSpPr>
        <p:spPr bwMode="auto">
          <a:xfrm>
            <a:off x="4652938" y="1362060"/>
            <a:ext cx="3776714" cy="1169551"/>
          </a:xfrm>
          <a:prstGeom prst="rect">
            <a:avLst/>
          </a:prstGeom>
          <a:noFill/>
          <a:ln w="9525">
            <a:noFill/>
            <a:miter lim="800000"/>
            <a:headEnd/>
            <a:tailEnd/>
          </a:ln>
          <a:effectLst/>
        </p:spPr>
        <p:txBody>
          <a:bodyPr wrap="square">
            <a:spAutoFit/>
          </a:bodyPr>
          <a:lstStyle/>
          <a:p>
            <a:pPr>
              <a:spcBef>
                <a:spcPct val="50000"/>
              </a:spcBef>
            </a:pPr>
            <a:endParaRPr kumimoji="1" lang="en-US" sz="1400" dirty="0" smtClean="0">
              <a:latin typeface="Tahoma" pitchFamily="34" charset="0"/>
            </a:endParaRPr>
          </a:p>
          <a:p>
            <a:pPr>
              <a:spcBef>
                <a:spcPct val="50000"/>
              </a:spcBef>
            </a:pPr>
            <a:r>
              <a:rPr kumimoji="1" lang="en-US" sz="1400" dirty="0" err="1" smtClean="0">
                <a:latin typeface="Tahoma" pitchFamily="34" charset="0"/>
              </a:rPr>
              <a:t>Amplio</a:t>
            </a:r>
            <a:r>
              <a:rPr kumimoji="1" lang="en-US" sz="1400" dirty="0" smtClean="0">
                <a:latin typeface="Tahoma" pitchFamily="34" charset="0"/>
              </a:rPr>
              <a:t> </a:t>
            </a:r>
            <a:r>
              <a:rPr kumimoji="1" lang="en-US" sz="1400" dirty="0" err="1">
                <a:latin typeface="Tahoma" pitchFamily="34" charset="0"/>
              </a:rPr>
              <a:t>alcance</a:t>
            </a:r>
            <a:r>
              <a:rPr kumimoji="1" lang="en-US" sz="1400" dirty="0">
                <a:latin typeface="Tahoma" pitchFamily="34" charset="0"/>
              </a:rPr>
              <a:t>, largo </a:t>
            </a:r>
            <a:r>
              <a:rPr kumimoji="1" lang="en-US" sz="1400" dirty="0" err="1" smtClean="0">
                <a:latin typeface="Tahoma" pitchFamily="34" charset="0"/>
              </a:rPr>
              <a:t>plazo</a:t>
            </a:r>
            <a:r>
              <a:rPr kumimoji="1" lang="en-US" sz="1400" dirty="0" smtClean="0">
                <a:latin typeface="Tahoma" pitchFamily="34" charset="0"/>
              </a:rPr>
              <a:t>.</a:t>
            </a:r>
            <a:endParaRPr kumimoji="1" lang="en-US" sz="1400" dirty="0">
              <a:latin typeface="Tahoma" pitchFamily="34" charset="0"/>
            </a:endParaRPr>
          </a:p>
          <a:p>
            <a:pPr>
              <a:spcBef>
                <a:spcPct val="50000"/>
              </a:spcBef>
            </a:pPr>
            <a:r>
              <a:rPr kumimoji="1" lang="en-US" sz="1400" dirty="0" err="1">
                <a:latin typeface="Tahoma" pitchFamily="34" charset="0"/>
              </a:rPr>
              <a:t>Fija</a:t>
            </a:r>
            <a:r>
              <a:rPr kumimoji="1" lang="en-US" sz="1400" dirty="0">
                <a:latin typeface="Tahoma" pitchFamily="34" charset="0"/>
              </a:rPr>
              <a:t> </a:t>
            </a:r>
            <a:r>
              <a:rPr kumimoji="1" lang="en-US" sz="1400" dirty="0" err="1">
                <a:latin typeface="Tahoma" pitchFamily="34" charset="0"/>
              </a:rPr>
              <a:t>las</a:t>
            </a:r>
            <a:r>
              <a:rPr kumimoji="1" lang="en-US" sz="1400" dirty="0">
                <a:latin typeface="Tahoma" pitchFamily="34" charset="0"/>
              </a:rPr>
              <a:t> </a:t>
            </a:r>
            <a:r>
              <a:rPr kumimoji="1" lang="en-US" sz="1400" dirty="0" err="1">
                <a:latin typeface="Tahoma" pitchFamily="34" charset="0"/>
              </a:rPr>
              <a:t>condiciones</a:t>
            </a:r>
            <a:r>
              <a:rPr kumimoji="1" lang="en-US" sz="1400" dirty="0">
                <a:latin typeface="Tahoma" pitchFamily="34" charset="0"/>
              </a:rPr>
              <a:t> </a:t>
            </a:r>
            <a:r>
              <a:rPr kumimoji="1" lang="en-US" sz="1400" dirty="0" err="1">
                <a:latin typeface="Tahoma" pitchFamily="34" charset="0"/>
              </a:rPr>
              <a:t>bajo</a:t>
            </a:r>
            <a:r>
              <a:rPr kumimoji="1" lang="en-US" sz="1400" dirty="0">
                <a:latin typeface="Tahoma" pitchFamily="34" charset="0"/>
              </a:rPr>
              <a:t> </a:t>
            </a:r>
            <a:r>
              <a:rPr kumimoji="1" lang="en-US" sz="1400" dirty="0" err="1">
                <a:latin typeface="Tahoma" pitchFamily="34" charset="0"/>
              </a:rPr>
              <a:t>las</a:t>
            </a:r>
            <a:r>
              <a:rPr kumimoji="1" lang="en-US" sz="1400" dirty="0">
                <a:latin typeface="Tahoma" pitchFamily="34" charset="0"/>
              </a:rPr>
              <a:t> </a:t>
            </a:r>
            <a:r>
              <a:rPr kumimoji="1" lang="en-US" sz="1400" dirty="0" err="1">
                <a:latin typeface="Tahoma" pitchFamily="34" charset="0"/>
              </a:rPr>
              <a:t>cuales</a:t>
            </a:r>
            <a:r>
              <a:rPr kumimoji="1" lang="en-US" sz="1400" dirty="0">
                <a:latin typeface="Tahoma" pitchFamily="34" charset="0"/>
              </a:rPr>
              <a:t> la </a:t>
            </a:r>
            <a:r>
              <a:rPr kumimoji="1" lang="en-US" sz="1400" dirty="0" err="1">
                <a:latin typeface="Tahoma" pitchFamily="34" charset="0"/>
              </a:rPr>
              <a:t>empresa</a:t>
            </a:r>
            <a:r>
              <a:rPr kumimoji="1" lang="en-US" sz="1400" dirty="0">
                <a:latin typeface="Tahoma" pitchFamily="34" charset="0"/>
              </a:rPr>
              <a:t> </a:t>
            </a:r>
            <a:r>
              <a:rPr kumimoji="1" lang="en-US" sz="1400" dirty="0" err="1">
                <a:latin typeface="Tahoma" pitchFamily="34" charset="0"/>
              </a:rPr>
              <a:t>debe</a:t>
            </a:r>
            <a:r>
              <a:rPr kumimoji="1" lang="en-US" sz="1400" dirty="0">
                <a:latin typeface="Tahoma" pitchFamily="34" charset="0"/>
              </a:rPr>
              <a:t> </a:t>
            </a:r>
            <a:r>
              <a:rPr kumimoji="1" lang="en-US" sz="1400" dirty="0" err="1">
                <a:latin typeface="Tahoma" pitchFamily="34" charset="0"/>
              </a:rPr>
              <a:t>operar</a:t>
            </a:r>
            <a:endParaRPr kumimoji="1" lang="es-ES" sz="1400" dirty="0">
              <a:latin typeface="Tahoma" pitchFamily="34" charset="0"/>
            </a:endParaRPr>
          </a:p>
        </p:txBody>
      </p:sp>
      <p:sp>
        <p:nvSpPr>
          <p:cNvPr id="11" name="AutoShape 11"/>
          <p:cNvSpPr>
            <a:spLocks/>
          </p:cNvSpPr>
          <p:nvPr/>
        </p:nvSpPr>
        <p:spPr bwMode="auto">
          <a:xfrm>
            <a:off x="8843938" y="1285860"/>
            <a:ext cx="228600" cy="1524000"/>
          </a:xfrm>
          <a:prstGeom prst="rightBrace">
            <a:avLst>
              <a:gd name="adj1" fmla="val 55556"/>
              <a:gd name="adj2" fmla="val 51458"/>
            </a:avLst>
          </a:prstGeom>
          <a:noFill/>
          <a:ln w="9525">
            <a:solidFill>
              <a:schemeClr val="tx1"/>
            </a:solidFill>
            <a:miter lim="800000"/>
            <a:headEnd/>
            <a:tailEnd/>
          </a:ln>
          <a:effectLst/>
        </p:spPr>
        <p:txBody>
          <a:bodyPr wrap="none" anchor="ctr"/>
          <a:lstStyle/>
          <a:p>
            <a:endParaRPr lang="es-PE" sz="1100"/>
          </a:p>
        </p:txBody>
      </p:sp>
      <p:sp>
        <p:nvSpPr>
          <p:cNvPr id="12" name="AutoShape 12"/>
          <p:cNvSpPr>
            <a:spLocks/>
          </p:cNvSpPr>
          <p:nvPr/>
        </p:nvSpPr>
        <p:spPr bwMode="auto">
          <a:xfrm>
            <a:off x="4348138" y="1285860"/>
            <a:ext cx="228600" cy="1524000"/>
          </a:xfrm>
          <a:prstGeom prst="leftBrace">
            <a:avLst>
              <a:gd name="adj1" fmla="val 55556"/>
              <a:gd name="adj2" fmla="val 50000"/>
            </a:avLst>
          </a:prstGeom>
          <a:noFill/>
          <a:ln w="9525">
            <a:solidFill>
              <a:schemeClr val="tx1"/>
            </a:solidFill>
            <a:miter lim="800000"/>
            <a:headEnd/>
            <a:tailEnd/>
          </a:ln>
          <a:effectLst/>
        </p:spPr>
        <p:txBody>
          <a:bodyPr wrap="none" anchor="ctr"/>
          <a:lstStyle/>
          <a:p>
            <a:endParaRPr lang="es-PE" sz="1100"/>
          </a:p>
        </p:txBody>
      </p:sp>
      <p:sp>
        <p:nvSpPr>
          <p:cNvPr id="13" name="Text Box 13"/>
          <p:cNvSpPr txBox="1">
            <a:spLocks noChangeArrowheads="1"/>
          </p:cNvSpPr>
          <p:nvPr/>
        </p:nvSpPr>
        <p:spPr bwMode="auto">
          <a:xfrm>
            <a:off x="4652938" y="3512438"/>
            <a:ext cx="3419524" cy="630942"/>
          </a:xfrm>
          <a:prstGeom prst="rect">
            <a:avLst/>
          </a:prstGeom>
          <a:noFill/>
          <a:ln w="9525">
            <a:noFill/>
            <a:miter lim="800000"/>
            <a:headEnd/>
            <a:tailEnd/>
          </a:ln>
          <a:effectLst/>
        </p:spPr>
        <p:txBody>
          <a:bodyPr wrap="square">
            <a:spAutoFit/>
          </a:bodyPr>
          <a:lstStyle/>
          <a:p>
            <a:pPr>
              <a:spcBef>
                <a:spcPct val="50000"/>
              </a:spcBef>
            </a:pPr>
            <a:r>
              <a:rPr kumimoji="1" lang="en-US" sz="1400" dirty="0" err="1">
                <a:latin typeface="Tahoma" pitchFamily="34" charset="0"/>
              </a:rPr>
              <a:t>Mediano</a:t>
            </a:r>
            <a:r>
              <a:rPr kumimoji="1" lang="en-US" sz="1400" dirty="0">
                <a:latin typeface="Tahoma" pitchFamily="34" charset="0"/>
              </a:rPr>
              <a:t> </a:t>
            </a:r>
            <a:r>
              <a:rPr kumimoji="1" lang="en-US" sz="1400" dirty="0" err="1">
                <a:latin typeface="Tahoma" pitchFamily="34" charset="0"/>
              </a:rPr>
              <a:t>plazo</a:t>
            </a:r>
            <a:endParaRPr kumimoji="1" lang="en-US" sz="1400" dirty="0">
              <a:latin typeface="Tahoma" pitchFamily="34" charset="0"/>
            </a:endParaRPr>
          </a:p>
          <a:p>
            <a:pPr>
              <a:spcBef>
                <a:spcPct val="50000"/>
              </a:spcBef>
            </a:pPr>
            <a:r>
              <a:rPr kumimoji="1" lang="en-US" sz="1400" dirty="0" err="1">
                <a:latin typeface="Tahoma" pitchFamily="34" charset="0"/>
              </a:rPr>
              <a:t>Programación</a:t>
            </a:r>
            <a:r>
              <a:rPr kumimoji="1" lang="en-US" sz="1400" dirty="0">
                <a:latin typeface="Tahoma" pitchFamily="34" charset="0"/>
              </a:rPr>
              <a:t> de </a:t>
            </a:r>
            <a:r>
              <a:rPr kumimoji="1" lang="en-US" sz="1400" dirty="0" err="1">
                <a:latin typeface="Tahoma" pitchFamily="34" charset="0"/>
              </a:rPr>
              <a:t>materiales</a:t>
            </a:r>
            <a:r>
              <a:rPr kumimoji="1" lang="en-US" sz="1400" dirty="0">
                <a:latin typeface="Tahoma" pitchFamily="34" charset="0"/>
              </a:rPr>
              <a:t> y </a:t>
            </a:r>
            <a:r>
              <a:rPr kumimoji="1" lang="en-US" sz="1400" dirty="0" err="1">
                <a:latin typeface="Tahoma" pitchFamily="34" charset="0"/>
              </a:rPr>
              <a:t>trabajo</a:t>
            </a:r>
            <a:endParaRPr kumimoji="1" lang="es-ES" sz="1400" dirty="0">
              <a:latin typeface="Tahoma" pitchFamily="34" charset="0"/>
            </a:endParaRPr>
          </a:p>
        </p:txBody>
      </p:sp>
      <p:sp>
        <p:nvSpPr>
          <p:cNvPr id="14" name="AutoShape 14"/>
          <p:cNvSpPr>
            <a:spLocks/>
          </p:cNvSpPr>
          <p:nvPr/>
        </p:nvSpPr>
        <p:spPr bwMode="auto">
          <a:xfrm>
            <a:off x="8843938" y="3038460"/>
            <a:ext cx="228600" cy="1524000"/>
          </a:xfrm>
          <a:prstGeom prst="rightBrace">
            <a:avLst>
              <a:gd name="adj1" fmla="val 55556"/>
              <a:gd name="adj2" fmla="val 51458"/>
            </a:avLst>
          </a:prstGeom>
          <a:noFill/>
          <a:ln w="9525">
            <a:solidFill>
              <a:schemeClr val="tx1"/>
            </a:solidFill>
            <a:miter lim="800000"/>
            <a:headEnd/>
            <a:tailEnd/>
          </a:ln>
          <a:effectLst/>
        </p:spPr>
        <p:txBody>
          <a:bodyPr wrap="none" anchor="ctr"/>
          <a:lstStyle/>
          <a:p>
            <a:endParaRPr lang="es-PE" sz="1100"/>
          </a:p>
        </p:txBody>
      </p:sp>
      <p:sp>
        <p:nvSpPr>
          <p:cNvPr id="15" name="AutoShape 15"/>
          <p:cNvSpPr>
            <a:spLocks/>
          </p:cNvSpPr>
          <p:nvPr/>
        </p:nvSpPr>
        <p:spPr bwMode="auto">
          <a:xfrm>
            <a:off x="4348138" y="3038460"/>
            <a:ext cx="228600" cy="1524000"/>
          </a:xfrm>
          <a:prstGeom prst="leftBrace">
            <a:avLst>
              <a:gd name="adj1" fmla="val 55556"/>
              <a:gd name="adj2" fmla="val 50000"/>
            </a:avLst>
          </a:prstGeom>
          <a:noFill/>
          <a:ln w="9525">
            <a:solidFill>
              <a:schemeClr val="tx1"/>
            </a:solidFill>
            <a:miter lim="800000"/>
            <a:headEnd/>
            <a:tailEnd/>
          </a:ln>
          <a:effectLst/>
        </p:spPr>
        <p:txBody>
          <a:bodyPr wrap="none" anchor="ctr"/>
          <a:lstStyle/>
          <a:p>
            <a:endParaRPr lang="es-PE" sz="1100"/>
          </a:p>
        </p:txBody>
      </p:sp>
      <p:sp>
        <p:nvSpPr>
          <p:cNvPr id="16" name="Text Box 16"/>
          <p:cNvSpPr txBox="1">
            <a:spLocks noChangeArrowheads="1"/>
          </p:cNvSpPr>
          <p:nvPr/>
        </p:nvSpPr>
        <p:spPr bwMode="auto">
          <a:xfrm>
            <a:off x="4652938" y="5011506"/>
            <a:ext cx="3705276" cy="846386"/>
          </a:xfrm>
          <a:prstGeom prst="rect">
            <a:avLst/>
          </a:prstGeom>
          <a:noFill/>
          <a:ln w="9525">
            <a:noFill/>
            <a:miter lim="800000"/>
            <a:headEnd/>
            <a:tailEnd/>
          </a:ln>
          <a:effectLst/>
        </p:spPr>
        <p:txBody>
          <a:bodyPr wrap="square">
            <a:spAutoFit/>
          </a:bodyPr>
          <a:lstStyle/>
          <a:p>
            <a:pPr>
              <a:spcBef>
                <a:spcPct val="50000"/>
              </a:spcBef>
            </a:pPr>
            <a:r>
              <a:rPr kumimoji="1" lang="en-US" sz="1400" dirty="0" err="1">
                <a:latin typeface="Tahoma" pitchFamily="34" charset="0"/>
              </a:rPr>
              <a:t>Corto</a:t>
            </a:r>
            <a:r>
              <a:rPr kumimoji="1" lang="en-US" sz="1400" dirty="0">
                <a:latin typeface="Tahoma" pitchFamily="34" charset="0"/>
              </a:rPr>
              <a:t> </a:t>
            </a:r>
            <a:r>
              <a:rPr kumimoji="1" lang="en-US" sz="1400" dirty="0" err="1">
                <a:latin typeface="Tahoma" pitchFamily="34" charset="0"/>
              </a:rPr>
              <a:t>plazo</a:t>
            </a:r>
            <a:endParaRPr kumimoji="1" lang="en-US" sz="1400" dirty="0">
              <a:latin typeface="Tahoma" pitchFamily="34" charset="0"/>
            </a:endParaRPr>
          </a:p>
          <a:p>
            <a:pPr>
              <a:spcBef>
                <a:spcPct val="50000"/>
              </a:spcBef>
            </a:pPr>
            <a:r>
              <a:rPr kumimoji="1" lang="en-US" sz="1400" dirty="0" err="1">
                <a:latin typeface="Tahoma" pitchFamily="34" charset="0"/>
              </a:rPr>
              <a:t>Programación</a:t>
            </a:r>
            <a:r>
              <a:rPr kumimoji="1" lang="en-US" sz="1400" dirty="0">
                <a:latin typeface="Tahoma" pitchFamily="34" charset="0"/>
              </a:rPr>
              <a:t> del </a:t>
            </a:r>
            <a:r>
              <a:rPr kumimoji="1" lang="en-US" sz="1400" dirty="0" err="1">
                <a:latin typeface="Tahoma" pitchFamily="34" charset="0"/>
              </a:rPr>
              <a:t>trabajo</a:t>
            </a:r>
            <a:r>
              <a:rPr kumimoji="1" lang="en-US" sz="1400" dirty="0">
                <a:latin typeface="Tahoma" pitchFamily="34" charset="0"/>
              </a:rPr>
              <a:t> en </a:t>
            </a:r>
            <a:r>
              <a:rPr kumimoji="1" lang="en-US" sz="1400" dirty="0" err="1">
                <a:latin typeface="Tahoma" pitchFamily="34" charset="0"/>
              </a:rPr>
              <a:t>una</a:t>
            </a:r>
            <a:r>
              <a:rPr kumimoji="1" lang="en-US" sz="1400" dirty="0">
                <a:latin typeface="Tahoma" pitchFamily="34" charset="0"/>
              </a:rPr>
              <a:t> </a:t>
            </a:r>
            <a:r>
              <a:rPr kumimoji="1" lang="en-US" sz="1400" dirty="0" err="1">
                <a:latin typeface="Tahoma" pitchFamily="34" charset="0"/>
              </a:rPr>
              <a:t>escala</a:t>
            </a:r>
            <a:r>
              <a:rPr kumimoji="1" lang="en-US" sz="1400" dirty="0">
                <a:latin typeface="Tahoma" pitchFamily="34" charset="0"/>
              </a:rPr>
              <a:t> de </a:t>
            </a:r>
            <a:r>
              <a:rPr kumimoji="1" lang="en-US" sz="1400" dirty="0" err="1">
                <a:latin typeface="Tahoma" pitchFamily="34" charset="0"/>
              </a:rPr>
              <a:t>tiempo</a:t>
            </a:r>
            <a:r>
              <a:rPr kumimoji="1" lang="en-US" sz="1400" dirty="0">
                <a:latin typeface="Tahoma" pitchFamily="34" charset="0"/>
              </a:rPr>
              <a:t> </a:t>
            </a:r>
            <a:r>
              <a:rPr kumimoji="1" lang="en-US" sz="1400" dirty="0" err="1">
                <a:latin typeface="Tahoma" pitchFamily="34" charset="0"/>
              </a:rPr>
              <a:t>corta</a:t>
            </a:r>
            <a:endParaRPr kumimoji="1" lang="es-ES" sz="1400" dirty="0">
              <a:latin typeface="Tahoma" pitchFamily="34" charset="0"/>
            </a:endParaRPr>
          </a:p>
        </p:txBody>
      </p:sp>
      <p:sp>
        <p:nvSpPr>
          <p:cNvPr id="17" name="AutoShape 17"/>
          <p:cNvSpPr>
            <a:spLocks/>
          </p:cNvSpPr>
          <p:nvPr/>
        </p:nvSpPr>
        <p:spPr bwMode="auto">
          <a:xfrm>
            <a:off x="8843938" y="4791060"/>
            <a:ext cx="228600" cy="1524000"/>
          </a:xfrm>
          <a:prstGeom prst="rightBrace">
            <a:avLst>
              <a:gd name="adj1" fmla="val 55556"/>
              <a:gd name="adj2" fmla="val 51458"/>
            </a:avLst>
          </a:prstGeom>
          <a:noFill/>
          <a:ln w="9525">
            <a:solidFill>
              <a:schemeClr val="tx1"/>
            </a:solidFill>
            <a:miter lim="800000"/>
            <a:headEnd/>
            <a:tailEnd/>
          </a:ln>
          <a:effectLst/>
        </p:spPr>
        <p:txBody>
          <a:bodyPr wrap="none" anchor="ctr"/>
          <a:lstStyle/>
          <a:p>
            <a:endParaRPr lang="es-PE" sz="1100"/>
          </a:p>
        </p:txBody>
      </p:sp>
      <p:sp>
        <p:nvSpPr>
          <p:cNvPr id="18" name="AutoShape 18"/>
          <p:cNvSpPr>
            <a:spLocks/>
          </p:cNvSpPr>
          <p:nvPr/>
        </p:nvSpPr>
        <p:spPr bwMode="auto">
          <a:xfrm>
            <a:off x="4348138" y="4791060"/>
            <a:ext cx="228600" cy="1524000"/>
          </a:xfrm>
          <a:prstGeom prst="leftBrace">
            <a:avLst>
              <a:gd name="adj1" fmla="val 55556"/>
              <a:gd name="adj2" fmla="val 50000"/>
            </a:avLst>
          </a:prstGeom>
          <a:noFill/>
          <a:ln w="9525">
            <a:solidFill>
              <a:schemeClr val="tx1"/>
            </a:solidFill>
            <a:miter lim="800000"/>
            <a:headEnd/>
            <a:tailEnd/>
          </a:ln>
          <a:effectLst/>
        </p:spPr>
        <p:txBody>
          <a:bodyPr wrap="none" anchor="ctr"/>
          <a:lstStyle/>
          <a:p>
            <a:endParaRPr lang="es-PE" sz="1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0-#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nimBg="1" autoUpdateAnimBg="0"/>
      <p:bldP spid="10" grpId="0" autoUpdateAnimBg="0"/>
      <p:bldP spid="13" grpId="0" autoUpdateAnimBg="0"/>
      <p:bldP spid="1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DBD669F-2DFE-43A9-8CEB-944EDD6146C5}" type="slidenum">
              <a:rPr lang="es-PE" smtClean="0">
                <a:solidFill>
                  <a:srgbClr val="FF0000"/>
                </a:solidFill>
              </a:rPr>
              <a:pPr/>
              <a:t>15</a:t>
            </a:fld>
            <a:endParaRPr lang="es-PE" dirty="0">
              <a:solidFill>
                <a:srgbClr val="FF0000"/>
              </a:solidFill>
            </a:endParaRPr>
          </a:p>
        </p:txBody>
      </p:sp>
      <p:sp>
        <p:nvSpPr>
          <p:cNvPr id="3" name="Rectangle 1"/>
          <p:cNvSpPr>
            <a:spLocks noChangeArrowheads="1"/>
          </p:cNvSpPr>
          <p:nvPr/>
        </p:nvSpPr>
        <p:spPr bwMode="auto">
          <a:xfrm>
            <a:off x="1187624" y="2235644"/>
            <a:ext cx="671517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ES" sz="3200" b="1" dirty="0" smtClean="0">
                <a:solidFill>
                  <a:srgbClr val="FF0000"/>
                </a:solidFill>
              </a:rPr>
              <a:t>Ciclo de Vida </a:t>
            </a:r>
          </a:p>
          <a:p>
            <a:pPr algn="ctr"/>
            <a:r>
              <a:rPr lang="es-ES" sz="3200" b="1" dirty="0" smtClean="0">
                <a:solidFill>
                  <a:srgbClr val="FF0000"/>
                </a:solidFill>
              </a:rPr>
              <a:t>del </a:t>
            </a:r>
          </a:p>
          <a:p>
            <a:pPr algn="ctr"/>
            <a:r>
              <a:rPr lang="es-ES" sz="3200" b="1" dirty="0" smtClean="0">
                <a:solidFill>
                  <a:srgbClr val="FF0000"/>
                </a:solidFill>
              </a:rPr>
              <a:t>Proceso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DBD669F-2DFE-43A9-8CEB-944EDD6146C5}" type="slidenum">
              <a:rPr lang="es-PE" smtClean="0">
                <a:solidFill>
                  <a:srgbClr val="FF0000"/>
                </a:solidFill>
              </a:rPr>
              <a:pPr/>
              <a:t>16</a:t>
            </a:fld>
            <a:endParaRPr lang="es-PE" dirty="0">
              <a:solidFill>
                <a:srgbClr val="FF0000"/>
              </a:solidFill>
            </a:endParaRPr>
          </a:p>
        </p:txBody>
      </p:sp>
      <p:sp>
        <p:nvSpPr>
          <p:cNvPr id="3" name="Rectangle 1"/>
          <p:cNvSpPr>
            <a:spLocks noChangeArrowheads="1"/>
          </p:cNvSpPr>
          <p:nvPr/>
        </p:nvSpPr>
        <p:spPr bwMode="auto">
          <a:xfrm>
            <a:off x="1115616" y="1412776"/>
            <a:ext cx="7056784"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PE" sz="2000" b="1" dirty="0" smtClean="0"/>
              <a:t>Etapas del ciclo de vida</a:t>
            </a:r>
          </a:p>
          <a:p>
            <a:pPr algn="just"/>
            <a:r>
              <a:rPr lang="es-PE" sz="2000" dirty="0" smtClean="0"/>
              <a:t>Las etapas del ciclo de vida, según </a:t>
            </a:r>
            <a:r>
              <a:rPr lang="es-PE" sz="2000" b="1" dirty="0" err="1" smtClean="0"/>
              <a:t>Gonçalves</a:t>
            </a:r>
            <a:r>
              <a:rPr lang="es-PE" sz="2000" dirty="0" smtClean="0"/>
              <a:t> (2004), son: </a:t>
            </a:r>
          </a:p>
          <a:p>
            <a:pPr algn="just"/>
            <a:endParaRPr lang="es-PE" sz="2000" dirty="0" smtClean="0"/>
          </a:p>
          <a:p>
            <a:pPr algn="just"/>
            <a:r>
              <a:rPr lang="es-PE" sz="2000" b="1" dirty="0" smtClean="0"/>
              <a:t>Adquisición de materia prima</a:t>
            </a:r>
            <a:r>
              <a:rPr lang="es-PE" sz="2000" dirty="0" smtClean="0"/>
              <a:t>: etapa de actividades de acción directa sobre el medio natural. En este punto se incluye el material no renovable, el agua y la biomasa de recolección. </a:t>
            </a:r>
          </a:p>
          <a:p>
            <a:pPr algn="just"/>
            <a:endParaRPr lang="es-PE" sz="2000" dirty="0" smtClean="0"/>
          </a:p>
          <a:p>
            <a:pPr algn="just"/>
            <a:r>
              <a:rPr lang="es-PE" sz="2000" b="1" dirty="0" smtClean="0"/>
              <a:t>Procesamiento de material a granel</a:t>
            </a:r>
            <a:r>
              <a:rPr lang="es-PE" sz="2000" dirty="0" smtClean="0"/>
              <a:t>: tratamiento de la materia prima (separación y purificación por ejemplo) para adecuar los materiales a transformaciones posteriores. </a:t>
            </a:r>
          </a:p>
          <a:p>
            <a:pPr algn="just"/>
            <a:endParaRPr lang="es-PE" sz="2000" b="1" dirty="0" smtClean="0"/>
          </a:p>
          <a:p>
            <a:pPr algn="just"/>
            <a:r>
              <a:rPr lang="es-PE" sz="2000" b="1" dirty="0" smtClean="0"/>
              <a:t>Producción de materiales técnicos y de especialidad</a:t>
            </a:r>
            <a:r>
              <a:rPr lang="es-PE" sz="2000" dirty="0" smtClean="0"/>
              <a:t>: algunos autores combinan esta etapa con la anterior designándola «tratamiento de materiales». </a:t>
            </a:r>
            <a:endParaRPr lang="es-PE" sz="2000" dirty="0"/>
          </a:p>
        </p:txBody>
      </p:sp>
      <p:sp>
        <p:nvSpPr>
          <p:cNvPr id="4" name="3 Rectángulo"/>
          <p:cNvSpPr/>
          <p:nvPr/>
        </p:nvSpPr>
        <p:spPr>
          <a:xfrm>
            <a:off x="2555776" y="404664"/>
            <a:ext cx="5600957" cy="400110"/>
          </a:xfrm>
          <a:prstGeom prst="rect">
            <a:avLst/>
          </a:prstGeom>
        </p:spPr>
        <p:txBody>
          <a:bodyPr wrap="none">
            <a:spAutoFit/>
          </a:bodyPr>
          <a:lstStyle/>
          <a:p>
            <a:r>
              <a:rPr lang="es-ES" sz="2000" b="1" dirty="0" smtClean="0">
                <a:solidFill>
                  <a:srgbClr val="FF0000"/>
                </a:solidFill>
              </a:rPr>
              <a:t>Ciclo de Vida del Proceso de un Sistema Productivo</a:t>
            </a:r>
            <a:endParaRPr lang="es-PE"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DBD669F-2DFE-43A9-8CEB-944EDD6146C5}" type="slidenum">
              <a:rPr lang="es-PE" smtClean="0">
                <a:solidFill>
                  <a:srgbClr val="FF0000"/>
                </a:solidFill>
              </a:rPr>
              <a:pPr/>
              <a:t>17</a:t>
            </a:fld>
            <a:endParaRPr lang="es-PE" dirty="0">
              <a:solidFill>
                <a:srgbClr val="FF0000"/>
              </a:solidFill>
            </a:endParaRPr>
          </a:p>
        </p:txBody>
      </p:sp>
      <p:sp>
        <p:nvSpPr>
          <p:cNvPr id="3" name="Rectangle 1"/>
          <p:cNvSpPr>
            <a:spLocks noChangeArrowheads="1"/>
          </p:cNvSpPr>
          <p:nvPr/>
        </p:nvSpPr>
        <p:spPr bwMode="auto">
          <a:xfrm>
            <a:off x="1043608" y="1772816"/>
            <a:ext cx="7056784"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PE" sz="2000" b="1" dirty="0" smtClean="0"/>
              <a:t>…Etapas del ciclo de vida</a:t>
            </a:r>
          </a:p>
          <a:p>
            <a:pPr algn="just"/>
            <a:endParaRPr lang="es-PE" sz="2000" b="1" dirty="0" smtClean="0"/>
          </a:p>
          <a:p>
            <a:pPr algn="just"/>
            <a:r>
              <a:rPr lang="es-PE" sz="2000" b="1" dirty="0" smtClean="0"/>
              <a:t>Fabricación y ensamble</a:t>
            </a:r>
            <a:r>
              <a:rPr lang="es-PE" sz="2000" dirty="0" smtClean="0"/>
              <a:t>: en esta etapa se acaban de producir los materiales de base y los materiales técnicos. </a:t>
            </a:r>
          </a:p>
          <a:p>
            <a:pPr algn="just"/>
            <a:endParaRPr lang="es-PE" sz="2000" dirty="0" smtClean="0"/>
          </a:p>
          <a:p>
            <a:pPr algn="just"/>
            <a:r>
              <a:rPr lang="es-PE" sz="2000" b="1" dirty="0" smtClean="0"/>
              <a:t>Transporte y distribución</a:t>
            </a:r>
            <a:r>
              <a:rPr lang="es-PE" sz="2000" dirty="0" smtClean="0"/>
              <a:t>: con el actual sistema globalizado, esta etapa adquiere especial importancia dadas las grandes distancias que deben recorrer los productos para su comercialización en lugares distintos a donde se han producido. En muchos casos, los componentes necesarios para la fabricación del producto final también recorren importantes distancias. </a:t>
            </a:r>
            <a:endParaRPr lang="es-PE" sz="2000" dirty="0"/>
          </a:p>
        </p:txBody>
      </p:sp>
      <p:sp>
        <p:nvSpPr>
          <p:cNvPr id="4" name="3 Rectángulo"/>
          <p:cNvSpPr/>
          <p:nvPr/>
        </p:nvSpPr>
        <p:spPr>
          <a:xfrm>
            <a:off x="2555776" y="404664"/>
            <a:ext cx="5600957" cy="400110"/>
          </a:xfrm>
          <a:prstGeom prst="rect">
            <a:avLst/>
          </a:prstGeom>
        </p:spPr>
        <p:txBody>
          <a:bodyPr wrap="none">
            <a:spAutoFit/>
          </a:bodyPr>
          <a:lstStyle/>
          <a:p>
            <a:r>
              <a:rPr lang="es-ES" sz="2000" b="1" dirty="0" smtClean="0">
                <a:solidFill>
                  <a:srgbClr val="FF0000"/>
                </a:solidFill>
              </a:rPr>
              <a:t>Ciclo de Vida del Proceso de un Sistema Productivo</a:t>
            </a:r>
            <a:endParaRPr lang="es-PE"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DBD669F-2DFE-43A9-8CEB-944EDD6146C5}" type="slidenum">
              <a:rPr lang="es-PE" smtClean="0">
                <a:solidFill>
                  <a:srgbClr val="FF0000"/>
                </a:solidFill>
              </a:rPr>
              <a:pPr/>
              <a:t>18</a:t>
            </a:fld>
            <a:endParaRPr lang="es-PE" dirty="0">
              <a:solidFill>
                <a:srgbClr val="FF0000"/>
              </a:solidFill>
            </a:endParaRPr>
          </a:p>
        </p:txBody>
      </p:sp>
      <p:sp>
        <p:nvSpPr>
          <p:cNvPr id="3" name="Rectangle 1"/>
          <p:cNvSpPr>
            <a:spLocks noChangeArrowheads="1"/>
          </p:cNvSpPr>
          <p:nvPr/>
        </p:nvSpPr>
        <p:spPr bwMode="auto">
          <a:xfrm>
            <a:off x="971600" y="970856"/>
            <a:ext cx="7056784"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PE" sz="2000" b="1" dirty="0" smtClean="0"/>
              <a:t>…Etapas del ciclo de vida</a:t>
            </a:r>
          </a:p>
          <a:p>
            <a:pPr algn="just"/>
            <a:endParaRPr lang="es-PE" sz="2000" b="1" dirty="0" smtClean="0"/>
          </a:p>
          <a:p>
            <a:pPr algn="just"/>
            <a:r>
              <a:rPr lang="es-PE" sz="2000" b="1" dirty="0" smtClean="0"/>
              <a:t>Uso y servicio</a:t>
            </a:r>
            <a:r>
              <a:rPr lang="es-PE" sz="2000" dirty="0" smtClean="0"/>
              <a:t>: en esta etapa se </a:t>
            </a:r>
            <a:r>
              <a:rPr lang="es-PE" sz="2000" i="1" dirty="0" smtClean="0"/>
              <a:t>contabiliza</a:t>
            </a:r>
            <a:r>
              <a:rPr lang="es-PE" sz="2000" dirty="0" smtClean="0"/>
              <a:t> el mantenimiento y las reparaciones que necesita el producto durante su uso por el consumidor (algunos productos no pueden usarse directamente, necesitan acciones, como por ejemplo los alimentos congelados). En esta fase también se considera la reutilización interna de materiales, por ejemplo la reutilización de botellas de cerveza en una casa. </a:t>
            </a:r>
          </a:p>
          <a:p>
            <a:pPr algn="just"/>
            <a:endParaRPr lang="es-PE" sz="2000" dirty="0" smtClean="0"/>
          </a:p>
          <a:p>
            <a:pPr algn="just"/>
            <a:r>
              <a:rPr lang="es-PE" sz="2000" b="1" dirty="0" smtClean="0"/>
              <a:t>Retiro y tratamiento</a:t>
            </a:r>
            <a:r>
              <a:rPr lang="es-PE" sz="2000" dirty="0" smtClean="0"/>
              <a:t>: en este paso es clave la posibilidad de reutilización o reciclaje de los materiales (</a:t>
            </a:r>
            <a:r>
              <a:rPr lang="es-PE" sz="2000" i="1" dirty="0" smtClean="0"/>
              <a:t>valorización</a:t>
            </a:r>
            <a:r>
              <a:rPr lang="es-PE" sz="2000" dirty="0" smtClean="0"/>
              <a:t> del material), en algunos casos es posible cerrar los ciclos de vida insertando el material retirado en un punto de la fabricación de un nuevo material. </a:t>
            </a:r>
            <a:endParaRPr lang="es-PE" sz="2000" dirty="0"/>
          </a:p>
        </p:txBody>
      </p:sp>
      <p:sp>
        <p:nvSpPr>
          <p:cNvPr id="4" name="3 Rectángulo"/>
          <p:cNvSpPr/>
          <p:nvPr/>
        </p:nvSpPr>
        <p:spPr>
          <a:xfrm>
            <a:off x="2555776" y="404664"/>
            <a:ext cx="5600957" cy="400110"/>
          </a:xfrm>
          <a:prstGeom prst="rect">
            <a:avLst/>
          </a:prstGeom>
        </p:spPr>
        <p:txBody>
          <a:bodyPr wrap="none">
            <a:spAutoFit/>
          </a:bodyPr>
          <a:lstStyle/>
          <a:p>
            <a:r>
              <a:rPr lang="es-ES" sz="2000" b="1" dirty="0" smtClean="0">
                <a:solidFill>
                  <a:srgbClr val="FF0000"/>
                </a:solidFill>
              </a:rPr>
              <a:t>Ciclo de Vida del Proceso de un Sistema Productivo</a:t>
            </a:r>
            <a:endParaRPr lang="es-PE"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DBD669F-2DFE-43A9-8CEB-944EDD6146C5}" type="slidenum">
              <a:rPr lang="es-PE" smtClean="0">
                <a:solidFill>
                  <a:srgbClr val="FF0000"/>
                </a:solidFill>
              </a:rPr>
              <a:pPr/>
              <a:t>19</a:t>
            </a:fld>
            <a:endParaRPr lang="es-PE" dirty="0">
              <a:solidFill>
                <a:srgbClr val="FF0000"/>
              </a:solidFill>
            </a:endParaRPr>
          </a:p>
        </p:txBody>
      </p:sp>
      <p:sp>
        <p:nvSpPr>
          <p:cNvPr id="3" name="Rectangle 1"/>
          <p:cNvSpPr>
            <a:spLocks noChangeArrowheads="1"/>
          </p:cNvSpPr>
          <p:nvPr/>
        </p:nvSpPr>
        <p:spPr bwMode="auto">
          <a:xfrm>
            <a:off x="1043608" y="1484784"/>
            <a:ext cx="7056784"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PE" sz="2000" b="1" dirty="0" smtClean="0"/>
              <a:t>…Etapas del ciclo de vida</a:t>
            </a:r>
          </a:p>
          <a:p>
            <a:pPr algn="just"/>
            <a:endParaRPr lang="es-PE" sz="2000" b="1" dirty="0" smtClean="0"/>
          </a:p>
          <a:p>
            <a:pPr algn="just"/>
            <a:r>
              <a:rPr lang="es-PE" sz="2000" b="1" dirty="0" smtClean="0"/>
              <a:t>Disposición, destino final</a:t>
            </a:r>
            <a:r>
              <a:rPr lang="es-PE" sz="2000" dirty="0" smtClean="0"/>
              <a:t>: cuando el material no es </a:t>
            </a:r>
            <a:r>
              <a:rPr lang="es-PE" sz="2000" i="1" dirty="0" smtClean="0"/>
              <a:t>valorizado</a:t>
            </a:r>
            <a:r>
              <a:rPr lang="es-PE" sz="2000" dirty="0" smtClean="0"/>
              <a:t> termina su ciclo de vida. En este punto se valora la forma en que éste es depositado en el medio natural. En el depósito de un material se pueden tener en cuenta y controlar sus características físico-químicas por ejemplo y tomar medidas para evitar efectos negativos del material desechado sobre el entorno. </a:t>
            </a:r>
          </a:p>
          <a:p>
            <a:pPr algn="just"/>
            <a:endParaRPr lang="es-PE" sz="2000" dirty="0"/>
          </a:p>
        </p:txBody>
      </p:sp>
      <p:sp>
        <p:nvSpPr>
          <p:cNvPr id="4" name="3 Rectángulo"/>
          <p:cNvSpPr/>
          <p:nvPr/>
        </p:nvSpPr>
        <p:spPr>
          <a:xfrm>
            <a:off x="2555776" y="404664"/>
            <a:ext cx="5600957" cy="400110"/>
          </a:xfrm>
          <a:prstGeom prst="rect">
            <a:avLst/>
          </a:prstGeom>
        </p:spPr>
        <p:txBody>
          <a:bodyPr wrap="none">
            <a:spAutoFit/>
          </a:bodyPr>
          <a:lstStyle/>
          <a:p>
            <a:r>
              <a:rPr lang="es-ES" sz="2000" b="1" dirty="0" smtClean="0">
                <a:solidFill>
                  <a:srgbClr val="FF0000"/>
                </a:solidFill>
              </a:rPr>
              <a:t>Ciclo de Vida del Proceso de un Sistema Productivo</a:t>
            </a:r>
            <a:endParaRPr lang="es-PE"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DBD669F-2DFE-43A9-8CEB-944EDD6146C5}" type="slidenum">
              <a:rPr lang="es-PE" smtClean="0">
                <a:solidFill>
                  <a:srgbClr val="FF0000"/>
                </a:solidFill>
              </a:rPr>
              <a:pPr/>
              <a:t>2</a:t>
            </a:fld>
            <a:endParaRPr lang="es-PE" dirty="0">
              <a:solidFill>
                <a:srgbClr val="FF0000"/>
              </a:solidFill>
            </a:endParaRPr>
          </a:p>
        </p:txBody>
      </p:sp>
      <p:sp>
        <p:nvSpPr>
          <p:cNvPr id="3" name="Rectangle 1"/>
          <p:cNvSpPr>
            <a:spLocks noChangeArrowheads="1"/>
          </p:cNvSpPr>
          <p:nvPr/>
        </p:nvSpPr>
        <p:spPr bwMode="auto">
          <a:xfrm>
            <a:off x="2051720" y="1916832"/>
            <a:ext cx="471490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PE" sz="3200" b="1" dirty="0" smtClean="0">
                <a:solidFill>
                  <a:srgbClr val="FF0000"/>
                </a:solidFill>
              </a:rPr>
              <a:t>Análisis de procesos: </a:t>
            </a:r>
          </a:p>
          <a:p>
            <a:pPr algn="ctr"/>
            <a:endParaRPr lang="es-PE" sz="3200" dirty="0" smtClean="0">
              <a:solidFill>
                <a:srgbClr val="FF0000"/>
              </a:solidFill>
            </a:endParaRPr>
          </a:p>
          <a:p>
            <a:pPr algn="ctr"/>
            <a:r>
              <a:rPr lang="es-PE" sz="3200" dirty="0" smtClean="0">
                <a:solidFill>
                  <a:srgbClr val="FF0000"/>
                </a:solidFill>
              </a:rPr>
              <a:t>Definición de proceso</a:t>
            </a:r>
            <a:endParaRPr lang="es-PE" sz="3200"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DBD669F-2DFE-43A9-8CEB-944EDD6146C5}" type="slidenum">
              <a:rPr lang="es-PE" smtClean="0">
                <a:solidFill>
                  <a:srgbClr val="FF0000"/>
                </a:solidFill>
              </a:rPr>
              <a:pPr/>
              <a:t>20</a:t>
            </a:fld>
            <a:endParaRPr lang="es-PE" dirty="0">
              <a:solidFill>
                <a:srgbClr val="FF0000"/>
              </a:solidFill>
            </a:endParaRPr>
          </a:p>
        </p:txBody>
      </p:sp>
      <p:sp>
        <p:nvSpPr>
          <p:cNvPr id="3" name="Rectangle 1"/>
          <p:cNvSpPr>
            <a:spLocks noChangeArrowheads="1"/>
          </p:cNvSpPr>
          <p:nvPr/>
        </p:nvSpPr>
        <p:spPr bwMode="auto">
          <a:xfrm>
            <a:off x="1214414" y="274716"/>
            <a:ext cx="671517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ES" sz="2000" b="1" dirty="0" smtClean="0">
                <a:solidFill>
                  <a:srgbClr val="FF0000"/>
                </a:solidFill>
              </a:rPr>
              <a:t>                               Ciclo de Vida del Proceso </a:t>
            </a:r>
          </a:p>
          <a:p>
            <a:pPr algn="just"/>
            <a:r>
              <a:rPr lang="es-ES" sz="2000" b="1" dirty="0" smtClean="0">
                <a:solidFill>
                  <a:srgbClr val="FF0000"/>
                </a:solidFill>
              </a:rPr>
              <a:t>                       Sistema de Información Administrativo</a:t>
            </a:r>
          </a:p>
          <a:p>
            <a:pPr algn="just"/>
            <a:r>
              <a:rPr lang="es-ES" sz="2000" dirty="0" smtClean="0"/>
              <a:t/>
            </a:r>
            <a:br>
              <a:rPr lang="es-ES" sz="2000" dirty="0" smtClean="0"/>
            </a:br>
            <a:r>
              <a:rPr lang="es-ES" sz="2000" dirty="0" smtClean="0"/>
              <a:t>Cada una de las etapas son definidas por diferentes componentes que permiten la retroalimentación constante de la solución.</a:t>
            </a:r>
            <a:endParaRPr lang="es-PE" sz="2000" dirty="0"/>
          </a:p>
        </p:txBody>
      </p:sp>
      <p:pic>
        <p:nvPicPr>
          <p:cNvPr id="4" name="3 Imagen" descr="Clink - Ciclo de Mejora Continua"/>
          <p:cNvPicPr/>
          <p:nvPr/>
        </p:nvPicPr>
        <p:blipFill>
          <a:blip r:embed="rId2" cstate="email"/>
          <a:srcRect/>
          <a:stretch>
            <a:fillRect/>
          </a:stretch>
        </p:blipFill>
        <p:spPr bwMode="auto">
          <a:xfrm>
            <a:off x="2339752" y="2204864"/>
            <a:ext cx="4071966" cy="3643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DBD669F-2DFE-43A9-8CEB-944EDD6146C5}" type="slidenum">
              <a:rPr lang="es-PE" smtClean="0">
                <a:solidFill>
                  <a:srgbClr val="FF0000"/>
                </a:solidFill>
              </a:rPr>
              <a:pPr/>
              <a:t>21</a:t>
            </a:fld>
            <a:endParaRPr lang="es-PE" dirty="0">
              <a:solidFill>
                <a:srgbClr val="FF0000"/>
              </a:solidFill>
            </a:endParaRPr>
          </a:p>
        </p:txBody>
      </p:sp>
      <p:sp>
        <p:nvSpPr>
          <p:cNvPr id="3" name="Rectangle 1"/>
          <p:cNvSpPr>
            <a:spLocks noChangeArrowheads="1"/>
          </p:cNvSpPr>
          <p:nvPr/>
        </p:nvSpPr>
        <p:spPr bwMode="auto">
          <a:xfrm>
            <a:off x="1285852" y="1857364"/>
            <a:ext cx="6715172"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es-ES" sz="2000" b="1" dirty="0" smtClean="0"/>
              <a:t>Modelar:</a:t>
            </a:r>
            <a:r>
              <a:rPr lang="es-ES" sz="2000" dirty="0" smtClean="0"/>
              <a:t> El primer paso consiste en definir, diagramar y documentar los procesos de negocios que conforman la actividad de la empresa. </a:t>
            </a:r>
          </a:p>
          <a:p>
            <a:pPr lvl="0" algn="just"/>
            <a:endParaRPr lang="es-ES" sz="2000" dirty="0" smtClean="0"/>
          </a:p>
          <a:p>
            <a:pPr lvl="0" algn="just"/>
            <a:r>
              <a:rPr lang="es-ES" sz="2000" dirty="0" smtClean="0"/>
              <a:t>Para ello, se dispone de un entorno gráfico que permite diseñar el flujo de procesos, la estructura de persistencia de datos y los formularios de interacción con el usuario. </a:t>
            </a:r>
            <a:endParaRPr lang="es-PE" sz="2000" dirty="0"/>
          </a:p>
        </p:txBody>
      </p:sp>
      <p:sp>
        <p:nvSpPr>
          <p:cNvPr id="4" name="3 Rectángulo"/>
          <p:cNvSpPr/>
          <p:nvPr/>
        </p:nvSpPr>
        <p:spPr>
          <a:xfrm>
            <a:off x="3071802" y="500042"/>
            <a:ext cx="2834815" cy="369332"/>
          </a:xfrm>
          <a:prstGeom prst="rect">
            <a:avLst/>
          </a:prstGeom>
        </p:spPr>
        <p:txBody>
          <a:bodyPr wrap="none">
            <a:spAutoFit/>
          </a:bodyPr>
          <a:lstStyle/>
          <a:p>
            <a:r>
              <a:rPr lang="es-ES" b="1" dirty="0" smtClean="0">
                <a:solidFill>
                  <a:srgbClr val="FF0000"/>
                </a:solidFill>
              </a:rPr>
              <a:t>…  Ciclo de Vida del Proceso</a:t>
            </a:r>
            <a:endParaRPr lang="es-PE"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DBD669F-2DFE-43A9-8CEB-944EDD6146C5}" type="slidenum">
              <a:rPr lang="es-PE" smtClean="0">
                <a:solidFill>
                  <a:srgbClr val="FF0000"/>
                </a:solidFill>
              </a:rPr>
              <a:pPr/>
              <a:t>22</a:t>
            </a:fld>
            <a:endParaRPr lang="es-PE" dirty="0">
              <a:solidFill>
                <a:srgbClr val="FF0000"/>
              </a:solidFill>
            </a:endParaRPr>
          </a:p>
        </p:txBody>
      </p:sp>
      <p:sp>
        <p:nvSpPr>
          <p:cNvPr id="3" name="Rectangle 1"/>
          <p:cNvSpPr>
            <a:spLocks noChangeArrowheads="1"/>
          </p:cNvSpPr>
          <p:nvPr/>
        </p:nvSpPr>
        <p:spPr bwMode="auto">
          <a:xfrm>
            <a:off x="1071538" y="1000108"/>
            <a:ext cx="6715172"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endParaRPr lang="es-ES" sz="2000" b="1" dirty="0" smtClean="0"/>
          </a:p>
          <a:p>
            <a:pPr lvl="0" algn="just"/>
            <a:r>
              <a:rPr lang="es-ES" sz="2000" b="1" dirty="0" smtClean="0"/>
              <a:t>Automatizar:</a:t>
            </a:r>
            <a:r>
              <a:rPr lang="es-ES" sz="2000" dirty="0" smtClean="0"/>
              <a:t> Luego del diseño del proceso, se deben convertir todas las actividades en un sistema informático. Para esto, se cuenta con un conjunto de herramientas que generan un modelo asociado al proceso de negocio, permitiendo: </a:t>
            </a:r>
          </a:p>
          <a:p>
            <a:pPr lvl="0" algn="just"/>
            <a:endParaRPr lang="es-PE" sz="2000" dirty="0" smtClean="0"/>
          </a:p>
          <a:p>
            <a:pPr marL="180975" lvl="0" indent="-180975" algn="just">
              <a:buFont typeface="Arial" pitchFamily="34" charset="0"/>
              <a:buChar char="•"/>
            </a:pPr>
            <a:r>
              <a:rPr lang="es-ES" sz="2000" dirty="0" smtClean="0"/>
              <a:t>Definir reglas del negocio </a:t>
            </a:r>
            <a:endParaRPr lang="es-PE" sz="2000" dirty="0" smtClean="0"/>
          </a:p>
          <a:p>
            <a:pPr marL="180975" lvl="0" indent="-180975" algn="just">
              <a:buFont typeface="Arial" pitchFamily="34" charset="0"/>
              <a:buChar char="•"/>
            </a:pPr>
            <a:r>
              <a:rPr lang="es-ES" sz="2000" dirty="0" smtClean="0"/>
              <a:t>Asignar acciones a realizar</a:t>
            </a:r>
            <a:endParaRPr lang="es-PE" sz="2000" dirty="0" smtClean="0"/>
          </a:p>
          <a:p>
            <a:pPr marL="180975" lvl="0" indent="-180975" algn="just">
              <a:buFont typeface="Arial" pitchFamily="34" charset="0"/>
              <a:buChar char="•"/>
            </a:pPr>
            <a:r>
              <a:rPr lang="es-ES" sz="2000" dirty="0" smtClean="0"/>
              <a:t>Asociando indicadores contextuales</a:t>
            </a:r>
            <a:endParaRPr lang="es-PE" sz="2000" dirty="0" smtClean="0"/>
          </a:p>
          <a:p>
            <a:pPr marL="180975" lvl="0" indent="-180975" algn="just">
              <a:buFont typeface="Arial" pitchFamily="34" charset="0"/>
              <a:buChar char="•"/>
            </a:pPr>
            <a:r>
              <a:rPr lang="es-ES" sz="2000" dirty="0" smtClean="0"/>
              <a:t>Estableciendo control de tiempos</a:t>
            </a:r>
            <a:endParaRPr lang="es-PE" sz="2000" dirty="0" smtClean="0"/>
          </a:p>
          <a:p>
            <a:pPr marL="180975" lvl="0" indent="-180975" algn="just">
              <a:buFont typeface="Arial" pitchFamily="34" charset="0"/>
              <a:buChar char="•"/>
            </a:pPr>
            <a:r>
              <a:rPr lang="es-ES" sz="2000" dirty="0" smtClean="0"/>
              <a:t>Integrando aplicaciones</a:t>
            </a:r>
            <a:endParaRPr lang="es-PE" sz="2000" dirty="0" smtClean="0"/>
          </a:p>
          <a:p>
            <a:pPr marL="180975" lvl="0" indent="-180975" algn="just">
              <a:buFont typeface="Arial" pitchFamily="34" charset="0"/>
              <a:buChar char="•"/>
            </a:pPr>
            <a:r>
              <a:rPr lang="es-ES" sz="2000" dirty="0" smtClean="0"/>
              <a:t>Asignando RR HH</a:t>
            </a:r>
            <a:endParaRPr lang="es-PE" sz="2000" dirty="0" smtClean="0"/>
          </a:p>
          <a:p>
            <a:pPr marL="180975" lvl="0" indent="-180975" algn="just">
              <a:buFont typeface="Arial" pitchFamily="34" charset="0"/>
              <a:buChar char="•"/>
            </a:pPr>
            <a:r>
              <a:rPr lang="es-ES" sz="2000" dirty="0" smtClean="0"/>
              <a:t>Generando alertas</a:t>
            </a:r>
            <a:endParaRPr lang="es-PE" sz="2000" dirty="0" smtClean="0"/>
          </a:p>
          <a:p>
            <a:pPr marL="180975" lvl="0" indent="-180975" algn="just">
              <a:buFont typeface="Arial" pitchFamily="34" charset="0"/>
              <a:buChar char="•"/>
            </a:pPr>
            <a:r>
              <a:rPr lang="es-ES" sz="2000" dirty="0" smtClean="0"/>
              <a:t>Definiendo formularios de impresión.</a:t>
            </a:r>
            <a:endParaRPr lang="es-PE" sz="2000" dirty="0"/>
          </a:p>
        </p:txBody>
      </p:sp>
      <p:sp>
        <p:nvSpPr>
          <p:cNvPr id="4" name="3 Rectángulo"/>
          <p:cNvSpPr/>
          <p:nvPr/>
        </p:nvSpPr>
        <p:spPr>
          <a:xfrm>
            <a:off x="3071802" y="500042"/>
            <a:ext cx="2834815" cy="369332"/>
          </a:xfrm>
          <a:prstGeom prst="rect">
            <a:avLst/>
          </a:prstGeom>
        </p:spPr>
        <p:txBody>
          <a:bodyPr wrap="none">
            <a:spAutoFit/>
          </a:bodyPr>
          <a:lstStyle/>
          <a:p>
            <a:r>
              <a:rPr lang="es-ES" b="1" dirty="0" smtClean="0">
                <a:solidFill>
                  <a:srgbClr val="FF0000"/>
                </a:solidFill>
              </a:rPr>
              <a:t>…  Ciclo de Vida del Proceso</a:t>
            </a:r>
            <a:endParaRPr lang="es-PE"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DBD669F-2DFE-43A9-8CEB-944EDD6146C5}" type="slidenum">
              <a:rPr lang="es-PE" smtClean="0">
                <a:solidFill>
                  <a:srgbClr val="FF0000"/>
                </a:solidFill>
              </a:rPr>
              <a:pPr/>
              <a:t>23</a:t>
            </a:fld>
            <a:endParaRPr lang="es-PE" dirty="0">
              <a:solidFill>
                <a:srgbClr val="FF0000"/>
              </a:solidFill>
            </a:endParaRPr>
          </a:p>
        </p:txBody>
      </p:sp>
      <p:sp>
        <p:nvSpPr>
          <p:cNvPr id="3" name="Rectangle 1"/>
          <p:cNvSpPr>
            <a:spLocks noChangeArrowheads="1"/>
          </p:cNvSpPr>
          <p:nvPr/>
        </p:nvSpPr>
        <p:spPr bwMode="auto">
          <a:xfrm>
            <a:off x="1071538" y="1000108"/>
            <a:ext cx="6715172"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ES" sz="2000" dirty="0" smtClean="0"/>
              <a:t> </a:t>
            </a:r>
            <a:endParaRPr lang="es-PE" sz="2000" dirty="0" smtClean="0"/>
          </a:p>
          <a:p>
            <a:pPr lvl="0" algn="just"/>
            <a:r>
              <a:rPr lang="es-ES" sz="2000" b="1" dirty="0" smtClean="0"/>
              <a:t>Ejecutar:</a:t>
            </a:r>
            <a:r>
              <a:rPr lang="es-ES" sz="2000" dirty="0" smtClean="0"/>
              <a:t> En esta etapa se ponen a prueba todas las definiciones realizadas en las etapas previas. Uno de los principales objetivos de la herramienta es ordenar el trabajo a cada involucrado en el proceso y asistirlo permanentemente con el propósito de mejorar la eficiencia a través de: </a:t>
            </a:r>
          </a:p>
          <a:p>
            <a:pPr lvl="0" algn="just"/>
            <a:endParaRPr lang="es-PE" sz="2000" dirty="0" smtClean="0"/>
          </a:p>
          <a:p>
            <a:pPr marL="180975" lvl="0" indent="-180975" algn="just">
              <a:buFont typeface="Arial" pitchFamily="34" charset="0"/>
              <a:buChar char="•"/>
            </a:pPr>
            <a:r>
              <a:rPr lang="es-ES" sz="2000" dirty="0" smtClean="0"/>
              <a:t>Bandeja de procesos</a:t>
            </a:r>
            <a:endParaRPr lang="es-PE" sz="2000" dirty="0" smtClean="0"/>
          </a:p>
          <a:p>
            <a:pPr marL="180975" lvl="0" indent="-180975" algn="just">
              <a:buFont typeface="Arial" pitchFamily="34" charset="0"/>
              <a:buChar char="•"/>
            </a:pPr>
            <a:r>
              <a:rPr lang="es-ES" sz="2000" dirty="0" smtClean="0"/>
              <a:t>Interface asistida</a:t>
            </a:r>
            <a:endParaRPr lang="es-PE" sz="2000" dirty="0" smtClean="0"/>
          </a:p>
          <a:p>
            <a:pPr marL="180975" lvl="0" indent="-180975" algn="just">
              <a:buFont typeface="Arial" pitchFamily="34" charset="0"/>
              <a:buChar char="•"/>
            </a:pPr>
            <a:r>
              <a:rPr lang="es-ES" sz="2000" dirty="0" smtClean="0"/>
              <a:t>Monitoreo de procesos pendientes</a:t>
            </a:r>
            <a:endParaRPr lang="es-PE" sz="2000" dirty="0" smtClean="0"/>
          </a:p>
          <a:p>
            <a:pPr marL="180975" lvl="0" indent="-180975" algn="just">
              <a:buFont typeface="Arial" pitchFamily="34" charset="0"/>
              <a:buChar char="•"/>
            </a:pPr>
            <a:r>
              <a:rPr lang="es-ES" sz="2000" dirty="0" smtClean="0"/>
              <a:t>Monitoreo de notificaciones</a:t>
            </a:r>
            <a:endParaRPr lang="es-PE" sz="2000" dirty="0" smtClean="0"/>
          </a:p>
          <a:p>
            <a:pPr marL="180975" lvl="0" indent="-180975" algn="just">
              <a:buFont typeface="Arial" pitchFamily="34" charset="0"/>
              <a:buChar char="•"/>
            </a:pPr>
            <a:r>
              <a:rPr lang="es-ES" sz="2000" dirty="0" smtClean="0"/>
              <a:t>Envío de e-mails</a:t>
            </a:r>
            <a:endParaRPr lang="es-PE" sz="2000" dirty="0" smtClean="0"/>
          </a:p>
          <a:p>
            <a:pPr marL="180975" lvl="0" indent="-180975" algn="just">
              <a:buFont typeface="Arial" pitchFamily="34" charset="0"/>
              <a:buChar char="•"/>
            </a:pPr>
            <a:r>
              <a:rPr lang="es-ES" sz="2000" dirty="0" smtClean="0"/>
              <a:t>Gestión de adjuntos</a:t>
            </a:r>
            <a:endParaRPr lang="es-PE" sz="2000" dirty="0" smtClean="0"/>
          </a:p>
          <a:p>
            <a:pPr marL="180975" lvl="0" indent="-180975" algn="just">
              <a:buFont typeface="Arial" pitchFamily="34" charset="0"/>
              <a:buChar char="•"/>
            </a:pPr>
            <a:r>
              <a:rPr lang="es-ES" sz="2000" dirty="0" smtClean="0"/>
              <a:t>Creación de recordatorios</a:t>
            </a:r>
            <a:endParaRPr lang="es-PE" sz="2000" dirty="0"/>
          </a:p>
        </p:txBody>
      </p:sp>
      <p:sp>
        <p:nvSpPr>
          <p:cNvPr id="4" name="3 Rectángulo"/>
          <p:cNvSpPr/>
          <p:nvPr/>
        </p:nvSpPr>
        <p:spPr>
          <a:xfrm>
            <a:off x="3071802" y="500042"/>
            <a:ext cx="2834815" cy="369332"/>
          </a:xfrm>
          <a:prstGeom prst="rect">
            <a:avLst/>
          </a:prstGeom>
        </p:spPr>
        <p:txBody>
          <a:bodyPr wrap="none">
            <a:spAutoFit/>
          </a:bodyPr>
          <a:lstStyle/>
          <a:p>
            <a:r>
              <a:rPr lang="es-ES" b="1" dirty="0" smtClean="0">
                <a:solidFill>
                  <a:srgbClr val="FF0000"/>
                </a:solidFill>
              </a:rPr>
              <a:t>…  Ciclo de Vida del Proceso</a:t>
            </a:r>
            <a:endParaRPr lang="es-PE"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DBD669F-2DFE-43A9-8CEB-944EDD6146C5}" type="slidenum">
              <a:rPr lang="es-PE" smtClean="0">
                <a:solidFill>
                  <a:srgbClr val="FF0000"/>
                </a:solidFill>
              </a:rPr>
              <a:pPr/>
              <a:t>24</a:t>
            </a:fld>
            <a:endParaRPr lang="es-PE" dirty="0">
              <a:solidFill>
                <a:srgbClr val="FF0000"/>
              </a:solidFill>
            </a:endParaRPr>
          </a:p>
        </p:txBody>
      </p:sp>
      <p:sp>
        <p:nvSpPr>
          <p:cNvPr id="3" name="Rectangle 1"/>
          <p:cNvSpPr>
            <a:spLocks noChangeArrowheads="1"/>
          </p:cNvSpPr>
          <p:nvPr/>
        </p:nvSpPr>
        <p:spPr bwMode="auto">
          <a:xfrm>
            <a:off x="1071538" y="1000108"/>
            <a:ext cx="6715172"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ES" sz="2000" dirty="0" smtClean="0"/>
              <a:t> </a:t>
            </a:r>
            <a:endParaRPr lang="es-PE" sz="2000" dirty="0" smtClean="0"/>
          </a:p>
          <a:p>
            <a:pPr algn="just"/>
            <a:endParaRPr lang="es-PE" sz="2000" dirty="0" smtClean="0"/>
          </a:p>
          <a:p>
            <a:pPr lvl="0" algn="just"/>
            <a:r>
              <a:rPr lang="es-ES" sz="2000" b="1" dirty="0" smtClean="0"/>
              <a:t>Mejorar:</a:t>
            </a:r>
            <a:r>
              <a:rPr lang="es-ES" sz="2000" dirty="0" smtClean="0"/>
              <a:t> Con la información registrada durante el desempeño de los procesos, es posible realizar un análisis de los mismos, identificando posibles fallas, cuellos de botella u oportunidades de mejora. </a:t>
            </a:r>
          </a:p>
          <a:p>
            <a:pPr lvl="0" algn="just"/>
            <a:endParaRPr lang="es-ES" sz="2000" dirty="0" smtClean="0"/>
          </a:p>
          <a:p>
            <a:pPr lvl="0" algn="just"/>
            <a:r>
              <a:rPr lang="es-ES" sz="2000" dirty="0" smtClean="0"/>
              <a:t>Las modificaciones pueden ser hechas en tiempo real usando las aplicaciones disponibles para el modelado y automatización en un ambiente de desarrollo, en un período corto de tiempo y facilitando así el proceso de mejora continua e incrementando la productividad de la organización. </a:t>
            </a:r>
            <a:endParaRPr lang="es-PE" sz="2000" dirty="0"/>
          </a:p>
        </p:txBody>
      </p:sp>
      <p:sp>
        <p:nvSpPr>
          <p:cNvPr id="4" name="3 Rectángulo"/>
          <p:cNvSpPr/>
          <p:nvPr/>
        </p:nvSpPr>
        <p:spPr>
          <a:xfrm>
            <a:off x="3071802" y="500042"/>
            <a:ext cx="2834815" cy="369332"/>
          </a:xfrm>
          <a:prstGeom prst="rect">
            <a:avLst/>
          </a:prstGeom>
        </p:spPr>
        <p:txBody>
          <a:bodyPr wrap="none">
            <a:spAutoFit/>
          </a:bodyPr>
          <a:lstStyle/>
          <a:p>
            <a:r>
              <a:rPr lang="es-ES" b="1" dirty="0" smtClean="0">
                <a:solidFill>
                  <a:srgbClr val="FF0000"/>
                </a:solidFill>
              </a:rPr>
              <a:t>…  Ciclo de Vida del Proceso</a:t>
            </a:r>
            <a:endParaRPr lang="es-PE"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DBD669F-2DFE-43A9-8CEB-944EDD6146C5}" type="slidenum">
              <a:rPr lang="es-PE" smtClean="0">
                <a:solidFill>
                  <a:srgbClr val="FF0000"/>
                </a:solidFill>
              </a:rPr>
              <a:pPr/>
              <a:t>25</a:t>
            </a:fld>
            <a:endParaRPr lang="es-PE" dirty="0">
              <a:solidFill>
                <a:srgbClr val="FF0000"/>
              </a:solidFill>
            </a:endParaRPr>
          </a:p>
        </p:txBody>
      </p:sp>
      <p:sp>
        <p:nvSpPr>
          <p:cNvPr id="3" name="Rectangle 1"/>
          <p:cNvSpPr>
            <a:spLocks noChangeArrowheads="1"/>
          </p:cNvSpPr>
          <p:nvPr/>
        </p:nvSpPr>
        <p:spPr bwMode="auto">
          <a:xfrm>
            <a:off x="3786182" y="1714488"/>
            <a:ext cx="4143404"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ES" sz="2000" dirty="0" smtClean="0"/>
              <a:t>Un DIAGRAMA DE FLUJO es una representación gráfica que desglosa un proceso en cualquier tipo de actividad a desarrollarse tanto en empresas industriales o de servicios y en sus departamentos, secciones u áreas de su estructura organizativa.</a:t>
            </a:r>
            <a:endParaRPr lang="es-PE" sz="2000" dirty="0"/>
          </a:p>
        </p:txBody>
      </p:sp>
      <p:sp>
        <p:nvSpPr>
          <p:cNvPr id="4" name="3 Rectángulo"/>
          <p:cNvSpPr/>
          <p:nvPr/>
        </p:nvSpPr>
        <p:spPr>
          <a:xfrm>
            <a:off x="3071802" y="500042"/>
            <a:ext cx="3050772" cy="461665"/>
          </a:xfrm>
          <a:prstGeom prst="rect">
            <a:avLst/>
          </a:prstGeom>
        </p:spPr>
        <p:txBody>
          <a:bodyPr wrap="none">
            <a:spAutoFit/>
          </a:bodyPr>
          <a:lstStyle/>
          <a:p>
            <a:r>
              <a:rPr lang="es-ES" sz="2400" b="1" dirty="0" smtClean="0">
                <a:solidFill>
                  <a:srgbClr val="FF0000"/>
                </a:solidFill>
              </a:rPr>
              <a:t>DIAGRAMAS DE FLUJO</a:t>
            </a:r>
            <a:endParaRPr lang="es-PE" sz="2400" b="1" dirty="0">
              <a:solidFill>
                <a:srgbClr val="FF0000"/>
              </a:solidFill>
            </a:endParaRPr>
          </a:p>
        </p:txBody>
      </p:sp>
      <p:pic>
        <p:nvPicPr>
          <p:cNvPr id="5" name="4 Imagen" descr="http://www.luismiguelmanene.com/wp-content/uploads/2012/11/diagrama-de-flujo-inteligente.jpg">
            <a:hlinkClick r:id="rId2"/>
          </p:cNvPr>
          <p:cNvPicPr/>
          <p:nvPr/>
        </p:nvPicPr>
        <p:blipFill>
          <a:blip r:embed="rId3" cstate="print"/>
          <a:srcRect/>
          <a:stretch>
            <a:fillRect/>
          </a:stretch>
        </p:blipFill>
        <p:spPr bwMode="auto">
          <a:xfrm>
            <a:off x="1071538" y="1643050"/>
            <a:ext cx="2571768" cy="27860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DBD669F-2DFE-43A9-8CEB-944EDD6146C5}" type="slidenum">
              <a:rPr lang="es-PE" smtClean="0">
                <a:solidFill>
                  <a:srgbClr val="FF0000"/>
                </a:solidFill>
              </a:rPr>
              <a:pPr/>
              <a:t>26</a:t>
            </a:fld>
            <a:endParaRPr lang="es-PE" dirty="0">
              <a:solidFill>
                <a:srgbClr val="FF0000"/>
              </a:solidFill>
            </a:endParaRPr>
          </a:p>
        </p:txBody>
      </p:sp>
      <p:sp>
        <p:nvSpPr>
          <p:cNvPr id="3" name="Rectangle 1"/>
          <p:cNvSpPr>
            <a:spLocks noChangeArrowheads="1"/>
          </p:cNvSpPr>
          <p:nvPr/>
        </p:nvSpPr>
        <p:spPr bwMode="auto">
          <a:xfrm>
            <a:off x="1285852" y="1673260"/>
            <a:ext cx="6715172"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es-ES" dirty="0" smtClean="0"/>
              <a:t>Ayudan a las personas que trabajan en el proceso, a entender el mismo, con lo que facilitaran su incorporación a la organización e incluso, su colaboración en la búsqueda de mejoras del proceso y sus deficiencias.</a:t>
            </a:r>
          </a:p>
          <a:p>
            <a:pPr lvl="0" algn="just"/>
            <a:endParaRPr lang="es-PE" dirty="0" smtClean="0"/>
          </a:p>
          <a:p>
            <a:pPr lvl="0" algn="just"/>
            <a:r>
              <a:rPr lang="es-ES" dirty="0" smtClean="0"/>
              <a:t>Al presentarse el proceso de una manera objetiva, se permite con mayor facilidad la identificación de forma clara de las mejoras a proponer.</a:t>
            </a:r>
          </a:p>
          <a:p>
            <a:pPr lvl="0" algn="just"/>
            <a:endParaRPr lang="es-PE" dirty="0" smtClean="0"/>
          </a:p>
          <a:p>
            <a:pPr lvl="0" algn="just"/>
            <a:r>
              <a:rPr lang="es-ES" dirty="0" smtClean="0"/>
              <a:t>Permite que cada persona de la empresa se sitúe dentro del proceso, lo que conlleva a poder identificar perfectamente quien es su cliente y proveedor interno dentro del proceso y su cadena de relaciones, por lo que se mejora considerablemente la comunicación entre los departamentos y personas de la organización.</a:t>
            </a:r>
            <a:endParaRPr lang="es-PE" dirty="0" smtClean="0"/>
          </a:p>
        </p:txBody>
      </p:sp>
      <p:sp>
        <p:nvSpPr>
          <p:cNvPr id="4" name="3 Rectángulo"/>
          <p:cNvSpPr/>
          <p:nvPr/>
        </p:nvSpPr>
        <p:spPr>
          <a:xfrm>
            <a:off x="2500298" y="500042"/>
            <a:ext cx="5357850" cy="646331"/>
          </a:xfrm>
          <a:prstGeom prst="rect">
            <a:avLst/>
          </a:prstGeom>
        </p:spPr>
        <p:txBody>
          <a:bodyPr wrap="square">
            <a:spAutoFit/>
          </a:bodyPr>
          <a:lstStyle/>
          <a:p>
            <a:r>
              <a:rPr lang="es-ES" b="1" dirty="0" smtClean="0">
                <a:solidFill>
                  <a:srgbClr val="FF0000"/>
                </a:solidFill>
              </a:rPr>
              <a:t>Ventajas que se pueden obtener con la utilización de los diagramas de flujo</a:t>
            </a:r>
            <a:endParaRPr lang="es-PE" b="1"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DBD669F-2DFE-43A9-8CEB-944EDD6146C5}" type="slidenum">
              <a:rPr lang="es-PE" smtClean="0">
                <a:solidFill>
                  <a:srgbClr val="FF0000"/>
                </a:solidFill>
              </a:rPr>
              <a:pPr/>
              <a:t>27</a:t>
            </a:fld>
            <a:endParaRPr lang="es-PE" dirty="0">
              <a:solidFill>
                <a:srgbClr val="FF0000"/>
              </a:solidFill>
            </a:endParaRPr>
          </a:p>
        </p:txBody>
      </p:sp>
      <p:sp>
        <p:nvSpPr>
          <p:cNvPr id="3" name="Rectangle 1"/>
          <p:cNvSpPr>
            <a:spLocks noChangeArrowheads="1"/>
          </p:cNvSpPr>
          <p:nvPr/>
        </p:nvSpPr>
        <p:spPr bwMode="auto">
          <a:xfrm>
            <a:off x="1071538" y="1673260"/>
            <a:ext cx="6715172"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es-ES" dirty="0" smtClean="0"/>
              <a:t>Normalmente sucede que las personas que participan en la elaboración del diagrama de flujo se suelen volver entusiastas partidarias del mismo, por lo que continuamente proponen ideas para mejorarlo.</a:t>
            </a:r>
            <a:endParaRPr lang="es-PE" dirty="0" smtClean="0"/>
          </a:p>
          <a:p>
            <a:pPr lvl="0" algn="just"/>
            <a:endParaRPr lang="es-ES" dirty="0" smtClean="0"/>
          </a:p>
          <a:p>
            <a:pPr lvl="0" algn="just"/>
            <a:r>
              <a:rPr lang="es-ES" dirty="0" smtClean="0"/>
              <a:t>Es obvio que los diagramas de flujo son herramientas muy valiosas para la formación y entrenamiento del nuevo personal que se incorpore a la empresa.</a:t>
            </a:r>
            <a:endParaRPr lang="es-PE" dirty="0" smtClean="0"/>
          </a:p>
          <a:p>
            <a:pPr lvl="0" algn="just"/>
            <a:endParaRPr lang="es-ES" dirty="0" smtClean="0"/>
          </a:p>
          <a:p>
            <a:pPr lvl="0" algn="just"/>
            <a:r>
              <a:rPr lang="es-ES" dirty="0" smtClean="0"/>
              <a:t>Lo más reseñable es que realmente se consigue que todas las personas que están participando en el proceso, lo entenderán de la misma manera, con lo que será mas fácil lograr motivarlas a conseguir procesos más económicos en tiempo y costes y mejorar las relaciones internas entre los cliente-proveedor del proceso.</a:t>
            </a:r>
            <a:endParaRPr lang="es-PE" dirty="0"/>
          </a:p>
        </p:txBody>
      </p:sp>
      <p:sp>
        <p:nvSpPr>
          <p:cNvPr id="4" name="3 Rectángulo"/>
          <p:cNvSpPr/>
          <p:nvPr/>
        </p:nvSpPr>
        <p:spPr>
          <a:xfrm>
            <a:off x="2500298" y="500042"/>
            <a:ext cx="5357850" cy="646331"/>
          </a:xfrm>
          <a:prstGeom prst="rect">
            <a:avLst/>
          </a:prstGeom>
        </p:spPr>
        <p:txBody>
          <a:bodyPr wrap="square">
            <a:spAutoFit/>
          </a:bodyPr>
          <a:lstStyle/>
          <a:p>
            <a:r>
              <a:rPr lang="es-ES" b="1" dirty="0" smtClean="0">
                <a:solidFill>
                  <a:srgbClr val="FF0000"/>
                </a:solidFill>
              </a:rPr>
              <a:t>Ventajas que se pueden obtener con la utilización de los diagramas de flujo</a:t>
            </a:r>
            <a:endParaRPr lang="es-PE" b="1"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DBD669F-2DFE-43A9-8CEB-944EDD6146C5}" type="slidenum">
              <a:rPr lang="es-PE" smtClean="0">
                <a:solidFill>
                  <a:srgbClr val="FF0000"/>
                </a:solidFill>
              </a:rPr>
              <a:pPr/>
              <a:t>28</a:t>
            </a:fld>
            <a:endParaRPr lang="es-PE" dirty="0">
              <a:solidFill>
                <a:srgbClr val="FF0000"/>
              </a:solidFill>
            </a:endParaRPr>
          </a:p>
        </p:txBody>
      </p:sp>
      <p:sp>
        <p:nvSpPr>
          <p:cNvPr id="3" name="Rectangle 1"/>
          <p:cNvSpPr>
            <a:spLocks noChangeArrowheads="1"/>
          </p:cNvSpPr>
          <p:nvPr/>
        </p:nvSpPr>
        <p:spPr bwMode="auto">
          <a:xfrm>
            <a:off x="1071538" y="1888988"/>
            <a:ext cx="6715172"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en-US" dirty="0" smtClean="0">
                <a:cs typeface="Arial" pitchFamily="34" charset="0"/>
              </a:rPr>
              <a:t>La American National Standard Institute (ANSI) ha </a:t>
            </a:r>
            <a:r>
              <a:rPr lang="en-US" dirty="0" err="1" smtClean="0">
                <a:cs typeface="Arial" pitchFamily="34" charset="0"/>
              </a:rPr>
              <a:t>desarrollado</a:t>
            </a:r>
            <a:r>
              <a:rPr lang="en-US" dirty="0" smtClean="0">
                <a:cs typeface="Arial" pitchFamily="34" charset="0"/>
              </a:rPr>
              <a:t> </a:t>
            </a:r>
            <a:r>
              <a:rPr lang="en-US" dirty="0" err="1" smtClean="0">
                <a:cs typeface="Arial" pitchFamily="34" charset="0"/>
              </a:rPr>
              <a:t>una</a:t>
            </a:r>
            <a:r>
              <a:rPr lang="en-US" dirty="0" smtClean="0">
                <a:cs typeface="Arial" pitchFamily="34" charset="0"/>
              </a:rPr>
              <a:t> </a:t>
            </a:r>
            <a:r>
              <a:rPr lang="en-US" dirty="0" err="1" smtClean="0">
                <a:cs typeface="Arial" pitchFamily="34" charset="0"/>
              </a:rPr>
              <a:t>simbología</a:t>
            </a:r>
            <a:r>
              <a:rPr lang="en-US" dirty="0" smtClean="0">
                <a:cs typeface="Arial" pitchFamily="34" charset="0"/>
              </a:rPr>
              <a:t> </a:t>
            </a:r>
            <a:r>
              <a:rPr lang="en-US" dirty="0" err="1" smtClean="0">
                <a:cs typeface="Arial" pitchFamily="34" charset="0"/>
              </a:rPr>
              <a:t>para</a:t>
            </a:r>
            <a:r>
              <a:rPr lang="en-US" dirty="0" smtClean="0">
                <a:cs typeface="Arial" pitchFamily="34" charset="0"/>
              </a:rPr>
              <a:t> </a:t>
            </a:r>
            <a:r>
              <a:rPr lang="en-US" dirty="0" err="1" smtClean="0">
                <a:cs typeface="Arial" pitchFamily="34" charset="0"/>
              </a:rPr>
              <a:t>que</a:t>
            </a:r>
            <a:r>
              <a:rPr lang="en-US" dirty="0" smtClean="0">
                <a:cs typeface="Arial" pitchFamily="34" charset="0"/>
              </a:rPr>
              <a:t> sea </a:t>
            </a:r>
            <a:r>
              <a:rPr lang="en-US" dirty="0" err="1" smtClean="0">
                <a:cs typeface="Arial" pitchFamily="34" charset="0"/>
              </a:rPr>
              <a:t>empleada</a:t>
            </a:r>
            <a:r>
              <a:rPr lang="en-US" dirty="0" smtClean="0">
                <a:cs typeface="Arial" pitchFamily="34" charset="0"/>
              </a:rPr>
              <a:t> en el </a:t>
            </a:r>
            <a:r>
              <a:rPr lang="en-US" dirty="0" err="1" smtClean="0">
                <a:cs typeface="Arial" pitchFamily="34" charset="0"/>
              </a:rPr>
              <a:t>procedimiento</a:t>
            </a:r>
            <a:r>
              <a:rPr lang="en-US" dirty="0" smtClean="0">
                <a:cs typeface="Arial" pitchFamily="34" charset="0"/>
              </a:rPr>
              <a:t> </a:t>
            </a:r>
            <a:r>
              <a:rPr lang="en-US" dirty="0" err="1" smtClean="0">
                <a:cs typeface="Arial" pitchFamily="34" charset="0"/>
              </a:rPr>
              <a:t>electrónico</a:t>
            </a:r>
            <a:r>
              <a:rPr lang="en-US" dirty="0" smtClean="0">
                <a:cs typeface="Arial" pitchFamily="34" charset="0"/>
              </a:rPr>
              <a:t> de </a:t>
            </a:r>
            <a:r>
              <a:rPr lang="en-US" dirty="0" err="1" smtClean="0">
                <a:cs typeface="Arial" pitchFamily="34" charset="0"/>
              </a:rPr>
              <a:t>datos</a:t>
            </a:r>
            <a:r>
              <a:rPr lang="en-US" dirty="0" smtClean="0">
                <a:cs typeface="Arial" pitchFamily="34" charset="0"/>
              </a:rPr>
              <a:t> con el </a:t>
            </a:r>
            <a:r>
              <a:rPr lang="en-US" dirty="0" err="1" smtClean="0">
                <a:cs typeface="Arial" pitchFamily="34" charset="0"/>
              </a:rPr>
              <a:t>propósito</a:t>
            </a:r>
            <a:r>
              <a:rPr lang="en-US" dirty="0" smtClean="0">
                <a:cs typeface="Arial" pitchFamily="34" charset="0"/>
              </a:rPr>
              <a:t> de </a:t>
            </a:r>
            <a:r>
              <a:rPr lang="en-US" dirty="0" err="1" smtClean="0">
                <a:cs typeface="Arial" pitchFamily="34" charset="0"/>
              </a:rPr>
              <a:t>representar</a:t>
            </a:r>
            <a:r>
              <a:rPr lang="en-US" dirty="0" smtClean="0">
                <a:cs typeface="Arial" pitchFamily="34" charset="0"/>
              </a:rPr>
              <a:t> los </a:t>
            </a:r>
            <a:r>
              <a:rPr lang="en-US" dirty="0" err="1" smtClean="0">
                <a:cs typeface="Arial" pitchFamily="34" charset="0"/>
              </a:rPr>
              <a:t>flujos</a:t>
            </a:r>
            <a:r>
              <a:rPr lang="en-US" dirty="0" smtClean="0">
                <a:cs typeface="Arial" pitchFamily="34" charset="0"/>
              </a:rPr>
              <a:t> de </a:t>
            </a:r>
            <a:r>
              <a:rPr lang="en-US" dirty="0" err="1" smtClean="0">
                <a:cs typeface="Arial" pitchFamily="34" charset="0"/>
              </a:rPr>
              <a:t>información</a:t>
            </a:r>
            <a:r>
              <a:rPr lang="en-US" dirty="0" smtClean="0">
                <a:cs typeface="Arial" pitchFamily="34" charset="0"/>
              </a:rPr>
              <a:t>, de la </a:t>
            </a:r>
            <a:r>
              <a:rPr lang="en-US" dirty="0" err="1" smtClean="0">
                <a:cs typeface="Arial" pitchFamily="34" charset="0"/>
              </a:rPr>
              <a:t>cual</a:t>
            </a:r>
            <a:r>
              <a:rPr lang="en-US" dirty="0" smtClean="0">
                <a:cs typeface="Arial" pitchFamily="34" charset="0"/>
              </a:rPr>
              <a:t> se </a:t>
            </a:r>
            <a:r>
              <a:rPr lang="en-US" dirty="0" err="1" smtClean="0">
                <a:cs typeface="Arial" pitchFamily="34" charset="0"/>
              </a:rPr>
              <a:t>han</a:t>
            </a:r>
            <a:r>
              <a:rPr lang="en-US" dirty="0" smtClean="0">
                <a:cs typeface="Arial" pitchFamily="34" charset="0"/>
              </a:rPr>
              <a:t> </a:t>
            </a:r>
            <a:r>
              <a:rPr lang="en-US" dirty="0" err="1" smtClean="0">
                <a:cs typeface="Arial" pitchFamily="34" charset="0"/>
              </a:rPr>
              <a:t>adoptado</a:t>
            </a:r>
            <a:r>
              <a:rPr lang="en-US" dirty="0" smtClean="0">
                <a:cs typeface="Arial" pitchFamily="34" charset="0"/>
              </a:rPr>
              <a:t> </a:t>
            </a:r>
            <a:r>
              <a:rPr lang="en-US" dirty="0" err="1" smtClean="0">
                <a:cs typeface="Arial" pitchFamily="34" charset="0"/>
              </a:rPr>
              <a:t>ampliamente</a:t>
            </a:r>
            <a:r>
              <a:rPr lang="en-US" dirty="0" smtClean="0">
                <a:cs typeface="Arial" pitchFamily="34" charset="0"/>
              </a:rPr>
              <a:t> </a:t>
            </a:r>
            <a:r>
              <a:rPr lang="en-US" dirty="0" err="1" smtClean="0">
                <a:cs typeface="Arial" pitchFamily="34" charset="0"/>
              </a:rPr>
              <a:t>algunos</a:t>
            </a:r>
            <a:r>
              <a:rPr lang="en-US" dirty="0" smtClean="0">
                <a:cs typeface="Arial" pitchFamily="34" charset="0"/>
              </a:rPr>
              <a:t> </a:t>
            </a:r>
            <a:r>
              <a:rPr lang="en-US" dirty="0" err="1" smtClean="0">
                <a:cs typeface="Arial" pitchFamily="34" charset="0"/>
              </a:rPr>
              <a:t>símbolos</a:t>
            </a:r>
            <a:r>
              <a:rPr lang="en-US" dirty="0" smtClean="0">
                <a:cs typeface="Arial" pitchFamily="34" charset="0"/>
              </a:rPr>
              <a:t> </a:t>
            </a:r>
            <a:r>
              <a:rPr lang="en-US" dirty="0" err="1" smtClean="0">
                <a:cs typeface="Arial" pitchFamily="34" charset="0"/>
              </a:rPr>
              <a:t>para</a:t>
            </a:r>
            <a:r>
              <a:rPr lang="en-US" dirty="0" smtClean="0">
                <a:cs typeface="Arial" pitchFamily="34" charset="0"/>
              </a:rPr>
              <a:t> la </a:t>
            </a:r>
            <a:r>
              <a:rPr lang="en-US" dirty="0" err="1" smtClean="0">
                <a:cs typeface="Arial" pitchFamily="34" charset="0"/>
              </a:rPr>
              <a:t>elaboración</a:t>
            </a:r>
            <a:r>
              <a:rPr lang="en-US" dirty="0" smtClean="0">
                <a:cs typeface="Arial" pitchFamily="34" charset="0"/>
              </a:rPr>
              <a:t> de los </a:t>
            </a:r>
            <a:r>
              <a:rPr lang="en-US" dirty="0" err="1" smtClean="0">
                <a:cs typeface="Arial" pitchFamily="34" charset="0"/>
              </a:rPr>
              <a:t>diagramas</a:t>
            </a:r>
            <a:r>
              <a:rPr lang="en-US" dirty="0" smtClean="0">
                <a:cs typeface="Arial" pitchFamily="34" charset="0"/>
              </a:rPr>
              <a:t> de </a:t>
            </a:r>
            <a:r>
              <a:rPr lang="en-US" dirty="0" err="1" smtClean="0">
                <a:cs typeface="Arial" pitchFamily="34" charset="0"/>
              </a:rPr>
              <a:t>flujo</a:t>
            </a:r>
            <a:r>
              <a:rPr lang="en-US" dirty="0" smtClean="0">
                <a:cs typeface="Arial" pitchFamily="34" charset="0"/>
              </a:rPr>
              <a:t> </a:t>
            </a:r>
            <a:r>
              <a:rPr lang="en-US" dirty="0" err="1" smtClean="0">
                <a:cs typeface="Arial" pitchFamily="34" charset="0"/>
              </a:rPr>
              <a:t>dentro</a:t>
            </a:r>
            <a:r>
              <a:rPr lang="en-US" dirty="0" smtClean="0">
                <a:cs typeface="Arial" pitchFamily="34" charset="0"/>
              </a:rPr>
              <a:t> del </a:t>
            </a:r>
            <a:r>
              <a:rPr lang="en-US" dirty="0" err="1" smtClean="0">
                <a:cs typeface="Arial" pitchFamily="34" charset="0"/>
              </a:rPr>
              <a:t>trabajo</a:t>
            </a:r>
            <a:r>
              <a:rPr lang="en-US" dirty="0" smtClean="0">
                <a:cs typeface="Arial" pitchFamily="34" charset="0"/>
              </a:rPr>
              <a:t> de </a:t>
            </a:r>
            <a:r>
              <a:rPr lang="en-US" dirty="0" err="1" smtClean="0">
                <a:cs typeface="Arial" pitchFamily="34" charset="0"/>
              </a:rPr>
              <a:t>diagramación</a:t>
            </a:r>
            <a:r>
              <a:rPr lang="en-US" dirty="0" smtClean="0">
                <a:cs typeface="Arial" pitchFamily="34" charset="0"/>
              </a:rPr>
              <a:t> </a:t>
            </a:r>
            <a:r>
              <a:rPr lang="en-US" dirty="0" err="1" smtClean="0">
                <a:cs typeface="Arial" pitchFamily="34" charset="0"/>
              </a:rPr>
              <a:t>administrativa</a:t>
            </a:r>
            <a:r>
              <a:rPr lang="en-US" dirty="0" smtClean="0">
                <a:cs typeface="Arial" pitchFamily="34" charset="0"/>
              </a:rPr>
              <a:t>.</a:t>
            </a:r>
            <a:endParaRPr lang="es-PE" dirty="0"/>
          </a:p>
        </p:txBody>
      </p:sp>
      <p:sp>
        <p:nvSpPr>
          <p:cNvPr id="4" name="3 Rectángulo"/>
          <p:cNvSpPr/>
          <p:nvPr/>
        </p:nvSpPr>
        <p:spPr>
          <a:xfrm>
            <a:off x="1142976" y="1357298"/>
            <a:ext cx="5357850" cy="369332"/>
          </a:xfrm>
          <a:prstGeom prst="rect">
            <a:avLst/>
          </a:prstGeom>
        </p:spPr>
        <p:txBody>
          <a:bodyPr wrap="square">
            <a:spAutoFit/>
          </a:bodyPr>
          <a:lstStyle/>
          <a:p>
            <a:r>
              <a:rPr lang="en-US" b="1" dirty="0" err="1" smtClean="0">
                <a:solidFill>
                  <a:srgbClr val="FF0000"/>
                </a:solidFill>
                <a:latin typeface="Arial" pitchFamily="34" charset="0"/>
                <a:cs typeface="Arial" pitchFamily="34" charset="0"/>
              </a:rPr>
              <a:t>Simbología</a:t>
            </a:r>
            <a:r>
              <a:rPr lang="en-US" b="1" dirty="0" smtClean="0">
                <a:solidFill>
                  <a:srgbClr val="FF0000"/>
                </a:solidFill>
                <a:latin typeface="Arial" pitchFamily="34" charset="0"/>
                <a:cs typeface="Arial" pitchFamily="34" charset="0"/>
              </a:rPr>
              <a:t> ANSI</a:t>
            </a:r>
            <a:endParaRPr lang="es-PE" b="1"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DBD669F-2DFE-43A9-8CEB-944EDD6146C5}" type="slidenum">
              <a:rPr lang="es-PE" smtClean="0">
                <a:solidFill>
                  <a:srgbClr val="FF0000"/>
                </a:solidFill>
              </a:rPr>
              <a:pPr/>
              <a:t>29</a:t>
            </a:fld>
            <a:endParaRPr lang="es-PE" dirty="0">
              <a:solidFill>
                <a:srgbClr val="FF0000"/>
              </a:solidFill>
            </a:endParaRPr>
          </a:p>
        </p:txBody>
      </p:sp>
      <p:pic>
        <p:nvPicPr>
          <p:cNvPr id="175105" name="Picture 1"/>
          <p:cNvPicPr>
            <a:picLocks noChangeAspect="1" noChangeArrowheads="1"/>
          </p:cNvPicPr>
          <p:nvPr/>
        </p:nvPicPr>
        <p:blipFill>
          <a:blip r:embed="rId2" cstate="print"/>
          <a:srcRect/>
          <a:stretch>
            <a:fillRect/>
          </a:stretch>
        </p:blipFill>
        <p:spPr bwMode="auto">
          <a:xfrm>
            <a:off x="2285984" y="285728"/>
            <a:ext cx="5143536" cy="61001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DBD669F-2DFE-43A9-8CEB-944EDD6146C5}" type="slidenum">
              <a:rPr lang="es-PE" smtClean="0">
                <a:solidFill>
                  <a:srgbClr val="FF0000"/>
                </a:solidFill>
              </a:rPr>
              <a:pPr/>
              <a:t>3</a:t>
            </a:fld>
            <a:endParaRPr lang="es-PE" dirty="0">
              <a:solidFill>
                <a:srgbClr val="FF0000"/>
              </a:solidFill>
            </a:endParaRPr>
          </a:p>
        </p:txBody>
      </p:sp>
      <p:sp>
        <p:nvSpPr>
          <p:cNvPr id="3" name="Rectangle 1"/>
          <p:cNvSpPr>
            <a:spLocks noChangeArrowheads="1"/>
          </p:cNvSpPr>
          <p:nvPr/>
        </p:nvSpPr>
        <p:spPr bwMode="auto">
          <a:xfrm>
            <a:off x="1285852" y="1859340"/>
            <a:ext cx="6715172"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PE" sz="2400" b="1" dirty="0" smtClean="0">
                <a:solidFill>
                  <a:srgbClr val="FF0000"/>
                </a:solidFill>
              </a:rPr>
              <a:t>Definición de proceso.-</a:t>
            </a:r>
          </a:p>
          <a:p>
            <a:r>
              <a:rPr lang="es-ES" sz="2400" dirty="0"/>
              <a:t> </a:t>
            </a:r>
            <a:endParaRPr lang="es-PE" sz="2400" dirty="0" smtClean="0"/>
          </a:p>
          <a:p>
            <a:r>
              <a:rPr lang="es-PE" sz="2400" dirty="0" smtClean="0"/>
              <a:t>Según ISO 9000, lo define como:</a:t>
            </a:r>
          </a:p>
          <a:p>
            <a:endParaRPr lang="es-PE" sz="2400" dirty="0" smtClean="0"/>
          </a:p>
          <a:p>
            <a:r>
              <a:rPr lang="es-PE" sz="2400" dirty="0" smtClean="0"/>
              <a:t>“Conjunto de actividades mutuamente relacionados o que interactúan, las cuales transforman elementos de entrada en resultados”</a:t>
            </a:r>
            <a:endParaRPr lang="es-PE"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DBD669F-2DFE-43A9-8CEB-944EDD6146C5}" type="slidenum">
              <a:rPr lang="es-PE" smtClean="0">
                <a:solidFill>
                  <a:srgbClr val="FF0000"/>
                </a:solidFill>
              </a:rPr>
              <a:pPr/>
              <a:t>30</a:t>
            </a:fld>
            <a:endParaRPr lang="es-PE" dirty="0">
              <a:solidFill>
                <a:srgbClr val="FF0000"/>
              </a:solidFill>
            </a:endParaRPr>
          </a:p>
        </p:txBody>
      </p:sp>
      <p:pic>
        <p:nvPicPr>
          <p:cNvPr id="3" name="2 Imagen" descr="Monografias.com"/>
          <p:cNvPicPr/>
          <p:nvPr/>
        </p:nvPicPr>
        <p:blipFill>
          <a:blip r:embed="rId2" cstate="print"/>
          <a:srcRect/>
          <a:stretch>
            <a:fillRect/>
          </a:stretch>
        </p:blipFill>
        <p:spPr bwMode="auto">
          <a:xfrm>
            <a:off x="1928794" y="1357298"/>
            <a:ext cx="5286412" cy="4500594"/>
          </a:xfrm>
          <a:prstGeom prst="rect">
            <a:avLst/>
          </a:prstGeom>
          <a:noFill/>
          <a:ln w="9525">
            <a:noFill/>
            <a:miter lim="800000"/>
            <a:headEnd/>
            <a:tailEnd/>
          </a:ln>
        </p:spPr>
      </p:pic>
      <p:sp>
        <p:nvSpPr>
          <p:cNvPr id="4" name="3 Rectángulo"/>
          <p:cNvSpPr/>
          <p:nvPr/>
        </p:nvSpPr>
        <p:spPr>
          <a:xfrm>
            <a:off x="2500298" y="357166"/>
            <a:ext cx="4095993" cy="646331"/>
          </a:xfrm>
          <a:prstGeom prst="rect">
            <a:avLst/>
          </a:prstGeom>
        </p:spPr>
        <p:txBody>
          <a:bodyPr wrap="none">
            <a:spAutoFit/>
          </a:bodyPr>
          <a:lstStyle/>
          <a:p>
            <a:r>
              <a:rPr lang="es-MX" b="1" dirty="0" smtClean="0">
                <a:solidFill>
                  <a:srgbClr val="FF0000"/>
                </a:solidFill>
                <a:latin typeface="Arial" pitchFamily="34" charset="0"/>
                <a:cs typeface="Arial" pitchFamily="34" charset="0"/>
              </a:rPr>
              <a:t>SÍMBOLOS DE LA NORMA ANSI  </a:t>
            </a:r>
          </a:p>
          <a:p>
            <a:r>
              <a:rPr lang="es-MX" b="1" dirty="0" smtClean="0">
                <a:solidFill>
                  <a:srgbClr val="FF0000"/>
                </a:solidFill>
                <a:latin typeface="Arial" pitchFamily="34" charset="0"/>
                <a:cs typeface="Arial" pitchFamily="34" charset="0"/>
              </a:rPr>
              <a:t>(</a:t>
            </a:r>
            <a:r>
              <a:rPr lang="en-US" dirty="0" smtClean="0">
                <a:solidFill>
                  <a:srgbClr val="FF0000"/>
                </a:solidFill>
                <a:latin typeface="Arial" pitchFamily="34" charset="0"/>
                <a:cs typeface="Arial" pitchFamily="34" charset="0"/>
              </a:rPr>
              <a:t>American National Standard Institute)</a:t>
            </a:r>
            <a:endParaRPr lang="es-PE"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DBD669F-2DFE-43A9-8CEB-944EDD6146C5}" type="slidenum">
              <a:rPr lang="es-PE" smtClean="0">
                <a:solidFill>
                  <a:srgbClr val="FF0000"/>
                </a:solidFill>
              </a:rPr>
              <a:pPr/>
              <a:t>31</a:t>
            </a:fld>
            <a:endParaRPr lang="es-PE" dirty="0">
              <a:solidFill>
                <a:srgbClr val="FF0000"/>
              </a:solidFill>
            </a:endParaRPr>
          </a:p>
        </p:txBody>
      </p:sp>
      <p:pic>
        <p:nvPicPr>
          <p:cNvPr id="108546" name="Picture 2"/>
          <p:cNvPicPr>
            <a:picLocks noChangeAspect="1" noChangeArrowheads="1"/>
          </p:cNvPicPr>
          <p:nvPr/>
        </p:nvPicPr>
        <p:blipFill>
          <a:blip r:embed="rId2" cstate="print"/>
          <a:srcRect/>
          <a:stretch>
            <a:fillRect/>
          </a:stretch>
        </p:blipFill>
        <p:spPr bwMode="auto">
          <a:xfrm>
            <a:off x="1919288" y="1262063"/>
            <a:ext cx="5510232" cy="45011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DBD669F-2DFE-43A9-8CEB-944EDD6146C5}" type="slidenum">
              <a:rPr lang="es-PE" smtClean="0">
                <a:solidFill>
                  <a:srgbClr val="FF0000"/>
                </a:solidFill>
              </a:rPr>
              <a:pPr/>
              <a:t>32</a:t>
            </a:fld>
            <a:endParaRPr lang="es-PE" dirty="0">
              <a:solidFill>
                <a:srgbClr val="FF0000"/>
              </a:solidFill>
            </a:endParaRPr>
          </a:p>
        </p:txBody>
      </p:sp>
      <p:graphicFrame>
        <p:nvGraphicFramePr>
          <p:cNvPr id="133122" name="Object 2"/>
          <p:cNvGraphicFramePr>
            <a:graphicFrameLocks noChangeAspect="1"/>
          </p:cNvGraphicFramePr>
          <p:nvPr/>
        </p:nvGraphicFramePr>
        <p:xfrm>
          <a:off x="1357290" y="214290"/>
          <a:ext cx="6927850" cy="11472863"/>
        </p:xfrm>
        <a:graphic>
          <a:graphicData uri="http://schemas.openxmlformats.org/presentationml/2006/ole">
            <p:oleObj spid="_x0000_s133122" name="Document" r:id="rId3" imgW="5465238" imgH="9041951" progId="Word.Document.8">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DBD669F-2DFE-43A9-8CEB-944EDD6146C5}" type="slidenum">
              <a:rPr lang="es-PE" smtClean="0">
                <a:solidFill>
                  <a:srgbClr val="FF0000"/>
                </a:solidFill>
              </a:rPr>
              <a:pPr/>
              <a:t>33</a:t>
            </a:fld>
            <a:endParaRPr lang="es-PE" dirty="0">
              <a:solidFill>
                <a:srgbClr val="FF0000"/>
              </a:solidFill>
            </a:endParaRPr>
          </a:p>
        </p:txBody>
      </p:sp>
      <p:graphicFrame>
        <p:nvGraphicFramePr>
          <p:cNvPr id="135171" name="Object 3"/>
          <p:cNvGraphicFramePr>
            <a:graphicFrameLocks noChangeAspect="1"/>
          </p:cNvGraphicFramePr>
          <p:nvPr/>
        </p:nvGraphicFramePr>
        <p:xfrm>
          <a:off x="2714612" y="857232"/>
          <a:ext cx="5848350" cy="6969125"/>
        </p:xfrm>
        <a:graphic>
          <a:graphicData uri="http://schemas.openxmlformats.org/presentationml/2006/ole">
            <p:oleObj spid="_x0000_s135171" name="Document" r:id="rId3" imgW="5381379" imgH="6413030" progId="Word.Document.8">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DBD669F-2DFE-43A9-8CEB-944EDD6146C5}" type="slidenum">
              <a:rPr lang="es-PE" smtClean="0">
                <a:solidFill>
                  <a:srgbClr val="FF0000"/>
                </a:solidFill>
              </a:rPr>
              <a:pPr/>
              <a:t>34</a:t>
            </a:fld>
            <a:endParaRPr lang="es-PE" dirty="0">
              <a:solidFill>
                <a:srgbClr val="FF0000"/>
              </a:solidFill>
            </a:endParaRPr>
          </a:p>
        </p:txBody>
      </p:sp>
      <p:graphicFrame>
        <p:nvGraphicFramePr>
          <p:cNvPr id="135171" name="Object 3"/>
          <p:cNvGraphicFramePr>
            <a:graphicFrameLocks noChangeAspect="1"/>
          </p:cNvGraphicFramePr>
          <p:nvPr/>
        </p:nvGraphicFramePr>
        <p:xfrm>
          <a:off x="2571736" y="1142984"/>
          <a:ext cx="5848350" cy="6970712"/>
        </p:xfrm>
        <a:graphic>
          <a:graphicData uri="http://schemas.openxmlformats.org/presentationml/2006/ole">
            <p:oleObj spid="_x0000_s136194" name="Document" r:id="rId3" imgW="5381379" imgH="6413030" progId="Word.Document.8">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DBD669F-2DFE-43A9-8CEB-944EDD6146C5}" type="slidenum">
              <a:rPr lang="es-PE" smtClean="0">
                <a:solidFill>
                  <a:srgbClr val="FF0000"/>
                </a:solidFill>
              </a:rPr>
              <a:pPr/>
              <a:t>35</a:t>
            </a:fld>
            <a:endParaRPr lang="es-PE" dirty="0">
              <a:solidFill>
                <a:srgbClr val="FF0000"/>
              </a:solidFill>
            </a:endParaRPr>
          </a:p>
        </p:txBody>
      </p:sp>
      <p:sp>
        <p:nvSpPr>
          <p:cNvPr id="4" name="3 Rectángulo"/>
          <p:cNvSpPr/>
          <p:nvPr/>
        </p:nvSpPr>
        <p:spPr>
          <a:xfrm>
            <a:off x="2285984" y="428604"/>
            <a:ext cx="5715040" cy="707886"/>
          </a:xfrm>
          <a:prstGeom prst="rect">
            <a:avLst/>
          </a:prstGeom>
        </p:spPr>
        <p:txBody>
          <a:bodyPr wrap="square">
            <a:spAutoFit/>
          </a:bodyPr>
          <a:lstStyle/>
          <a:p>
            <a:pPr algn="ctr" eaLnBrk="0" hangingPunct="0">
              <a:spcBef>
                <a:spcPct val="0"/>
              </a:spcBef>
              <a:spcAft>
                <a:spcPct val="0"/>
              </a:spcAft>
              <a:defRPr/>
            </a:pPr>
            <a:r>
              <a:rPr lang="es-ES" sz="2000" b="1" dirty="0" smtClean="0">
                <a:solidFill>
                  <a:srgbClr val="FF0000"/>
                </a:solidFill>
              </a:rPr>
              <a:t> </a:t>
            </a:r>
            <a:r>
              <a:rPr lang="es-MX" sz="2000" b="1" dirty="0" smtClean="0">
                <a:solidFill>
                  <a:srgbClr val="FF0000"/>
                </a:solidFill>
              </a:rPr>
              <a:t>Recomendaciones para el uso y aplicación de  símbolos</a:t>
            </a:r>
            <a:endParaRPr lang="es-PE" sz="2000" dirty="0">
              <a:solidFill>
                <a:srgbClr val="FF0000"/>
              </a:solidFill>
            </a:endParaRPr>
          </a:p>
        </p:txBody>
      </p:sp>
      <p:sp>
        <p:nvSpPr>
          <p:cNvPr id="5" name="4 Rectángulo"/>
          <p:cNvSpPr/>
          <p:nvPr/>
        </p:nvSpPr>
        <p:spPr>
          <a:xfrm>
            <a:off x="1000100" y="1643050"/>
            <a:ext cx="7000924" cy="3170099"/>
          </a:xfrm>
          <a:prstGeom prst="rect">
            <a:avLst/>
          </a:prstGeom>
        </p:spPr>
        <p:txBody>
          <a:bodyPr wrap="square">
            <a:spAutoFit/>
          </a:bodyPr>
          <a:lstStyle/>
          <a:p>
            <a:pPr algn="just" eaLnBrk="0" hangingPunct="0">
              <a:spcBef>
                <a:spcPct val="0"/>
              </a:spcBef>
              <a:spcAft>
                <a:spcPct val="0"/>
              </a:spcAft>
              <a:defRPr/>
            </a:pPr>
            <a:r>
              <a:rPr lang="es-MX" sz="2000" b="1" dirty="0" smtClean="0"/>
              <a:t>En cuanto a dibujo:</a:t>
            </a:r>
          </a:p>
          <a:p>
            <a:pPr algn="just" eaLnBrk="0" hangingPunct="0">
              <a:spcBef>
                <a:spcPct val="0"/>
              </a:spcBef>
              <a:spcAft>
                <a:spcPct val="0"/>
              </a:spcAft>
              <a:defRPr/>
            </a:pPr>
            <a:endParaRPr lang="es-MX" sz="2000" b="1" dirty="0" smtClean="0"/>
          </a:p>
          <a:p>
            <a:pPr marL="266700" indent="-266700" algn="just" eaLnBrk="0" hangingPunct="0">
              <a:spcBef>
                <a:spcPct val="0"/>
              </a:spcBef>
              <a:spcAft>
                <a:spcPct val="0"/>
              </a:spcAft>
              <a:buFont typeface="Arial" pitchFamily="34" charset="0"/>
              <a:buChar char="•"/>
              <a:defRPr/>
            </a:pPr>
            <a:r>
              <a:rPr lang="es-MX" sz="2000" dirty="0" smtClean="0"/>
              <a:t>  No utilizar en un mismo lado del símbolo varias líneas de    entrada y salida.</a:t>
            </a:r>
          </a:p>
          <a:p>
            <a:pPr marL="266700" indent="-266700" algn="just" eaLnBrk="0" hangingPunct="0">
              <a:spcBef>
                <a:spcPct val="0"/>
              </a:spcBef>
              <a:spcAft>
                <a:spcPct val="0"/>
              </a:spcAft>
              <a:buFont typeface="Arial" pitchFamily="34" charset="0"/>
              <a:buChar char="•"/>
              <a:defRPr/>
            </a:pPr>
            <a:r>
              <a:rPr lang="es-MX" sz="2000" dirty="0" smtClean="0"/>
              <a:t>  Por claridad no debe haber más de una línea de unión entre dos símbolos.</a:t>
            </a:r>
          </a:p>
          <a:p>
            <a:pPr marL="266700" indent="-266700" algn="just" eaLnBrk="0" hangingPunct="0">
              <a:spcBef>
                <a:spcPct val="0"/>
              </a:spcBef>
              <a:spcAft>
                <a:spcPct val="0"/>
              </a:spcAft>
              <a:buFont typeface="Arial" pitchFamily="34" charset="0"/>
              <a:buChar char="•"/>
              <a:defRPr/>
            </a:pPr>
            <a:r>
              <a:rPr lang="es-MX" sz="2000" dirty="0" smtClean="0"/>
              <a:t>  El símbolo de decisión es el único que puede tener hasta tres líneas de salida.</a:t>
            </a:r>
          </a:p>
          <a:p>
            <a:pPr marL="266700" indent="-266700" algn="just" eaLnBrk="0" hangingPunct="0">
              <a:spcBef>
                <a:spcPct val="0"/>
              </a:spcBef>
              <a:spcAft>
                <a:spcPct val="0"/>
              </a:spcAft>
              <a:buFont typeface="Arial" pitchFamily="34" charset="0"/>
              <a:buChar char="•"/>
              <a:defRPr/>
            </a:pPr>
            <a:r>
              <a:rPr lang="es-MX" sz="2000" dirty="0" smtClean="0"/>
              <a:t>  Las líneas de unión se deben representar con líneas rectas. </a:t>
            </a:r>
          </a:p>
          <a:p>
            <a:pPr marL="266700" indent="-266700" algn="just" eaLnBrk="0" hangingPunct="0">
              <a:spcBef>
                <a:spcPct val="0"/>
              </a:spcBef>
              <a:spcAft>
                <a:spcPct val="0"/>
              </a:spcAft>
              <a:buFont typeface="Arial" pitchFamily="34" charset="0"/>
              <a:buChar char="•"/>
              <a:defRPr/>
            </a:pPr>
            <a:r>
              <a:rPr lang="es-MX" sz="2000" dirty="0" smtClean="0"/>
              <a:t>  Es conveniente que los símbolos tengan un tamaño  uniforme </a:t>
            </a:r>
            <a:endParaRPr lang="es-ES"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DBD669F-2DFE-43A9-8CEB-944EDD6146C5}" type="slidenum">
              <a:rPr lang="es-PE" smtClean="0">
                <a:solidFill>
                  <a:srgbClr val="FF0000"/>
                </a:solidFill>
              </a:rPr>
              <a:pPr/>
              <a:t>36</a:t>
            </a:fld>
            <a:endParaRPr lang="es-PE" dirty="0">
              <a:solidFill>
                <a:srgbClr val="FF0000"/>
              </a:solidFill>
            </a:endParaRPr>
          </a:p>
        </p:txBody>
      </p:sp>
      <p:sp>
        <p:nvSpPr>
          <p:cNvPr id="4" name="3 Rectángulo"/>
          <p:cNvSpPr/>
          <p:nvPr/>
        </p:nvSpPr>
        <p:spPr>
          <a:xfrm>
            <a:off x="2285984" y="428604"/>
            <a:ext cx="5715040" cy="707886"/>
          </a:xfrm>
          <a:prstGeom prst="rect">
            <a:avLst/>
          </a:prstGeom>
        </p:spPr>
        <p:txBody>
          <a:bodyPr wrap="square">
            <a:spAutoFit/>
          </a:bodyPr>
          <a:lstStyle/>
          <a:p>
            <a:pPr algn="ctr" eaLnBrk="0" hangingPunct="0">
              <a:spcBef>
                <a:spcPct val="0"/>
              </a:spcBef>
              <a:spcAft>
                <a:spcPct val="0"/>
              </a:spcAft>
              <a:defRPr/>
            </a:pPr>
            <a:r>
              <a:rPr lang="es-ES" sz="2000" b="1" dirty="0" smtClean="0">
                <a:solidFill>
                  <a:srgbClr val="FF0000"/>
                </a:solidFill>
              </a:rPr>
              <a:t> </a:t>
            </a:r>
            <a:r>
              <a:rPr lang="es-MX" sz="2000" b="1" dirty="0" smtClean="0">
                <a:solidFill>
                  <a:srgbClr val="FF0000"/>
                </a:solidFill>
              </a:rPr>
              <a:t>Recomendaciones para el uso y aplicación de  símbolos</a:t>
            </a:r>
            <a:endParaRPr lang="es-PE" sz="2000" dirty="0">
              <a:solidFill>
                <a:srgbClr val="FF0000"/>
              </a:solidFill>
            </a:endParaRPr>
          </a:p>
        </p:txBody>
      </p:sp>
      <p:sp>
        <p:nvSpPr>
          <p:cNvPr id="5" name="4 Rectángulo"/>
          <p:cNvSpPr/>
          <p:nvPr/>
        </p:nvSpPr>
        <p:spPr>
          <a:xfrm>
            <a:off x="1000100" y="1643050"/>
            <a:ext cx="7000924" cy="3908762"/>
          </a:xfrm>
          <a:prstGeom prst="rect">
            <a:avLst/>
          </a:prstGeom>
        </p:spPr>
        <p:txBody>
          <a:bodyPr wrap="square">
            <a:spAutoFit/>
          </a:bodyPr>
          <a:lstStyle/>
          <a:p>
            <a:pPr algn="just" eaLnBrk="0" hangingPunct="0">
              <a:spcBef>
                <a:spcPct val="0"/>
              </a:spcBef>
              <a:spcAft>
                <a:spcPct val="0"/>
              </a:spcAft>
              <a:defRPr/>
            </a:pPr>
            <a:r>
              <a:rPr lang="es-MX" sz="2000" b="1" dirty="0" smtClean="0"/>
              <a:t>En cuanto a su contenido y uso:</a:t>
            </a:r>
          </a:p>
          <a:p>
            <a:pPr algn="just" eaLnBrk="0" hangingPunct="0">
              <a:spcBef>
                <a:spcPct val="0"/>
              </a:spcBef>
              <a:spcAft>
                <a:spcPct val="0"/>
              </a:spcAft>
              <a:defRPr/>
            </a:pPr>
            <a:endParaRPr lang="es-MX" sz="2000" b="1" dirty="0" smtClean="0"/>
          </a:p>
          <a:p>
            <a:pPr marL="180975" indent="-180975" algn="just" eaLnBrk="0" hangingPunct="0">
              <a:spcBef>
                <a:spcPct val="0"/>
              </a:spcBef>
              <a:spcAft>
                <a:spcPct val="0"/>
              </a:spcAft>
              <a:buFont typeface="Arial" pitchFamily="34" charset="0"/>
              <a:buChar char="•"/>
              <a:tabLst>
                <a:tab pos="6727825" algn="l"/>
                <a:tab pos="6815138" algn="l"/>
              </a:tabLst>
              <a:defRPr/>
            </a:pPr>
            <a:r>
              <a:rPr lang="es-MX" sz="2000" dirty="0" smtClean="0"/>
              <a:t>  La redacción del contenido del símbolo de operación debe ser realizada con frases breves y sencillas.</a:t>
            </a:r>
          </a:p>
          <a:p>
            <a:pPr marL="180975" indent="-180975" algn="just" eaLnBrk="0" hangingPunct="0">
              <a:spcBef>
                <a:spcPct val="0"/>
              </a:spcBef>
              <a:spcAft>
                <a:spcPct val="0"/>
              </a:spcAft>
              <a:buFont typeface="Arial" pitchFamily="34" charset="0"/>
              <a:buChar char="•"/>
              <a:tabLst>
                <a:tab pos="6727825" algn="l"/>
                <a:tab pos="6815138" algn="l"/>
              </a:tabLst>
              <a:defRPr/>
            </a:pPr>
            <a:r>
              <a:rPr lang="es-MX" sz="2000" dirty="0" smtClean="0"/>
              <a:t>  Evitar usar siglas anotando el nombre completo de las   unidades administrativas.</a:t>
            </a:r>
          </a:p>
          <a:p>
            <a:pPr marL="180975" indent="-180975" algn="just" eaLnBrk="0" hangingPunct="0">
              <a:spcBef>
                <a:spcPct val="0"/>
              </a:spcBef>
              <a:spcAft>
                <a:spcPct val="0"/>
              </a:spcAft>
              <a:buFont typeface="Arial" pitchFamily="34" charset="0"/>
              <a:buChar char="•"/>
              <a:tabLst>
                <a:tab pos="6727825" algn="l"/>
                <a:tab pos="6815138" algn="l"/>
              </a:tabLst>
              <a:defRPr/>
            </a:pPr>
            <a:r>
              <a:rPr lang="es-MX" sz="2000" dirty="0" smtClean="0"/>
              <a:t>  El símbolo de documento debe contener el nombre original    de la forma que se utilice.</a:t>
            </a:r>
          </a:p>
          <a:p>
            <a:pPr marL="180975" indent="-180975" algn="just" eaLnBrk="0" hangingPunct="0">
              <a:spcBef>
                <a:spcPct val="0"/>
              </a:spcBef>
              <a:spcAft>
                <a:spcPct val="0"/>
              </a:spcAft>
              <a:buFont typeface="Arial" pitchFamily="34" charset="0"/>
              <a:buChar char="•"/>
              <a:tabLst>
                <a:tab pos="6727825" algn="l"/>
                <a:tab pos="6815138" algn="l"/>
              </a:tabLst>
              <a:defRPr/>
            </a:pPr>
            <a:r>
              <a:rPr lang="es-MX" sz="2000" dirty="0" smtClean="0"/>
              <a:t>  El símbolo de conector puede ser alfabético o numérico, pero debe coincidir en los conectores de entrada y salida.</a:t>
            </a:r>
          </a:p>
          <a:p>
            <a:pPr marL="180975" indent="-180975" algn="just" eaLnBrk="0" hangingPunct="0">
              <a:spcBef>
                <a:spcPct val="0"/>
              </a:spcBef>
              <a:spcAft>
                <a:spcPct val="0"/>
              </a:spcAft>
              <a:buFont typeface="Arial" pitchFamily="34" charset="0"/>
              <a:buChar char="•"/>
              <a:tabLst>
                <a:tab pos="6727825" algn="l"/>
                <a:tab pos="6815138" algn="l"/>
              </a:tabLst>
              <a:defRPr/>
            </a:pPr>
            <a:r>
              <a:rPr lang="es-MX" sz="2000" dirty="0" smtClean="0"/>
              <a:t>  Cuando existen una gran cantidad de conectores, es   conveniente adicionar un color al símbolo  </a:t>
            </a:r>
            <a:endParaRPr lang="es-MX" sz="2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ChangeArrowheads="1"/>
          </p:cNvSpPr>
          <p:nvPr/>
        </p:nvSpPr>
        <p:spPr bwMode="auto">
          <a:xfrm>
            <a:off x="785786" y="1857364"/>
            <a:ext cx="7429552" cy="4495800"/>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flatTx/>
          </a:bodyPr>
          <a:lstStyle/>
          <a:p>
            <a:pPr algn="just" eaLnBrk="0" hangingPunct="0">
              <a:spcBef>
                <a:spcPct val="0"/>
              </a:spcBef>
              <a:spcAft>
                <a:spcPct val="0"/>
              </a:spcAft>
              <a:defRPr/>
            </a:pPr>
            <a:r>
              <a:rPr lang="es-MX" b="1" dirty="0"/>
              <a:t>Por su presentación:</a:t>
            </a:r>
            <a:r>
              <a:rPr lang="es-MX" dirty="0"/>
              <a:t> </a:t>
            </a:r>
          </a:p>
          <a:p>
            <a:pPr algn="just" eaLnBrk="0" hangingPunct="0">
              <a:spcBef>
                <a:spcPct val="0"/>
              </a:spcBef>
              <a:spcAft>
                <a:spcPct val="0"/>
              </a:spcAft>
              <a:defRPr/>
            </a:pPr>
            <a:endParaRPr lang="es-MX" b="1" dirty="0"/>
          </a:p>
          <a:p>
            <a:pPr algn="just" eaLnBrk="0" hangingPunct="0">
              <a:spcBef>
                <a:spcPct val="0"/>
              </a:spcBef>
              <a:spcAft>
                <a:spcPct val="0"/>
              </a:spcAft>
              <a:defRPr/>
            </a:pPr>
            <a:r>
              <a:rPr lang="es-MX" b="1" dirty="0"/>
              <a:t> De bloque: </a:t>
            </a:r>
            <a:r>
              <a:rPr lang="es-MX" dirty="0"/>
              <a:t>Se representan en términos generales con </a:t>
            </a:r>
            <a:r>
              <a:rPr lang="es-MX" dirty="0" smtClean="0"/>
              <a:t>el  </a:t>
            </a:r>
            <a:r>
              <a:rPr lang="es-MX" dirty="0"/>
              <a:t>objeto de destacar determinados aspectos</a:t>
            </a:r>
            <a:endParaRPr lang="es-MX" b="1" dirty="0"/>
          </a:p>
          <a:p>
            <a:pPr algn="just" eaLnBrk="0" hangingPunct="0">
              <a:spcBef>
                <a:spcPct val="0"/>
              </a:spcBef>
              <a:spcAft>
                <a:spcPct val="0"/>
              </a:spcAft>
              <a:defRPr/>
            </a:pPr>
            <a:endParaRPr lang="es-MX" b="1" dirty="0"/>
          </a:p>
          <a:p>
            <a:pPr algn="just" eaLnBrk="0" hangingPunct="0">
              <a:spcBef>
                <a:spcPct val="0"/>
              </a:spcBef>
              <a:spcAft>
                <a:spcPct val="0"/>
              </a:spcAft>
              <a:defRPr/>
            </a:pPr>
            <a:r>
              <a:rPr lang="es-MX" b="1" dirty="0"/>
              <a:t> De detalle: </a:t>
            </a:r>
            <a:r>
              <a:rPr lang="es-MX" dirty="0"/>
              <a:t>Plasman las actividades en su más </a:t>
            </a:r>
            <a:r>
              <a:rPr lang="es-MX" dirty="0" smtClean="0"/>
              <a:t>detallada  </a:t>
            </a:r>
            <a:r>
              <a:rPr lang="es-MX" dirty="0"/>
              <a:t>expresión</a:t>
            </a:r>
            <a:endParaRPr lang="es-MX" b="1" dirty="0"/>
          </a:p>
          <a:p>
            <a:pPr algn="just" eaLnBrk="0" hangingPunct="0">
              <a:spcBef>
                <a:spcPct val="0"/>
              </a:spcBef>
              <a:spcAft>
                <a:spcPct val="0"/>
              </a:spcAft>
              <a:defRPr/>
            </a:pPr>
            <a:endParaRPr lang="es-MX" b="1" dirty="0"/>
          </a:p>
          <a:p>
            <a:pPr algn="just" eaLnBrk="0" hangingPunct="0">
              <a:spcBef>
                <a:spcPct val="0"/>
              </a:spcBef>
              <a:spcAft>
                <a:spcPct val="0"/>
              </a:spcAft>
              <a:defRPr/>
            </a:pPr>
            <a:r>
              <a:rPr lang="es-MX" b="1" dirty="0"/>
              <a:t> Por su formato:</a:t>
            </a:r>
          </a:p>
          <a:p>
            <a:pPr algn="just" eaLnBrk="0" hangingPunct="0">
              <a:spcBef>
                <a:spcPct val="0"/>
              </a:spcBef>
              <a:spcAft>
                <a:spcPct val="0"/>
              </a:spcAft>
              <a:defRPr/>
            </a:pPr>
            <a:endParaRPr lang="es-MX" b="1" dirty="0"/>
          </a:p>
          <a:p>
            <a:pPr algn="just" eaLnBrk="0" hangingPunct="0">
              <a:spcBef>
                <a:spcPct val="0"/>
              </a:spcBef>
              <a:spcAft>
                <a:spcPct val="0"/>
              </a:spcAft>
              <a:defRPr/>
            </a:pPr>
            <a:r>
              <a:rPr lang="es-MX" b="1" dirty="0"/>
              <a:t> De formato vertical: </a:t>
            </a:r>
            <a:r>
              <a:rPr lang="es-MX" dirty="0"/>
              <a:t>En el que el flujo de las operaciones </a:t>
            </a:r>
            <a:r>
              <a:rPr lang="es-MX" dirty="0" smtClean="0"/>
              <a:t>va  </a:t>
            </a:r>
            <a:r>
              <a:rPr lang="es-MX" dirty="0"/>
              <a:t>de arriba hacia abajo y de derecha a izquierda</a:t>
            </a:r>
            <a:endParaRPr lang="es-MX" b="1" dirty="0"/>
          </a:p>
          <a:p>
            <a:pPr algn="just" eaLnBrk="0" hangingPunct="0">
              <a:spcBef>
                <a:spcPct val="0"/>
              </a:spcBef>
              <a:spcAft>
                <a:spcPct val="0"/>
              </a:spcAft>
              <a:defRPr/>
            </a:pPr>
            <a:endParaRPr lang="es-MX" b="1" dirty="0"/>
          </a:p>
          <a:p>
            <a:pPr algn="just" eaLnBrk="0" hangingPunct="0">
              <a:spcBef>
                <a:spcPct val="0"/>
              </a:spcBef>
              <a:spcAft>
                <a:spcPct val="0"/>
              </a:spcAft>
              <a:defRPr/>
            </a:pPr>
            <a:r>
              <a:rPr lang="es-MX" b="1" dirty="0"/>
              <a:t> De formato horizontal: </a:t>
            </a:r>
            <a:r>
              <a:rPr lang="es-MX" dirty="0"/>
              <a:t>En  el  que  la  secuencia  de  </a:t>
            </a:r>
            <a:r>
              <a:rPr lang="es-MX" dirty="0" smtClean="0"/>
              <a:t>las  </a:t>
            </a:r>
            <a:r>
              <a:rPr lang="es-MX" dirty="0"/>
              <a:t>operaciones va de izquierda a derecha en forma descendente</a:t>
            </a:r>
            <a:endParaRPr lang="es-ES" dirty="0"/>
          </a:p>
        </p:txBody>
      </p:sp>
      <p:sp>
        <p:nvSpPr>
          <p:cNvPr id="56325" name="Rectangle 5"/>
          <p:cNvSpPr>
            <a:spLocks noChangeArrowheads="1"/>
          </p:cNvSpPr>
          <p:nvPr/>
        </p:nvSpPr>
        <p:spPr bwMode="auto">
          <a:xfrm>
            <a:off x="1785918" y="1142984"/>
            <a:ext cx="6029340" cy="642942"/>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flatTx/>
          </a:bodyPr>
          <a:lstStyle/>
          <a:p>
            <a:pPr algn="ctr" eaLnBrk="0" hangingPunct="0">
              <a:spcBef>
                <a:spcPct val="0"/>
              </a:spcBef>
              <a:spcAft>
                <a:spcPct val="0"/>
              </a:spcAft>
              <a:defRPr/>
            </a:pPr>
            <a:r>
              <a:rPr lang="es-MX" sz="2000" b="1" dirty="0" smtClean="0">
                <a:solidFill>
                  <a:srgbClr val="FF0000"/>
                </a:solidFill>
                <a:latin typeface="Verdana" pitchFamily="34" charset="0"/>
              </a:rPr>
              <a:t>Clasificación </a:t>
            </a:r>
            <a:r>
              <a:rPr lang="es-MX" sz="2000" b="1" dirty="0">
                <a:solidFill>
                  <a:srgbClr val="FF0000"/>
                </a:solidFill>
                <a:latin typeface="Verdana" pitchFamily="34" charset="0"/>
              </a:rPr>
              <a:t>de los diagramas de flujo</a:t>
            </a:r>
            <a:endParaRPr lang="es-ES" sz="2000" b="1" dirty="0">
              <a:solidFill>
                <a:srgbClr val="FF0000"/>
              </a:solidFill>
              <a:latin typeface="Verdana" pitchFamily="34" charset="0"/>
            </a:endParaRPr>
          </a:p>
        </p:txBody>
      </p:sp>
      <p:sp>
        <p:nvSpPr>
          <p:cNvPr id="56326" name="WordArt 6"/>
          <p:cNvSpPr>
            <a:spLocks noChangeArrowheads="1" noChangeShapeType="1" noTextEdit="1"/>
          </p:cNvSpPr>
          <p:nvPr/>
        </p:nvSpPr>
        <p:spPr bwMode="auto">
          <a:xfrm>
            <a:off x="8534400" y="5638800"/>
            <a:ext cx="381000" cy="685800"/>
          </a:xfrm>
          <a:prstGeom prst="rect">
            <a:avLst/>
          </a:prstGeom>
        </p:spPr>
        <p:txBody>
          <a:bodyPr wrap="none" fromWordArt="1">
            <a:prstTxWarp prst="textPlain">
              <a:avLst>
                <a:gd name="adj" fmla="val 50000"/>
              </a:avLst>
            </a:prstTxWarp>
          </a:bodyPr>
          <a:lstStyle/>
          <a:p>
            <a:pPr algn="ctr"/>
            <a:endParaRPr lang="es-PE"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6325"/>
                                        </p:tgtEl>
                                        <p:attrNameLst>
                                          <p:attrName>style.visibility</p:attrName>
                                        </p:attrNameLst>
                                      </p:cBhvr>
                                      <p:to>
                                        <p:strVal val="visible"/>
                                      </p:to>
                                    </p:set>
                                    <p:anim calcmode="lin" valueType="num">
                                      <p:cBhvr additive="base">
                                        <p:cTn id="7" dur="500" fill="hold"/>
                                        <p:tgtEl>
                                          <p:spTgt spid="56325"/>
                                        </p:tgtEl>
                                        <p:attrNameLst>
                                          <p:attrName>ppt_x</p:attrName>
                                        </p:attrNameLst>
                                      </p:cBhvr>
                                      <p:tavLst>
                                        <p:tav tm="0">
                                          <p:val>
                                            <p:strVal val="1+#ppt_w/2"/>
                                          </p:val>
                                        </p:tav>
                                        <p:tav tm="100000">
                                          <p:val>
                                            <p:strVal val="#ppt_x"/>
                                          </p:val>
                                        </p:tav>
                                      </p:tavLst>
                                    </p:anim>
                                    <p:anim calcmode="lin" valueType="num">
                                      <p:cBhvr additive="base">
                                        <p:cTn id="8" dur="500" fill="hold"/>
                                        <p:tgtEl>
                                          <p:spTgt spid="5632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6324"/>
                                        </p:tgtEl>
                                        <p:attrNameLst>
                                          <p:attrName>style.visibility</p:attrName>
                                        </p:attrNameLst>
                                      </p:cBhvr>
                                      <p:to>
                                        <p:strVal val="visible"/>
                                      </p:to>
                                    </p:set>
                                    <p:animEffect transition="in" filter="blinds(horizontal)">
                                      <p:cBhvr>
                                        <p:cTn id="13" dur="500"/>
                                        <p:tgtEl>
                                          <p:spTgt spid="5632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nodePh="1">
                                  <p:stCondLst>
                                    <p:cond delay="0"/>
                                  </p:stCondLst>
                                  <p:endCondLst>
                                    <p:cond evt="begin" delay="0">
                                      <p:tn val="16"/>
                                    </p:cond>
                                  </p:endCondLst>
                                  <p:childTnLst>
                                    <p:set>
                                      <p:cBhvr>
                                        <p:cTn id="17" dur="1" fill="hold">
                                          <p:stCondLst>
                                            <p:cond delay="0"/>
                                          </p:stCondLst>
                                        </p:cTn>
                                        <p:tgtEl>
                                          <p:spTgt spid="56326"/>
                                        </p:tgtEl>
                                        <p:attrNameLst>
                                          <p:attrName>style.visibility</p:attrName>
                                        </p:attrNameLst>
                                      </p:cBhvr>
                                      <p:to>
                                        <p:strVal val="visible"/>
                                      </p:to>
                                    </p:set>
                                    <p:animEffect transition="in" filter="dissolve">
                                      <p:cBhvr>
                                        <p:cTn id="18" dur="500"/>
                                        <p:tgtEl>
                                          <p:spTgt spid="56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animBg="1" autoUpdateAnimBg="0"/>
      <p:bldP spid="56325" grpId="0" animBg="1" autoUpdateAnimBg="0"/>
      <p:bldP spid="5632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1000100" y="1905000"/>
            <a:ext cx="7162800" cy="3429000"/>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flatTx/>
          </a:bodyPr>
          <a:lstStyle/>
          <a:p>
            <a:pPr algn="just" eaLnBrk="0" hangingPunct="0">
              <a:spcBef>
                <a:spcPct val="0"/>
              </a:spcBef>
              <a:spcAft>
                <a:spcPct val="0"/>
              </a:spcAft>
              <a:defRPr/>
            </a:pPr>
            <a:r>
              <a:rPr lang="es-MX" sz="2000" b="1" dirty="0"/>
              <a:t> Por su formato </a:t>
            </a:r>
          </a:p>
          <a:p>
            <a:pPr algn="just" eaLnBrk="0" hangingPunct="0">
              <a:spcBef>
                <a:spcPct val="0"/>
              </a:spcBef>
              <a:spcAft>
                <a:spcPct val="0"/>
              </a:spcAft>
              <a:defRPr/>
            </a:pPr>
            <a:r>
              <a:rPr lang="es-MX" sz="2000" b="1" dirty="0"/>
              <a:t> </a:t>
            </a:r>
          </a:p>
          <a:p>
            <a:pPr algn="just" eaLnBrk="0" hangingPunct="0">
              <a:spcBef>
                <a:spcPct val="0"/>
              </a:spcBef>
              <a:spcAft>
                <a:spcPct val="0"/>
              </a:spcAft>
              <a:defRPr/>
            </a:pPr>
            <a:r>
              <a:rPr lang="es-MX" sz="2000" b="1" dirty="0" smtClean="0"/>
              <a:t>De </a:t>
            </a:r>
            <a:r>
              <a:rPr lang="es-MX" sz="2000" b="1" dirty="0"/>
              <a:t>formato tabular: </a:t>
            </a:r>
            <a:r>
              <a:rPr lang="es-MX" sz="2000" dirty="0"/>
              <a:t>También conocido como de </a:t>
            </a:r>
            <a:r>
              <a:rPr lang="es-MX" sz="2000" dirty="0" smtClean="0"/>
              <a:t>formato </a:t>
            </a:r>
            <a:r>
              <a:rPr lang="es-MX" sz="2000" dirty="0" err="1" smtClean="0"/>
              <a:t>columnar</a:t>
            </a:r>
            <a:r>
              <a:rPr lang="es-MX" sz="2000" dirty="0" smtClean="0"/>
              <a:t> </a:t>
            </a:r>
            <a:r>
              <a:rPr lang="es-MX" sz="2000" dirty="0"/>
              <a:t>o panorámico, en el que se presenta en una </a:t>
            </a:r>
            <a:r>
              <a:rPr lang="es-MX" sz="2000" dirty="0" smtClean="0"/>
              <a:t>sola  </a:t>
            </a:r>
            <a:r>
              <a:rPr lang="es-MX" sz="2000" dirty="0"/>
              <a:t>carta el flujo total de las operaciones, correspondiendo </a:t>
            </a:r>
            <a:r>
              <a:rPr lang="es-MX" sz="2000" dirty="0" smtClean="0"/>
              <a:t>a cada </a:t>
            </a:r>
            <a:r>
              <a:rPr lang="es-MX" sz="2000" dirty="0"/>
              <a:t>puesto o unidad una columna</a:t>
            </a:r>
          </a:p>
          <a:p>
            <a:pPr algn="just" eaLnBrk="0" hangingPunct="0">
              <a:spcBef>
                <a:spcPct val="0"/>
              </a:spcBef>
              <a:spcAft>
                <a:spcPct val="0"/>
              </a:spcAft>
              <a:defRPr/>
            </a:pPr>
            <a:endParaRPr lang="es-MX" sz="2000" dirty="0"/>
          </a:p>
          <a:p>
            <a:pPr algn="just" eaLnBrk="0" hangingPunct="0">
              <a:spcBef>
                <a:spcPct val="0"/>
              </a:spcBef>
              <a:spcAft>
                <a:spcPct val="0"/>
              </a:spcAft>
              <a:defRPr/>
            </a:pPr>
            <a:r>
              <a:rPr lang="es-MX" sz="2000" b="1" dirty="0" smtClean="0"/>
              <a:t>De </a:t>
            </a:r>
            <a:r>
              <a:rPr lang="es-MX" sz="2000" b="1" dirty="0"/>
              <a:t>formato arquitectónico: </a:t>
            </a:r>
            <a:r>
              <a:rPr lang="es-MX" sz="2000" dirty="0"/>
              <a:t>Muestra el movimiento o </a:t>
            </a:r>
            <a:r>
              <a:rPr lang="es-MX" sz="2000" dirty="0" smtClean="0"/>
              <a:t>flujo  </a:t>
            </a:r>
            <a:r>
              <a:rPr lang="es-MX" sz="2000" dirty="0"/>
              <a:t>de personas, formas, materiales, o bien la secuencia de </a:t>
            </a:r>
            <a:r>
              <a:rPr lang="es-MX" sz="2000" dirty="0" smtClean="0"/>
              <a:t>las  </a:t>
            </a:r>
            <a:r>
              <a:rPr lang="es-MX" sz="2000" dirty="0"/>
              <a:t>operaciones a través del espacio donde se realizan</a:t>
            </a:r>
            <a:endParaRPr lang="es-ES" sz="2000" dirty="0"/>
          </a:p>
        </p:txBody>
      </p:sp>
      <p:sp>
        <p:nvSpPr>
          <p:cNvPr id="59395" name="Rectangle 3"/>
          <p:cNvSpPr>
            <a:spLocks noChangeArrowheads="1"/>
          </p:cNvSpPr>
          <p:nvPr/>
        </p:nvSpPr>
        <p:spPr bwMode="auto">
          <a:xfrm>
            <a:off x="2000232" y="1071546"/>
            <a:ext cx="5500726" cy="714380"/>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flatTx/>
          </a:bodyPr>
          <a:lstStyle/>
          <a:p>
            <a:pPr algn="just" eaLnBrk="0" hangingPunct="0">
              <a:spcBef>
                <a:spcPct val="0"/>
              </a:spcBef>
              <a:spcAft>
                <a:spcPct val="0"/>
              </a:spcAft>
              <a:defRPr/>
            </a:pPr>
            <a:endParaRPr lang="es-ES" sz="1200" dirty="0"/>
          </a:p>
          <a:p>
            <a:pPr algn="just" eaLnBrk="0" hangingPunct="0">
              <a:spcBef>
                <a:spcPct val="0"/>
              </a:spcBef>
              <a:spcAft>
                <a:spcPct val="0"/>
              </a:spcAft>
              <a:defRPr/>
            </a:pPr>
            <a:r>
              <a:rPr lang="es-MX" sz="2400" b="1" dirty="0" smtClean="0">
                <a:solidFill>
                  <a:srgbClr val="FF0000"/>
                </a:solidFill>
              </a:rPr>
              <a:t>Clasificación </a:t>
            </a:r>
            <a:r>
              <a:rPr lang="es-MX" sz="2400" b="1" dirty="0">
                <a:solidFill>
                  <a:srgbClr val="FF0000"/>
                </a:solidFill>
              </a:rPr>
              <a:t>de los diagramas de flujo</a:t>
            </a:r>
            <a:endParaRPr lang="es-E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9395"/>
                                        </p:tgtEl>
                                        <p:attrNameLst>
                                          <p:attrName>style.visibility</p:attrName>
                                        </p:attrNameLst>
                                      </p:cBhvr>
                                      <p:to>
                                        <p:strVal val="visible"/>
                                      </p:to>
                                    </p:set>
                                    <p:anim calcmode="lin" valueType="num">
                                      <p:cBhvr additive="base">
                                        <p:cTn id="7" dur="500" fill="hold"/>
                                        <p:tgtEl>
                                          <p:spTgt spid="59395"/>
                                        </p:tgtEl>
                                        <p:attrNameLst>
                                          <p:attrName>ppt_x</p:attrName>
                                        </p:attrNameLst>
                                      </p:cBhvr>
                                      <p:tavLst>
                                        <p:tav tm="0">
                                          <p:val>
                                            <p:strVal val="1+#ppt_w/2"/>
                                          </p:val>
                                        </p:tav>
                                        <p:tav tm="100000">
                                          <p:val>
                                            <p:strVal val="#ppt_x"/>
                                          </p:val>
                                        </p:tav>
                                      </p:tavLst>
                                    </p:anim>
                                    <p:anim calcmode="lin" valueType="num">
                                      <p:cBhvr additive="base">
                                        <p:cTn id="8" dur="500" fill="hold"/>
                                        <p:tgtEl>
                                          <p:spTgt spid="5939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9394"/>
                                        </p:tgtEl>
                                        <p:attrNameLst>
                                          <p:attrName>style.visibility</p:attrName>
                                        </p:attrNameLst>
                                      </p:cBhvr>
                                      <p:to>
                                        <p:strVal val="visible"/>
                                      </p:to>
                                    </p:set>
                                    <p:animEffect transition="in" filter="blinds(horizontal)">
                                      <p:cBhvr>
                                        <p:cTn id="13" dur="500"/>
                                        <p:tgtEl>
                                          <p:spTgt spid="5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nimBg="1" autoUpdateAnimBg="0"/>
      <p:bldP spid="59395"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1000100" y="1928802"/>
            <a:ext cx="7239000" cy="4114800"/>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a:flatTx/>
          </a:bodyPr>
          <a:lstStyle/>
          <a:p>
            <a:pPr algn="just" eaLnBrk="0" hangingPunct="0">
              <a:spcBef>
                <a:spcPct val="0"/>
              </a:spcBef>
              <a:spcAft>
                <a:spcPct val="0"/>
              </a:spcAft>
              <a:defRPr/>
            </a:pPr>
            <a:r>
              <a:rPr lang="es-MX" sz="2000" b="1" dirty="0" smtClean="0"/>
              <a:t>Por </a:t>
            </a:r>
            <a:r>
              <a:rPr lang="es-MX" sz="2000" b="1" dirty="0"/>
              <a:t>su propósito:</a:t>
            </a:r>
          </a:p>
          <a:p>
            <a:pPr algn="just" eaLnBrk="0" hangingPunct="0">
              <a:spcBef>
                <a:spcPct val="0"/>
              </a:spcBef>
              <a:spcAft>
                <a:spcPct val="0"/>
              </a:spcAft>
              <a:defRPr/>
            </a:pPr>
            <a:endParaRPr lang="es-MX" sz="2000" b="1" dirty="0"/>
          </a:p>
          <a:p>
            <a:pPr algn="just" eaLnBrk="0" hangingPunct="0">
              <a:spcBef>
                <a:spcPct val="0"/>
              </a:spcBef>
              <a:spcAft>
                <a:spcPct val="0"/>
              </a:spcAft>
              <a:defRPr/>
            </a:pPr>
            <a:r>
              <a:rPr lang="es-MX" sz="2000" b="1" dirty="0" smtClean="0"/>
              <a:t>De </a:t>
            </a:r>
            <a:r>
              <a:rPr lang="es-MX" sz="2000" b="1" dirty="0"/>
              <a:t>forma: </a:t>
            </a:r>
            <a:r>
              <a:rPr lang="es-MX" sz="2000" dirty="0"/>
              <a:t>El cual se ocupa fundamentalmente de </a:t>
            </a:r>
            <a:r>
              <a:rPr lang="es-MX" sz="2000" dirty="0" smtClean="0"/>
              <a:t>documentos  </a:t>
            </a:r>
            <a:r>
              <a:rPr lang="es-MX" sz="2000" dirty="0"/>
              <a:t>con poca </a:t>
            </a:r>
            <a:r>
              <a:rPr lang="es-MX" sz="2000" dirty="0" smtClean="0"/>
              <a:t>o </a:t>
            </a:r>
            <a:r>
              <a:rPr lang="es-MX" sz="2000" dirty="0"/>
              <a:t>ninguna descripción de </a:t>
            </a:r>
            <a:r>
              <a:rPr lang="es-MX" sz="2000" dirty="0" smtClean="0"/>
              <a:t>operaciones.</a:t>
            </a:r>
            <a:endParaRPr lang="es-MX" sz="2000" dirty="0"/>
          </a:p>
          <a:p>
            <a:pPr algn="just" eaLnBrk="0" hangingPunct="0">
              <a:spcBef>
                <a:spcPct val="0"/>
              </a:spcBef>
              <a:spcAft>
                <a:spcPct val="0"/>
              </a:spcAft>
              <a:defRPr/>
            </a:pPr>
            <a:endParaRPr lang="es-MX" sz="2000" dirty="0"/>
          </a:p>
          <a:p>
            <a:pPr algn="just" eaLnBrk="0" hangingPunct="0">
              <a:spcBef>
                <a:spcPct val="0"/>
              </a:spcBef>
              <a:spcAft>
                <a:spcPct val="0"/>
              </a:spcAft>
              <a:defRPr/>
            </a:pPr>
            <a:r>
              <a:rPr lang="es-MX" sz="2000" b="1" dirty="0" smtClean="0"/>
              <a:t>De </a:t>
            </a:r>
            <a:r>
              <a:rPr lang="es-MX" sz="2000" b="1" dirty="0"/>
              <a:t>labores:</a:t>
            </a:r>
            <a:r>
              <a:rPr lang="es-MX" sz="2000" dirty="0"/>
              <a:t> Indica el flujo o secuencia de las operaciones, </a:t>
            </a:r>
            <a:r>
              <a:rPr lang="es-MX" sz="2000" dirty="0" smtClean="0"/>
              <a:t>así  </a:t>
            </a:r>
            <a:r>
              <a:rPr lang="es-MX" sz="2000" dirty="0"/>
              <a:t>como quién o en donde se realiza y en qué consiste ésta.</a:t>
            </a:r>
          </a:p>
          <a:p>
            <a:pPr algn="just" eaLnBrk="0" hangingPunct="0">
              <a:spcBef>
                <a:spcPct val="0"/>
              </a:spcBef>
              <a:spcAft>
                <a:spcPct val="0"/>
              </a:spcAft>
              <a:defRPr/>
            </a:pPr>
            <a:r>
              <a:rPr lang="es-MX" sz="2000" dirty="0"/>
              <a:t> </a:t>
            </a:r>
          </a:p>
          <a:p>
            <a:pPr algn="just" eaLnBrk="0" hangingPunct="0">
              <a:spcBef>
                <a:spcPct val="0"/>
              </a:spcBef>
              <a:spcAft>
                <a:spcPct val="0"/>
              </a:spcAft>
              <a:defRPr/>
            </a:pPr>
            <a:r>
              <a:rPr lang="es-MX" sz="2000" b="1" dirty="0" smtClean="0"/>
              <a:t>De </a:t>
            </a:r>
            <a:r>
              <a:rPr lang="es-MX" sz="2000" b="1" dirty="0"/>
              <a:t>método: </a:t>
            </a:r>
            <a:r>
              <a:rPr lang="es-MX" sz="2000" dirty="0"/>
              <a:t>Muestra la secuencia de operaciones, la </a:t>
            </a:r>
            <a:r>
              <a:rPr lang="es-MX" sz="2000" dirty="0" smtClean="0"/>
              <a:t>persona  </a:t>
            </a:r>
            <a:r>
              <a:rPr lang="es-MX" sz="2000" dirty="0"/>
              <a:t>que las realiza y la manera de </a:t>
            </a:r>
            <a:r>
              <a:rPr lang="es-MX" sz="2000" dirty="0" smtClean="0"/>
              <a:t>hacerlas.</a:t>
            </a:r>
            <a:endParaRPr lang="es-MX" sz="2000" dirty="0"/>
          </a:p>
          <a:p>
            <a:pPr algn="just" eaLnBrk="0" hangingPunct="0">
              <a:spcBef>
                <a:spcPct val="0"/>
              </a:spcBef>
              <a:spcAft>
                <a:spcPct val="0"/>
              </a:spcAft>
              <a:defRPr/>
            </a:pPr>
            <a:endParaRPr lang="es-MX" sz="2000" dirty="0"/>
          </a:p>
          <a:p>
            <a:pPr algn="just" eaLnBrk="0" hangingPunct="0">
              <a:spcBef>
                <a:spcPct val="0"/>
              </a:spcBef>
              <a:spcAft>
                <a:spcPct val="0"/>
              </a:spcAft>
              <a:defRPr/>
            </a:pPr>
            <a:r>
              <a:rPr lang="es-MX" sz="2000" b="1" dirty="0" smtClean="0"/>
              <a:t>Analítico</a:t>
            </a:r>
            <a:r>
              <a:rPr lang="es-MX" sz="2000" b="1" dirty="0"/>
              <a:t>: </a:t>
            </a:r>
            <a:r>
              <a:rPr lang="es-MX" sz="2000" dirty="0"/>
              <a:t>Describe no sólo el procedimiento quién lo hace</a:t>
            </a:r>
            <a:r>
              <a:rPr lang="es-MX" sz="2000" dirty="0" smtClean="0"/>
              <a:t>, </a:t>
            </a:r>
            <a:r>
              <a:rPr lang="es-MX" sz="2000" b="1" dirty="0" smtClean="0"/>
              <a:t> </a:t>
            </a:r>
            <a:r>
              <a:rPr lang="es-MX" sz="2000" dirty="0"/>
              <a:t>y cómo hacer cada operación, sino para qué </a:t>
            </a:r>
            <a:r>
              <a:rPr lang="es-MX" sz="2000" dirty="0" smtClean="0"/>
              <a:t>sirven.</a:t>
            </a:r>
            <a:endParaRPr lang="es-ES" sz="2000" dirty="0"/>
          </a:p>
        </p:txBody>
      </p:sp>
      <p:sp>
        <p:nvSpPr>
          <p:cNvPr id="60419" name="Rectangle 3"/>
          <p:cNvSpPr>
            <a:spLocks noChangeArrowheads="1"/>
          </p:cNvSpPr>
          <p:nvPr/>
        </p:nvSpPr>
        <p:spPr bwMode="auto">
          <a:xfrm>
            <a:off x="1214414" y="928670"/>
            <a:ext cx="7086600" cy="990600"/>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a:flatTx/>
          </a:bodyPr>
          <a:lstStyle/>
          <a:p>
            <a:pPr algn="just" eaLnBrk="0" hangingPunct="0">
              <a:spcBef>
                <a:spcPct val="0"/>
              </a:spcBef>
              <a:spcAft>
                <a:spcPct val="0"/>
              </a:spcAft>
              <a:defRPr/>
            </a:pPr>
            <a:endParaRPr lang="es-ES" sz="1200" dirty="0"/>
          </a:p>
          <a:p>
            <a:pPr algn="just" eaLnBrk="0" hangingPunct="0">
              <a:spcBef>
                <a:spcPct val="0"/>
              </a:spcBef>
              <a:spcAft>
                <a:spcPct val="0"/>
              </a:spcAft>
              <a:defRPr/>
            </a:pPr>
            <a:endParaRPr lang="es-ES" sz="1200" dirty="0"/>
          </a:p>
          <a:p>
            <a:pPr algn="ctr" eaLnBrk="0" hangingPunct="0">
              <a:spcBef>
                <a:spcPct val="0"/>
              </a:spcBef>
              <a:spcAft>
                <a:spcPct val="0"/>
              </a:spcAft>
              <a:defRPr/>
            </a:pPr>
            <a:r>
              <a:rPr lang="es-ES" sz="2400" dirty="0">
                <a:solidFill>
                  <a:srgbClr val="FF0000"/>
                </a:solidFill>
              </a:rPr>
              <a:t>      </a:t>
            </a:r>
            <a:r>
              <a:rPr lang="es-MX" sz="2400" b="1" dirty="0">
                <a:solidFill>
                  <a:srgbClr val="FF0000"/>
                </a:solidFill>
              </a:rPr>
              <a:t>Clasificación de los diagramas de flujo</a:t>
            </a:r>
            <a:endParaRPr lang="es-E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60419"/>
                                        </p:tgtEl>
                                        <p:attrNameLst>
                                          <p:attrName>style.visibility</p:attrName>
                                        </p:attrNameLst>
                                      </p:cBhvr>
                                      <p:to>
                                        <p:strVal val="visible"/>
                                      </p:to>
                                    </p:set>
                                    <p:anim calcmode="lin" valueType="num">
                                      <p:cBhvr additive="base">
                                        <p:cTn id="7" dur="500" fill="hold"/>
                                        <p:tgtEl>
                                          <p:spTgt spid="60419"/>
                                        </p:tgtEl>
                                        <p:attrNameLst>
                                          <p:attrName>ppt_x</p:attrName>
                                        </p:attrNameLst>
                                      </p:cBhvr>
                                      <p:tavLst>
                                        <p:tav tm="0">
                                          <p:val>
                                            <p:strVal val="1+#ppt_w/2"/>
                                          </p:val>
                                        </p:tav>
                                        <p:tav tm="100000">
                                          <p:val>
                                            <p:strVal val="#ppt_x"/>
                                          </p:val>
                                        </p:tav>
                                      </p:tavLst>
                                    </p:anim>
                                    <p:anim calcmode="lin" valueType="num">
                                      <p:cBhvr additive="base">
                                        <p:cTn id="8" dur="500" fill="hold"/>
                                        <p:tgtEl>
                                          <p:spTgt spid="6041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0418"/>
                                        </p:tgtEl>
                                        <p:attrNameLst>
                                          <p:attrName>style.visibility</p:attrName>
                                        </p:attrNameLst>
                                      </p:cBhvr>
                                      <p:to>
                                        <p:strVal val="visible"/>
                                      </p:to>
                                    </p:set>
                                    <p:animEffect transition="in" filter="blinds(horizontal)">
                                      <p:cBhvr>
                                        <p:cTn id="13" dur="500"/>
                                        <p:tgtEl>
                                          <p:spTgt spid="60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DBD669F-2DFE-43A9-8CEB-944EDD6146C5}" type="slidenum">
              <a:rPr lang="es-PE" smtClean="0">
                <a:solidFill>
                  <a:srgbClr val="FF0000"/>
                </a:solidFill>
              </a:rPr>
              <a:pPr/>
              <a:t>4</a:t>
            </a:fld>
            <a:endParaRPr lang="es-PE" dirty="0">
              <a:solidFill>
                <a:srgbClr val="FF0000"/>
              </a:solidFill>
            </a:endParaRPr>
          </a:p>
        </p:txBody>
      </p:sp>
      <p:sp>
        <p:nvSpPr>
          <p:cNvPr id="3" name="Rectangle 1"/>
          <p:cNvSpPr>
            <a:spLocks noChangeArrowheads="1"/>
          </p:cNvSpPr>
          <p:nvPr/>
        </p:nvSpPr>
        <p:spPr bwMode="auto">
          <a:xfrm>
            <a:off x="1285852" y="1859340"/>
            <a:ext cx="6715172"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PE" sz="2400" b="1" dirty="0" smtClean="0">
                <a:solidFill>
                  <a:srgbClr val="FF0000"/>
                </a:solidFill>
              </a:rPr>
              <a:t>Definición de proceso.-</a:t>
            </a:r>
          </a:p>
          <a:p>
            <a:r>
              <a:rPr lang="es-ES" sz="2400" dirty="0"/>
              <a:t> </a:t>
            </a:r>
            <a:endParaRPr lang="es-PE" sz="2400" dirty="0" smtClean="0"/>
          </a:p>
          <a:p>
            <a:r>
              <a:rPr lang="es-PE" sz="2400" b="1" dirty="0" smtClean="0"/>
              <a:t>Valor: </a:t>
            </a:r>
            <a:r>
              <a:rPr lang="es-PE" sz="2400" dirty="0" smtClean="0"/>
              <a:t>“Todo aquello que se aprecia o estima”.</a:t>
            </a:r>
          </a:p>
          <a:p>
            <a:endParaRPr lang="es-PE" sz="2400" dirty="0" smtClean="0"/>
          </a:p>
          <a:p>
            <a:r>
              <a:rPr lang="es-PE" sz="2400" dirty="0" smtClean="0"/>
              <a:t>Entonces, se puede decir que un proceso es:</a:t>
            </a:r>
          </a:p>
          <a:p>
            <a:endParaRPr lang="es-PE" sz="2400" dirty="0" smtClean="0"/>
          </a:p>
          <a:p>
            <a:r>
              <a:rPr lang="es-PE" sz="2400" dirty="0" smtClean="0"/>
              <a:t>“Secuencia de actividades que tiene un producto con valor”</a:t>
            </a:r>
            <a:endParaRPr lang="es-PE"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1214414" y="1428736"/>
            <a:ext cx="6929486" cy="4038600"/>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flatTx/>
          </a:bodyPr>
          <a:lstStyle/>
          <a:p>
            <a:pPr eaLnBrk="0" hangingPunct="0">
              <a:spcBef>
                <a:spcPct val="0"/>
              </a:spcBef>
              <a:spcAft>
                <a:spcPct val="0"/>
              </a:spcAft>
              <a:defRPr/>
            </a:pPr>
            <a:r>
              <a:rPr lang="es-MX" sz="2000" b="1" dirty="0" smtClean="0"/>
              <a:t> </a:t>
            </a:r>
            <a:r>
              <a:rPr lang="es-MX" sz="2000" b="1" dirty="0"/>
              <a:t>Por su propósito:</a:t>
            </a:r>
          </a:p>
          <a:p>
            <a:pPr eaLnBrk="0" hangingPunct="0">
              <a:spcBef>
                <a:spcPct val="0"/>
              </a:spcBef>
              <a:spcAft>
                <a:spcPct val="0"/>
              </a:spcAft>
              <a:defRPr/>
            </a:pPr>
            <a:endParaRPr lang="es-MX" sz="2000" b="1" dirty="0"/>
          </a:p>
          <a:p>
            <a:pPr algn="just" eaLnBrk="0" hangingPunct="0">
              <a:spcBef>
                <a:spcPct val="0"/>
              </a:spcBef>
              <a:spcAft>
                <a:spcPct val="0"/>
              </a:spcAft>
              <a:defRPr/>
            </a:pPr>
            <a:r>
              <a:rPr lang="es-MX" sz="2000" b="1" dirty="0" smtClean="0"/>
              <a:t>De </a:t>
            </a:r>
            <a:r>
              <a:rPr lang="es-MX" sz="2000" b="1" dirty="0"/>
              <a:t>espacio: </a:t>
            </a:r>
            <a:r>
              <a:rPr lang="es-MX" sz="2000" dirty="0"/>
              <a:t>Indica el espacio por el que se desplaza </a:t>
            </a:r>
            <a:r>
              <a:rPr lang="es-MX" sz="2000" dirty="0" smtClean="0"/>
              <a:t>una forma </a:t>
            </a:r>
            <a:r>
              <a:rPr lang="es-MX" sz="2000" dirty="0"/>
              <a:t>o una </a:t>
            </a:r>
            <a:r>
              <a:rPr lang="es-MX" sz="2000" dirty="0" smtClean="0"/>
              <a:t>persona.</a:t>
            </a:r>
            <a:endParaRPr lang="es-MX" sz="2000" dirty="0"/>
          </a:p>
          <a:p>
            <a:pPr algn="just" eaLnBrk="0" hangingPunct="0">
              <a:spcBef>
                <a:spcPct val="0"/>
              </a:spcBef>
              <a:spcAft>
                <a:spcPct val="0"/>
              </a:spcAft>
              <a:defRPr/>
            </a:pPr>
            <a:endParaRPr lang="es-MX" sz="2000" dirty="0"/>
          </a:p>
          <a:p>
            <a:pPr algn="just" eaLnBrk="0" hangingPunct="0">
              <a:spcBef>
                <a:spcPct val="0"/>
              </a:spcBef>
              <a:spcAft>
                <a:spcPct val="0"/>
              </a:spcAft>
              <a:defRPr/>
            </a:pPr>
            <a:r>
              <a:rPr lang="es-MX" sz="2000" b="1" dirty="0" smtClean="0"/>
              <a:t>Combinados</a:t>
            </a:r>
            <a:r>
              <a:rPr lang="es-MX" sz="2000" b="1" dirty="0"/>
              <a:t>:</a:t>
            </a:r>
            <a:r>
              <a:rPr lang="es-MX" sz="2000" dirty="0"/>
              <a:t> Emplean dos o más diagramas en forma   </a:t>
            </a:r>
            <a:r>
              <a:rPr lang="es-MX" sz="2000" dirty="0" smtClean="0"/>
              <a:t>integrada.</a:t>
            </a:r>
            <a:endParaRPr lang="es-MX" sz="2000" dirty="0"/>
          </a:p>
          <a:p>
            <a:pPr algn="just" eaLnBrk="0" hangingPunct="0">
              <a:spcBef>
                <a:spcPct val="0"/>
              </a:spcBef>
              <a:spcAft>
                <a:spcPct val="0"/>
              </a:spcAft>
              <a:defRPr/>
            </a:pPr>
            <a:endParaRPr lang="es-MX" sz="2000" dirty="0"/>
          </a:p>
          <a:p>
            <a:pPr algn="just" eaLnBrk="0" hangingPunct="0">
              <a:spcBef>
                <a:spcPct val="0"/>
              </a:spcBef>
              <a:spcAft>
                <a:spcPct val="0"/>
              </a:spcAft>
              <a:defRPr/>
            </a:pPr>
            <a:r>
              <a:rPr lang="es-MX" sz="2000" b="1" dirty="0" smtClean="0"/>
              <a:t>De </a:t>
            </a:r>
            <a:r>
              <a:rPr lang="es-MX" sz="2000" b="1" dirty="0"/>
              <a:t>ilustraciones y texto: </a:t>
            </a:r>
            <a:r>
              <a:rPr lang="es-MX" sz="2000" dirty="0"/>
              <a:t>Ilustra el manejo de la </a:t>
            </a:r>
            <a:r>
              <a:rPr lang="es-MX" sz="2000" dirty="0" smtClean="0"/>
              <a:t>información con </a:t>
            </a:r>
            <a:r>
              <a:rPr lang="es-MX" sz="2000" dirty="0"/>
              <a:t>textos y </a:t>
            </a:r>
            <a:r>
              <a:rPr lang="es-MX" sz="2000" dirty="0" smtClean="0"/>
              <a:t>dibujos.</a:t>
            </a:r>
            <a:endParaRPr lang="es-MX" sz="2000" dirty="0"/>
          </a:p>
          <a:p>
            <a:pPr algn="just" eaLnBrk="0" hangingPunct="0">
              <a:spcBef>
                <a:spcPct val="0"/>
              </a:spcBef>
              <a:spcAft>
                <a:spcPct val="0"/>
              </a:spcAft>
              <a:defRPr/>
            </a:pPr>
            <a:endParaRPr lang="es-MX" sz="2000" dirty="0"/>
          </a:p>
          <a:p>
            <a:pPr algn="just" eaLnBrk="0" hangingPunct="0">
              <a:spcBef>
                <a:spcPct val="0"/>
              </a:spcBef>
              <a:spcAft>
                <a:spcPct val="0"/>
              </a:spcAft>
              <a:defRPr/>
            </a:pPr>
            <a:r>
              <a:rPr lang="es-MX" sz="2000" b="1" dirty="0" smtClean="0"/>
              <a:t>Asistido </a:t>
            </a:r>
            <a:r>
              <a:rPr lang="es-MX" sz="2000" b="1" dirty="0"/>
              <a:t>por computadora: </a:t>
            </a:r>
            <a:r>
              <a:rPr lang="es-MX" sz="2000" dirty="0"/>
              <a:t>El flujo de información se </a:t>
            </a:r>
            <a:r>
              <a:rPr lang="es-MX" sz="2000" dirty="0" smtClean="0"/>
              <a:t>hace </a:t>
            </a:r>
            <a:r>
              <a:rPr lang="es-MX" sz="2000" b="1" dirty="0" smtClean="0"/>
              <a:t> </a:t>
            </a:r>
            <a:r>
              <a:rPr lang="es-MX" sz="2000" dirty="0"/>
              <a:t>con recursos de </a:t>
            </a:r>
            <a:r>
              <a:rPr lang="es-MX" sz="2000" dirty="0" smtClean="0"/>
              <a:t>software.</a:t>
            </a:r>
            <a:endParaRPr lang="es-ES" sz="2000" dirty="0"/>
          </a:p>
        </p:txBody>
      </p:sp>
      <p:sp>
        <p:nvSpPr>
          <p:cNvPr id="62467" name="Rectangle 3"/>
          <p:cNvSpPr>
            <a:spLocks noChangeArrowheads="1"/>
          </p:cNvSpPr>
          <p:nvPr/>
        </p:nvSpPr>
        <p:spPr bwMode="auto">
          <a:xfrm>
            <a:off x="2571736" y="428604"/>
            <a:ext cx="5000660" cy="571504"/>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flatTx/>
          </a:bodyPr>
          <a:lstStyle/>
          <a:p>
            <a:pPr algn="ctr" eaLnBrk="0" hangingPunct="0">
              <a:spcBef>
                <a:spcPct val="0"/>
              </a:spcBef>
              <a:spcAft>
                <a:spcPct val="0"/>
              </a:spcAft>
              <a:defRPr/>
            </a:pPr>
            <a:r>
              <a:rPr lang="es-MX" sz="2400" b="1" dirty="0" smtClean="0">
                <a:solidFill>
                  <a:srgbClr val="FF0000"/>
                </a:solidFill>
              </a:rPr>
              <a:t>Clasificación </a:t>
            </a:r>
            <a:r>
              <a:rPr lang="es-MX" sz="2400" b="1" dirty="0">
                <a:solidFill>
                  <a:srgbClr val="FF0000"/>
                </a:solidFill>
              </a:rPr>
              <a:t>de los diagramas de flujo</a:t>
            </a:r>
            <a:endParaRPr lang="es-ES" sz="2400" b="1" dirty="0">
              <a:solidFill>
                <a:srgbClr val="FF0000"/>
              </a:solidFill>
            </a:endParaRPr>
          </a:p>
        </p:txBody>
      </p:sp>
      <p:sp>
        <p:nvSpPr>
          <p:cNvPr id="62468" name="WordArt 4"/>
          <p:cNvSpPr>
            <a:spLocks noChangeArrowheads="1" noChangeShapeType="1" noTextEdit="1"/>
          </p:cNvSpPr>
          <p:nvPr/>
        </p:nvSpPr>
        <p:spPr bwMode="auto">
          <a:xfrm>
            <a:off x="8305800" y="6096000"/>
            <a:ext cx="533400" cy="533400"/>
          </a:xfrm>
          <a:prstGeom prst="rect">
            <a:avLst/>
          </a:prstGeom>
        </p:spPr>
        <p:txBody>
          <a:bodyPr wrap="none" fromWordArt="1">
            <a:prstTxWarp prst="textPlain">
              <a:avLst>
                <a:gd name="adj" fmla="val 50000"/>
              </a:avLst>
            </a:prstTxWarp>
          </a:bodyPr>
          <a:lstStyle/>
          <a:p>
            <a:pPr algn="ctr"/>
            <a:endParaRPr lang="es-PE"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62467"/>
                                        </p:tgtEl>
                                        <p:attrNameLst>
                                          <p:attrName>style.visibility</p:attrName>
                                        </p:attrNameLst>
                                      </p:cBhvr>
                                      <p:to>
                                        <p:strVal val="visible"/>
                                      </p:to>
                                    </p:set>
                                    <p:anim calcmode="lin" valueType="num">
                                      <p:cBhvr additive="base">
                                        <p:cTn id="7" dur="500" fill="hold"/>
                                        <p:tgtEl>
                                          <p:spTgt spid="62467"/>
                                        </p:tgtEl>
                                        <p:attrNameLst>
                                          <p:attrName>ppt_x</p:attrName>
                                        </p:attrNameLst>
                                      </p:cBhvr>
                                      <p:tavLst>
                                        <p:tav tm="0">
                                          <p:val>
                                            <p:strVal val="1+#ppt_w/2"/>
                                          </p:val>
                                        </p:tav>
                                        <p:tav tm="100000">
                                          <p:val>
                                            <p:strVal val="#ppt_x"/>
                                          </p:val>
                                        </p:tav>
                                      </p:tavLst>
                                    </p:anim>
                                    <p:anim calcmode="lin" valueType="num">
                                      <p:cBhvr additive="base">
                                        <p:cTn id="8" dur="500" fill="hold"/>
                                        <p:tgtEl>
                                          <p:spTgt spid="6246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2466"/>
                                        </p:tgtEl>
                                        <p:attrNameLst>
                                          <p:attrName>style.visibility</p:attrName>
                                        </p:attrNameLst>
                                      </p:cBhvr>
                                      <p:to>
                                        <p:strVal val="visible"/>
                                      </p:to>
                                    </p:set>
                                    <p:animEffect transition="in" filter="blinds(horizontal)">
                                      <p:cBhvr>
                                        <p:cTn id="13" dur="500"/>
                                        <p:tgtEl>
                                          <p:spTgt spid="6246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nodePh="1">
                                  <p:stCondLst>
                                    <p:cond delay="0"/>
                                  </p:stCondLst>
                                  <p:endCondLst>
                                    <p:cond evt="begin" delay="0">
                                      <p:tn val="16"/>
                                    </p:cond>
                                  </p:endCondLst>
                                  <p:childTnLst>
                                    <p:set>
                                      <p:cBhvr>
                                        <p:cTn id="17" dur="1" fill="hold">
                                          <p:stCondLst>
                                            <p:cond delay="0"/>
                                          </p:stCondLst>
                                        </p:cTn>
                                        <p:tgtEl>
                                          <p:spTgt spid="62468"/>
                                        </p:tgtEl>
                                        <p:attrNameLst>
                                          <p:attrName>style.visibility</p:attrName>
                                        </p:attrNameLst>
                                      </p:cBhvr>
                                      <p:to>
                                        <p:strVal val="visible"/>
                                      </p:to>
                                    </p:set>
                                    <p:animEffect transition="in" filter="dissolve">
                                      <p:cBhvr>
                                        <p:cTn id="18" dur="5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nimBg="1" autoUpdateAnimBg="0"/>
      <p:bldP spid="62467" grpId="0" animBg="1" autoUpdateAnimBg="0"/>
      <p:bldP spid="6246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ChangeArrowheads="1"/>
          </p:cNvSpPr>
          <p:nvPr/>
        </p:nvSpPr>
        <p:spPr bwMode="auto">
          <a:xfrm>
            <a:off x="1907704" y="2564904"/>
            <a:ext cx="5000660" cy="571504"/>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flatTx/>
          </a:bodyPr>
          <a:lstStyle/>
          <a:p>
            <a:pPr algn="ctr" eaLnBrk="0" hangingPunct="0">
              <a:spcBef>
                <a:spcPct val="0"/>
              </a:spcBef>
              <a:spcAft>
                <a:spcPct val="0"/>
              </a:spcAft>
              <a:defRPr/>
            </a:pPr>
            <a:r>
              <a:rPr lang="es-MX" sz="2400" b="1" dirty="0" smtClean="0">
                <a:solidFill>
                  <a:srgbClr val="FF0000"/>
                </a:solidFill>
              </a:rPr>
              <a:t>Clasificación </a:t>
            </a:r>
            <a:r>
              <a:rPr lang="es-MX" sz="2400" b="1" dirty="0">
                <a:solidFill>
                  <a:srgbClr val="FF0000"/>
                </a:solidFill>
              </a:rPr>
              <a:t>de los diagramas de flujo</a:t>
            </a:r>
            <a:endParaRPr lang="es-ES" sz="2400" b="1" dirty="0">
              <a:solidFill>
                <a:srgbClr val="FF0000"/>
              </a:solidFill>
            </a:endParaRPr>
          </a:p>
        </p:txBody>
      </p:sp>
      <p:sp>
        <p:nvSpPr>
          <p:cNvPr id="62468" name="WordArt 4"/>
          <p:cNvSpPr>
            <a:spLocks noChangeArrowheads="1" noChangeShapeType="1" noTextEdit="1"/>
          </p:cNvSpPr>
          <p:nvPr/>
        </p:nvSpPr>
        <p:spPr bwMode="auto">
          <a:xfrm>
            <a:off x="8305800" y="6096000"/>
            <a:ext cx="533400" cy="533400"/>
          </a:xfrm>
          <a:prstGeom prst="rect">
            <a:avLst/>
          </a:prstGeom>
        </p:spPr>
        <p:txBody>
          <a:bodyPr wrap="none" fromWordArt="1">
            <a:prstTxWarp prst="textPlain">
              <a:avLst>
                <a:gd name="adj" fmla="val 50000"/>
              </a:avLst>
            </a:prstTxWarp>
          </a:bodyPr>
          <a:lstStyle/>
          <a:p>
            <a:pPr algn="ctr"/>
            <a:endParaRPr lang="es-PE"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62467"/>
                                        </p:tgtEl>
                                        <p:attrNameLst>
                                          <p:attrName>style.visibility</p:attrName>
                                        </p:attrNameLst>
                                      </p:cBhvr>
                                      <p:to>
                                        <p:strVal val="visible"/>
                                      </p:to>
                                    </p:set>
                                    <p:anim calcmode="lin" valueType="num">
                                      <p:cBhvr additive="base">
                                        <p:cTn id="7" dur="500" fill="hold"/>
                                        <p:tgtEl>
                                          <p:spTgt spid="62467"/>
                                        </p:tgtEl>
                                        <p:attrNameLst>
                                          <p:attrName>ppt_x</p:attrName>
                                        </p:attrNameLst>
                                      </p:cBhvr>
                                      <p:tavLst>
                                        <p:tav tm="0">
                                          <p:val>
                                            <p:strVal val="1+#ppt_w/2"/>
                                          </p:val>
                                        </p:tav>
                                        <p:tav tm="100000">
                                          <p:val>
                                            <p:strVal val="#ppt_x"/>
                                          </p:val>
                                        </p:tav>
                                      </p:tavLst>
                                    </p:anim>
                                    <p:anim calcmode="lin" valueType="num">
                                      <p:cBhvr additive="base">
                                        <p:cTn id="8" dur="500" fill="hold"/>
                                        <p:tgtEl>
                                          <p:spTgt spid="6246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nodePh="1">
                                  <p:stCondLst>
                                    <p:cond delay="0"/>
                                  </p:stCondLst>
                                  <p:endCondLst>
                                    <p:cond evt="begin" delay="0">
                                      <p:tn val="11"/>
                                    </p:cond>
                                  </p:endCondLst>
                                  <p:childTnLst>
                                    <p:set>
                                      <p:cBhvr>
                                        <p:cTn id="12" dur="1" fill="hold">
                                          <p:stCondLst>
                                            <p:cond delay="0"/>
                                          </p:stCondLst>
                                        </p:cTn>
                                        <p:tgtEl>
                                          <p:spTgt spid="62468"/>
                                        </p:tgtEl>
                                        <p:attrNameLst>
                                          <p:attrName>style.visibility</p:attrName>
                                        </p:attrNameLst>
                                      </p:cBhvr>
                                      <p:to>
                                        <p:strVal val="visible"/>
                                      </p:to>
                                    </p:set>
                                    <p:animEffect transition="in" filter="dissolve">
                                      <p:cBhvr>
                                        <p:cTn id="13" dur="5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nimBg="1" autoUpdateAnimBg="0"/>
      <p:bldP spid="62468"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14348" y="285728"/>
            <a:ext cx="7772400" cy="533400"/>
          </a:xfrm>
        </p:spPr>
        <p:txBody>
          <a:bodyPr>
            <a:normAutofit/>
          </a:bodyPr>
          <a:lstStyle/>
          <a:p>
            <a:pPr eaLnBrk="1" hangingPunct="1"/>
            <a:r>
              <a:rPr lang="es-MX" sz="1800" dirty="0" smtClean="0">
                <a:solidFill>
                  <a:srgbClr val="FF0000"/>
                </a:solidFill>
                <a:latin typeface="Arial Black" pitchFamily="34" charset="0"/>
              </a:rPr>
              <a:t>DIAGRAMA DE BLOQUE</a:t>
            </a:r>
            <a:endParaRPr lang="es-ES" sz="1800" dirty="0" smtClean="0">
              <a:solidFill>
                <a:srgbClr val="FF0000"/>
              </a:solidFill>
              <a:latin typeface="Arial Black" pitchFamily="34" charset="0"/>
            </a:endParaRPr>
          </a:p>
        </p:txBody>
      </p:sp>
      <p:grpSp>
        <p:nvGrpSpPr>
          <p:cNvPr id="2" name="Group 100"/>
          <p:cNvGrpSpPr>
            <a:grpSpLocks/>
          </p:cNvGrpSpPr>
          <p:nvPr/>
        </p:nvGrpSpPr>
        <p:grpSpPr bwMode="auto">
          <a:xfrm>
            <a:off x="785786" y="1142984"/>
            <a:ext cx="7572428" cy="5214974"/>
            <a:chOff x="192" y="336"/>
            <a:chExt cx="5424" cy="3888"/>
          </a:xfrm>
        </p:grpSpPr>
        <p:sp>
          <p:nvSpPr>
            <p:cNvPr id="22532" name="Rectangle 6"/>
            <p:cNvSpPr>
              <a:spLocks noChangeArrowheads="1"/>
            </p:cNvSpPr>
            <p:nvPr/>
          </p:nvSpPr>
          <p:spPr bwMode="auto">
            <a:xfrm>
              <a:off x="3680" y="3958"/>
              <a:ext cx="1936" cy="266"/>
            </a:xfrm>
            <a:prstGeom prst="rect">
              <a:avLst/>
            </a:prstGeom>
            <a:noFill/>
            <a:ln w="9525">
              <a:noFill/>
              <a:miter lim="800000"/>
              <a:headEnd/>
              <a:tailEnd/>
            </a:ln>
          </p:spPr>
          <p:txBody>
            <a:bodyPr/>
            <a:lstStyle/>
            <a:p>
              <a:pPr>
                <a:spcBef>
                  <a:spcPct val="20000"/>
                </a:spcBef>
                <a:spcAft>
                  <a:spcPct val="0"/>
                </a:spcAft>
              </a:pPr>
              <a:r>
                <a:rPr lang="es-MX" sz="800" b="1">
                  <a:latin typeface="Arial Narrow" pitchFamily="34" charset="0"/>
                </a:rPr>
                <a:t>FECHA DE ELABORACIÓN</a:t>
              </a:r>
              <a:endParaRPr lang="es-ES" sz="800" b="1">
                <a:latin typeface="Arial Narrow" pitchFamily="34" charset="0"/>
              </a:endParaRPr>
            </a:p>
          </p:txBody>
        </p:sp>
        <p:sp>
          <p:nvSpPr>
            <p:cNvPr id="22533" name="Rectangle 7"/>
            <p:cNvSpPr>
              <a:spLocks noChangeArrowheads="1"/>
            </p:cNvSpPr>
            <p:nvPr/>
          </p:nvSpPr>
          <p:spPr bwMode="auto">
            <a:xfrm>
              <a:off x="1827" y="3958"/>
              <a:ext cx="1853" cy="266"/>
            </a:xfrm>
            <a:prstGeom prst="rect">
              <a:avLst/>
            </a:prstGeom>
            <a:noFill/>
            <a:ln w="9525">
              <a:noFill/>
              <a:miter lim="800000"/>
              <a:headEnd/>
              <a:tailEnd/>
            </a:ln>
          </p:spPr>
          <p:txBody>
            <a:bodyPr/>
            <a:lstStyle/>
            <a:p>
              <a:pPr>
                <a:spcBef>
                  <a:spcPct val="20000"/>
                </a:spcBef>
                <a:spcAft>
                  <a:spcPct val="0"/>
                </a:spcAft>
              </a:pPr>
              <a:r>
                <a:rPr lang="es-MX" sz="800" b="1">
                  <a:latin typeface="Arial Narrow" pitchFamily="34" charset="0"/>
                </a:rPr>
                <a:t>AUTORIZÓ</a:t>
              </a:r>
              <a:endParaRPr lang="es-ES" sz="800" b="1">
                <a:latin typeface="Arial Narrow" pitchFamily="34" charset="0"/>
              </a:endParaRPr>
            </a:p>
          </p:txBody>
        </p:sp>
        <p:sp>
          <p:nvSpPr>
            <p:cNvPr id="22534" name="Rectangle 8"/>
            <p:cNvSpPr>
              <a:spLocks noChangeArrowheads="1"/>
            </p:cNvSpPr>
            <p:nvPr/>
          </p:nvSpPr>
          <p:spPr bwMode="auto">
            <a:xfrm>
              <a:off x="192" y="3958"/>
              <a:ext cx="1635" cy="266"/>
            </a:xfrm>
            <a:prstGeom prst="rect">
              <a:avLst/>
            </a:prstGeom>
            <a:noFill/>
            <a:ln w="9525">
              <a:noFill/>
              <a:miter lim="800000"/>
              <a:headEnd/>
              <a:tailEnd/>
            </a:ln>
          </p:spPr>
          <p:txBody>
            <a:bodyPr/>
            <a:lstStyle/>
            <a:p>
              <a:pPr>
                <a:spcBef>
                  <a:spcPct val="20000"/>
                </a:spcBef>
                <a:spcAft>
                  <a:spcPct val="0"/>
                </a:spcAft>
              </a:pPr>
              <a:r>
                <a:rPr lang="es-MX" sz="800" b="1">
                  <a:latin typeface="Arial Narrow" pitchFamily="34" charset="0"/>
                </a:rPr>
                <a:t>FORMULÓ</a:t>
              </a:r>
              <a:endParaRPr lang="es-ES" sz="800" b="1">
                <a:latin typeface="Arial Narrow" pitchFamily="34" charset="0"/>
              </a:endParaRPr>
            </a:p>
          </p:txBody>
        </p:sp>
        <p:sp>
          <p:nvSpPr>
            <p:cNvPr id="22535" name="Rectangle 9"/>
            <p:cNvSpPr>
              <a:spLocks noChangeArrowheads="1"/>
            </p:cNvSpPr>
            <p:nvPr/>
          </p:nvSpPr>
          <p:spPr bwMode="auto">
            <a:xfrm>
              <a:off x="192" y="535"/>
              <a:ext cx="5424" cy="150"/>
            </a:xfrm>
            <a:prstGeom prst="rect">
              <a:avLst/>
            </a:prstGeom>
            <a:solidFill>
              <a:srgbClr val="92D050"/>
            </a:solidFill>
            <a:ln w="9525">
              <a:noFill/>
              <a:miter lim="800000"/>
              <a:headEnd/>
              <a:tailEnd/>
            </a:ln>
          </p:spPr>
          <p:txBody>
            <a:bodyPr/>
            <a:lstStyle/>
            <a:p>
              <a:pPr algn="ctr">
                <a:spcBef>
                  <a:spcPct val="20000"/>
                </a:spcBef>
                <a:spcAft>
                  <a:spcPct val="0"/>
                </a:spcAft>
              </a:pPr>
              <a:r>
                <a:rPr lang="es-MX" sz="1200" b="1">
                  <a:latin typeface="Arial Narrow" pitchFamily="34" charset="0"/>
                </a:rPr>
                <a:t>PROCEDIMIENTO DE ADQUISICIÓN  DE MATERIALES</a:t>
              </a:r>
              <a:endParaRPr lang="es-ES" sz="800" b="1">
                <a:latin typeface="Arial Narrow" pitchFamily="34" charset="0"/>
              </a:endParaRPr>
            </a:p>
          </p:txBody>
        </p:sp>
        <p:sp>
          <p:nvSpPr>
            <p:cNvPr id="22536" name="Rectangle 10"/>
            <p:cNvSpPr>
              <a:spLocks noChangeArrowheads="1"/>
            </p:cNvSpPr>
            <p:nvPr/>
          </p:nvSpPr>
          <p:spPr bwMode="auto">
            <a:xfrm>
              <a:off x="192" y="336"/>
              <a:ext cx="5424" cy="213"/>
            </a:xfrm>
            <a:prstGeom prst="rect">
              <a:avLst/>
            </a:prstGeom>
            <a:solidFill>
              <a:srgbClr val="92D050"/>
            </a:solidFill>
            <a:ln w="9525">
              <a:noFill/>
              <a:miter lim="800000"/>
              <a:headEnd/>
              <a:tailEnd/>
            </a:ln>
          </p:spPr>
          <p:txBody>
            <a:bodyPr/>
            <a:lstStyle/>
            <a:p>
              <a:pPr algn="ctr">
                <a:spcBef>
                  <a:spcPct val="20000"/>
                </a:spcBef>
                <a:spcAft>
                  <a:spcPct val="0"/>
                </a:spcAft>
              </a:pPr>
              <a:r>
                <a:rPr lang="es-MX" sz="1200" b="1" dirty="0">
                  <a:latin typeface="Arial Narrow" pitchFamily="34" charset="0"/>
                </a:rPr>
                <a:t>DIRECCIÓN GENERAL DE PROVEEDURIA Y SERVICIOS GENERALES</a:t>
              </a:r>
              <a:endParaRPr lang="es-ES" sz="1200" b="1" dirty="0">
                <a:latin typeface="Arial Narrow" pitchFamily="34" charset="0"/>
              </a:endParaRPr>
            </a:p>
          </p:txBody>
        </p:sp>
        <p:sp>
          <p:nvSpPr>
            <p:cNvPr id="22537" name="Line 11"/>
            <p:cNvSpPr>
              <a:spLocks noChangeShapeType="1"/>
            </p:cNvSpPr>
            <p:nvPr/>
          </p:nvSpPr>
          <p:spPr bwMode="auto">
            <a:xfrm>
              <a:off x="192" y="336"/>
              <a:ext cx="5424" cy="0"/>
            </a:xfrm>
            <a:prstGeom prst="line">
              <a:avLst/>
            </a:prstGeom>
            <a:noFill/>
            <a:ln w="28575" cap="sq">
              <a:solidFill>
                <a:schemeClr val="tx1"/>
              </a:solidFill>
              <a:round/>
              <a:headEnd/>
              <a:tailEnd/>
            </a:ln>
          </p:spPr>
          <p:txBody>
            <a:bodyPr/>
            <a:lstStyle/>
            <a:p>
              <a:endParaRPr lang="es-PE"/>
            </a:p>
          </p:txBody>
        </p:sp>
        <p:sp>
          <p:nvSpPr>
            <p:cNvPr id="22538" name="Line 12"/>
            <p:cNvSpPr>
              <a:spLocks noChangeShapeType="1"/>
            </p:cNvSpPr>
            <p:nvPr/>
          </p:nvSpPr>
          <p:spPr bwMode="auto">
            <a:xfrm>
              <a:off x="192" y="486"/>
              <a:ext cx="5424" cy="0"/>
            </a:xfrm>
            <a:prstGeom prst="line">
              <a:avLst/>
            </a:prstGeom>
            <a:noFill/>
            <a:ln w="12700">
              <a:solidFill>
                <a:schemeClr val="tx1"/>
              </a:solidFill>
              <a:round/>
              <a:headEnd/>
              <a:tailEnd/>
            </a:ln>
          </p:spPr>
          <p:txBody>
            <a:bodyPr/>
            <a:lstStyle/>
            <a:p>
              <a:endParaRPr lang="es-PE"/>
            </a:p>
          </p:txBody>
        </p:sp>
        <p:sp>
          <p:nvSpPr>
            <p:cNvPr id="22539" name="Line 13"/>
            <p:cNvSpPr>
              <a:spLocks noChangeShapeType="1"/>
            </p:cNvSpPr>
            <p:nvPr/>
          </p:nvSpPr>
          <p:spPr bwMode="auto">
            <a:xfrm>
              <a:off x="192" y="685"/>
              <a:ext cx="5424" cy="0"/>
            </a:xfrm>
            <a:prstGeom prst="line">
              <a:avLst/>
            </a:prstGeom>
            <a:noFill/>
            <a:ln w="12700">
              <a:solidFill>
                <a:schemeClr val="tx1"/>
              </a:solidFill>
              <a:round/>
              <a:headEnd/>
              <a:tailEnd/>
            </a:ln>
          </p:spPr>
          <p:txBody>
            <a:bodyPr/>
            <a:lstStyle/>
            <a:p>
              <a:endParaRPr lang="es-PE" dirty="0">
                <a:solidFill>
                  <a:srgbClr val="66FF99"/>
                </a:solidFill>
              </a:endParaRPr>
            </a:p>
          </p:txBody>
        </p:sp>
        <p:sp>
          <p:nvSpPr>
            <p:cNvPr id="22540" name="Line 14"/>
            <p:cNvSpPr>
              <a:spLocks noChangeShapeType="1"/>
            </p:cNvSpPr>
            <p:nvPr/>
          </p:nvSpPr>
          <p:spPr bwMode="auto">
            <a:xfrm>
              <a:off x="192" y="3958"/>
              <a:ext cx="5424" cy="0"/>
            </a:xfrm>
            <a:prstGeom prst="line">
              <a:avLst/>
            </a:prstGeom>
            <a:noFill/>
            <a:ln w="12700">
              <a:solidFill>
                <a:schemeClr val="tx1"/>
              </a:solidFill>
              <a:round/>
              <a:headEnd/>
              <a:tailEnd/>
            </a:ln>
          </p:spPr>
          <p:txBody>
            <a:bodyPr/>
            <a:lstStyle/>
            <a:p>
              <a:endParaRPr lang="es-PE"/>
            </a:p>
          </p:txBody>
        </p:sp>
        <p:sp>
          <p:nvSpPr>
            <p:cNvPr id="22541" name="Line 15"/>
            <p:cNvSpPr>
              <a:spLocks noChangeShapeType="1"/>
            </p:cNvSpPr>
            <p:nvPr/>
          </p:nvSpPr>
          <p:spPr bwMode="auto">
            <a:xfrm>
              <a:off x="192" y="4224"/>
              <a:ext cx="5424" cy="0"/>
            </a:xfrm>
            <a:prstGeom prst="line">
              <a:avLst/>
            </a:prstGeom>
            <a:noFill/>
            <a:ln w="28575" cap="sq">
              <a:solidFill>
                <a:schemeClr val="tx1"/>
              </a:solidFill>
              <a:round/>
              <a:headEnd/>
              <a:tailEnd/>
            </a:ln>
          </p:spPr>
          <p:txBody>
            <a:bodyPr/>
            <a:lstStyle/>
            <a:p>
              <a:endParaRPr lang="es-PE"/>
            </a:p>
          </p:txBody>
        </p:sp>
        <p:sp>
          <p:nvSpPr>
            <p:cNvPr id="22542" name="Line 16"/>
            <p:cNvSpPr>
              <a:spLocks noChangeShapeType="1"/>
            </p:cNvSpPr>
            <p:nvPr/>
          </p:nvSpPr>
          <p:spPr bwMode="auto">
            <a:xfrm>
              <a:off x="192" y="336"/>
              <a:ext cx="0" cy="3888"/>
            </a:xfrm>
            <a:prstGeom prst="line">
              <a:avLst/>
            </a:prstGeom>
            <a:noFill/>
            <a:ln w="28575" cap="sq">
              <a:solidFill>
                <a:schemeClr val="tx1"/>
              </a:solidFill>
              <a:round/>
              <a:headEnd/>
              <a:tailEnd/>
            </a:ln>
          </p:spPr>
          <p:txBody>
            <a:bodyPr/>
            <a:lstStyle/>
            <a:p>
              <a:endParaRPr lang="es-PE"/>
            </a:p>
          </p:txBody>
        </p:sp>
        <p:sp>
          <p:nvSpPr>
            <p:cNvPr id="22543" name="Line 17"/>
            <p:cNvSpPr>
              <a:spLocks noChangeShapeType="1"/>
            </p:cNvSpPr>
            <p:nvPr/>
          </p:nvSpPr>
          <p:spPr bwMode="auto">
            <a:xfrm>
              <a:off x="5616" y="336"/>
              <a:ext cx="0" cy="3888"/>
            </a:xfrm>
            <a:prstGeom prst="line">
              <a:avLst/>
            </a:prstGeom>
            <a:noFill/>
            <a:ln w="28575" cap="sq">
              <a:solidFill>
                <a:schemeClr val="tx1"/>
              </a:solidFill>
              <a:round/>
              <a:headEnd/>
              <a:tailEnd/>
            </a:ln>
          </p:spPr>
          <p:txBody>
            <a:bodyPr/>
            <a:lstStyle/>
            <a:p>
              <a:endParaRPr lang="es-PE"/>
            </a:p>
          </p:txBody>
        </p:sp>
        <p:sp>
          <p:nvSpPr>
            <p:cNvPr id="22544" name="Line 18"/>
            <p:cNvSpPr>
              <a:spLocks noChangeShapeType="1"/>
            </p:cNvSpPr>
            <p:nvPr/>
          </p:nvSpPr>
          <p:spPr bwMode="auto">
            <a:xfrm>
              <a:off x="1827" y="3958"/>
              <a:ext cx="0" cy="266"/>
            </a:xfrm>
            <a:prstGeom prst="line">
              <a:avLst/>
            </a:prstGeom>
            <a:noFill/>
            <a:ln w="12700">
              <a:solidFill>
                <a:schemeClr val="tx1"/>
              </a:solidFill>
              <a:round/>
              <a:headEnd/>
              <a:tailEnd/>
            </a:ln>
          </p:spPr>
          <p:txBody>
            <a:bodyPr/>
            <a:lstStyle/>
            <a:p>
              <a:endParaRPr lang="es-PE"/>
            </a:p>
          </p:txBody>
        </p:sp>
        <p:sp>
          <p:nvSpPr>
            <p:cNvPr id="22545" name="Line 19"/>
            <p:cNvSpPr>
              <a:spLocks noChangeShapeType="1"/>
            </p:cNvSpPr>
            <p:nvPr/>
          </p:nvSpPr>
          <p:spPr bwMode="auto">
            <a:xfrm>
              <a:off x="3680" y="3958"/>
              <a:ext cx="0" cy="266"/>
            </a:xfrm>
            <a:prstGeom prst="line">
              <a:avLst/>
            </a:prstGeom>
            <a:noFill/>
            <a:ln w="12700">
              <a:solidFill>
                <a:schemeClr val="tx1"/>
              </a:solidFill>
              <a:round/>
              <a:headEnd/>
              <a:tailEnd/>
            </a:ln>
          </p:spPr>
          <p:txBody>
            <a:bodyPr/>
            <a:lstStyle/>
            <a:p>
              <a:endParaRPr lang="es-PE"/>
            </a:p>
          </p:txBody>
        </p:sp>
        <p:grpSp>
          <p:nvGrpSpPr>
            <p:cNvPr id="3" name="Group 99"/>
            <p:cNvGrpSpPr>
              <a:grpSpLocks/>
            </p:cNvGrpSpPr>
            <p:nvPr/>
          </p:nvGrpSpPr>
          <p:grpSpPr bwMode="auto">
            <a:xfrm>
              <a:off x="288" y="768"/>
              <a:ext cx="4980" cy="3175"/>
              <a:chOff x="288" y="768"/>
              <a:chExt cx="4980" cy="3175"/>
            </a:xfrm>
          </p:grpSpPr>
          <p:sp>
            <p:nvSpPr>
              <p:cNvPr id="22547" name="Rectangle 21"/>
              <p:cNvSpPr>
                <a:spLocks noChangeArrowheads="1"/>
              </p:cNvSpPr>
              <p:nvPr/>
            </p:nvSpPr>
            <p:spPr bwMode="auto">
              <a:xfrm>
                <a:off x="336" y="1152"/>
                <a:ext cx="516" cy="317"/>
              </a:xfrm>
              <a:prstGeom prst="rect">
                <a:avLst/>
              </a:prstGeom>
              <a:solidFill>
                <a:srgbClr val="C0C0C0"/>
              </a:solidFill>
              <a:ln w="9525">
                <a:solidFill>
                  <a:schemeClr val="tx1"/>
                </a:solidFill>
                <a:miter lim="800000"/>
                <a:headEnd/>
                <a:tailEnd/>
              </a:ln>
            </p:spPr>
            <p:txBody>
              <a:bodyPr lIns="72000" tIns="72000" rIns="72000" bIns="72000" anchor="ctr"/>
              <a:lstStyle/>
              <a:p>
                <a:pPr algn="ctr" eaLnBrk="0" hangingPunct="0"/>
                <a:r>
                  <a:rPr lang="es-MX" sz="800">
                    <a:latin typeface="Arial Narrow" pitchFamily="34" charset="0"/>
                  </a:rPr>
                  <a:t>Pide material mediante solicitud de material</a:t>
                </a:r>
                <a:endParaRPr lang="es-ES" sz="800">
                  <a:latin typeface="Arial Narrow" pitchFamily="34" charset="0"/>
                </a:endParaRPr>
              </a:p>
            </p:txBody>
          </p:sp>
          <p:sp>
            <p:nvSpPr>
              <p:cNvPr id="22548" name="Line 23"/>
              <p:cNvSpPr>
                <a:spLocks noChangeShapeType="1"/>
              </p:cNvSpPr>
              <p:nvPr/>
            </p:nvSpPr>
            <p:spPr bwMode="auto">
              <a:xfrm>
                <a:off x="2880" y="960"/>
                <a:ext cx="0" cy="199"/>
              </a:xfrm>
              <a:prstGeom prst="line">
                <a:avLst/>
              </a:prstGeom>
              <a:noFill/>
              <a:ln w="9525">
                <a:solidFill>
                  <a:schemeClr val="tx1"/>
                </a:solidFill>
                <a:round/>
                <a:headEnd/>
                <a:tailEnd type="triangle" w="med" len="med"/>
              </a:ln>
            </p:spPr>
            <p:txBody>
              <a:bodyPr/>
              <a:lstStyle/>
              <a:p>
                <a:endParaRPr lang="es-PE"/>
              </a:p>
            </p:txBody>
          </p:sp>
          <p:sp>
            <p:nvSpPr>
              <p:cNvPr id="22549" name="Line 24"/>
              <p:cNvSpPr>
                <a:spLocks noChangeShapeType="1"/>
              </p:cNvSpPr>
              <p:nvPr/>
            </p:nvSpPr>
            <p:spPr bwMode="auto">
              <a:xfrm>
                <a:off x="624" y="960"/>
                <a:ext cx="0" cy="192"/>
              </a:xfrm>
              <a:prstGeom prst="line">
                <a:avLst/>
              </a:prstGeom>
              <a:noFill/>
              <a:ln w="9525">
                <a:solidFill>
                  <a:schemeClr val="tx1"/>
                </a:solidFill>
                <a:round/>
                <a:headEnd/>
                <a:tailEnd type="triangle" w="med" len="med"/>
              </a:ln>
            </p:spPr>
            <p:txBody>
              <a:bodyPr/>
              <a:lstStyle/>
              <a:p>
                <a:endParaRPr lang="es-PE"/>
              </a:p>
            </p:txBody>
          </p:sp>
          <p:sp>
            <p:nvSpPr>
              <p:cNvPr id="22550" name="Line 25"/>
              <p:cNvSpPr>
                <a:spLocks noChangeShapeType="1"/>
              </p:cNvSpPr>
              <p:nvPr/>
            </p:nvSpPr>
            <p:spPr bwMode="auto">
              <a:xfrm>
                <a:off x="1776" y="2160"/>
                <a:ext cx="336" cy="0"/>
              </a:xfrm>
              <a:prstGeom prst="line">
                <a:avLst/>
              </a:prstGeom>
              <a:noFill/>
              <a:ln w="9525">
                <a:solidFill>
                  <a:schemeClr val="tx1"/>
                </a:solidFill>
                <a:round/>
                <a:headEnd/>
                <a:tailEnd/>
              </a:ln>
            </p:spPr>
            <p:txBody>
              <a:bodyPr/>
              <a:lstStyle/>
              <a:p>
                <a:endParaRPr lang="es-PE"/>
              </a:p>
            </p:txBody>
          </p:sp>
          <p:sp>
            <p:nvSpPr>
              <p:cNvPr id="22551" name="Line 27"/>
              <p:cNvSpPr>
                <a:spLocks noChangeShapeType="1"/>
              </p:cNvSpPr>
              <p:nvPr/>
            </p:nvSpPr>
            <p:spPr bwMode="auto">
              <a:xfrm>
                <a:off x="3168" y="3168"/>
                <a:ext cx="480" cy="0"/>
              </a:xfrm>
              <a:prstGeom prst="line">
                <a:avLst/>
              </a:prstGeom>
              <a:noFill/>
              <a:ln w="9525">
                <a:solidFill>
                  <a:schemeClr val="tx1"/>
                </a:solidFill>
                <a:round/>
                <a:headEnd/>
                <a:tailEnd type="triangle" w="med" len="med"/>
              </a:ln>
            </p:spPr>
            <p:txBody>
              <a:bodyPr/>
              <a:lstStyle/>
              <a:p>
                <a:endParaRPr lang="es-PE"/>
              </a:p>
            </p:txBody>
          </p:sp>
          <p:sp>
            <p:nvSpPr>
              <p:cNvPr id="22552" name="AutoShape 28"/>
              <p:cNvSpPr>
                <a:spLocks noChangeArrowheads="1"/>
              </p:cNvSpPr>
              <p:nvPr/>
            </p:nvSpPr>
            <p:spPr bwMode="auto">
              <a:xfrm>
                <a:off x="336" y="816"/>
                <a:ext cx="576" cy="149"/>
              </a:xfrm>
              <a:prstGeom prst="flowChartTerminator">
                <a:avLst/>
              </a:prstGeom>
              <a:solidFill>
                <a:srgbClr val="C0C0C0"/>
              </a:solidFill>
              <a:ln w="9525">
                <a:solidFill>
                  <a:schemeClr val="tx1"/>
                </a:solidFill>
                <a:miter lim="800000"/>
                <a:headEnd/>
                <a:tailEnd/>
              </a:ln>
            </p:spPr>
            <p:txBody>
              <a:bodyPr wrap="none" lIns="0" tIns="0" rIns="0" bIns="0" anchor="ctr"/>
              <a:lstStyle/>
              <a:p>
                <a:pPr algn="ctr" eaLnBrk="0" hangingPunct="0"/>
                <a:r>
                  <a:rPr lang="es-MX" sz="800">
                    <a:latin typeface="Arial Narrow" pitchFamily="34" charset="0"/>
                  </a:rPr>
                  <a:t>Departamento solicitante</a:t>
                </a:r>
                <a:endParaRPr lang="es-ES" sz="800">
                  <a:latin typeface="Arial Narrow" pitchFamily="34" charset="0"/>
                </a:endParaRPr>
              </a:p>
            </p:txBody>
          </p:sp>
          <p:sp>
            <p:nvSpPr>
              <p:cNvPr id="22553" name="Rectangle 29"/>
              <p:cNvSpPr>
                <a:spLocks noChangeArrowheads="1"/>
              </p:cNvSpPr>
              <p:nvPr/>
            </p:nvSpPr>
            <p:spPr bwMode="auto">
              <a:xfrm>
                <a:off x="336" y="2544"/>
                <a:ext cx="516" cy="317"/>
              </a:xfrm>
              <a:prstGeom prst="rect">
                <a:avLst/>
              </a:prstGeom>
              <a:solidFill>
                <a:srgbClr val="C0C0C0"/>
              </a:solidFill>
              <a:ln w="9525">
                <a:solidFill>
                  <a:schemeClr val="tx1"/>
                </a:solidFill>
                <a:miter lim="800000"/>
                <a:headEnd/>
                <a:tailEnd/>
              </a:ln>
            </p:spPr>
            <p:txBody>
              <a:bodyPr lIns="72000" tIns="72000" rIns="72000" bIns="72000" anchor="ctr"/>
              <a:lstStyle/>
              <a:p>
                <a:pPr algn="ctr" eaLnBrk="0" hangingPunct="0"/>
                <a:r>
                  <a:rPr lang="es-MX" sz="800">
                    <a:latin typeface="Arial Narrow" pitchFamily="34" charset="0"/>
                  </a:rPr>
                  <a:t>Soicita material mediante requ-isición de compra</a:t>
                </a:r>
                <a:endParaRPr lang="es-ES" sz="800">
                  <a:latin typeface="Arial Narrow" pitchFamily="34" charset="0"/>
                </a:endParaRPr>
              </a:p>
            </p:txBody>
          </p:sp>
          <p:sp>
            <p:nvSpPr>
              <p:cNvPr id="22554" name="Rectangle 30"/>
              <p:cNvSpPr>
                <a:spLocks noChangeArrowheads="1"/>
              </p:cNvSpPr>
              <p:nvPr/>
            </p:nvSpPr>
            <p:spPr bwMode="auto">
              <a:xfrm>
                <a:off x="288" y="3408"/>
                <a:ext cx="516" cy="317"/>
              </a:xfrm>
              <a:prstGeom prst="rect">
                <a:avLst/>
              </a:prstGeom>
              <a:solidFill>
                <a:srgbClr val="C0C0C0"/>
              </a:solidFill>
              <a:ln w="9525">
                <a:solidFill>
                  <a:schemeClr val="tx1"/>
                </a:solidFill>
                <a:miter lim="800000"/>
                <a:headEnd/>
                <a:tailEnd/>
              </a:ln>
            </p:spPr>
            <p:txBody>
              <a:bodyPr lIns="72000" tIns="72000" rIns="72000" bIns="72000" anchor="ctr"/>
              <a:lstStyle/>
              <a:p>
                <a:pPr algn="ctr" eaLnBrk="0" hangingPunct="0"/>
                <a:r>
                  <a:rPr lang="es-MX" sz="800">
                    <a:latin typeface="Arial Narrow" pitchFamily="34" charset="0"/>
                  </a:rPr>
                  <a:t>Pide material mediante orden de compra</a:t>
                </a:r>
                <a:endParaRPr lang="es-ES" sz="800">
                  <a:latin typeface="Arial Narrow" pitchFamily="34" charset="0"/>
                </a:endParaRPr>
              </a:p>
            </p:txBody>
          </p:sp>
          <p:sp>
            <p:nvSpPr>
              <p:cNvPr id="22555" name="Rectangle 31"/>
              <p:cNvSpPr>
                <a:spLocks noChangeArrowheads="1"/>
              </p:cNvSpPr>
              <p:nvPr/>
            </p:nvSpPr>
            <p:spPr bwMode="auto">
              <a:xfrm>
                <a:off x="2592" y="3552"/>
                <a:ext cx="516" cy="317"/>
              </a:xfrm>
              <a:prstGeom prst="rect">
                <a:avLst/>
              </a:prstGeom>
              <a:solidFill>
                <a:srgbClr val="C0C0C0"/>
              </a:solidFill>
              <a:ln w="9525">
                <a:solidFill>
                  <a:schemeClr val="tx1"/>
                </a:solidFill>
                <a:miter lim="800000"/>
                <a:headEnd/>
                <a:tailEnd/>
              </a:ln>
            </p:spPr>
            <p:txBody>
              <a:bodyPr lIns="72000" tIns="72000" rIns="72000" bIns="72000" anchor="ctr"/>
              <a:lstStyle/>
              <a:p>
                <a:pPr algn="ctr" eaLnBrk="0" hangingPunct="0"/>
                <a:r>
                  <a:rPr lang="es-MX" sz="800">
                    <a:latin typeface="Arial Narrow" pitchFamily="34" charset="0"/>
                  </a:rPr>
                  <a:t>Utiliza material</a:t>
                </a:r>
                <a:endParaRPr lang="es-ES" sz="800">
                  <a:latin typeface="Arial Narrow" pitchFamily="34" charset="0"/>
                </a:endParaRPr>
              </a:p>
            </p:txBody>
          </p:sp>
          <p:sp>
            <p:nvSpPr>
              <p:cNvPr id="22556" name="Rectangle 32"/>
              <p:cNvSpPr>
                <a:spLocks noChangeArrowheads="1"/>
              </p:cNvSpPr>
              <p:nvPr/>
            </p:nvSpPr>
            <p:spPr bwMode="auto">
              <a:xfrm>
                <a:off x="4752" y="1536"/>
                <a:ext cx="516" cy="317"/>
              </a:xfrm>
              <a:prstGeom prst="rect">
                <a:avLst/>
              </a:prstGeom>
              <a:solidFill>
                <a:srgbClr val="C0C0C0"/>
              </a:solidFill>
              <a:ln w="9525">
                <a:solidFill>
                  <a:schemeClr val="tx1"/>
                </a:solidFill>
                <a:miter lim="800000"/>
                <a:headEnd/>
                <a:tailEnd/>
              </a:ln>
            </p:spPr>
            <p:txBody>
              <a:bodyPr lIns="72000" tIns="72000" rIns="72000" bIns="72000" anchor="ctr"/>
              <a:lstStyle/>
              <a:p>
                <a:pPr algn="ctr" eaLnBrk="0" hangingPunct="0"/>
                <a:r>
                  <a:rPr lang="es-MX" sz="800">
                    <a:latin typeface="Arial Narrow" pitchFamily="34" charset="0"/>
                  </a:rPr>
                  <a:t>Comunica deficiencia al proveedor</a:t>
                </a:r>
                <a:endParaRPr lang="es-ES" sz="800">
                  <a:latin typeface="Arial Narrow" pitchFamily="34" charset="0"/>
                </a:endParaRPr>
              </a:p>
            </p:txBody>
          </p:sp>
          <p:sp>
            <p:nvSpPr>
              <p:cNvPr id="22557" name="Rectangle 33"/>
              <p:cNvSpPr>
                <a:spLocks noChangeArrowheads="1"/>
              </p:cNvSpPr>
              <p:nvPr/>
            </p:nvSpPr>
            <p:spPr bwMode="auto">
              <a:xfrm>
                <a:off x="1248" y="3216"/>
                <a:ext cx="516" cy="317"/>
              </a:xfrm>
              <a:prstGeom prst="rect">
                <a:avLst/>
              </a:prstGeom>
              <a:solidFill>
                <a:srgbClr val="C0C0C0"/>
              </a:solidFill>
              <a:ln w="9525">
                <a:solidFill>
                  <a:schemeClr val="tx1"/>
                </a:solidFill>
                <a:miter lim="800000"/>
                <a:headEnd/>
                <a:tailEnd/>
              </a:ln>
            </p:spPr>
            <p:txBody>
              <a:bodyPr lIns="72000" tIns="72000" rIns="72000" bIns="72000" anchor="ctr"/>
              <a:lstStyle/>
              <a:p>
                <a:pPr algn="ctr" eaLnBrk="0" hangingPunct="0"/>
                <a:r>
                  <a:rPr lang="es-MX" sz="800">
                    <a:latin typeface="Arial Narrow" pitchFamily="34" charset="0"/>
                  </a:rPr>
                  <a:t>Surte material</a:t>
                </a:r>
                <a:endParaRPr lang="es-ES" sz="800">
                  <a:latin typeface="Arial Narrow" pitchFamily="34" charset="0"/>
                </a:endParaRPr>
              </a:p>
            </p:txBody>
          </p:sp>
          <p:sp>
            <p:nvSpPr>
              <p:cNvPr id="22558" name="Rectangle 34"/>
              <p:cNvSpPr>
                <a:spLocks noChangeArrowheads="1"/>
              </p:cNvSpPr>
              <p:nvPr/>
            </p:nvSpPr>
            <p:spPr bwMode="auto">
              <a:xfrm>
                <a:off x="1248" y="2016"/>
                <a:ext cx="516" cy="317"/>
              </a:xfrm>
              <a:prstGeom prst="rect">
                <a:avLst/>
              </a:prstGeom>
              <a:solidFill>
                <a:srgbClr val="C0C0C0"/>
              </a:solidFill>
              <a:ln w="9525">
                <a:solidFill>
                  <a:schemeClr val="tx1"/>
                </a:solidFill>
                <a:miter lim="800000"/>
                <a:headEnd/>
                <a:tailEnd/>
              </a:ln>
            </p:spPr>
            <p:txBody>
              <a:bodyPr lIns="72000" tIns="72000" rIns="72000" bIns="72000" anchor="ctr"/>
              <a:lstStyle/>
              <a:p>
                <a:pPr algn="ctr" eaLnBrk="0" hangingPunct="0"/>
                <a:r>
                  <a:rPr lang="es-MX" sz="800">
                    <a:latin typeface="Arial Narrow" pitchFamily="34" charset="0"/>
                  </a:rPr>
                  <a:t>Surte material</a:t>
                </a:r>
                <a:endParaRPr lang="es-ES" sz="800">
                  <a:latin typeface="Arial Narrow" pitchFamily="34" charset="0"/>
                </a:endParaRPr>
              </a:p>
            </p:txBody>
          </p:sp>
          <p:sp>
            <p:nvSpPr>
              <p:cNvPr id="22559" name="Rectangle 35"/>
              <p:cNvSpPr>
                <a:spLocks noChangeArrowheads="1"/>
              </p:cNvSpPr>
              <p:nvPr/>
            </p:nvSpPr>
            <p:spPr bwMode="auto">
              <a:xfrm>
                <a:off x="2640" y="2112"/>
                <a:ext cx="516" cy="317"/>
              </a:xfrm>
              <a:prstGeom prst="rect">
                <a:avLst/>
              </a:prstGeom>
              <a:solidFill>
                <a:srgbClr val="C0C0C0"/>
              </a:solidFill>
              <a:ln w="9525">
                <a:solidFill>
                  <a:schemeClr val="tx1"/>
                </a:solidFill>
                <a:miter lim="800000"/>
                <a:headEnd/>
                <a:tailEnd/>
              </a:ln>
            </p:spPr>
            <p:txBody>
              <a:bodyPr lIns="72000" tIns="72000" rIns="72000" bIns="72000" anchor="ctr"/>
              <a:lstStyle/>
              <a:p>
                <a:pPr algn="ctr" eaLnBrk="0" hangingPunct="0"/>
                <a:r>
                  <a:rPr lang="es-MX" sz="800">
                    <a:latin typeface="Arial Narrow" pitchFamily="34" charset="0"/>
                  </a:rPr>
                  <a:t>Surte material</a:t>
                </a:r>
                <a:endParaRPr lang="es-ES" sz="800">
                  <a:latin typeface="Arial Narrow" pitchFamily="34" charset="0"/>
                </a:endParaRPr>
              </a:p>
            </p:txBody>
          </p:sp>
          <p:sp>
            <p:nvSpPr>
              <p:cNvPr id="22560" name="AutoShape 36"/>
              <p:cNvSpPr>
                <a:spLocks noChangeArrowheads="1"/>
              </p:cNvSpPr>
              <p:nvPr/>
            </p:nvSpPr>
            <p:spPr bwMode="auto">
              <a:xfrm>
                <a:off x="3648" y="3648"/>
                <a:ext cx="576" cy="150"/>
              </a:xfrm>
              <a:prstGeom prst="flowChartTerminator">
                <a:avLst/>
              </a:prstGeom>
              <a:solidFill>
                <a:srgbClr val="C0C0C0"/>
              </a:solidFill>
              <a:ln w="9525">
                <a:solidFill>
                  <a:schemeClr val="tx1"/>
                </a:solidFill>
                <a:miter lim="800000"/>
                <a:headEnd/>
                <a:tailEnd/>
              </a:ln>
            </p:spPr>
            <p:txBody>
              <a:bodyPr wrap="none" lIns="0" tIns="0" rIns="0" bIns="0" anchor="ctr"/>
              <a:lstStyle/>
              <a:p>
                <a:pPr algn="ctr" eaLnBrk="0" hangingPunct="0"/>
                <a:r>
                  <a:rPr lang="es-MX" sz="800">
                    <a:latin typeface="Arial Narrow" pitchFamily="34" charset="0"/>
                  </a:rPr>
                  <a:t>FIN</a:t>
                </a:r>
                <a:endParaRPr lang="es-ES" sz="800">
                  <a:latin typeface="Arial Narrow" pitchFamily="34" charset="0"/>
                </a:endParaRPr>
              </a:p>
            </p:txBody>
          </p:sp>
          <p:sp>
            <p:nvSpPr>
              <p:cNvPr id="22561" name="AutoShape 37"/>
              <p:cNvSpPr>
                <a:spLocks noChangeArrowheads="1"/>
              </p:cNvSpPr>
              <p:nvPr/>
            </p:nvSpPr>
            <p:spPr bwMode="auto">
              <a:xfrm>
                <a:off x="2592" y="2640"/>
                <a:ext cx="576" cy="150"/>
              </a:xfrm>
              <a:prstGeom prst="flowChartTerminator">
                <a:avLst/>
              </a:prstGeom>
              <a:solidFill>
                <a:srgbClr val="C0C0C0"/>
              </a:solidFill>
              <a:ln w="9525">
                <a:solidFill>
                  <a:schemeClr val="tx1"/>
                </a:solidFill>
                <a:miter lim="800000"/>
                <a:headEnd/>
                <a:tailEnd/>
              </a:ln>
            </p:spPr>
            <p:txBody>
              <a:bodyPr wrap="none" lIns="0" tIns="0" rIns="0" bIns="0" anchor="ctr"/>
              <a:lstStyle/>
              <a:p>
                <a:pPr algn="ctr" eaLnBrk="0" hangingPunct="0"/>
                <a:r>
                  <a:rPr lang="es-MX" sz="800">
                    <a:latin typeface="Arial Narrow" pitchFamily="34" charset="0"/>
                  </a:rPr>
                  <a:t>Departamento solicitante</a:t>
                </a:r>
                <a:endParaRPr lang="es-ES" sz="800">
                  <a:latin typeface="Arial Narrow" pitchFamily="34" charset="0"/>
                </a:endParaRPr>
              </a:p>
            </p:txBody>
          </p:sp>
          <p:sp>
            <p:nvSpPr>
              <p:cNvPr id="22562" name="AutoShape 38"/>
              <p:cNvSpPr>
                <a:spLocks noChangeArrowheads="1"/>
              </p:cNvSpPr>
              <p:nvPr/>
            </p:nvSpPr>
            <p:spPr bwMode="auto">
              <a:xfrm>
                <a:off x="2592" y="1152"/>
                <a:ext cx="576" cy="150"/>
              </a:xfrm>
              <a:prstGeom prst="flowChartTerminator">
                <a:avLst/>
              </a:prstGeom>
              <a:solidFill>
                <a:srgbClr val="C0C0C0"/>
              </a:solidFill>
              <a:ln w="9525">
                <a:solidFill>
                  <a:schemeClr val="tx1"/>
                </a:solidFill>
                <a:miter lim="800000"/>
                <a:headEnd/>
                <a:tailEnd/>
              </a:ln>
            </p:spPr>
            <p:txBody>
              <a:bodyPr wrap="none" lIns="0" tIns="0" rIns="0" bIns="0" anchor="ctr"/>
              <a:lstStyle/>
              <a:p>
                <a:pPr algn="ctr" eaLnBrk="0" hangingPunct="0"/>
                <a:r>
                  <a:rPr lang="es-MX" sz="800">
                    <a:latin typeface="Arial Narrow" pitchFamily="34" charset="0"/>
                  </a:rPr>
                  <a:t>Almacén </a:t>
                </a:r>
                <a:endParaRPr lang="es-ES" sz="800">
                  <a:latin typeface="Arial Narrow" pitchFamily="34" charset="0"/>
                </a:endParaRPr>
              </a:p>
            </p:txBody>
          </p:sp>
          <p:sp>
            <p:nvSpPr>
              <p:cNvPr id="22563" name="AutoShape 39"/>
              <p:cNvSpPr>
                <a:spLocks noChangeArrowheads="1"/>
              </p:cNvSpPr>
              <p:nvPr/>
            </p:nvSpPr>
            <p:spPr bwMode="auto">
              <a:xfrm>
                <a:off x="1200" y="2880"/>
                <a:ext cx="576" cy="150"/>
              </a:xfrm>
              <a:prstGeom prst="flowChartTerminator">
                <a:avLst/>
              </a:prstGeom>
              <a:solidFill>
                <a:srgbClr val="C0C0C0"/>
              </a:solidFill>
              <a:ln w="9525">
                <a:solidFill>
                  <a:schemeClr val="tx1"/>
                </a:solidFill>
                <a:miter lim="800000"/>
                <a:headEnd/>
                <a:tailEnd/>
              </a:ln>
            </p:spPr>
            <p:txBody>
              <a:bodyPr wrap="none" lIns="0" tIns="0" rIns="0" bIns="0" anchor="ctr"/>
              <a:lstStyle/>
              <a:p>
                <a:pPr algn="ctr" eaLnBrk="0" hangingPunct="0"/>
                <a:r>
                  <a:rPr lang="es-MX" sz="800">
                    <a:latin typeface="Arial Narrow" pitchFamily="34" charset="0"/>
                  </a:rPr>
                  <a:t>Proveedor </a:t>
                </a:r>
                <a:endParaRPr lang="es-ES" sz="800">
                  <a:latin typeface="Arial Narrow" pitchFamily="34" charset="0"/>
                </a:endParaRPr>
              </a:p>
            </p:txBody>
          </p:sp>
          <p:sp>
            <p:nvSpPr>
              <p:cNvPr id="22564" name="AutoShape 40"/>
              <p:cNvSpPr>
                <a:spLocks noChangeArrowheads="1"/>
              </p:cNvSpPr>
              <p:nvPr/>
            </p:nvSpPr>
            <p:spPr bwMode="auto">
              <a:xfrm>
                <a:off x="288" y="3072"/>
                <a:ext cx="576" cy="149"/>
              </a:xfrm>
              <a:prstGeom prst="flowChartTerminator">
                <a:avLst/>
              </a:prstGeom>
              <a:solidFill>
                <a:srgbClr val="C0C0C0"/>
              </a:solidFill>
              <a:ln w="9525">
                <a:solidFill>
                  <a:schemeClr val="tx1"/>
                </a:solidFill>
                <a:miter lim="800000"/>
                <a:headEnd/>
                <a:tailEnd/>
              </a:ln>
            </p:spPr>
            <p:txBody>
              <a:bodyPr wrap="none" lIns="0" tIns="0" rIns="0" bIns="0" anchor="ctr"/>
              <a:lstStyle/>
              <a:p>
                <a:pPr algn="ctr" eaLnBrk="0" hangingPunct="0"/>
                <a:r>
                  <a:rPr lang="es-MX" sz="800">
                    <a:latin typeface="Arial Narrow" pitchFamily="34" charset="0"/>
                  </a:rPr>
                  <a:t>Departamento de compras</a:t>
                </a:r>
                <a:endParaRPr lang="es-ES" sz="800">
                  <a:latin typeface="Arial Narrow" pitchFamily="34" charset="0"/>
                </a:endParaRPr>
              </a:p>
            </p:txBody>
          </p:sp>
          <p:sp>
            <p:nvSpPr>
              <p:cNvPr id="22565" name="AutoShape 41"/>
              <p:cNvSpPr>
                <a:spLocks noChangeArrowheads="1"/>
              </p:cNvSpPr>
              <p:nvPr/>
            </p:nvSpPr>
            <p:spPr bwMode="auto">
              <a:xfrm>
                <a:off x="336" y="1632"/>
                <a:ext cx="576" cy="149"/>
              </a:xfrm>
              <a:prstGeom prst="flowChartTerminator">
                <a:avLst/>
              </a:prstGeom>
              <a:solidFill>
                <a:srgbClr val="C0C0C0"/>
              </a:solidFill>
              <a:ln w="9525">
                <a:solidFill>
                  <a:schemeClr val="tx1"/>
                </a:solidFill>
                <a:miter lim="800000"/>
                <a:headEnd/>
                <a:tailEnd/>
              </a:ln>
            </p:spPr>
            <p:txBody>
              <a:bodyPr wrap="none" lIns="0" tIns="0" rIns="0" bIns="0" anchor="ctr"/>
              <a:lstStyle/>
              <a:p>
                <a:pPr algn="ctr" eaLnBrk="0" hangingPunct="0"/>
                <a:r>
                  <a:rPr lang="es-MX" sz="800">
                    <a:latin typeface="Arial Narrow" pitchFamily="34" charset="0"/>
                  </a:rPr>
                  <a:t>Almacén </a:t>
                </a:r>
                <a:endParaRPr lang="es-ES" sz="800">
                  <a:latin typeface="Arial Narrow" pitchFamily="34" charset="0"/>
                </a:endParaRPr>
              </a:p>
            </p:txBody>
          </p:sp>
          <p:sp>
            <p:nvSpPr>
              <p:cNvPr id="22566" name="AutoShape 42"/>
              <p:cNvSpPr>
                <a:spLocks noChangeArrowheads="1"/>
              </p:cNvSpPr>
              <p:nvPr/>
            </p:nvSpPr>
            <p:spPr bwMode="auto">
              <a:xfrm>
                <a:off x="2544" y="1488"/>
                <a:ext cx="624" cy="398"/>
              </a:xfrm>
              <a:prstGeom prst="flowChartDecision">
                <a:avLst/>
              </a:prstGeom>
              <a:solidFill>
                <a:srgbClr val="C0C0C0"/>
              </a:solidFill>
              <a:ln w="9525">
                <a:solidFill>
                  <a:schemeClr val="tx1"/>
                </a:solidFill>
                <a:miter lim="800000"/>
                <a:headEnd/>
                <a:tailEnd/>
              </a:ln>
            </p:spPr>
            <p:txBody>
              <a:bodyPr wrap="none" lIns="0" tIns="0" rIns="0" bIns="0" anchor="ctr"/>
              <a:lstStyle/>
              <a:p>
                <a:pPr algn="ctr" eaLnBrk="0" hangingPunct="0"/>
                <a:r>
                  <a:rPr lang="es-MX" sz="800">
                    <a:latin typeface="Arial Narrow" pitchFamily="34" charset="0"/>
                  </a:rPr>
                  <a:t>¿Material requerido?</a:t>
                </a:r>
                <a:endParaRPr lang="es-ES" sz="800">
                  <a:latin typeface="Arial Narrow" pitchFamily="34" charset="0"/>
                </a:endParaRPr>
              </a:p>
            </p:txBody>
          </p:sp>
          <p:sp>
            <p:nvSpPr>
              <p:cNvPr id="22567" name="AutoShape 43"/>
              <p:cNvSpPr>
                <a:spLocks noChangeArrowheads="1"/>
              </p:cNvSpPr>
              <p:nvPr/>
            </p:nvSpPr>
            <p:spPr bwMode="auto">
              <a:xfrm>
                <a:off x="3648" y="1488"/>
                <a:ext cx="624" cy="399"/>
              </a:xfrm>
              <a:prstGeom prst="flowChartDecision">
                <a:avLst/>
              </a:prstGeom>
              <a:solidFill>
                <a:srgbClr val="C0C0C0"/>
              </a:solidFill>
              <a:ln w="9525">
                <a:solidFill>
                  <a:schemeClr val="tx1"/>
                </a:solidFill>
                <a:miter lim="800000"/>
                <a:headEnd/>
                <a:tailEnd/>
              </a:ln>
            </p:spPr>
            <p:txBody>
              <a:bodyPr wrap="none" lIns="0" tIns="0" rIns="0" bIns="0" anchor="ctr"/>
              <a:lstStyle/>
              <a:p>
                <a:pPr algn="ctr" eaLnBrk="0" hangingPunct="0"/>
                <a:r>
                  <a:rPr lang="es-MX" sz="800">
                    <a:latin typeface="Arial Narrow" pitchFamily="34" charset="0"/>
                  </a:rPr>
                  <a:t>¿Origen del materia?l</a:t>
                </a:r>
                <a:endParaRPr lang="es-ES" sz="800">
                  <a:latin typeface="Arial Narrow" pitchFamily="34" charset="0"/>
                </a:endParaRPr>
              </a:p>
            </p:txBody>
          </p:sp>
          <p:sp>
            <p:nvSpPr>
              <p:cNvPr id="22568" name="AutoShape 44"/>
              <p:cNvSpPr>
                <a:spLocks noChangeArrowheads="1"/>
              </p:cNvSpPr>
              <p:nvPr/>
            </p:nvSpPr>
            <p:spPr bwMode="auto">
              <a:xfrm>
                <a:off x="2544" y="2976"/>
                <a:ext cx="624" cy="399"/>
              </a:xfrm>
              <a:prstGeom prst="flowChartDecision">
                <a:avLst/>
              </a:prstGeom>
              <a:solidFill>
                <a:srgbClr val="C0C0C0"/>
              </a:solidFill>
              <a:ln w="9525">
                <a:solidFill>
                  <a:schemeClr val="tx1"/>
                </a:solidFill>
                <a:miter lim="800000"/>
                <a:headEnd/>
                <a:tailEnd/>
              </a:ln>
            </p:spPr>
            <p:txBody>
              <a:bodyPr wrap="none" lIns="0" tIns="0" rIns="0" bIns="0" anchor="ctr"/>
              <a:lstStyle/>
              <a:p>
                <a:pPr algn="ctr" eaLnBrk="0" hangingPunct="0"/>
                <a:r>
                  <a:rPr lang="es-MX" sz="800">
                    <a:latin typeface="Arial Narrow" pitchFamily="34" charset="0"/>
                  </a:rPr>
                  <a:t>¿Material requerido?</a:t>
                </a:r>
                <a:endParaRPr lang="es-ES" sz="800">
                  <a:latin typeface="Arial Narrow" pitchFamily="34" charset="0"/>
                </a:endParaRPr>
              </a:p>
            </p:txBody>
          </p:sp>
          <p:sp>
            <p:nvSpPr>
              <p:cNvPr id="22569" name="Line 46"/>
              <p:cNvSpPr>
                <a:spLocks noChangeShapeType="1"/>
              </p:cNvSpPr>
              <p:nvPr/>
            </p:nvSpPr>
            <p:spPr bwMode="auto">
              <a:xfrm>
                <a:off x="1056" y="2544"/>
                <a:ext cx="0" cy="1008"/>
              </a:xfrm>
              <a:prstGeom prst="line">
                <a:avLst/>
              </a:prstGeom>
              <a:noFill/>
              <a:ln w="9525">
                <a:solidFill>
                  <a:schemeClr val="tx1"/>
                </a:solidFill>
                <a:round/>
                <a:headEnd/>
                <a:tailEnd/>
              </a:ln>
            </p:spPr>
            <p:txBody>
              <a:bodyPr/>
              <a:lstStyle/>
              <a:p>
                <a:endParaRPr lang="es-PE"/>
              </a:p>
            </p:txBody>
          </p:sp>
          <p:sp>
            <p:nvSpPr>
              <p:cNvPr id="22570" name="Oval 48"/>
              <p:cNvSpPr>
                <a:spLocks noChangeArrowheads="1"/>
              </p:cNvSpPr>
              <p:nvPr/>
            </p:nvSpPr>
            <p:spPr bwMode="auto">
              <a:xfrm>
                <a:off x="1392" y="3744"/>
                <a:ext cx="192" cy="199"/>
              </a:xfrm>
              <a:prstGeom prst="ellipse">
                <a:avLst/>
              </a:prstGeom>
              <a:solidFill>
                <a:srgbClr val="C0C0C0"/>
              </a:solidFill>
              <a:ln w="9525">
                <a:solidFill>
                  <a:schemeClr val="tx1"/>
                </a:solidFill>
                <a:round/>
                <a:headEnd/>
                <a:tailEnd/>
              </a:ln>
            </p:spPr>
            <p:txBody>
              <a:bodyPr wrap="none" anchor="ctr"/>
              <a:lstStyle/>
              <a:p>
                <a:pPr algn="ctr" eaLnBrk="0" hangingPunct="0"/>
                <a:r>
                  <a:rPr lang="es-MX" sz="800">
                    <a:latin typeface="Arial Narrow" pitchFamily="34" charset="0"/>
                  </a:rPr>
                  <a:t>B</a:t>
                </a:r>
                <a:endParaRPr lang="es-ES" sz="800">
                  <a:latin typeface="Arial Narrow" pitchFamily="34" charset="0"/>
                </a:endParaRPr>
              </a:p>
            </p:txBody>
          </p:sp>
          <p:sp>
            <p:nvSpPr>
              <p:cNvPr id="22571" name="Line 49"/>
              <p:cNvSpPr>
                <a:spLocks noChangeShapeType="1"/>
              </p:cNvSpPr>
              <p:nvPr/>
            </p:nvSpPr>
            <p:spPr bwMode="auto">
              <a:xfrm>
                <a:off x="3120" y="3696"/>
                <a:ext cx="528" cy="0"/>
              </a:xfrm>
              <a:prstGeom prst="line">
                <a:avLst/>
              </a:prstGeom>
              <a:noFill/>
              <a:ln w="9525">
                <a:solidFill>
                  <a:schemeClr val="tx1"/>
                </a:solidFill>
                <a:round/>
                <a:headEnd/>
                <a:tailEnd type="triangle" w="med" len="med"/>
              </a:ln>
            </p:spPr>
            <p:txBody>
              <a:bodyPr/>
              <a:lstStyle/>
              <a:p>
                <a:endParaRPr lang="es-PE"/>
              </a:p>
            </p:txBody>
          </p:sp>
          <p:sp>
            <p:nvSpPr>
              <p:cNvPr id="22572" name="Line 56"/>
              <p:cNvSpPr>
                <a:spLocks noChangeShapeType="1"/>
              </p:cNvSpPr>
              <p:nvPr/>
            </p:nvSpPr>
            <p:spPr bwMode="auto">
              <a:xfrm>
                <a:off x="864" y="2160"/>
                <a:ext cx="384" cy="0"/>
              </a:xfrm>
              <a:prstGeom prst="line">
                <a:avLst/>
              </a:prstGeom>
              <a:noFill/>
              <a:ln w="9525">
                <a:solidFill>
                  <a:schemeClr val="tx1"/>
                </a:solidFill>
                <a:round/>
                <a:headEnd/>
                <a:tailEnd type="triangle" w="med" len="med"/>
              </a:ln>
            </p:spPr>
            <p:txBody>
              <a:bodyPr/>
              <a:lstStyle/>
              <a:p>
                <a:endParaRPr lang="es-PE"/>
              </a:p>
            </p:txBody>
          </p:sp>
          <p:sp>
            <p:nvSpPr>
              <p:cNvPr id="22573" name="Line 57"/>
              <p:cNvSpPr>
                <a:spLocks noChangeShapeType="1"/>
              </p:cNvSpPr>
              <p:nvPr/>
            </p:nvSpPr>
            <p:spPr bwMode="auto">
              <a:xfrm>
                <a:off x="2112" y="2736"/>
                <a:ext cx="480" cy="0"/>
              </a:xfrm>
              <a:prstGeom prst="line">
                <a:avLst/>
              </a:prstGeom>
              <a:noFill/>
              <a:ln w="9525">
                <a:solidFill>
                  <a:schemeClr val="tx1"/>
                </a:solidFill>
                <a:round/>
                <a:headEnd/>
                <a:tailEnd type="triangle" w="med" len="med"/>
              </a:ln>
            </p:spPr>
            <p:txBody>
              <a:bodyPr/>
              <a:lstStyle/>
              <a:p>
                <a:endParaRPr lang="es-PE"/>
              </a:p>
            </p:txBody>
          </p:sp>
          <p:sp>
            <p:nvSpPr>
              <p:cNvPr id="22574" name="Line 58"/>
              <p:cNvSpPr>
                <a:spLocks noChangeShapeType="1"/>
              </p:cNvSpPr>
              <p:nvPr/>
            </p:nvSpPr>
            <p:spPr bwMode="auto">
              <a:xfrm>
                <a:off x="3168" y="1680"/>
                <a:ext cx="480" cy="0"/>
              </a:xfrm>
              <a:prstGeom prst="line">
                <a:avLst/>
              </a:prstGeom>
              <a:noFill/>
              <a:ln w="9525">
                <a:solidFill>
                  <a:schemeClr val="tx1"/>
                </a:solidFill>
                <a:round/>
                <a:headEnd/>
                <a:tailEnd type="triangle" w="med" len="med"/>
              </a:ln>
            </p:spPr>
            <p:txBody>
              <a:bodyPr/>
              <a:lstStyle/>
              <a:p>
                <a:endParaRPr lang="es-PE"/>
              </a:p>
            </p:txBody>
          </p:sp>
          <p:sp>
            <p:nvSpPr>
              <p:cNvPr id="22575" name="Oval 59"/>
              <p:cNvSpPr>
                <a:spLocks noChangeArrowheads="1"/>
              </p:cNvSpPr>
              <p:nvPr/>
            </p:nvSpPr>
            <p:spPr bwMode="auto">
              <a:xfrm>
                <a:off x="1392" y="2448"/>
                <a:ext cx="192" cy="200"/>
              </a:xfrm>
              <a:prstGeom prst="ellipse">
                <a:avLst/>
              </a:prstGeom>
              <a:solidFill>
                <a:srgbClr val="C0C0C0"/>
              </a:solidFill>
              <a:ln w="9525">
                <a:solidFill>
                  <a:schemeClr val="tx1"/>
                </a:solidFill>
                <a:round/>
                <a:headEnd/>
                <a:tailEnd/>
              </a:ln>
            </p:spPr>
            <p:txBody>
              <a:bodyPr wrap="none" anchor="ctr"/>
              <a:lstStyle/>
              <a:p>
                <a:pPr algn="ctr" eaLnBrk="0" hangingPunct="0"/>
                <a:r>
                  <a:rPr lang="es-MX" sz="800">
                    <a:latin typeface="Arial Narrow" pitchFamily="34" charset="0"/>
                  </a:rPr>
                  <a:t>A</a:t>
                </a:r>
                <a:endParaRPr lang="es-ES" sz="800">
                  <a:latin typeface="Arial Narrow" pitchFamily="34" charset="0"/>
                </a:endParaRPr>
              </a:p>
            </p:txBody>
          </p:sp>
          <p:sp>
            <p:nvSpPr>
              <p:cNvPr id="22576" name="Oval 61"/>
              <p:cNvSpPr>
                <a:spLocks noChangeArrowheads="1"/>
              </p:cNvSpPr>
              <p:nvPr/>
            </p:nvSpPr>
            <p:spPr bwMode="auto">
              <a:xfrm>
                <a:off x="4896" y="3072"/>
                <a:ext cx="192" cy="199"/>
              </a:xfrm>
              <a:prstGeom prst="ellipse">
                <a:avLst/>
              </a:prstGeom>
              <a:solidFill>
                <a:srgbClr val="C0C0C0"/>
              </a:solidFill>
              <a:ln w="9525">
                <a:solidFill>
                  <a:schemeClr val="tx1"/>
                </a:solidFill>
                <a:round/>
                <a:headEnd/>
                <a:tailEnd/>
              </a:ln>
            </p:spPr>
            <p:txBody>
              <a:bodyPr wrap="none" anchor="ctr"/>
              <a:lstStyle/>
              <a:p>
                <a:pPr algn="ctr" eaLnBrk="0" hangingPunct="0"/>
                <a:r>
                  <a:rPr lang="es-MX" sz="800">
                    <a:latin typeface="Arial Narrow" pitchFamily="34" charset="0"/>
                  </a:rPr>
                  <a:t>B</a:t>
                </a:r>
                <a:endParaRPr lang="es-ES" sz="800">
                  <a:latin typeface="Arial Narrow" pitchFamily="34" charset="0"/>
                </a:endParaRPr>
              </a:p>
            </p:txBody>
          </p:sp>
          <p:sp>
            <p:nvSpPr>
              <p:cNvPr id="22577" name="Oval 62"/>
              <p:cNvSpPr>
                <a:spLocks noChangeArrowheads="1"/>
              </p:cNvSpPr>
              <p:nvPr/>
            </p:nvSpPr>
            <p:spPr bwMode="auto">
              <a:xfrm>
                <a:off x="4944" y="2112"/>
                <a:ext cx="192" cy="199"/>
              </a:xfrm>
              <a:prstGeom prst="ellipse">
                <a:avLst/>
              </a:prstGeom>
              <a:solidFill>
                <a:srgbClr val="C0C0C0"/>
              </a:solidFill>
              <a:ln w="9525">
                <a:solidFill>
                  <a:schemeClr val="tx1"/>
                </a:solidFill>
                <a:round/>
                <a:headEnd/>
                <a:tailEnd/>
              </a:ln>
            </p:spPr>
            <p:txBody>
              <a:bodyPr wrap="none" anchor="ctr"/>
              <a:lstStyle/>
              <a:p>
                <a:pPr algn="ctr" eaLnBrk="0" hangingPunct="0"/>
                <a:r>
                  <a:rPr lang="es-MX" sz="800">
                    <a:latin typeface="Arial Narrow" pitchFamily="34" charset="0"/>
                  </a:rPr>
                  <a:t>A</a:t>
                </a:r>
                <a:endParaRPr lang="es-ES" sz="800">
                  <a:latin typeface="Arial Narrow" pitchFamily="34" charset="0"/>
                </a:endParaRPr>
              </a:p>
            </p:txBody>
          </p:sp>
          <p:sp>
            <p:nvSpPr>
              <p:cNvPr id="22578" name="Line 64"/>
              <p:cNvSpPr>
                <a:spLocks noChangeShapeType="1"/>
              </p:cNvSpPr>
              <p:nvPr/>
            </p:nvSpPr>
            <p:spPr bwMode="auto">
              <a:xfrm>
                <a:off x="1056" y="2544"/>
                <a:ext cx="336" cy="0"/>
              </a:xfrm>
              <a:prstGeom prst="line">
                <a:avLst/>
              </a:prstGeom>
              <a:noFill/>
              <a:ln w="9525">
                <a:solidFill>
                  <a:schemeClr val="tx1"/>
                </a:solidFill>
                <a:round/>
                <a:headEnd/>
                <a:tailEnd type="triangle" w="med" len="med"/>
              </a:ln>
            </p:spPr>
            <p:txBody>
              <a:bodyPr/>
              <a:lstStyle/>
              <a:p>
                <a:endParaRPr lang="es-PE"/>
              </a:p>
            </p:txBody>
          </p:sp>
          <p:sp>
            <p:nvSpPr>
              <p:cNvPr id="22579" name="Line 67"/>
              <p:cNvSpPr>
                <a:spLocks noChangeShapeType="1"/>
              </p:cNvSpPr>
              <p:nvPr/>
            </p:nvSpPr>
            <p:spPr bwMode="auto">
              <a:xfrm>
                <a:off x="4272" y="1680"/>
                <a:ext cx="480" cy="0"/>
              </a:xfrm>
              <a:prstGeom prst="line">
                <a:avLst/>
              </a:prstGeom>
              <a:noFill/>
              <a:ln w="9525">
                <a:solidFill>
                  <a:schemeClr val="tx1"/>
                </a:solidFill>
                <a:round/>
                <a:headEnd/>
                <a:tailEnd type="triangle" w="med" len="med"/>
              </a:ln>
            </p:spPr>
            <p:txBody>
              <a:bodyPr/>
              <a:lstStyle/>
              <a:p>
                <a:endParaRPr lang="es-PE"/>
              </a:p>
            </p:txBody>
          </p:sp>
          <p:sp>
            <p:nvSpPr>
              <p:cNvPr id="22580" name="Line 68"/>
              <p:cNvSpPr>
                <a:spLocks noChangeShapeType="1"/>
              </p:cNvSpPr>
              <p:nvPr/>
            </p:nvSpPr>
            <p:spPr bwMode="auto">
              <a:xfrm flipH="1">
                <a:off x="2880" y="2016"/>
                <a:ext cx="1104" cy="0"/>
              </a:xfrm>
              <a:prstGeom prst="line">
                <a:avLst/>
              </a:prstGeom>
              <a:noFill/>
              <a:ln w="9525">
                <a:solidFill>
                  <a:schemeClr val="tx1"/>
                </a:solidFill>
                <a:round/>
                <a:headEnd/>
                <a:tailEnd type="triangle" w="med" len="med"/>
              </a:ln>
            </p:spPr>
            <p:txBody>
              <a:bodyPr/>
              <a:lstStyle/>
              <a:p>
                <a:endParaRPr lang="es-PE"/>
              </a:p>
            </p:txBody>
          </p:sp>
          <p:sp>
            <p:nvSpPr>
              <p:cNvPr id="22581" name="Rectangle 69"/>
              <p:cNvSpPr>
                <a:spLocks noChangeArrowheads="1"/>
              </p:cNvSpPr>
              <p:nvPr/>
            </p:nvSpPr>
            <p:spPr bwMode="auto">
              <a:xfrm>
                <a:off x="3648" y="3024"/>
                <a:ext cx="516" cy="317"/>
              </a:xfrm>
              <a:prstGeom prst="rect">
                <a:avLst/>
              </a:prstGeom>
              <a:solidFill>
                <a:srgbClr val="C0C0C0"/>
              </a:solidFill>
              <a:ln w="9525">
                <a:solidFill>
                  <a:schemeClr val="tx1"/>
                </a:solidFill>
                <a:miter lim="800000"/>
                <a:headEnd/>
                <a:tailEnd/>
              </a:ln>
            </p:spPr>
            <p:txBody>
              <a:bodyPr lIns="72000" tIns="72000" rIns="72000" bIns="72000" anchor="ctr"/>
              <a:lstStyle/>
              <a:p>
                <a:pPr algn="ctr" eaLnBrk="0" hangingPunct="0"/>
                <a:r>
                  <a:rPr lang="es-MX" sz="800">
                    <a:latin typeface="Arial Narrow" pitchFamily="34" charset="0"/>
                  </a:rPr>
                  <a:t>Comunica deficiencia al almacén</a:t>
                </a:r>
                <a:endParaRPr lang="es-ES" sz="800">
                  <a:latin typeface="Arial Narrow" pitchFamily="34" charset="0"/>
                </a:endParaRPr>
              </a:p>
            </p:txBody>
          </p:sp>
          <p:sp>
            <p:nvSpPr>
              <p:cNvPr id="22582" name="Line 70"/>
              <p:cNvSpPr>
                <a:spLocks noChangeShapeType="1"/>
              </p:cNvSpPr>
              <p:nvPr/>
            </p:nvSpPr>
            <p:spPr bwMode="auto">
              <a:xfrm>
                <a:off x="816" y="3552"/>
                <a:ext cx="240" cy="0"/>
              </a:xfrm>
              <a:prstGeom prst="line">
                <a:avLst/>
              </a:prstGeom>
              <a:noFill/>
              <a:ln w="9525">
                <a:solidFill>
                  <a:schemeClr val="tx1"/>
                </a:solidFill>
                <a:round/>
                <a:headEnd/>
                <a:tailEnd/>
              </a:ln>
            </p:spPr>
            <p:txBody>
              <a:bodyPr/>
              <a:lstStyle/>
              <a:p>
                <a:endParaRPr lang="es-PE"/>
              </a:p>
            </p:txBody>
          </p:sp>
          <p:sp>
            <p:nvSpPr>
              <p:cNvPr id="22583" name="Line 72"/>
              <p:cNvSpPr>
                <a:spLocks noChangeShapeType="1"/>
              </p:cNvSpPr>
              <p:nvPr/>
            </p:nvSpPr>
            <p:spPr bwMode="auto">
              <a:xfrm>
                <a:off x="2880" y="1296"/>
                <a:ext cx="0" cy="199"/>
              </a:xfrm>
              <a:prstGeom prst="line">
                <a:avLst/>
              </a:prstGeom>
              <a:noFill/>
              <a:ln w="9525">
                <a:solidFill>
                  <a:schemeClr val="tx1"/>
                </a:solidFill>
                <a:round/>
                <a:headEnd/>
                <a:tailEnd type="triangle" w="med" len="med"/>
              </a:ln>
            </p:spPr>
            <p:txBody>
              <a:bodyPr/>
              <a:lstStyle/>
              <a:p>
                <a:endParaRPr lang="es-PE"/>
              </a:p>
            </p:txBody>
          </p:sp>
          <p:sp>
            <p:nvSpPr>
              <p:cNvPr id="22584" name="Oval 74"/>
              <p:cNvSpPr>
                <a:spLocks noChangeArrowheads="1"/>
              </p:cNvSpPr>
              <p:nvPr/>
            </p:nvSpPr>
            <p:spPr bwMode="auto">
              <a:xfrm>
                <a:off x="2784" y="768"/>
                <a:ext cx="192" cy="200"/>
              </a:xfrm>
              <a:prstGeom prst="ellipse">
                <a:avLst/>
              </a:prstGeom>
              <a:solidFill>
                <a:srgbClr val="C0C0C0"/>
              </a:solidFill>
              <a:ln w="9525">
                <a:solidFill>
                  <a:schemeClr val="tx1"/>
                </a:solidFill>
                <a:round/>
                <a:headEnd/>
                <a:tailEnd/>
              </a:ln>
            </p:spPr>
            <p:txBody>
              <a:bodyPr wrap="none" anchor="ctr"/>
              <a:lstStyle/>
              <a:p>
                <a:pPr algn="ctr" eaLnBrk="0" hangingPunct="0"/>
                <a:r>
                  <a:rPr lang="es-MX" sz="800">
                    <a:latin typeface="Arial Narrow" pitchFamily="34" charset="0"/>
                  </a:rPr>
                  <a:t>B</a:t>
                </a:r>
                <a:endParaRPr lang="es-ES" sz="800">
                  <a:latin typeface="Arial Narrow" pitchFamily="34" charset="0"/>
                </a:endParaRPr>
              </a:p>
            </p:txBody>
          </p:sp>
          <p:sp>
            <p:nvSpPr>
              <p:cNvPr id="22585" name="Line 75"/>
              <p:cNvSpPr>
                <a:spLocks noChangeShapeType="1"/>
              </p:cNvSpPr>
              <p:nvPr/>
            </p:nvSpPr>
            <p:spPr bwMode="auto">
              <a:xfrm>
                <a:off x="5040" y="1872"/>
                <a:ext cx="0" cy="249"/>
              </a:xfrm>
              <a:prstGeom prst="line">
                <a:avLst/>
              </a:prstGeom>
              <a:noFill/>
              <a:ln w="9525">
                <a:solidFill>
                  <a:schemeClr val="tx1"/>
                </a:solidFill>
                <a:round/>
                <a:headEnd/>
                <a:tailEnd type="triangle" w="med" len="med"/>
              </a:ln>
            </p:spPr>
            <p:txBody>
              <a:bodyPr/>
              <a:lstStyle/>
              <a:p>
                <a:endParaRPr lang="es-PE"/>
              </a:p>
            </p:txBody>
          </p:sp>
          <p:sp>
            <p:nvSpPr>
              <p:cNvPr id="22586" name="Text Box 76"/>
              <p:cNvSpPr txBox="1">
                <a:spLocks noChangeArrowheads="1"/>
              </p:cNvSpPr>
              <p:nvPr/>
            </p:nvSpPr>
            <p:spPr bwMode="auto">
              <a:xfrm>
                <a:off x="2880" y="1872"/>
                <a:ext cx="384" cy="183"/>
              </a:xfrm>
              <a:prstGeom prst="rect">
                <a:avLst/>
              </a:prstGeom>
              <a:noFill/>
              <a:ln w="9525">
                <a:noFill/>
                <a:miter lim="800000"/>
                <a:headEnd/>
                <a:tailEnd/>
              </a:ln>
            </p:spPr>
            <p:txBody>
              <a:bodyPr>
                <a:spAutoFit/>
              </a:bodyPr>
              <a:lstStyle/>
              <a:p>
                <a:pPr eaLnBrk="0" hangingPunct="0">
                  <a:spcBef>
                    <a:spcPct val="50000"/>
                  </a:spcBef>
                </a:pPr>
                <a:r>
                  <a:rPr lang="es-MX" sz="800">
                    <a:latin typeface="Arial Narrow" pitchFamily="34" charset="0"/>
                  </a:rPr>
                  <a:t>SI</a:t>
                </a:r>
                <a:endParaRPr lang="es-ES" sz="800">
                  <a:latin typeface="Arial Narrow" pitchFamily="34" charset="0"/>
                </a:endParaRPr>
              </a:p>
            </p:txBody>
          </p:sp>
          <p:sp>
            <p:nvSpPr>
              <p:cNvPr id="22587" name="Text Box 77"/>
              <p:cNvSpPr txBox="1">
                <a:spLocks noChangeArrowheads="1"/>
              </p:cNvSpPr>
              <p:nvPr/>
            </p:nvSpPr>
            <p:spPr bwMode="auto">
              <a:xfrm>
                <a:off x="4272" y="1536"/>
                <a:ext cx="384" cy="183"/>
              </a:xfrm>
              <a:prstGeom prst="rect">
                <a:avLst/>
              </a:prstGeom>
              <a:noFill/>
              <a:ln w="9525">
                <a:noFill/>
                <a:miter lim="800000"/>
                <a:headEnd/>
                <a:tailEnd/>
              </a:ln>
            </p:spPr>
            <p:txBody>
              <a:bodyPr>
                <a:spAutoFit/>
              </a:bodyPr>
              <a:lstStyle/>
              <a:p>
                <a:pPr eaLnBrk="0" hangingPunct="0">
                  <a:spcBef>
                    <a:spcPct val="50000"/>
                  </a:spcBef>
                </a:pPr>
                <a:r>
                  <a:rPr lang="es-MX" sz="800">
                    <a:latin typeface="Arial Narrow" pitchFamily="34" charset="0"/>
                  </a:rPr>
                  <a:t>Proveedor </a:t>
                </a:r>
                <a:endParaRPr lang="es-ES" sz="800">
                  <a:latin typeface="Arial Narrow" pitchFamily="34" charset="0"/>
                </a:endParaRPr>
              </a:p>
            </p:txBody>
          </p:sp>
          <p:sp>
            <p:nvSpPr>
              <p:cNvPr id="22588" name="Text Box 78"/>
              <p:cNvSpPr txBox="1">
                <a:spLocks noChangeArrowheads="1"/>
              </p:cNvSpPr>
              <p:nvPr/>
            </p:nvSpPr>
            <p:spPr bwMode="auto">
              <a:xfrm>
                <a:off x="576" y="2352"/>
                <a:ext cx="384" cy="183"/>
              </a:xfrm>
              <a:prstGeom prst="rect">
                <a:avLst/>
              </a:prstGeom>
              <a:noFill/>
              <a:ln w="9525">
                <a:noFill/>
                <a:miter lim="800000"/>
                <a:headEnd/>
                <a:tailEnd/>
              </a:ln>
            </p:spPr>
            <p:txBody>
              <a:bodyPr>
                <a:spAutoFit/>
              </a:bodyPr>
              <a:lstStyle/>
              <a:p>
                <a:pPr eaLnBrk="0" hangingPunct="0">
                  <a:spcBef>
                    <a:spcPct val="50000"/>
                  </a:spcBef>
                </a:pPr>
                <a:r>
                  <a:rPr lang="es-MX" sz="800">
                    <a:latin typeface="Arial Narrow" pitchFamily="34" charset="0"/>
                  </a:rPr>
                  <a:t>NO</a:t>
                </a:r>
                <a:endParaRPr lang="es-ES" sz="800">
                  <a:latin typeface="Arial Narrow" pitchFamily="34" charset="0"/>
                </a:endParaRPr>
              </a:p>
            </p:txBody>
          </p:sp>
          <p:sp>
            <p:nvSpPr>
              <p:cNvPr id="22589" name="Text Box 79"/>
              <p:cNvSpPr txBox="1">
                <a:spLocks noChangeArrowheads="1"/>
              </p:cNvSpPr>
              <p:nvPr/>
            </p:nvSpPr>
            <p:spPr bwMode="auto">
              <a:xfrm>
                <a:off x="3264" y="1536"/>
                <a:ext cx="384" cy="183"/>
              </a:xfrm>
              <a:prstGeom prst="rect">
                <a:avLst/>
              </a:prstGeom>
              <a:noFill/>
              <a:ln w="9525">
                <a:noFill/>
                <a:miter lim="800000"/>
                <a:headEnd/>
                <a:tailEnd/>
              </a:ln>
            </p:spPr>
            <p:txBody>
              <a:bodyPr>
                <a:spAutoFit/>
              </a:bodyPr>
              <a:lstStyle/>
              <a:p>
                <a:pPr eaLnBrk="0" hangingPunct="0">
                  <a:spcBef>
                    <a:spcPct val="50000"/>
                  </a:spcBef>
                </a:pPr>
                <a:r>
                  <a:rPr lang="es-MX" sz="800">
                    <a:latin typeface="Arial Narrow" pitchFamily="34" charset="0"/>
                  </a:rPr>
                  <a:t>NO</a:t>
                </a:r>
                <a:endParaRPr lang="es-ES" sz="800">
                  <a:latin typeface="Arial Narrow" pitchFamily="34" charset="0"/>
                </a:endParaRPr>
              </a:p>
            </p:txBody>
          </p:sp>
          <p:sp>
            <p:nvSpPr>
              <p:cNvPr id="22590" name="Text Box 80"/>
              <p:cNvSpPr txBox="1">
                <a:spLocks noChangeArrowheads="1"/>
              </p:cNvSpPr>
              <p:nvPr/>
            </p:nvSpPr>
            <p:spPr bwMode="auto">
              <a:xfrm>
                <a:off x="864" y="2016"/>
                <a:ext cx="384" cy="183"/>
              </a:xfrm>
              <a:prstGeom prst="rect">
                <a:avLst/>
              </a:prstGeom>
              <a:noFill/>
              <a:ln w="9525">
                <a:noFill/>
                <a:miter lim="800000"/>
                <a:headEnd/>
                <a:tailEnd/>
              </a:ln>
            </p:spPr>
            <p:txBody>
              <a:bodyPr>
                <a:spAutoFit/>
              </a:bodyPr>
              <a:lstStyle/>
              <a:p>
                <a:pPr eaLnBrk="0" hangingPunct="0">
                  <a:spcBef>
                    <a:spcPct val="50000"/>
                  </a:spcBef>
                </a:pPr>
                <a:r>
                  <a:rPr lang="es-MX" sz="800">
                    <a:latin typeface="Arial Narrow" pitchFamily="34" charset="0"/>
                  </a:rPr>
                  <a:t>SI</a:t>
                </a:r>
                <a:endParaRPr lang="es-ES" sz="800">
                  <a:latin typeface="Arial Narrow" pitchFamily="34" charset="0"/>
                </a:endParaRPr>
              </a:p>
            </p:txBody>
          </p:sp>
          <p:sp>
            <p:nvSpPr>
              <p:cNvPr id="22591" name="Text Box 81"/>
              <p:cNvSpPr txBox="1">
                <a:spLocks noChangeArrowheads="1"/>
              </p:cNvSpPr>
              <p:nvPr/>
            </p:nvSpPr>
            <p:spPr bwMode="auto">
              <a:xfrm>
                <a:off x="3984" y="1824"/>
                <a:ext cx="384" cy="183"/>
              </a:xfrm>
              <a:prstGeom prst="rect">
                <a:avLst/>
              </a:prstGeom>
              <a:noFill/>
              <a:ln w="9525">
                <a:noFill/>
                <a:miter lim="800000"/>
                <a:headEnd/>
                <a:tailEnd/>
              </a:ln>
            </p:spPr>
            <p:txBody>
              <a:bodyPr>
                <a:spAutoFit/>
              </a:bodyPr>
              <a:lstStyle/>
              <a:p>
                <a:pPr eaLnBrk="0" hangingPunct="0">
                  <a:spcBef>
                    <a:spcPct val="50000"/>
                  </a:spcBef>
                </a:pPr>
                <a:r>
                  <a:rPr lang="es-MX" sz="800">
                    <a:latin typeface="Arial Narrow" pitchFamily="34" charset="0"/>
                  </a:rPr>
                  <a:t>Almacén</a:t>
                </a:r>
                <a:endParaRPr lang="es-ES" sz="800">
                  <a:latin typeface="Arial Narrow" pitchFamily="34" charset="0"/>
                </a:endParaRPr>
              </a:p>
            </p:txBody>
          </p:sp>
          <p:sp>
            <p:nvSpPr>
              <p:cNvPr id="22592" name="Text Box 82"/>
              <p:cNvSpPr txBox="1">
                <a:spLocks noChangeArrowheads="1"/>
              </p:cNvSpPr>
              <p:nvPr/>
            </p:nvSpPr>
            <p:spPr bwMode="auto">
              <a:xfrm>
                <a:off x="2880" y="3360"/>
                <a:ext cx="384" cy="183"/>
              </a:xfrm>
              <a:prstGeom prst="rect">
                <a:avLst/>
              </a:prstGeom>
              <a:noFill/>
              <a:ln w="9525">
                <a:noFill/>
                <a:miter lim="800000"/>
                <a:headEnd/>
                <a:tailEnd/>
              </a:ln>
            </p:spPr>
            <p:txBody>
              <a:bodyPr>
                <a:spAutoFit/>
              </a:bodyPr>
              <a:lstStyle/>
              <a:p>
                <a:pPr eaLnBrk="0" hangingPunct="0">
                  <a:spcBef>
                    <a:spcPct val="50000"/>
                  </a:spcBef>
                </a:pPr>
                <a:r>
                  <a:rPr lang="es-MX" sz="800">
                    <a:latin typeface="Arial Narrow" pitchFamily="34" charset="0"/>
                  </a:rPr>
                  <a:t>SI</a:t>
                </a:r>
                <a:endParaRPr lang="es-ES" sz="800">
                  <a:latin typeface="Arial Narrow" pitchFamily="34" charset="0"/>
                </a:endParaRPr>
              </a:p>
            </p:txBody>
          </p:sp>
          <p:sp>
            <p:nvSpPr>
              <p:cNvPr id="22593" name="Text Box 83"/>
              <p:cNvSpPr txBox="1">
                <a:spLocks noChangeArrowheads="1"/>
              </p:cNvSpPr>
              <p:nvPr/>
            </p:nvSpPr>
            <p:spPr bwMode="auto">
              <a:xfrm>
                <a:off x="3168" y="3024"/>
                <a:ext cx="384" cy="183"/>
              </a:xfrm>
              <a:prstGeom prst="rect">
                <a:avLst/>
              </a:prstGeom>
              <a:noFill/>
              <a:ln w="9525">
                <a:noFill/>
                <a:miter lim="800000"/>
                <a:headEnd/>
                <a:tailEnd/>
              </a:ln>
            </p:spPr>
            <p:txBody>
              <a:bodyPr>
                <a:spAutoFit/>
              </a:bodyPr>
              <a:lstStyle/>
              <a:p>
                <a:pPr eaLnBrk="0" hangingPunct="0">
                  <a:spcBef>
                    <a:spcPct val="50000"/>
                  </a:spcBef>
                </a:pPr>
                <a:r>
                  <a:rPr lang="es-MX" sz="800">
                    <a:latin typeface="Arial Narrow" pitchFamily="34" charset="0"/>
                  </a:rPr>
                  <a:t>NO</a:t>
                </a:r>
                <a:endParaRPr lang="es-ES" sz="800">
                  <a:latin typeface="Arial Narrow" pitchFamily="34" charset="0"/>
                </a:endParaRPr>
              </a:p>
            </p:txBody>
          </p:sp>
          <p:sp>
            <p:nvSpPr>
              <p:cNvPr id="22594" name="AutoShape 45"/>
              <p:cNvSpPr>
                <a:spLocks noChangeArrowheads="1"/>
              </p:cNvSpPr>
              <p:nvPr/>
            </p:nvSpPr>
            <p:spPr bwMode="auto">
              <a:xfrm>
                <a:off x="288" y="1968"/>
                <a:ext cx="624" cy="399"/>
              </a:xfrm>
              <a:prstGeom prst="flowChartDecision">
                <a:avLst/>
              </a:prstGeom>
              <a:solidFill>
                <a:srgbClr val="C0C0C0"/>
              </a:solidFill>
              <a:ln w="9525">
                <a:solidFill>
                  <a:schemeClr val="tx1"/>
                </a:solidFill>
                <a:miter lim="800000"/>
                <a:headEnd/>
                <a:tailEnd/>
              </a:ln>
            </p:spPr>
            <p:txBody>
              <a:bodyPr wrap="none" lIns="0" tIns="0" rIns="0" bIns="0" anchor="ctr"/>
              <a:lstStyle/>
              <a:p>
                <a:pPr algn="ctr" eaLnBrk="0" hangingPunct="0"/>
                <a:r>
                  <a:rPr lang="es-MX" sz="800">
                    <a:latin typeface="Arial Narrow" pitchFamily="34" charset="0"/>
                  </a:rPr>
                  <a:t>Existencia suficiente</a:t>
                </a:r>
                <a:endParaRPr lang="es-ES" sz="800">
                  <a:latin typeface="Arial Narrow" pitchFamily="34" charset="0"/>
                </a:endParaRPr>
              </a:p>
            </p:txBody>
          </p:sp>
          <p:sp>
            <p:nvSpPr>
              <p:cNvPr id="22595" name="Line 84"/>
              <p:cNvSpPr>
                <a:spLocks noChangeShapeType="1"/>
              </p:cNvSpPr>
              <p:nvPr/>
            </p:nvSpPr>
            <p:spPr bwMode="auto">
              <a:xfrm>
                <a:off x="576" y="3216"/>
                <a:ext cx="0" cy="192"/>
              </a:xfrm>
              <a:prstGeom prst="line">
                <a:avLst/>
              </a:prstGeom>
              <a:noFill/>
              <a:ln w="9525">
                <a:solidFill>
                  <a:schemeClr val="tx1"/>
                </a:solidFill>
                <a:round/>
                <a:headEnd/>
                <a:tailEnd type="triangle" w="med" len="med"/>
              </a:ln>
            </p:spPr>
            <p:txBody>
              <a:bodyPr/>
              <a:lstStyle/>
              <a:p>
                <a:endParaRPr lang="es-PE"/>
              </a:p>
            </p:txBody>
          </p:sp>
          <p:sp>
            <p:nvSpPr>
              <p:cNvPr id="22596" name="Line 85"/>
              <p:cNvSpPr>
                <a:spLocks noChangeShapeType="1"/>
              </p:cNvSpPr>
              <p:nvPr/>
            </p:nvSpPr>
            <p:spPr bwMode="auto">
              <a:xfrm>
                <a:off x="576" y="2880"/>
                <a:ext cx="0" cy="192"/>
              </a:xfrm>
              <a:prstGeom prst="line">
                <a:avLst/>
              </a:prstGeom>
              <a:noFill/>
              <a:ln w="9525">
                <a:solidFill>
                  <a:schemeClr val="tx1"/>
                </a:solidFill>
                <a:round/>
                <a:headEnd/>
                <a:tailEnd type="triangle" w="med" len="med"/>
              </a:ln>
            </p:spPr>
            <p:txBody>
              <a:bodyPr/>
              <a:lstStyle/>
              <a:p>
                <a:endParaRPr lang="es-PE"/>
              </a:p>
            </p:txBody>
          </p:sp>
          <p:sp>
            <p:nvSpPr>
              <p:cNvPr id="22597" name="Line 86"/>
              <p:cNvSpPr>
                <a:spLocks noChangeShapeType="1"/>
              </p:cNvSpPr>
              <p:nvPr/>
            </p:nvSpPr>
            <p:spPr bwMode="auto">
              <a:xfrm>
                <a:off x="576" y="2352"/>
                <a:ext cx="0" cy="192"/>
              </a:xfrm>
              <a:prstGeom prst="line">
                <a:avLst/>
              </a:prstGeom>
              <a:noFill/>
              <a:ln w="9525">
                <a:solidFill>
                  <a:schemeClr val="tx1"/>
                </a:solidFill>
                <a:round/>
                <a:headEnd/>
                <a:tailEnd type="triangle" w="med" len="med"/>
              </a:ln>
            </p:spPr>
            <p:txBody>
              <a:bodyPr/>
              <a:lstStyle/>
              <a:p>
                <a:endParaRPr lang="es-PE"/>
              </a:p>
            </p:txBody>
          </p:sp>
          <p:sp>
            <p:nvSpPr>
              <p:cNvPr id="22598" name="Line 87"/>
              <p:cNvSpPr>
                <a:spLocks noChangeShapeType="1"/>
              </p:cNvSpPr>
              <p:nvPr/>
            </p:nvSpPr>
            <p:spPr bwMode="auto">
              <a:xfrm>
                <a:off x="624" y="1776"/>
                <a:ext cx="0" cy="192"/>
              </a:xfrm>
              <a:prstGeom prst="line">
                <a:avLst/>
              </a:prstGeom>
              <a:noFill/>
              <a:ln w="9525">
                <a:solidFill>
                  <a:schemeClr val="tx1"/>
                </a:solidFill>
                <a:round/>
                <a:headEnd/>
                <a:tailEnd type="triangle" w="med" len="med"/>
              </a:ln>
            </p:spPr>
            <p:txBody>
              <a:bodyPr/>
              <a:lstStyle/>
              <a:p>
                <a:endParaRPr lang="es-PE"/>
              </a:p>
            </p:txBody>
          </p:sp>
          <p:sp>
            <p:nvSpPr>
              <p:cNvPr id="22599" name="Line 88"/>
              <p:cNvSpPr>
                <a:spLocks noChangeShapeType="1"/>
              </p:cNvSpPr>
              <p:nvPr/>
            </p:nvSpPr>
            <p:spPr bwMode="auto">
              <a:xfrm>
                <a:off x="624" y="1488"/>
                <a:ext cx="0" cy="144"/>
              </a:xfrm>
              <a:prstGeom prst="line">
                <a:avLst/>
              </a:prstGeom>
              <a:noFill/>
              <a:ln w="9525">
                <a:solidFill>
                  <a:schemeClr val="tx1"/>
                </a:solidFill>
                <a:round/>
                <a:headEnd/>
                <a:tailEnd type="triangle" w="med" len="med"/>
              </a:ln>
            </p:spPr>
            <p:txBody>
              <a:bodyPr/>
              <a:lstStyle/>
              <a:p>
                <a:endParaRPr lang="es-PE"/>
              </a:p>
            </p:txBody>
          </p:sp>
          <p:sp>
            <p:nvSpPr>
              <p:cNvPr id="22600" name="Line 89"/>
              <p:cNvSpPr>
                <a:spLocks noChangeShapeType="1"/>
              </p:cNvSpPr>
              <p:nvPr/>
            </p:nvSpPr>
            <p:spPr bwMode="auto">
              <a:xfrm>
                <a:off x="1488" y="3552"/>
                <a:ext cx="0" cy="199"/>
              </a:xfrm>
              <a:prstGeom prst="line">
                <a:avLst/>
              </a:prstGeom>
              <a:noFill/>
              <a:ln w="9525">
                <a:solidFill>
                  <a:schemeClr val="tx1"/>
                </a:solidFill>
                <a:round/>
                <a:headEnd/>
                <a:tailEnd type="triangle" w="med" len="med"/>
              </a:ln>
            </p:spPr>
            <p:txBody>
              <a:bodyPr/>
              <a:lstStyle/>
              <a:p>
                <a:endParaRPr lang="es-PE"/>
              </a:p>
            </p:txBody>
          </p:sp>
          <p:sp>
            <p:nvSpPr>
              <p:cNvPr id="22601" name="Line 90"/>
              <p:cNvSpPr>
                <a:spLocks noChangeShapeType="1"/>
              </p:cNvSpPr>
              <p:nvPr/>
            </p:nvSpPr>
            <p:spPr bwMode="auto">
              <a:xfrm>
                <a:off x="1488" y="3024"/>
                <a:ext cx="0" cy="199"/>
              </a:xfrm>
              <a:prstGeom prst="line">
                <a:avLst/>
              </a:prstGeom>
              <a:noFill/>
              <a:ln w="9525">
                <a:solidFill>
                  <a:schemeClr val="tx1"/>
                </a:solidFill>
                <a:round/>
                <a:headEnd/>
                <a:tailEnd type="triangle" w="med" len="med"/>
              </a:ln>
            </p:spPr>
            <p:txBody>
              <a:bodyPr/>
              <a:lstStyle/>
              <a:p>
                <a:endParaRPr lang="es-PE"/>
              </a:p>
            </p:txBody>
          </p:sp>
          <p:sp>
            <p:nvSpPr>
              <p:cNvPr id="22602" name="Line 91"/>
              <p:cNvSpPr>
                <a:spLocks noChangeShapeType="1"/>
              </p:cNvSpPr>
              <p:nvPr/>
            </p:nvSpPr>
            <p:spPr bwMode="auto">
              <a:xfrm>
                <a:off x="1488" y="2640"/>
                <a:ext cx="0" cy="240"/>
              </a:xfrm>
              <a:prstGeom prst="line">
                <a:avLst/>
              </a:prstGeom>
              <a:noFill/>
              <a:ln w="9525">
                <a:solidFill>
                  <a:schemeClr val="tx1"/>
                </a:solidFill>
                <a:round/>
                <a:headEnd/>
                <a:tailEnd type="triangle" w="med" len="med"/>
              </a:ln>
            </p:spPr>
            <p:txBody>
              <a:bodyPr/>
              <a:lstStyle/>
              <a:p>
                <a:endParaRPr lang="es-PE"/>
              </a:p>
            </p:txBody>
          </p:sp>
          <p:sp>
            <p:nvSpPr>
              <p:cNvPr id="22603" name="Line 92"/>
              <p:cNvSpPr>
                <a:spLocks noChangeShapeType="1"/>
              </p:cNvSpPr>
              <p:nvPr/>
            </p:nvSpPr>
            <p:spPr bwMode="auto">
              <a:xfrm>
                <a:off x="2112" y="2160"/>
                <a:ext cx="0" cy="576"/>
              </a:xfrm>
              <a:prstGeom prst="line">
                <a:avLst/>
              </a:prstGeom>
              <a:noFill/>
              <a:ln w="9525">
                <a:solidFill>
                  <a:schemeClr val="tx1"/>
                </a:solidFill>
                <a:round/>
                <a:headEnd/>
                <a:tailEnd/>
              </a:ln>
            </p:spPr>
            <p:txBody>
              <a:bodyPr/>
              <a:lstStyle/>
              <a:p>
                <a:endParaRPr lang="es-PE"/>
              </a:p>
            </p:txBody>
          </p:sp>
          <p:sp>
            <p:nvSpPr>
              <p:cNvPr id="22604" name="Line 93"/>
              <p:cNvSpPr>
                <a:spLocks noChangeShapeType="1"/>
              </p:cNvSpPr>
              <p:nvPr/>
            </p:nvSpPr>
            <p:spPr bwMode="auto">
              <a:xfrm>
                <a:off x="2880" y="1872"/>
                <a:ext cx="0" cy="240"/>
              </a:xfrm>
              <a:prstGeom prst="line">
                <a:avLst/>
              </a:prstGeom>
              <a:noFill/>
              <a:ln w="9525">
                <a:solidFill>
                  <a:schemeClr val="tx1"/>
                </a:solidFill>
                <a:round/>
                <a:headEnd/>
                <a:tailEnd type="triangle" w="med" len="med"/>
              </a:ln>
            </p:spPr>
            <p:txBody>
              <a:bodyPr/>
              <a:lstStyle/>
              <a:p>
                <a:endParaRPr lang="es-PE"/>
              </a:p>
            </p:txBody>
          </p:sp>
          <p:sp>
            <p:nvSpPr>
              <p:cNvPr id="22605" name="Line 94"/>
              <p:cNvSpPr>
                <a:spLocks noChangeShapeType="1"/>
              </p:cNvSpPr>
              <p:nvPr/>
            </p:nvSpPr>
            <p:spPr bwMode="auto">
              <a:xfrm>
                <a:off x="2880" y="3360"/>
                <a:ext cx="0" cy="199"/>
              </a:xfrm>
              <a:prstGeom prst="line">
                <a:avLst/>
              </a:prstGeom>
              <a:noFill/>
              <a:ln w="9525">
                <a:solidFill>
                  <a:schemeClr val="tx1"/>
                </a:solidFill>
                <a:round/>
                <a:headEnd/>
                <a:tailEnd type="triangle" w="med" len="med"/>
              </a:ln>
            </p:spPr>
            <p:txBody>
              <a:bodyPr/>
              <a:lstStyle/>
              <a:p>
                <a:endParaRPr lang="es-PE"/>
              </a:p>
            </p:txBody>
          </p:sp>
          <p:sp>
            <p:nvSpPr>
              <p:cNvPr id="22606" name="Line 95"/>
              <p:cNvSpPr>
                <a:spLocks noChangeShapeType="1"/>
              </p:cNvSpPr>
              <p:nvPr/>
            </p:nvSpPr>
            <p:spPr bwMode="auto">
              <a:xfrm>
                <a:off x="2880" y="2784"/>
                <a:ext cx="0" cy="199"/>
              </a:xfrm>
              <a:prstGeom prst="line">
                <a:avLst/>
              </a:prstGeom>
              <a:noFill/>
              <a:ln w="9525">
                <a:solidFill>
                  <a:schemeClr val="tx1"/>
                </a:solidFill>
                <a:round/>
                <a:headEnd/>
                <a:tailEnd type="triangle" w="med" len="med"/>
              </a:ln>
            </p:spPr>
            <p:txBody>
              <a:bodyPr/>
              <a:lstStyle/>
              <a:p>
                <a:endParaRPr lang="es-PE"/>
              </a:p>
            </p:txBody>
          </p:sp>
          <p:sp>
            <p:nvSpPr>
              <p:cNvPr id="22607" name="Line 96"/>
              <p:cNvSpPr>
                <a:spLocks noChangeShapeType="1"/>
              </p:cNvSpPr>
              <p:nvPr/>
            </p:nvSpPr>
            <p:spPr bwMode="auto">
              <a:xfrm>
                <a:off x="2880" y="2448"/>
                <a:ext cx="0" cy="199"/>
              </a:xfrm>
              <a:prstGeom prst="line">
                <a:avLst/>
              </a:prstGeom>
              <a:noFill/>
              <a:ln w="9525">
                <a:solidFill>
                  <a:schemeClr val="tx1"/>
                </a:solidFill>
                <a:round/>
                <a:headEnd/>
                <a:tailEnd type="triangle" w="med" len="med"/>
              </a:ln>
            </p:spPr>
            <p:txBody>
              <a:bodyPr/>
              <a:lstStyle/>
              <a:p>
                <a:endParaRPr lang="es-PE"/>
              </a:p>
            </p:txBody>
          </p:sp>
          <p:sp>
            <p:nvSpPr>
              <p:cNvPr id="22608" name="Line 97"/>
              <p:cNvSpPr>
                <a:spLocks noChangeShapeType="1"/>
              </p:cNvSpPr>
              <p:nvPr/>
            </p:nvSpPr>
            <p:spPr bwMode="auto">
              <a:xfrm>
                <a:off x="3984" y="1872"/>
                <a:ext cx="0" cy="144"/>
              </a:xfrm>
              <a:prstGeom prst="line">
                <a:avLst/>
              </a:prstGeom>
              <a:noFill/>
              <a:ln w="9525">
                <a:solidFill>
                  <a:schemeClr val="tx1"/>
                </a:solidFill>
                <a:round/>
                <a:headEnd/>
                <a:tailEnd type="triangle" w="med" len="med"/>
              </a:ln>
            </p:spPr>
            <p:txBody>
              <a:bodyPr/>
              <a:lstStyle/>
              <a:p>
                <a:endParaRPr lang="es-PE"/>
              </a:p>
            </p:txBody>
          </p:sp>
          <p:sp>
            <p:nvSpPr>
              <p:cNvPr id="22609" name="Line 98"/>
              <p:cNvSpPr>
                <a:spLocks noChangeShapeType="1"/>
              </p:cNvSpPr>
              <p:nvPr/>
            </p:nvSpPr>
            <p:spPr bwMode="auto">
              <a:xfrm>
                <a:off x="4176" y="3168"/>
                <a:ext cx="720" cy="0"/>
              </a:xfrm>
              <a:prstGeom prst="line">
                <a:avLst/>
              </a:prstGeom>
              <a:noFill/>
              <a:ln w="9525">
                <a:solidFill>
                  <a:schemeClr val="tx1"/>
                </a:solidFill>
                <a:round/>
                <a:headEnd/>
                <a:tailEnd type="triangle" w="med" len="med"/>
              </a:ln>
            </p:spPr>
            <p:txBody>
              <a:bodyPr/>
              <a:lstStyle/>
              <a:p>
                <a:endParaRPr lang="es-PE"/>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500" fill="hold"/>
                                        <p:tgtEl>
                                          <p:spTgt spid="24578"/>
                                        </p:tgtEl>
                                        <p:attrNameLst>
                                          <p:attrName>ppt_w</p:attrName>
                                        </p:attrNameLst>
                                      </p:cBhvr>
                                      <p:tavLst>
                                        <p:tav tm="0">
                                          <p:val>
                                            <p:fltVal val="0"/>
                                          </p:val>
                                        </p:tav>
                                        <p:tav tm="100000">
                                          <p:val>
                                            <p:strVal val="#ppt_w"/>
                                          </p:val>
                                        </p:tav>
                                      </p:tavLst>
                                    </p:anim>
                                    <p:anim calcmode="lin" valueType="num">
                                      <p:cBhvr>
                                        <p:cTn id="8" dur="500" fill="hold"/>
                                        <p:tgtEl>
                                          <p:spTgt spid="2457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57224" y="571480"/>
            <a:ext cx="7772400" cy="381000"/>
          </a:xfrm>
        </p:spPr>
        <p:txBody>
          <a:bodyPr rtlCol="0">
            <a:noAutofit/>
          </a:bodyPr>
          <a:lstStyle/>
          <a:p>
            <a:pPr eaLnBrk="1" fontAlgn="auto" hangingPunct="1">
              <a:spcAft>
                <a:spcPts val="0"/>
              </a:spcAft>
              <a:defRPr/>
            </a:pPr>
            <a:r>
              <a:rPr lang="es-MX" sz="2000" dirty="0" smtClean="0">
                <a:solidFill>
                  <a:srgbClr val="FF0000"/>
                </a:solidFill>
                <a:latin typeface="Arial Black" pitchFamily="34" charset="0"/>
              </a:rPr>
              <a:t>DIAGRAMA DE DETALLE</a:t>
            </a:r>
            <a:endParaRPr lang="es-ES" sz="2000" dirty="0" smtClean="0">
              <a:solidFill>
                <a:srgbClr val="FF0000"/>
              </a:solidFill>
              <a:latin typeface="Arial Black" pitchFamily="34" charset="0"/>
            </a:endParaRPr>
          </a:p>
        </p:txBody>
      </p:sp>
      <p:sp>
        <p:nvSpPr>
          <p:cNvPr id="25604" name="Rectangle 4"/>
          <p:cNvSpPr>
            <a:spLocks noChangeArrowheads="1"/>
          </p:cNvSpPr>
          <p:nvPr/>
        </p:nvSpPr>
        <p:spPr bwMode="auto">
          <a:xfrm>
            <a:off x="1981200" y="685800"/>
            <a:ext cx="5334000" cy="366713"/>
          </a:xfrm>
          <a:prstGeom prst="rect">
            <a:avLst/>
          </a:prstGeom>
          <a:noFill/>
          <a:ln w="9525">
            <a:noFill/>
            <a:miter lim="800000"/>
            <a:headEnd/>
            <a:tailEnd/>
          </a:ln>
        </p:spPr>
        <p:txBody>
          <a:bodyPr>
            <a:spAutoFit/>
          </a:bodyPr>
          <a:lstStyle/>
          <a:p>
            <a:pPr algn="ctr" eaLnBrk="0" hangingPunct="0">
              <a:spcBef>
                <a:spcPct val="50000"/>
              </a:spcBef>
            </a:pPr>
            <a:endParaRPr lang="es-ES_tradnl" b="1">
              <a:solidFill>
                <a:srgbClr val="006600"/>
              </a:solidFill>
              <a:latin typeface="Agency FB" pitchFamily="2" charset="0"/>
            </a:endParaRPr>
          </a:p>
        </p:txBody>
      </p:sp>
      <p:grpSp>
        <p:nvGrpSpPr>
          <p:cNvPr id="2" name="Group 5"/>
          <p:cNvGrpSpPr>
            <a:grpSpLocks/>
          </p:cNvGrpSpPr>
          <p:nvPr/>
        </p:nvGrpSpPr>
        <p:grpSpPr bwMode="auto">
          <a:xfrm>
            <a:off x="857224" y="1142984"/>
            <a:ext cx="7410472" cy="5000660"/>
            <a:chOff x="192" y="336"/>
            <a:chExt cx="5424" cy="3888"/>
          </a:xfrm>
        </p:grpSpPr>
        <p:sp>
          <p:nvSpPr>
            <p:cNvPr id="23557" name="Rectangle 6"/>
            <p:cNvSpPr>
              <a:spLocks noChangeArrowheads="1"/>
            </p:cNvSpPr>
            <p:nvPr/>
          </p:nvSpPr>
          <p:spPr bwMode="auto">
            <a:xfrm>
              <a:off x="3680" y="3958"/>
              <a:ext cx="1936" cy="266"/>
            </a:xfrm>
            <a:prstGeom prst="rect">
              <a:avLst/>
            </a:prstGeom>
            <a:noFill/>
            <a:ln w="9525">
              <a:solidFill>
                <a:schemeClr val="tx1"/>
              </a:solidFill>
              <a:miter lim="800000"/>
              <a:headEnd/>
              <a:tailEnd/>
            </a:ln>
          </p:spPr>
          <p:txBody>
            <a:bodyPr/>
            <a:lstStyle/>
            <a:p>
              <a:pPr>
                <a:spcBef>
                  <a:spcPct val="20000"/>
                </a:spcBef>
                <a:spcAft>
                  <a:spcPct val="0"/>
                </a:spcAft>
              </a:pPr>
              <a:r>
                <a:rPr lang="es-MX" sz="1200" b="1">
                  <a:latin typeface="Agency FB" pitchFamily="2" charset="0"/>
                </a:rPr>
                <a:t>FECHA DE ELABORACIÓN</a:t>
              </a:r>
              <a:endParaRPr lang="es-ES" sz="1200" b="1">
                <a:latin typeface="Agency FB" pitchFamily="2" charset="0"/>
              </a:endParaRPr>
            </a:p>
          </p:txBody>
        </p:sp>
        <p:sp>
          <p:nvSpPr>
            <p:cNvPr id="23558" name="Rectangle 7"/>
            <p:cNvSpPr>
              <a:spLocks noChangeArrowheads="1"/>
            </p:cNvSpPr>
            <p:nvPr/>
          </p:nvSpPr>
          <p:spPr bwMode="auto">
            <a:xfrm>
              <a:off x="1827" y="3958"/>
              <a:ext cx="1853" cy="266"/>
            </a:xfrm>
            <a:prstGeom prst="rect">
              <a:avLst/>
            </a:prstGeom>
            <a:noFill/>
            <a:ln w="9525">
              <a:solidFill>
                <a:schemeClr val="tx1"/>
              </a:solidFill>
              <a:miter lim="800000"/>
              <a:headEnd/>
              <a:tailEnd/>
            </a:ln>
          </p:spPr>
          <p:txBody>
            <a:bodyPr/>
            <a:lstStyle/>
            <a:p>
              <a:pPr>
                <a:spcBef>
                  <a:spcPct val="20000"/>
                </a:spcBef>
                <a:spcAft>
                  <a:spcPct val="0"/>
                </a:spcAft>
              </a:pPr>
              <a:r>
                <a:rPr lang="es-MX" sz="1200" b="1">
                  <a:latin typeface="Agency FB" pitchFamily="2" charset="0"/>
                </a:rPr>
                <a:t>AUTORIZÓ</a:t>
              </a:r>
              <a:endParaRPr lang="es-ES" sz="1200" b="1">
                <a:latin typeface="Agency FB" pitchFamily="2" charset="0"/>
              </a:endParaRPr>
            </a:p>
          </p:txBody>
        </p:sp>
        <p:sp>
          <p:nvSpPr>
            <p:cNvPr id="23559" name="Rectangle 8"/>
            <p:cNvSpPr>
              <a:spLocks noChangeArrowheads="1"/>
            </p:cNvSpPr>
            <p:nvPr/>
          </p:nvSpPr>
          <p:spPr bwMode="auto">
            <a:xfrm>
              <a:off x="192" y="3958"/>
              <a:ext cx="1635" cy="266"/>
            </a:xfrm>
            <a:prstGeom prst="rect">
              <a:avLst/>
            </a:prstGeom>
            <a:noFill/>
            <a:ln w="9525">
              <a:solidFill>
                <a:schemeClr val="tx1"/>
              </a:solidFill>
              <a:miter lim="800000"/>
              <a:headEnd/>
              <a:tailEnd/>
            </a:ln>
          </p:spPr>
          <p:txBody>
            <a:bodyPr/>
            <a:lstStyle/>
            <a:p>
              <a:pPr>
                <a:spcBef>
                  <a:spcPct val="20000"/>
                </a:spcBef>
                <a:spcAft>
                  <a:spcPct val="0"/>
                </a:spcAft>
              </a:pPr>
              <a:r>
                <a:rPr lang="es-MX" sz="1200" b="1">
                  <a:latin typeface="Agency FB" pitchFamily="2" charset="0"/>
                </a:rPr>
                <a:t>FORMULÓ</a:t>
              </a:r>
              <a:endParaRPr lang="es-ES" sz="1200" b="1">
                <a:latin typeface="Agency FB" pitchFamily="2" charset="0"/>
              </a:endParaRPr>
            </a:p>
          </p:txBody>
        </p:sp>
        <p:sp>
          <p:nvSpPr>
            <p:cNvPr id="23560" name="Rectangle 9"/>
            <p:cNvSpPr>
              <a:spLocks noChangeArrowheads="1"/>
            </p:cNvSpPr>
            <p:nvPr/>
          </p:nvSpPr>
          <p:spPr bwMode="auto">
            <a:xfrm>
              <a:off x="192" y="535"/>
              <a:ext cx="5424" cy="150"/>
            </a:xfrm>
            <a:prstGeom prst="rect">
              <a:avLst/>
            </a:prstGeom>
            <a:solidFill>
              <a:srgbClr val="92D050"/>
            </a:solidFill>
            <a:ln w="9525">
              <a:solidFill>
                <a:schemeClr val="tx1"/>
              </a:solidFill>
              <a:miter lim="800000"/>
              <a:headEnd/>
              <a:tailEnd/>
            </a:ln>
          </p:spPr>
          <p:txBody>
            <a:bodyPr/>
            <a:lstStyle/>
            <a:p>
              <a:pPr algn="ctr">
                <a:spcBef>
                  <a:spcPct val="20000"/>
                </a:spcBef>
                <a:spcAft>
                  <a:spcPct val="0"/>
                </a:spcAft>
              </a:pPr>
              <a:r>
                <a:rPr lang="es-MX" sz="1200" b="1">
                  <a:latin typeface="Agency FB" pitchFamily="2" charset="0"/>
                </a:rPr>
                <a:t>PROCEDIMIENTO DE ADQUISICIÓN  DE MATERIALES</a:t>
              </a:r>
              <a:endParaRPr lang="es-ES" sz="1200" b="1">
                <a:latin typeface="Agency FB" pitchFamily="2" charset="0"/>
              </a:endParaRPr>
            </a:p>
          </p:txBody>
        </p:sp>
        <p:sp>
          <p:nvSpPr>
            <p:cNvPr id="23561" name="Rectangle 10"/>
            <p:cNvSpPr>
              <a:spLocks noChangeArrowheads="1"/>
            </p:cNvSpPr>
            <p:nvPr/>
          </p:nvSpPr>
          <p:spPr bwMode="auto">
            <a:xfrm>
              <a:off x="192" y="336"/>
              <a:ext cx="5424" cy="213"/>
            </a:xfrm>
            <a:prstGeom prst="rect">
              <a:avLst/>
            </a:prstGeom>
            <a:solidFill>
              <a:srgbClr val="92D050"/>
            </a:solidFill>
            <a:ln w="9525">
              <a:solidFill>
                <a:schemeClr val="tx1"/>
              </a:solidFill>
              <a:miter lim="800000"/>
              <a:headEnd/>
              <a:tailEnd/>
            </a:ln>
          </p:spPr>
          <p:txBody>
            <a:bodyPr/>
            <a:lstStyle/>
            <a:p>
              <a:pPr algn="ctr">
                <a:spcBef>
                  <a:spcPct val="20000"/>
                </a:spcBef>
                <a:spcAft>
                  <a:spcPct val="0"/>
                </a:spcAft>
              </a:pPr>
              <a:r>
                <a:rPr lang="es-MX" sz="1200" b="1" dirty="0">
                  <a:latin typeface="Agency FB" pitchFamily="2" charset="0"/>
                </a:rPr>
                <a:t>DIRECCIÓN GENERAL DE PROVEEDURIA Y SERVICIOS GENERALES</a:t>
              </a:r>
              <a:endParaRPr lang="es-ES" sz="1200" b="1" dirty="0">
                <a:latin typeface="Agency FB" pitchFamily="2" charset="0"/>
              </a:endParaRPr>
            </a:p>
          </p:txBody>
        </p:sp>
        <p:sp>
          <p:nvSpPr>
            <p:cNvPr id="23562" name="Line 11"/>
            <p:cNvSpPr>
              <a:spLocks noChangeShapeType="1"/>
            </p:cNvSpPr>
            <p:nvPr/>
          </p:nvSpPr>
          <p:spPr bwMode="auto">
            <a:xfrm>
              <a:off x="192" y="336"/>
              <a:ext cx="5424" cy="0"/>
            </a:xfrm>
            <a:prstGeom prst="line">
              <a:avLst/>
            </a:prstGeom>
            <a:noFill/>
            <a:ln w="28575" cap="sq">
              <a:solidFill>
                <a:schemeClr val="tx1"/>
              </a:solidFill>
              <a:round/>
              <a:headEnd/>
              <a:tailEnd/>
            </a:ln>
          </p:spPr>
          <p:txBody>
            <a:bodyPr/>
            <a:lstStyle/>
            <a:p>
              <a:endParaRPr lang="es-PE"/>
            </a:p>
          </p:txBody>
        </p:sp>
        <p:sp>
          <p:nvSpPr>
            <p:cNvPr id="23563" name="Line 12"/>
            <p:cNvSpPr>
              <a:spLocks noChangeShapeType="1"/>
            </p:cNvSpPr>
            <p:nvPr/>
          </p:nvSpPr>
          <p:spPr bwMode="auto">
            <a:xfrm>
              <a:off x="192" y="486"/>
              <a:ext cx="5424" cy="0"/>
            </a:xfrm>
            <a:prstGeom prst="line">
              <a:avLst/>
            </a:prstGeom>
            <a:noFill/>
            <a:ln w="12700">
              <a:solidFill>
                <a:schemeClr val="tx1"/>
              </a:solidFill>
              <a:round/>
              <a:headEnd/>
              <a:tailEnd/>
            </a:ln>
          </p:spPr>
          <p:txBody>
            <a:bodyPr/>
            <a:lstStyle/>
            <a:p>
              <a:endParaRPr lang="es-PE"/>
            </a:p>
          </p:txBody>
        </p:sp>
        <p:sp>
          <p:nvSpPr>
            <p:cNvPr id="23564" name="Line 13"/>
            <p:cNvSpPr>
              <a:spLocks noChangeShapeType="1"/>
            </p:cNvSpPr>
            <p:nvPr/>
          </p:nvSpPr>
          <p:spPr bwMode="auto">
            <a:xfrm>
              <a:off x="192" y="685"/>
              <a:ext cx="5424" cy="0"/>
            </a:xfrm>
            <a:prstGeom prst="line">
              <a:avLst/>
            </a:prstGeom>
            <a:noFill/>
            <a:ln w="12700">
              <a:solidFill>
                <a:schemeClr val="tx1"/>
              </a:solidFill>
              <a:round/>
              <a:headEnd/>
              <a:tailEnd/>
            </a:ln>
          </p:spPr>
          <p:txBody>
            <a:bodyPr/>
            <a:lstStyle/>
            <a:p>
              <a:endParaRPr lang="es-PE"/>
            </a:p>
          </p:txBody>
        </p:sp>
        <p:sp>
          <p:nvSpPr>
            <p:cNvPr id="23565" name="Line 14"/>
            <p:cNvSpPr>
              <a:spLocks noChangeShapeType="1"/>
            </p:cNvSpPr>
            <p:nvPr/>
          </p:nvSpPr>
          <p:spPr bwMode="auto">
            <a:xfrm>
              <a:off x="192" y="3958"/>
              <a:ext cx="5424" cy="0"/>
            </a:xfrm>
            <a:prstGeom prst="line">
              <a:avLst/>
            </a:prstGeom>
            <a:noFill/>
            <a:ln w="12700">
              <a:solidFill>
                <a:schemeClr val="tx1"/>
              </a:solidFill>
              <a:round/>
              <a:headEnd/>
              <a:tailEnd/>
            </a:ln>
          </p:spPr>
          <p:txBody>
            <a:bodyPr/>
            <a:lstStyle/>
            <a:p>
              <a:endParaRPr lang="es-PE"/>
            </a:p>
          </p:txBody>
        </p:sp>
        <p:sp>
          <p:nvSpPr>
            <p:cNvPr id="23566" name="Line 15"/>
            <p:cNvSpPr>
              <a:spLocks noChangeShapeType="1"/>
            </p:cNvSpPr>
            <p:nvPr/>
          </p:nvSpPr>
          <p:spPr bwMode="auto">
            <a:xfrm>
              <a:off x="192" y="4224"/>
              <a:ext cx="5424" cy="0"/>
            </a:xfrm>
            <a:prstGeom prst="line">
              <a:avLst/>
            </a:prstGeom>
            <a:noFill/>
            <a:ln w="28575" cap="sq">
              <a:solidFill>
                <a:schemeClr val="tx1"/>
              </a:solidFill>
              <a:round/>
              <a:headEnd/>
              <a:tailEnd/>
            </a:ln>
          </p:spPr>
          <p:txBody>
            <a:bodyPr/>
            <a:lstStyle/>
            <a:p>
              <a:endParaRPr lang="es-PE"/>
            </a:p>
          </p:txBody>
        </p:sp>
        <p:sp>
          <p:nvSpPr>
            <p:cNvPr id="23567" name="Line 16"/>
            <p:cNvSpPr>
              <a:spLocks noChangeShapeType="1"/>
            </p:cNvSpPr>
            <p:nvPr/>
          </p:nvSpPr>
          <p:spPr bwMode="auto">
            <a:xfrm>
              <a:off x="192" y="336"/>
              <a:ext cx="0" cy="3888"/>
            </a:xfrm>
            <a:prstGeom prst="line">
              <a:avLst/>
            </a:prstGeom>
            <a:noFill/>
            <a:ln w="28575" cap="sq">
              <a:solidFill>
                <a:schemeClr val="tx1"/>
              </a:solidFill>
              <a:round/>
              <a:headEnd/>
              <a:tailEnd/>
            </a:ln>
          </p:spPr>
          <p:txBody>
            <a:bodyPr/>
            <a:lstStyle/>
            <a:p>
              <a:endParaRPr lang="es-PE"/>
            </a:p>
          </p:txBody>
        </p:sp>
        <p:sp>
          <p:nvSpPr>
            <p:cNvPr id="23568" name="Line 17"/>
            <p:cNvSpPr>
              <a:spLocks noChangeShapeType="1"/>
            </p:cNvSpPr>
            <p:nvPr/>
          </p:nvSpPr>
          <p:spPr bwMode="auto">
            <a:xfrm>
              <a:off x="5616" y="336"/>
              <a:ext cx="0" cy="3888"/>
            </a:xfrm>
            <a:prstGeom prst="line">
              <a:avLst/>
            </a:prstGeom>
            <a:noFill/>
            <a:ln w="28575" cap="sq">
              <a:solidFill>
                <a:schemeClr val="tx1"/>
              </a:solidFill>
              <a:round/>
              <a:headEnd/>
              <a:tailEnd/>
            </a:ln>
          </p:spPr>
          <p:txBody>
            <a:bodyPr/>
            <a:lstStyle/>
            <a:p>
              <a:endParaRPr lang="es-PE"/>
            </a:p>
          </p:txBody>
        </p:sp>
        <p:sp>
          <p:nvSpPr>
            <p:cNvPr id="23569" name="Line 18"/>
            <p:cNvSpPr>
              <a:spLocks noChangeShapeType="1"/>
            </p:cNvSpPr>
            <p:nvPr/>
          </p:nvSpPr>
          <p:spPr bwMode="auto">
            <a:xfrm>
              <a:off x="1827" y="3958"/>
              <a:ext cx="0" cy="266"/>
            </a:xfrm>
            <a:prstGeom prst="line">
              <a:avLst/>
            </a:prstGeom>
            <a:noFill/>
            <a:ln w="12700">
              <a:solidFill>
                <a:schemeClr val="tx1"/>
              </a:solidFill>
              <a:round/>
              <a:headEnd/>
              <a:tailEnd/>
            </a:ln>
          </p:spPr>
          <p:txBody>
            <a:bodyPr/>
            <a:lstStyle/>
            <a:p>
              <a:endParaRPr lang="es-PE"/>
            </a:p>
          </p:txBody>
        </p:sp>
        <p:sp>
          <p:nvSpPr>
            <p:cNvPr id="23570" name="Line 19"/>
            <p:cNvSpPr>
              <a:spLocks noChangeShapeType="1"/>
            </p:cNvSpPr>
            <p:nvPr/>
          </p:nvSpPr>
          <p:spPr bwMode="auto">
            <a:xfrm>
              <a:off x="3680" y="3958"/>
              <a:ext cx="0" cy="266"/>
            </a:xfrm>
            <a:prstGeom prst="line">
              <a:avLst/>
            </a:prstGeom>
            <a:noFill/>
            <a:ln w="12700">
              <a:solidFill>
                <a:schemeClr val="tx1"/>
              </a:solidFill>
              <a:round/>
              <a:headEnd/>
              <a:tailEnd/>
            </a:ln>
          </p:spPr>
          <p:txBody>
            <a:bodyPr/>
            <a:lstStyle/>
            <a:p>
              <a:endParaRPr lang="es-PE"/>
            </a:p>
          </p:txBody>
        </p:sp>
        <p:grpSp>
          <p:nvGrpSpPr>
            <p:cNvPr id="3" name="Group 20"/>
            <p:cNvGrpSpPr>
              <a:grpSpLocks/>
            </p:cNvGrpSpPr>
            <p:nvPr/>
          </p:nvGrpSpPr>
          <p:grpSpPr bwMode="auto">
            <a:xfrm>
              <a:off x="288" y="768"/>
              <a:ext cx="4980" cy="3175"/>
              <a:chOff x="288" y="768"/>
              <a:chExt cx="4980" cy="3175"/>
            </a:xfrm>
          </p:grpSpPr>
          <p:sp>
            <p:nvSpPr>
              <p:cNvPr id="23572" name="Rectangle 21"/>
              <p:cNvSpPr>
                <a:spLocks noChangeArrowheads="1"/>
              </p:cNvSpPr>
              <p:nvPr/>
            </p:nvSpPr>
            <p:spPr bwMode="auto">
              <a:xfrm>
                <a:off x="336" y="1152"/>
                <a:ext cx="516" cy="317"/>
              </a:xfrm>
              <a:prstGeom prst="rect">
                <a:avLst/>
              </a:prstGeom>
              <a:solidFill>
                <a:srgbClr val="C0C0C0"/>
              </a:solidFill>
              <a:ln w="9525">
                <a:solidFill>
                  <a:schemeClr val="tx1"/>
                </a:solidFill>
                <a:miter lim="800000"/>
                <a:headEnd/>
                <a:tailEnd/>
              </a:ln>
            </p:spPr>
            <p:txBody>
              <a:bodyPr lIns="72000" tIns="72000" rIns="72000" bIns="72000" anchor="ctr"/>
              <a:lstStyle/>
              <a:p>
                <a:pPr algn="ctr" eaLnBrk="0" hangingPunct="0"/>
                <a:r>
                  <a:rPr lang="es-MX" sz="900">
                    <a:latin typeface="Agency FB" pitchFamily="2" charset="0"/>
                  </a:rPr>
                  <a:t>Pide material mediante solicitud de material</a:t>
                </a:r>
                <a:endParaRPr lang="es-ES" sz="900">
                  <a:latin typeface="Agency FB" pitchFamily="2" charset="0"/>
                </a:endParaRPr>
              </a:p>
            </p:txBody>
          </p:sp>
          <p:sp>
            <p:nvSpPr>
              <p:cNvPr id="23573" name="Line 22"/>
              <p:cNvSpPr>
                <a:spLocks noChangeShapeType="1"/>
              </p:cNvSpPr>
              <p:nvPr/>
            </p:nvSpPr>
            <p:spPr bwMode="auto">
              <a:xfrm>
                <a:off x="2880" y="960"/>
                <a:ext cx="0" cy="199"/>
              </a:xfrm>
              <a:prstGeom prst="line">
                <a:avLst/>
              </a:prstGeom>
              <a:noFill/>
              <a:ln w="9525">
                <a:solidFill>
                  <a:schemeClr val="tx1"/>
                </a:solidFill>
                <a:round/>
                <a:headEnd/>
                <a:tailEnd type="triangle" w="med" len="med"/>
              </a:ln>
            </p:spPr>
            <p:txBody>
              <a:bodyPr/>
              <a:lstStyle/>
              <a:p>
                <a:endParaRPr lang="es-PE"/>
              </a:p>
            </p:txBody>
          </p:sp>
          <p:sp>
            <p:nvSpPr>
              <p:cNvPr id="23574" name="Line 23"/>
              <p:cNvSpPr>
                <a:spLocks noChangeShapeType="1"/>
              </p:cNvSpPr>
              <p:nvPr/>
            </p:nvSpPr>
            <p:spPr bwMode="auto">
              <a:xfrm>
                <a:off x="624" y="960"/>
                <a:ext cx="0" cy="192"/>
              </a:xfrm>
              <a:prstGeom prst="line">
                <a:avLst/>
              </a:prstGeom>
              <a:noFill/>
              <a:ln w="9525">
                <a:solidFill>
                  <a:schemeClr val="tx1"/>
                </a:solidFill>
                <a:round/>
                <a:headEnd/>
                <a:tailEnd type="triangle" w="med" len="med"/>
              </a:ln>
            </p:spPr>
            <p:txBody>
              <a:bodyPr/>
              <a:lstStyle/>
              <a:p>
                <a:endParaRPr lang="es-PE"/>
              </a:p>
            </p:txBody>
          </p:sp>
          <p:sp>
            <p:nvSpPr>
              <p:cNvPr id="23575" name="Line 24"/>
              <p:cNvSpPr>
                <a:spLocks noChangeShapeType="1"/>
              </p:cNvSpPr>
              <p:nvPr/>
            </p:nvSpPr>
            <p:spPr bwMode="auto">
              <a:xfrm>
                <a:off x="1776" y="2160"/>
                <a:ext cx="336" cy="0"/>
              </a:xfrm>
              <a:prstGeom prst="line">
                <a:avLst/>
              </a:prstGeom>
              <a:noFill/>
              <a:ln w="9525">
                <a:solidFill>
                  <a:schemeClr val="tx1"/>
                </a:solidFill>
                <a:round/>
                <a:headEnd/>
                <a:tailEnd/>
              </a:ln>
            </p:spPr>
            <p:txBody>
              <a:bodyPr/>
              <a:lstStyle/>
              <a:p>
                <a:endParaRPr lang="es-PE"/>
              </a:p>
            </p:txBody>
          </p:sp>
          <p:sp>
            <p:nvSpPr>
              <p:cNvPr id="23576" name="Line 25"/>
              <p:cNvSpPr>
                <a:spLocks noChangeShapeType="1"/>
              </p:cNvSpPr>
              <p:nvPr/>
            </p:nvSpPr>
            <p:spPr bwMode="auto">
              <a:xfrm>
                <a:off x="3168" y="3168"/>
                <a:ext cx="480" cy="0"/>
              </a:xfrm>
              <a:prstGeom prst="line">
                <a:avLst/>
              </a:prstGeom>
              <a:noFill/>
              <a:ln w="9525">
                <a:solidFill>
                  <a:schemeClr val="tx1"/>
                </a:solidFill>
                <a:round/>
                <a:headEnd/>
                <a:tailEnd type="triangle" w="med" len="med"/>
              </a:ln>
            </p:spPr>
            <p:txBody>
              <a:bodyPr/>
              <a:lstStyle/>
              <a:p>
                <a:endParaRPr lang="es-PE"/>
              </a:p>
            </p:txBody>
          </p:sp>
          <p:sp>
            <p:nvSpPr>
              <p:cNvPr id="23577" name="AutoShape 26"/>
              <p:cNvSpPr>
                <a:spLocks noChangeArrowheads="1"/>
              </p:cNvSpPr>
              <p:nvPr/>
            </p:nvSpPr>
            <p:spPr bwMode="auto">
              <a:xfrm>
                <a:off x="336" y="816"/>
                <a:ext cx="576" cy="149"/>
              </a:xfrm>
              <a:prstGeom prst="flowChartTerminator">
                <a:avLst/>
              </a:prstGeom>
              <a:solidFill>
                <a:srgbClr val="C0C0C0"/>
              </a:solidFill>
              <a:ln w="9525">
                <a:solidFill>
                  <a:schemeClr val="tx1"/>
                </a:solidFill>
                <a:miter lim="800000"/>
                <a:headEnd/>
                <a:tailEnd/>
              </a:ln>
            </p:spPr>
            <p:txBody>
              <a:bodyPr wrap="none" lIns="0" tIns="0" rIns="0" bIns="0" anchor="ctr"/>
              <a:lstStyle/>
              <a:p>
                <a:pPr algn="ctr" eaLnBrk="0" hangingPunct="0"/>
                <a:r>
                  <a:rPr lang="es-MX" sz="900">
                    <a:latin typeface="Agency FB" pitchFamily="2" charset="0"/>
                  </a:rPr>
                  <a:t>Departamento solicitante</a:t>
                </a:r>
                <a:endParaRPr lang="es-ES" sz="900">
                  <a:latin typeface="Agency FB" pitchFamily="2" charset="0"/>
                </a:endParaRPr>
              </a:p>
            </p:txBody>
          </p:sp>
          <p:sp>
            <p:nvSpPr>
              <p:cNvPr id="23578" name="Rectangle 27"/>
              <p:cNvSpPr>
                <a:spLocks noChangeArrowheads="1"/>
              </p:cNvSpPr>
              <p:nvPr/>
            </p:nvSpPr>
            <p:spPr bwMode="auto">
              <a:xfrm>
                <a:off x="336" y="2544"/>
                <a:ext cx="516" cy="317"/>
              </a:xfrm>
              <a:prstGeom prst="rect">
                <a:avLst/>
              </a:prstGeom>
              <a:solidFill>
                <a:srgbClr val="C0C0C0"/>
              </a:solidFill>
              <a:ln w="9525">
                <a:solidFill>
                  <a:schemeClr val="tx1"/>
                </a:solidFill>
                <a:miter lim="800000"/>
                <a:headEnd/>
                <a:tailEnd/>
              </a:ln>
            </p:spPr>
            <p:txBody>
              <a:bodyPr lIns="72000" tIns="72000" rIns="72000" bIns="72000" anchor="ctr"/>
              <a:lstStyle/>
              <a:p>
                <a:pPr algn="ctr" eaLnBrk="0" hangingPunct="0"/>
                <a:r>
                  <a:rPr lang="es-MX" sz="900">
                    <a:latin typeface="Agency FB" pitchFamily="2" charset="0"/>
                  </a:rPr>
                  <a:t>Soicita material mediante requ-isición de compra</a:t>
                </a:r>
                <a:endParaRPr lang="es-ES" sz="900">
                  <a:latin typeface="Agency FB" pitchFamily="2" charset="0"/>
                </a:endParaRPr>
              </a:p>
            </p:txBody>
          </p:sp>
          <p:sp>
            <p:nvSpPr>
              <p:cNvPr id="23579" name="Rectangle 28"/>
              <p:cNvSpPr>
                <a:spLocks noChangeArrowheads="1"/>
              </p:cNvSpPr>
              <p:nvPr/>
            </p:nvSpPr>
            <p:spPr bwMode="auto">
              <a:xfrm>
                <a:off x="288" y="3408"/>
                <a:ext cx="516" cy="317"/>
              </a:xfrm>
              <a:prstGeom prst="rect">
                <a:avLst/>
              </a:prstGeom>
              <a:solidFill>
                <a:srgbClr val="C0C0C0"/>
              </a:solidFill>
              <a:ln w="9525">
                <a:solidFill>
                  <a:schemeClr val="tx1"/>
                </a:solidFill>
                <a:miter lim="800000"/>
                <a:headEnd/>
                <a:tailEnd/>
              </a:ln>
            </p:spPr>
            <p:txBody>
              <a:bodyPr lIns="72000" tIns="72000" rIns="72000" bIns="72000" anchor="ctr"/>
              <a:lstStyle/>
              <a:p>
                <a:pPr algn="ctr" eaLnBrk="0" hangingPunct="0"/>
                <a:r>
                  <a:rPr lang="es-MX" sz="900">
                    <a:latin typeface="Agency FB" pitchFamily="2" charset="0"/>
                  </a:rPr>
                  <a:t>Pide material mediante orden de compra</a:t>
                </a:r>
                <a:endParaRPr lang="es-ES" sz="900">
                  <a:latin typeface="Agency FB" pitchFamily="2" charset="0"/>
                </a:endParaRPr>
              </a:p>
            </p:txBody>
          </p:sp>
          <p:sp>
            <p:nvSpPr>
              <p:cNvPr id="23580" name="Rectangle 29"/>
              <p:cNvSpPr>
                <a:spLocks noChangeArrowheads="1"/>
              </p:cNvSpPr>
              <p:nvPr/>
            </p:nvSpPr>
            <p:spPr bwMode="auto">
              <a:xfrm>
                <a:off x="2592" y="3552"/>
                <a:ext cx="516" cy="317"/>
              </a:xfrm>
              <a:prstGeom prst="rect">
                <a:avLst/>
              </a:prstGeom>
              <a:solidFill>
                <a:srgbClr val="C0C0C0"/>
              </a:solidFill>
              <a:ln w="9525">
                <a:solidFill>
                  <a:schemeClr val="tx1"/>
                </a:solidFill>
                <a:miter lim="800000"/>
                <a:headEnd/>
                <a:tailEnd/>
              </a:ln>
            </p:spPr>
            <p:txBody>
              <a:bodyPr lIns="72000" tIns="72000" rIns="72000" bIns="72000" anchor="ctr"/>
              <a:lstStyle/>
              <a:p>
                <a:pPr algn="ctr" eaLnBrk="0" hangingPunct="0"/>
                <a:r>
                  <a:rPr lang="es-MX" sz="900">
                    <a:latin typeface="Agency FB" pitchFamily="2" charset="0"/>
                  </a:rPr>
                  <a:t>Utiliza material</a:t>
                </a:r>
                <a:endParaRPr lang="es-ES" sz="900">
                  <a:latin typeface="Agency FB" pitchFamily="2" charset="0"/>
                </a:endParaRPr>
              </a:p>
            </p:txBody>
          </p:sp>
          <p:sp>
            <p:nvSpPr>
              <p:cNvPr id="23581" name="Rectangle 30"/>
              <p:cNvSpPr>
                <a:spLocks noChangeArrowheads="1"/>
              </p:cNvSpPr>
              <p:nvPr/>
            </p:nvSpPr>
            <p:spPr bwMode="auto">
              <a:xfrm>
                <a:off x="4752" y="1536"/>
                <a:ext cx="516" cy="317"/>
              </a:xfrm>
              <a:prstGeom prst="rect">
                <a:avLst/>
              </a:prstGeom>
              <a:solidFill>
                <a:srgbClr val="C0C0C0"/>
              </a:solidFill>
              <a:ln w="9525">
                <a:solidFill>
                  <a:schemeClr val="tx1"/>
                </a:solidFill>
                <a:miter lim="800000"/>
                <a:headEnd/>
                <a:tailEnd/>
              </a:ln>
            </p:spPr>
            <p:txBody>
              <a:bodyPr lIns="72000" tIns="72000" rIns="72000" bIns="72000" anchor="ctr"/>
              <a:lstStyle/>
              <a:p>
                <a:pPr algn="ctr" eaLnBrk="0" hangingPunct="0"/>
                <a:r>
                  <a:rPr lang="es-MX" sz="900">
                    <a:latin typeface="Agency FB" pitchFamily="2" charset="0"/>
                  </a:rPr>
                  <a:t>Comunica deficiencia al proveedor</a:t>
                </a:r>
                <a:endParaRPr lang="es-ES" sz="900">
                  <a:latin typeface="Agency FB" pitchFamily="2" charset="0"/>
                </a:endParaRPr>
              </a:p>
            </p:txBody>
          </p:sp>
          <p:sp>
            <p:nvSpPr>
              <p:cNvPr id="23582" name="Rectangle 31"/>
              <p:cNvSpPr>
                <a:spLocks noChangeArrowheads="1"/>
              </p:cNvSpPr>
              <p:nvPr/>
            </p:nvSpPr>
            <p:spPr bwMode="auto">
              <a:xfrm>
                <a:off x="1248" y="3216"/>
                <a:ext cx="516" cy="317"/>
              </a:xfrm>
              <a:prstGeom prst="rect">
                <a:avLst/>
              </a:prstGeom>
              <a:solidFill>
                <a:srgbClr val="C0C0C0"/>
              </a:solidFill>
              <a:ln w="9525">
                <a:solidFill>
                  <a:schemeClr val="tx1"/>
                </a:solidFill>
                <a:miter lim="800000"/>
                <a:headEnd/>
                <a:tailEnd/>
              </a:ln>
            </p:spPr>
            <p:txBody>
              <a:bodyPr lIns="72000" tIns="72000" rIns="72000" bIns="72000" anchor="ctr"/>
              <a:lstStyle/>
              <a:p>
                <a:pPr algn="ctr" eaLnBrk="0" hangingPunct="0"/>
                <a:r>
                  <a:rPr lang="es-MX" sz="900">
                    <a:latin typeface="Agency FB" pitchFamily="2" charset="0"/>
                  </a:rPr>
                  <a:t>Surte material</a:t>
                </a:r>
                <a:endParaRPr lang="es-ES" sz="900">
                  <a:latin typeface="Agency FB" pitchFamily="2" charset="0"/>
                </a:endParaRPr>
              </a:p>
            </p:txBody>
          </p:sp>
          <p:sp>
            <p:nvSpPr>
              <p:cNvPr id="23583" name="Rectangle 32"/>
              <p:cNvSpPr>
                <a:spLocks noChangeArrowheads="1"/>
              </p:cNvSpPr>
              <p:nvPr/>
            </p:nvSpPr>
            <p:spPr bwMode="auto">
              <a:xfrm>
                <a:off x="1248" y="2016"/>
                <a:ext cx="516" cy="317"/>
              </a:xfrm>
              <a:prstGeom prst="rect">
                <a:avLst/>
              </a:prstGeom>
              <a:solidFill>
                <a:srgbClr val="C0C0C0"/>
              </a:solidFill>
              <a:ln w="9525">
                <a:solidFill>
                  <a:schemeClr val="tx1"/>
                </a:solidFill>
                <a:miter lim="800000"/>
                <a:headEnd/>
                <a:tailEnd/>
              </a:ln>
            </p:spPr>
            <p:txBody>
              <a:bodyPr lIns="72000" tIns="72000" rIns="72000" bIns="72000" anchor="ctr"/>
              <a:lstStyle/>
              <a:p>
                <a:pPr algn="ctr" eaLnBrk="0" hangingPunct="0"/>
                <a:r>
                  <a:rPr lang="es-MX" sz="900">
                    <a:latin typeface="Agency FB" pitchFamily="2" charset="0"/>
                  </a:rPr>
                  <a:t>Surte material</a:t>
                </a:r>
                <a:endParaRPr lang="es-ES" sz="900">
                  <a:latin typeface="Agency FB" pitchFamily="2" charset="0"/>
                </a:endParaRPr>
              </a:p>
            </p:txBody>
          </p:sp>
          <p:sp>
            <p:nvSpPr>
              <p:cNvPr id="23584" name="Rectangle 33"/>
              <p:cNvSpPr>
                <a:spLocks noChangeArrowheads="1"/>
              </p:cNvSpPr>
              <p:nvPr/>
            </p:nvSpPr>
            <p:spPr bwMode="auto">
              <a:xfrm>
                <a:off x="2640" y="2112"/>
                <a:ext cx="516" cy="317"/>
              </a:xfrm>
              <a:prstGeom prst="rect">
                <a:avLst/>
              </a:prstGeom>
              <a:solidFill>
                <a:srgbClr val="C0C0C0"/>
              </a:solidFill>
              <a:ln w="9525">
                <a:solidFill>
                  <a:schemeClr val="tx1"/>
                </a:solidFill>
                <a:miter lim="800000"/>
                <a:headEnd/>
                <a:tailEnd/>
              </a:ln>
            </p:spPr>
            <p:txBody>
              <a:bodyPr lIns="72000" tIns="72000" rIns="72000" bIns="72000" anchor="ctr"/>
              <a:lstStyle/>
              <a:p>
                <a:pPr algn="ctr" eaLnBrk="0" hangingPunct="0"/>
                <a:r>
                  <a:rPr lang="es-MX" sz="900">
                    <a:latin typeface="Agency FB" pitchFamily="2" charset="0"/>
                  </a:rPr>
                  <a:t>Surte material</a:t>
                </a:r>
                <a:endParaRPr lang="es-ES" sz="900">
                  <a:latin typeface="Agency FB" pitchFamily="2" charset="0"/>
                </a:endParaRPr>
              </a:p>
            </p:txBody>
          </p:sp>
          <p:sp>
            <p:nvSpPr>
              <p:cNvPr id="23585" name="AutoShape 34"/>
              <p:cNvSpPr>
                <a:spLocks noChangeArrowheads="1"/>
              </p:cNvSpPr>
              <p:nvPr/>
            </p:nvSpPr>
            <p:spPr bwMode="auto">
              <a:xfrm>
                <a:off x="3648" y="3648"/>
                <a:ext cx="576" cy="150"/>
              </a:xfrm>
              <a:prstGeom prst="flowChartTerminator">
                <a:avLst/>
              </a:prstGeom>
              <a:solidFill>
                <a:srgbClr val="C0C0C0"/>
              </a:solidFill>
              <a:ln w="9525">
                <a:solidFill>
                  <a:schemeClr val="tx1"/>
                </a:solidFill>
                <a:miter lim="800000"/>
                <a:headEnd/>
                <a:tailEnd/>
              </a:ln>
            </p:spPr>
            <p:txBody>
              <a:bodyPr wrap="none" lIns="0" tIns="0" rIns="0" bIns="0" anchor="ctr"/>
              <a:lstStyle/>
              <a:p>
                <a:pPr algn="ctr" eaLnBrk="0" hangingPunct="0"/>
                <a:r>
                  <a:rPr lang="es-MX" sz="900">
                    <a:latin typeface="Agency FB" pitchFamily="2" charset="0"/>
                  </a:rPr>
                  <a:t>FIN</a:t>
                </a:r>
                <a:endParaRPr lang="es-ES" sz="900">
                  <a:latin typeface="Agency FB" pitchFamily="2" charset="0"/>
                </a:endParaRPr>
              </a:p>
            </p:txBody>
          </p:sp>
          <p:sp>
            <p:nvSpPr>
              <p:cNvPr id="23586" name="AutoShape 35"/>
              <p:cNvSpPr>
                <a:spLocks noChangeArrowheads="1"/>
              </p:cNvSpPr>
              <p:nvPr/>
            </p:nvSpPr>
            <p:spPr bwMode="auto">
              <a:xfrm>
                <a:off x="2592" y="2640"/>
                <a:ext cx="576" cy="150"/>
              </a:xfrm>
              <a:prstGeom prst="flowChartTerminator">
                <a:avLst/>
              </a:prstGeom>
              <a:solidFill>
                <a:srgbClr val="C0C0C0"/>
              </a:solidFill>
              <a:ln w="9525">
                <a:solidFill>
                  <a:schemeClr val="tx1"/>
                </a:solidFill>
                <a:miter lim="800000"/>
                <a:headEnd/>
                <a:tailEnd/>
              </a:ln>
            </p:spPr>
            <p:txBody>
              <a:bodyPr wrap="none" lIns="0" tIns="0" rIns="0" bIns="0" anchor="ctr"/>
              <a:lstStyle/>
              <a:p>
                <a:pPr algn="ctr" eaLnBrk="0" hangingPunct="0"/>
                <a:r>
                  <a:rPr lang="es-MX" sz="900">
                    <a:latin typeface="Agency FB" pitchFamily="2" charset="0"/>
                  </a:rPr>
                  <a:t>Departamento solicitante</a:t>
                </a:r>
                <a:endParaRPr lang="es-ES" sz="900">
                  <a:latin typeface="Agency FB" pitchFamily="2" charset="0"/>
                </a:endParaRPr>
              </a:p>
            </p:txBody>
          </p:sp>
          <p:sp>
            <p:nvSpPr>
              <p:cNvPr id="23587" name="AutoShape 36"/>
              <p:cNvSpPr>
                <a:spLocks noChangeArrowheads="1"/>
              </p:cNvSpPr>
              <p:nvPr/>
            </p:nvSpPr>
            <p:spPr bwMode="auto">
              <a:xfrm>
                <a:off x="2592" y="1152"/>
                <a:ext cx="576" cy="150"/>
              </a:xfrm>
              <a:prstGeom prst="flowChartTerminator">
                <a:avLst/>
              </a:prstGeom>
              <a:solidFill>
                <a:srgbClr val="C0C0C0"/>
              </a:solidFill>
              <a:ln w="9525">
                <a:solidFill>
                  <a:schemeClr val="tx1"/>
                </a:solidFill>
                <a:miter lim="800000"/>
                <a:headEnd/>
                <a:tailEnd/>
              </a:ln>
            </p:spPr>
            <p:txBody>
              <a:bodyPr wrap="none" lIns="0" tIns="0" rIns="0" bIns="0" anchor="ctr"/>
              <a:lstStyle/>
              <a:p>
                <a:pPr algn="ctr" eaLnBrk="0" hangingPunct="0"/>
                <a:r>
                  <a:rPr lang="es-MX" sz="800">
                    <a:latin typeface="Agency FB" pitchFamily="2" charset="0"/>
                  </a:rPr>
                  <a:t>Almacén </a:t>
                </a:r>
                <a:endParaRPr lang="es-ES" sz="800">
                  <a:latin typeface="Agency FB" pitchFamily="2" charset="0"/>
                </a:endParaRPr>
              </a:p>
            </p:txBody>
          </p:sp>
          <p:sp>
            <p:nvSpPr>
              <p:cNvPr id="23588" name="AutoShape 37"/>
              <p:cNvSpPr>
                <a:spLocks noChangeArrowheads="1"/>
              </p:cNvSpPr>
              <p:nvPr/>
            </p:nvSpPr>
            <p:spPr bwMode="auto">
              <a:xfrm>
                <a:off x="1200" y="2880"/>
                <a:ext cx="576" cy="150"/>
              </a:xfrm>
              <a:prstGeom prst="flowChartTerminator">
                <a:avLst/>
              </a:prstGeom>
              <a:solidFill>
                <a:srgbClr val="C0C0C0"/>
              </a:solidFill>
              <a:ln w="9525">
                <a:solidFill>
                  <a:schemeClr val="tx1"/>
                </a:solidFill>
                <a:miter lim="800000"/>
                <a:headEnd/>
                <a:tailEnd/>
              </a:ln>
            </p:spPr>
            <p:txBody>
              <a:bodyPr wrap="none" lIns="0" tIns="0" rIns="0" bIns="0" anchor="ctr"/>
              <a:lstStyle/>
              <a:p>
                <a:pPr algn="ctr" eaLnBrk="0" hangingPunct="0"/>
                <a:r>
                  <a:rPr lang="es-MX" sz="900">
                    <a:latin typeface="Agency FB" pitchFamily="2" charset="0"/>
                  </a:rPr>
                  <a:t>Proveedo</a:t>
                </a:r>
                <a:r>
                  <a:rPr lang="es-MX" sz="800">
                    <a:latin typeface="Agency FB" pitchFamily="2" charset="0"/>
                  </a:rPr>
                  <a:t>r </a:t>
                </a:r>
                <a:endParaRPr lang="es-ES" sz="800">
                  <a:latin typeface="Agency FB" pitchFamily="2" charset="0"/>
                </a:endParaRPr>
              </a:p>
            </p:txBody>
          </p:sp>
          <p:sp>
            <p:nvSpPr>
              <p:cNvPr id="23589" name="AutoShape 38"/>
              <p:cNvSpPr>
                <a:spLocks noChangeArrowheads="1"/>
              </p:cNvSpPr>
              <p:nvPr/>
            </p:nvSpPr>
            <p:spPr bwMode="auto">
              <a:xfrm>
                <a:off x="288" y="3072"/>
                <a:ext cx="576" cy="149"/>
              </a:xfrm>
              <a:prstGeom prst="flowChartTerminator">
                <a:avLst/>
              </a:prstGeom>
              <a:solidFill>
                <a:srgbClr val="C0C0C0"/>
              </a:solidFill>
              <a:ln w="9525">
                <a:solidFill>
                  <a:schemeClr val="tx1"/>
                </a:solidFill>
                <a:miter lim="800000"/>
                <a:headEnd/>
                <a:tailEnd/>
              </a:ln>
            </p:spPr>
            <p:txBody>
              <a:bodyPr wrap="none" lIns="0" tIns="0" rIns="0" bIns="0" anchor="ctr"/>
              <a:lstStyle/>
              <a:p>
                <a:pPr algn="ctr" eaLnBrk="0" hangingPunct="0"/>
                <a:r>
                  <a:rPr lang="es-MX" sz="800">
                    <a:latin typeface="Agency FB" pitchFamily="2" charset="0"/>
                  </a:rPr>
                  <a:t>Departamento de compras</a:t>
                </a:r>
                <a:endParaRPr lang="es-ES" sz="800">
                  <a:latin typeface="Agency FB" pitchFamily="2" charset="0"/>
                </a:endParaRPr>
              </a:p>
            </p:txBody>
          </p:sp>
          <p:sp>
            <p:nvSpPr>
              <p:cNvPr id="23590" name="AutoShape 39"/>
              <p:cNvSpPr>
                <a:spLocks noChangeArrowheads="1"/>
              </p:cNvSpPr>
              <p:nvPr/>
            </p:nvSpPr>
            <p:spPr bwMode="auto">
              <a:xfrm>
                <a:off x="336" y="1632"/>
                <a:ext cx="576" cy="149"/>
              </a:xfrm>
              <a:prstGeom prst="flowChartTerminator">
                <a:avLst/>
              </a:prstGeom>
              <a:solidFill>
                <a:srgbClr val="C0C0C0"/>
              </a:solidFill>
              <a:ln w="9525">
                <a:solidFill>
                  <a:schemeClr val="tx1"/>
                </a:solidFill>
                <a:miter lim="800000"/>
                <a:headEnd/>
                <a:tailEnd/>
              </a:ln>
            </p:spPr>
            <p:txBody>
              <a:bodyPr wrap="none" lIns="0" tIns="0" rIns="0" bIns="0" anchor="ctr"/>
              <a:lstStyle/>
              <a:p>
                <a:pPr algn="ctr" eaLnBrk="0" hangingPunct="0"/>
                <a:r>
                  <a:rPr lang="es-MX" sz="900">
                    <a:latin typeface="Agency FB" pitchFamily="2" charset="0"/>
                  </a:rPr>
                  <a:t>Almacé</a:t>
                </a:r>
                <a:r>
                  <a:rPr lang="es-MX" sz="800">
                    <a:latin typeface="Agency FB" pitchFamily="2" charset="0"/>
                  </a:rPr>
                  <a:t>n </a:t>
                </a:r>
                <a:endParaRPr lang="es-ES" sz="800">
                  <a:latin typeface="Agency FB" pitchFamily="2" charset="0"/>
                </a:endParaRPr>
              </a:p>
            </p:txBody>
          </p:sp>
          <p:sp>
            <p:nvSpPr>
              <p:cNvPr id="23591" name="AutoShape 40"/>
              <p:cNvSpPr>
                <a:spLocks noChangeArrowheads="1"/>
              </p:cNvSpPr>
              <p:nvPr/>
            </p:nvSpPr>
            <p:spPr bwMode="auto">
              <a:xfrm>
                <a:off x="2544" y="1488"/>
                <a:ext cx="624" cy="398"/>
              </a:xfrm>
              <a:prstGeom prst="flowChartDecision">
                <a:avLst/>
              </a:prstGeom>
              <a:solidFill>
                <a:srgbClr val="C0C0C0"/>
              </a:solidFill>
              <a:ln w="9525">
                <a:solidFill>
                  <a:schemeClr val="tx1"/>
                </a:solidFill>
                <a:miter lim="800000"/>
                <a:headEnd/>
                <a:tailEnd/>
              </a:ln>
            </p:spPr>
            <p:txBody>
              <a:bodyPr wrap="none" lIns="0" tIns="0" rIns="0" bIns="0" anchor="ctr"/>
              <a:lstStyle/>
              <a:p>
                <a:pPr algn="ctr" eaLnBrk="0" hangingPunct="0"/>
                <a:r>
                  <a:rPr lang="es-MX" sz="900">
                    <a:latin typeface="Agency FB" pitchFamily="2" charset="0"/>
                  </a:rPr>
                  <a:t>¿Material requerido?</a:t>
                </a:r>
                <a:endParaRPr lang="es-ES" sz="900">
                  <a:latin typeface="Agency FB" pitchFamily="2" charset="0"/>
                </a:endParaRPr>
              </a:p>
            </p:txBody>
          </p:sp>
          <p:sp>
            <p:nvSpPr>
              <p:cNvPr id="23592" name="AutoShape 41"/>
              <p:cNvSpPr>
                <a:spLocks noChangeArrowheads="1"/>
              </p:cNvSpPr>
              <p:nvPr/>
            </p:nvSpPr>
            <p:spPr bwMode="auto">
              <a:xfrm>
                <a:off x="3648" y="1488"/>
                <a:ext cx="624" cy="399"/>
              </a:xfrm>
              <a:prstGeom prst="flowChartDecision">
                <a:avLst/>
              </a:prstGeom>
              <a:solidFill>
                <a:srgbClr val="C0C0C0"/>
              </a:solidFill>
              <a:ln w="9525">
                <a:solidFill>
                  <a:schemeClr val="tx1"/>
                </a:solidFill>
                <a:miter lim="800000"/>
                <a:headEnd/>
                <a:tailEnd/>
              </a:ln>
            </p:spPr>
            <p:txBody>
              <a:bodyPr wrap="none" lIns="0" tIns="0" rIns="0" bIns="0" anchor="ctr"/>
              <a:lstStyle/>
              <a:p>
                <a:pPr algn="ctr" eaLnBrk="0" hangingPunct="0"/>
                <a:r>
                  <a:rPr lang="es-MX" sz="900">
                    <a:latin typeface="Agency FB" pitchFamily="2" charset="0"/>
                  </a:rPr>
                  <a:t>¿Origen del materia?l</a:t>
                </a:r>
                <a:endParaRPr lang="es-ES" sz="900">
                  <a:latin typeface="Agency FB" pitchFamily="2" charset="0"/>
                </a:endParaRPr>
              </a:p>
            </p:txBody>
          </p:sp>
          <p:sp>
            <p:nvSpPr>
              <p:cNvPr id="23593" name="AutoShape 42"/>
              <p:cNvSpPr>
                <a:spLocks noChangeArrowheads="1"/>
              </p:cNvSpPr>
              <p:nvPr/>
            </p:nvSpPr>
            <p:spPr bwMode="auto">
              <a:xfrm>
                <a:off x="2544" y="2976"/>
                <a:ext cx="624" cy="399"/>
              </a:xfrm>
              <a:prstGeom prst="flowChartDecision">
                <a:avLst/>
              </a:prstGeom>
              <a:solidFill>
                <a:srgbClr val="C0C0C0"/>
              </a:solidFill>
              <a:ln w="9525">
                <a:solidFill>
                  <a:schemeClr val="tx1"/>
                </a:solidFill>
                <a:miter lim="800000"/>
                <a:headEnd/>
                <a:tailEnd/>
              </a:ln>
            </p:spPr>
            <p:txBody>
              <a:bodyPr wrap="none" lIns="0" tIns="0" rIns="0" bIns="0" anchor="ctr"/>
              <a:lstStyle/>
              <a:p>
                <a:pPr algn="ctr" eaLnBrk="0" hangingPunct="0"/>
                <a:r>
                  <a:rPr lang="es-MX" sz="900">
                    <a:latin typeface="Agency FB" pitchFamily="2" charset="0"/>
                  </a:rPr>
                  <a:t>¿Material requerido?</a:t>
                </a:r>
                <a:endParaRPr lang="es-ES" sz="900">
                  <a:latin typeface="Agency FB" pitchFamily="2" charset="0"/>
                </a:endParaRPr>
              </a:p>
            </p:txBody>
          </p:sp>
          <p:sp>
            <p:nvSpPr>
              <p:cNvPr id="23594" name="Line 43"/>
              <p:cNvSpPr>
                <a:spLocks noChangeShapeType="1"/>
              </p:cNvSpPr>
              <p:nvPr/>
            </p:nvSpPr>
            <p:spPr bwMode="auto">
              <a:xfrm>
                <a:off x="1056" y="2544"/>
                <a:ext cx="0" cy="1008"/>
              </a:xfrm>
              <a:prstGeom prst="line">
                <a:avLst/>
              </a:prstGeom>
              <a:noFill/>
              <a:ln w="9525">
                <a:solidFill>
                  <a:schemeClr val="tx1"/>
                </a:solidFill>
                <a:round/>
                <a:headEnd/>
                <a:tailEnd/>
              </a:ln>
            </p:spPr>
            <p:txBody>
              <a:bodyPr/>
              <a:lstStyle/>
              <a:p>
                <a:endParaRPr lang="es-PE"/>
              </a:p>
            </p:txBody>
          </p:sp>
          <p:sp>
            <p:nvSpPr>
              <p:cNvPr id="23595" name="Oval 44"/>
              <p:cNvSpPr>
                <a:spLocks noChangeArrowheads="1"/>
              </p:cNvSpPr>
              <p:nvPr/>
            </p:nvSpPr>
            <p:spPr bwMode="auto">
              <a:xfrm>
                <a:off x="1392" y="3744"/>
                <a:ext cx="192" cy="199"/>
              </a:xfrm>
              <a:prstGeom prst="ellipse">
                <a:avLst/>
              </a:prstGeom>
              <a:solidFill>
                <a:srgbClr val="C0C0C0"/>
              </a:solidFill>
              <a:ln w="9525">
                <a:solidFill>
                  <a:schemeClr val="tx1"/>
                </a:solidFill>
                <a:round/>
                <a:headEnd/>
                <a:tailEnd/>
              </a:ln>
            </p:spPr>
            <p:txBody>
              <a:bodyPr wrap="none" anchor="ctr"/>
              <a:lstStyle/>
              <a:p>
                <a:pPr algn="ctr" eaLnBrk="0" hangingPunct="0"/>
                <a:r>
                  <a:rPr lang="es-MX" sz="1000">
                    <a:latin typeface="Agency FB" pitchFamily="2" charset="0"/>
                  </a:rPr>
                  <a:t>B</a:t>
                </a:r>
                <a:endParaRPr lang="es-ES" sz="1000">
                  <a:latin typeface="Agency FB" pitchFamily="2" charset="0"/>
                </a:endParaRPr>
              </a:p>
            </p:txBody>
          </p:sp>
          <p:sp>
            <p:nvSpPr>
              <p:cNvPr id="23596" name="Line 45"/>
              <p:cNvSpPr>
                <a:spLocks noChangeShapeType="1"/>
              </p:cNvSpPr>
              <p:nvPr/>
            </p:nvSpPr>
            <p:spPr bwMode="auto">
              <a:xfrm>
                <a:off x="3120" y="3696"/>
                <a:ext cx="528" cy="0"/>
              </a:xfrm>
              <a:prstGeom prst="line">
                <a:avLst/>
              </a:prstGeom>
              <a:noFill/>
              <a:ln w="9525">
                <a:solidFill>
                  <a:schemeClr val="tx1"/>
                </a:solidFill>
                <a:round/>
                <a:headEnd/>
                <a:tailEnd type="triangle" w="med" len="med"/>
              </a:ln>
            </p:spPr>
            <p:txBody>
              <a:bodyPr/>
              <a:lstStyle/>
              <a:p>
                <a:endParaRPr lang="es-PE"/>
              </a:p>
            </p:txBody>
          </p:sp>
          <p:sp>
            <p:nvSpPr>
              <p:cNvPr id="23597" name="Line 46"/>
              <p:cNvSpPr>
                <a:spLocks noChangeShapeType="1"/>
              </p:cNvSpPr>
              <p:nvPr/>
            </p:nvSpPr>
            <p:spPr bwMode="auto">
              <a:xfrm>
                <a:off x="864" y="2160"/>
                <a:ext cx="384" cy="0"/>
              </a:xfrm>
              <a:prstGeom prst="line">
                <a:avLst/>
              </a:prstGeom>
              <a:noFill/>
              <a:ln w="9525">
                <a:solidFill>
                  <a:schemeClr val="tx1"/>
                </a:solidFill>
                <a:round/>
                <a:headEnd/>
                <a:tailEnd type="triangle" w="med" len="med"/>
              </a:ln>
            </p:spPr>
            <p:txBody>
              <a:bodyPr/>
              <a:lstStyle/>
              <a:p>
                <a:endParaRPr lang="es-PE"/>
              </a:p>
            </p:txBody>
          </p:sp>
          <p:sp>
            <p:nvSpPr>
              <p:cNvPr id="23598" name="Line 47"/>
              <p:cNvSpPr>
                <a:spLocks noChangeShapeType="1"/>
              </p:cNvSpPr>
              <p:nvPr/>
            </p:nvSpPr>
            <p:spPr bwMode="auto">
              <a:xfrm>
                <a:off x="2112" y="2736"/>
                <a:ext cx="480" cy="0"/>
              </a:xfrm>
              <a:prstGeom prst="line">
                <a:avLst/>
              </a:prstGeom>
              <a:noFill/>
              <a:ln w="9525">
                <a:solidFill>
                  <a:schemeClr val="tx1"/>
                </a:solidFill>
                <a:round/>
                <a:headEnd/>
                <a:tailEnd type="triangle" w="med" len="med"/>
              </a:ln>
            </p:spPr>
            <p:txBody>
              <a:bodyPr/>
              <a:lstStyle/>
              <a:p>
                <a:endParaRPr lang="es-PE"/>
              </a:p>
            </p:txBody>
          </p:sp>
          <p:sp>
            <p:nvSpPr>
              <p:cNvPr id="23599" name="Line 48"/>
              <p:cNvSpPr>
                <a:spLocks noChangeShapeType="1"/>
              </p:cNvSpPr>
              <p:nvPr/>
            </p:nvSpPr>
            <p:spPr bwMode="auto">
              <a:xfrm>
                <a:off x="3168" y="1680"/>
                <a:ext cx="480" cy="0"/>
              </a:xfrm>
              <a:prstGeom prst="line">
                <a:avLst/>
              </a:prstGeom>
              <a:noFill/>
              <a:ln w="9525">
                <a:solidFill>
                  <a:schemeClr val="tx1"/>
                </a:solidFill>
                <a:round/>
                <a:headEnd/>
                <a:tailEnd type="triangle" w="med" len="med"/>
              </a:ln>
            </p:spPr>
            <p:txBody>
              <a:bodyPr/>
              <a:lstStyle/>
              <a:p>
                <a:endParaRPr lang="es-PE"/>
              </a:p>
            </p:txBody>
          </p:sp>
          <p:sp>
            <p:nvSpPr>
              <p:cNvPr id="23600" name="Oval 49"/>
              <p:cNvSpPr>
                <a:spLocks noChangeArrowheads="1"/>
              </p:cNvSpPr>
              <p:nvPr/>
            </p:nvSpPr>
            <p:spPr bwMode="auto">
              <a:xfrm>
                <a:off x="1392" y="2448"/>
                <a:ext cx="192" cy="200"/>
              </a:xfrm>
              <a:prstGeom prst="ellipse">
                <a:avLst/>
              </a:prstGeom>
              <a:solidFill>
                <a:srgbClr val="C0C0C0"/>
              </a:solidFill>
              <a:ln w="9525">
                <a:solidFill>
                  <a:schemeClr val="tx1"/>
                </a:solidFill>
                <a:round/>
                <a:headEnd/>
                <a:tailEnd/>
              </a:ln>
            </p:spPr>
            <p:txBody>
              <a:bodyPr wrap="none" anchor="ctr"/>
              <a:lstStyle/>
              <a:p>
                <a:pPr algn="ctr" eaLnBrk="0" hangingPunct="0"/>
                <a:r>
                  <a:rPr lang="es-MX" sz="1000">
                    <a:latin typeface="Agency FB" pitchFamily="2" charset="0"/>
                  </a:rPr>
                  <a:t>A</a:t>
                </a:r>
                <a:endParaRPr lang="es-ES" sz="1000">
                  <a:latin typeface="Agency FB" pitchFamily="2" charset="0"/>
                </a:endParaRPr>
              </a:p>
            </p:txBody>
          </p:sp>
          <p:sp>
            <p:nvSpPr>
              <p:cNvPr id="23601" name="Oval 50"/>
              <p:cNvSpPr>
                <a:spLocks noChangeArrowheads="1"/>
              </p:cNvSpPr>
              <p:nvPr/>
            </p:nvSpPr>
            <p:spPr bwMode="auto">
              <a:xfrm>
                <a:off x="4896" y="3072"/>
                <a:ext cx="192" cy="199"/>
              </a:xfrm>
              <a:prstGeom prst="ellipse">
                <a:avLst/>
              </a:prstGeom>
              <a:solidFill>
                <a:srgbClr val="C0C0C0"/>
              </a:solidFill>
              <a:ln w="9525">
                <a:solidFill>
                  <a:schemeClr val="tx1"/>
                </a:solidFill>
                <a:round/>
                <a:headEnd/>
                <a:tailEnd/>
              </a:ln>
            </p:spPr>
            <p:txBody>
              <a:bodyPr wrap="none" anchor="ctr"/>
              <a:lstStyle/>
              <a:p>
                <a:pPr algn="ctr" eaLnBrk="0" hangingPunct="0"/>
                <a:r>
                  <a:rPr lang="es-MX" sz="1000">
                    <a:latin typeface="Agency FB" pitchFamily="2" charset="0"/>
                  </a:rPr>
                  <a:t>B</a:t>
                </a:r>
                <a:endParaRPr lang="es-ES" sz="1000">
                  <a:latin typeface="Agency FB" pitchFamily="2" charset="0"/>
                </a:endParaRPr>
              </a:p>
            </p:txBody>
          </p:sp>
          <p:sp>
            <p:nvSpPr>
              <p:cNvPr id="23602" name="Oval 51"/>
              <p:cNvSpPr>
                <a:spLocks noChangeArrowheads="1"/>
              </p:cNvSpPr>
              <p:nvPr/>
            </p:nvSpPr>
            <p:spPr bwMode="auto">
              <a:xfrm>
                <a:off x="4944" y="2112"/>
                <a:ext cx="192" cy="199"/>
              </a:xfrm>
              <a:prstGeom prst="ellipse">
                <a:avLst/>
              </a:prstGeom>
              <a:solidFill>
                <a:srgbClr val="C0C0C0"/>
              </a:solidFill>
              <a:ln w="9525">
                <a:solidFill>
                  <a:schemeClr val="tx1"/>
                </a:solidFill>
                <a:round/>
                <a:headEnd/>
                <a:tailEnd/>
              </a:ln>
            </p:spPr>
            <p:txBody>
              <a:bodyPr wrap="none" anchor="ctr"/>
              <a:lstStyle/>
              <a:p>
                <a:pPr algn="ctr" eaLnBrk="0" hangingPunct="0"/>
                <a:r>
                  <a:rPr lang="es-MX" sz="1000">
                    <a:latin typeface="Agency FB" pitchFamily="2" charset="0"/>
                  </a:rPr>
                  <a:t>A</a:t>
                </a:r>
                <a:endParaRPr lang="es-ES" sz="1000">
                  <a:latin typeface="Agency FB" pitchFamily="2" charset="0"/>
                </a:endParaRPr>
              </a:p>
            </p:txBody>
          </p:sp>
          <p:sp>
            <p:nvSpPr>
              <p:cNvPr id="23603" name="Line 52"/>
              <p:cNvSpPr>
                <a:spLocks noChangeShapeType="1"/>
              </p:cNvSpPr>
              <p:nvPr/>
            </p:nvSpPr>
            <p:spPr bwMode="auto">
              <a:xfrm>
                <a:off x="1056" y="2544"/>
                <a:ext cx="336" cy="0"/>
              </a:xfrm>
              <a:prstGeom prst="line">
                <a:avLst/>
              </a:prstGeom>
              <a:noFill/>
              <a:ln w="9525">
                <a:solidFill>
                  <a:schemeClr val="tx1"/>
                </a:solidFill>
                <a:round/>
                <a:headEnd/>
                <a:tailEnd type="triangle" w="med" len="med"/>
              </a:ln>
            </p:spPr>
            <p:txBody>
              <a:bodyPr/>
              <a:lstStyle/>
              <a:p>
                <a:endParaRPr lang="es-PE"/>
              </a:p>
            </p:txBody>
          </p:sp>
          <p:sp>
            <p:nvSpPr>
              <p:cNvPr id="23604" name="Line 53"/>
              <p:cNvSpPr>
                <a:spLocks noChangeShapeType="1"/>
              </p:cNvSpPr>
              <p:nvPr/>
            </p:nvSpPr>
            <p:spPr bwMode="auto">
              <a:xfrm>
                <a:off x="4272" y="1680"/>
                <a:ext cx="480" cy="0"/>
              </a:xfrm>
              <a:prstGeom prst="line">
                <a:avLst/>
              </a:prstGeom>
              <a:noFill/>
              <a:ln w="9525">
                <a:solidFill>
                  <a:schemeClr val="tx1"/>
                </a:solidFill>
                <a:round/>
                <a:headEnd/>
                <a:tailEnd type="triangle" w="med" len="med"/>
              </a:ln>
            </p:spPr>
            <p:txBody>
              <a:bodyPr/>
              <a:lstStyle/>
              <a:p>
                <a:endParaRPr lang="es-PE"/>
              </a:p>
            </p:txBody>
          </p:sp>
          <p:sp>
            <p:nvSpPr>
              <p:cNvPr id="23605" name="Line 54"/>
              <p:cNvSpPr>
                <a:spLocks noChangeShapeType="1"/>
              </p:cNvSpPr>
              <p:nvPr/>
            </p:nvSpPr>
            <p:spPr bwMode="auto">
              <a:xfrm flipH="1">
                <a:off x="2880" y="2016"/>
                <a:ext cx="1104" cy="0"/>
              </a:xfrm>
              <a:prstGeom prst="line">
                <a:avLst/>
              </a:prstGeom>
              <a:noFill/>
              <a:ln w="9525">
                <a:solidFill>
                  <a:schemeClr val="tx1"/>
                </a:solidFill>
                <a:round/>
                <a:headEnd/>
                <a:tailEnd type="triangle" w="med" len="med"/>
              </a:ln>
            </p:spPr>
            <p:txBody>
              <a:bodyPr/>
              <a:lstStyle/>
              <a:p>
                <a:endParaRPr lang="es-PE"/>
              </a:p>
            </p:txBody>
          </p:sp>
          <p:sp>
            <p:nvSpPr>
              <p:cNvPr id="23606" name="Rectangle 55"/>
              <p:cNvSpPr>
                <a:spLocks noChangeArrowheads="1"/>
              </p:cNvSpPr>
              <p:nvPr/>
            </p:nvSpPr>
            <p:spPr bwMode="auto">
              <a:xfrm>
                <a:off x="3648" y="3024"/>
                <a:ext cx="516" cy="317"/>
              </a:xfrm>
              <a:prstGeom prst="rect">
                <a:avLst/>
              </a:prstGeom>
              <a:solidFill>
                <a:srgbClr val="C0C0C0"/>
              </a:solidFill>
              <a:ln w="9525">
                <a:solidFill>
                  <a:schemeClr val="tx1"/>
                </a:solidFill>
                <a:miter lim="800000"/>
                <a:headEnd/>
                <a:tailEnd/>
              </a:ln>
            </p:spPr>
            <p:txBody>
              <a:bodyPr lIns="72000" tIns="72000" rIns="72000" bIns="72000" anchor="ctr"/>
              <a:lstStyle/>
              <a:p>
                <a:pPr algn="ctr" eaLnBrk="0" hangingPunct="0"/>
                <a:r>
                  <a:rPr lang="es-MX" sz="900">
                    <a:latin typeface="Agency FB" pitchFamily="2" charset="0"/>
                  </a:rPr>
                  <a:t>Comunica deficiencia al almacén</a:t>
                </a:r>
                <a:endParaRPr lang="es-ES" sz="900">
                  <a:latin typeface="Agency FB" pitchFamily="2" charset="0"/>
                </a:endParaRPr>
              </a:p>
            </p:txBody>
          </p:sp>
          <p:sp>
            <p:nvSpPr>
              <p:cNvPr id="23607" name="Line 56"/>
              <p:cNvSpPr>
                <a:spLocks noChangeShapeType="1"/>
              </p:cNvSpPr>
              <p:nvPr/>
            </p:nvSpPr>
            <p:spPr bwMode="auto">
              <a:xfrm>
                <a:off x="816" y="3552"/>
                <a:ext cx="240" cy="0"/>
              </a:xfrm>
              <a:prstGeom prst="line">
                <a:avLst/>
              </a:prstGeom>
              <a:noFill/>
              <a:ln w="9525">
                <a:solidFill>
                  <a:schemeClr val="tx1"/>
                </a:solidFill>
                <a:round/>
                <a:headEnd/>
                <a:tailEnd/>
              </a:ln>
            </p:spPr>
            <p:txBody>
              <a:bodyPr/>
              <a:lstStyle/>
              <a:p>
                <a:endParaRPr lang="es-PE"/>
              </a:p>
            </p:txBody>
          </p:sp>
          <p:sp>
            <p:nvSpPr>
              <p:cNvPr id="23608" name="Line 57"/>
              <p:cNvSpPr>
                <a:spLocks noChangeShapeType="1"/>
              </p:cNvSpPr>
              <p:nvPr/>
            </p:nvSpPr>
            <p:spPr bwMode="auto">
              <a:xfrm>
                <a:off x="2880" y="1296"/>
                <a:ext cx="0" cy="199"/>
              </a:xfrm>
              <a:prstGeom prst="line">
                <a:avLst/>
              </a:prstGeom>
              <a:noFill/>
              <a:ln w="9525">
                <a:solidFill>
                  <a:schemeClr val="tx1"/>
                </a:solidFill>
                <a:round/>
                <a:headEnd/>
                <a:tailEnd type="triangle" w="med" len="med"/>
              </a:ln>
            </p:spPr>
            <p:txBody>
              <a:bodyPr/>
              <a:lstStyle/>
              <a:p>
                <a:endParaRPr lang="es-PE"/>
              </a:p>
            </p:txBody>
          </p:sp>
          <p:sp>
            <p:nvSpPr>
              <p:cNvPr id="23609" name="Oval 58"/>
              <p:cNvSpPr>
                <a:spLocks noChangeArrowheads="1"/>
              </p:cNvSpPr>
              <p:nvPr/>
            </p:nvSpPr>
            <p:spPr bwMode="auto">
              <a:xfrm>
                <a:off x="2784" y="768"/>
                <a:ext cx="192" cy="200"/>
              </a:xfrm>
              <a:prstGeom prst="ellipse">
                <a:avLst/>
              </a:prstGeom>
              <a:solidFill>
                <a:srgbClr val="C0C0C0"/>
              </a:solidFill>
              <a:ln w="9525">
                <a:solidFill>
                  <a:schemeClr val="tx1"/>
                </a:solidFill>
                <a:round/>
                <a:headEnd/>
                <a:tailEnd/>
              </a:ln>
            </p:spPr>
            <p:txBody>
              <a:bodyPr wrap="none" anchor="ctr"/>
              <a:lstStyle/>
              <a:p>
                <a:pPr algn="ctr" eaLnBrk="0" hangingPunct="0"/>
                <a:r>
                  <a:rPr lang="es-MX" sz="1000">
                    <a:latin typeface="Agency FB" pitchFamily="2" charset="0"/>
                  </a:rPr>
                  <a:t>B</a:t>
                </a:r>
                <a:endParaRPr lang="es-ES" sz="1000">
                  <a:latin typeface="Agency FB" pitchFamily="2" charset="0"/>
                </a:endParaRPr>
              </a:p>
            </p:txBody>
          </p:sp>
          <p:sp>
            <p:nvSpPr>
              <p:cNvPr id="23610" name="Line 59"/>
              <p:cNvSpPr>
                <a:spLocks noChangeShapeType="1"/>
              </p:cNvSpPr>
              <p:nvPr/>
            </p:nvSpPr>
            <p:spPr bwMode="auto">
              <a:xfrm>
                <a:off x="5040" y="1872"/>
                <a:ext cx="0" cy="249"/>
              </a:xfrm>
              <a:prstGeom prst="line">
                <a:avLst/>
              </a:prstGeom>
              <a:noFill/>
              <a:ln w="9525">
                <a:solidFill>
                  <a:schemeClr val="tx1"/>
                </a:solidFill>
                <a:round/>
                <a:headEnd/>
                <a:tailEnd type="triangle" w="med" len="med"/>
              </a:ln>
            </p:spPr>
            <p:txBody>
              <a:bodyPr/>
              <a:lstStyle/>
              <a:p>
                <a:endParaRPr lang="es-PE"/>
              </a:p>
            </p:txBody>
          </p:sp>
          <p:sp>
            <p:nvSpPr>
              <p:cNvPr id="23611" name="Text Box 60"/>
              <p:cNvSpPr txBox="1">
                <a:spLocks noChangeArrowheads="1"/>
              </p:cNvSpPr>
              <p:nvPr/>
            </p:nvSpPr>
            <p:spPr bwMode="auto">
              <a:xfrm>
                <a:off x="2880" y="1872"/>
                <a:ext cx="384" cy="150"/>
              </a:xfrm>
              <a:prstGeom prst="rect">
                <a:avLst/>
              </a:prstGeom>
              <a:noFill/>
              <a:ln w="9525">
                <a:solidFill>
                  <a:schemeClr val="tx1"/>
                </a:solidFill>
                <a:miter lim="800000"/>
                <a:headEnd/>
                <a:tailEnd/>
              </a:ln>
            </p:spPr>
            <p:txBody>
              <a:bodyPr>
                <a:spAutoFit/>
              </a:bodyPr>
              <a:lstStyle/>
              <a:p>
                <a:pPr eaLnBrk="0" hangingPunct="0">
                  <a:spcBef>
                    <a:spcPct val="50000"/>
                  </a:spcBef>
                </a:pPr>
                <a:r>
                  <a:rPr lang="es-MX" sz="900">
                    <a:latin typeface="Agency FB" pitchFamily="2" charset="0"/>
                  </a:rPr>
                  <a:t>SI</a:t>
                </a:r>
                <a:endParaRPr lang="es-ES" sz="900">
                  <a:latin typeface="Agency FB" pitchFamily="2" charset="0"/>
                </a:endParaRPr>
              </a:p>
            </p:txBody>
          </p:sp>
          <p:sp>
            <p:nvSpPr>
              <p:cNvPr id="23612" name="Text Box 61"/>
              <p:cNvSpPr txBox="1">
                <a:spLocks noChangeArrowheads="1"/>
              </p:cNvSpPr>
              <p:nvPr/>
            </p:nvSpPr>
            <p:spPr bwMode="auto">
              <a:xfrm>
                <a:off x="4272" y="1536"/>
                <a:ext cx="384" cy="150"/>
              </a:xfrm>
              <a:prstGeom prst="rect">
                <a:avLst/>
              </a:prstGeom>
              <a:noFill/>
              <a:ln w="9525">
                <a:solidFill>
                  <a:schemeClr val="tx1"/>
                </a:solidFill>
                <a:miter lim="800000"/>
                <a:headEnd/>
                <a:tailEnd/>
              </a:ln>
            </p:spPr>
            <p:txBody>
              <a:bodyPr>
                <a:spAutoFit/>
              </a:bodyPr>
              <a:lstStyle/>
              <a:p>
                <a:pPr eaLnBrk="0" hangingPunct="0">
                  <a:spcBef>
                    <a:spcPct val="50000"/>
                  </a:spcBef>
                </a:pPr>
                <a:r>
                  <a:rPr lang="es-MX" sz="900">
                    <a:latin typeface="Agency FB" pitchFamily="2" charset="0"/>
                  </a:rPr>
                  <a:t>Proveedor </a:t>
                </a:r>
                <a:endParaRPr lang="es-ES" sz="900">
                  <a:latin typeface="Agency FB" pitchFamily="2" charset="0"/>
                </a:endParaRPr>
              </a:p>
            </p:txBody>
          </p:sp>
          <p:sp>
            <p:nvSpPr>
              <p:cNvPr id="23613" name="Text Box 62"/>
              <p:cNvSpPr txBox="1">
                <a:spLocks noChangeArrowheads="1"/>
              </p:cNvSpPr>
              <p:nvPr/>
            </p:nvSpPr>
            <p:spPr bwMode="auto">
              <a:xfrm>
                <a:off x="576" y="2352"/>
                <a:ext cx="384" cy="150"/>
              </a:xfrm>
              <a:prstGeom prst="rect">
                <a:avLst/>
              </a:prstGeom>
              <a:noFill/>
              <a:ln w="9525">
                <a:solidFill>
                  <a:schemeClr val="tx1"/>
                </a:solidFill>
                <a:miter lim="800000"/>
                <a:headEnd/>
                <a:tailEnd/>
              </a:ln>
            </p:spPr>
            <p:txBody>
              <a:bodyPr>
                <a:spAutoFit/>
              </a:bodyPr>
              <a:lstStyle/>
              <a:p>
                <a:pPr eaLnBrk="0" hangingPunct="0">
                  <a:spcBef>
                    <a:spcPct val="50000"/>
                  </a:spcBef>
                </a:pPr>
                <a:r>
                  <a:rPr lang="es-MX" sz="900">
                    <a:latin typeface="Agency FB" pitchFamily="2" charset="0"/>
                  </a:rPr>
                  <a:t>NO</a:t>
                </a:r>
                <a:endParaRPr lang="es-ES" sz="900">
                  <a:latin typeface="Agency FB" pitchFamily="2" charset="0"/>
                </a:endParaRPr>
              </a:p>
            </p:txBody>
          </p:sp>
          <p:sp>
            <p:nvSpPr>
              <p:cNvPr id="23614" name="Text Box 63"/>
              <p:cNvSpPr txBox="1">
                <a:spLocks noChangeArrowheads="1"/>
              </p:cNvSpPr>
              <p:nvPr/>
            </p:nvSpPr>
            <p:spPr bwMode="auto">
              <a:xfrm>
                <a:off x="3264" y="1536"/>
                <a:ext cx="384" cy="150"/>
              </a:xfrm>
              <a:prstGeom prst="rect">
                <a:avLst/>
              </a:prstGeom>
              <a:noFill/>
              <a:ln w="9525">
                <a:solidFill>
                  <a:schemeClr val="tx1"/>
                </a:solidFill>
                <a:miter lim="800000"/>
                <a:headEnd/>
                <a:tailEnd/>
              </a:ln>
            </p:spPr>
            <p:txBody>
              <a:bodyPr>
                <a:spAutoFit/>
              </a:bodyPr>
              <a:lstStyle/>
              <a:p>
                <a:pPr eaLnBrk="0" hangingPunct="0">
                  <a:spcBef>
                    <a:spcPct val="50000"/>
                  </a:spcBef>
                </a:pPr>
                <a:r>
                  <a:rPr lang="es-MX" sz="900">
                    <a:latin typeface="Agency FB" pitchFamily="2" charset="0"/>
                  </a:rPr>
                  <a:t>NO</a:t>
                </a:r>
                <a:endParaRPr lang="es-ES" sz="900">
                  <a:latin typeface="Agency FB" pitchFamily="2" charset="0"/>
                </a:endParaRPr>
              </a:p>
            </p:txBody>
          </p:sp>
          <p:sp>
            <p:nvSpPr>
              <p:cNvPr id="23615" name="Text Box 64"/>
              <p:cNvSpPr txBox="1">
                <a:spLocks noChangeArrowheads="1"/>
              </p:cNvSpPr>
              <p:nvPr/>
            </p:nvSpPr>
            <p:spPr bwMode="auto">
              <a:xfrm>
                <a:off x="864" y="2016"/>
                <a:ext cx="384" cy="150"/>
              </a:xfrm>
              <a:prstGeom prst="rect">
                <a:avLst/>
              </a:prstGeom>
              <a:noFill/>
              <a:ln w="9525">
                <a:solidFill>
                  <a:schemeClr val="tx1"/>
                </a:solidFill>
                <a:miter lim="800000"/>
                <a:headEnd/>
                <a:tailEnd/>
              </a:ln>
            </p:spPr>
            <p:txBody>
              <a:bodyPr>
                <a:spAutoFit/>
              </a:bodyPr>
              <a:lstStyle/>
              <a:p>
                <a:pPr eaLnBrk="0" hangingPunct="0">
                  <a:spcBef>
                    <a:spcPct val="50000"/>
                  </a:spcBef>
                </a:pPr>
                <a:r>
                  <a:rPr lang="es-MX" sz="900">
                    <a:latin typeface="Agency FB" pitchFamily="2" charset="0"/>
                  </a:rPr>
                  <a:t>SI</a:t>
                </a:r>
                <a:endParaRPr lang="es-ES" sz="900">
                  <a:latin typeface="Agency FB" pitchFamily="2" charset="0"/>
                </a:endParaRPr>
              </a:p>
            </p:txBody>
          </p:sp>
          <p:sp>
            <p:nvSpPr>
              <p:cNvPr id="23616" name="Text Box 65"/>
              <p:cNvSpPr txBox="1">
                <a:spLocks noChangeArrowheads="1"/>
              </p:cNvSpPr>
              <p:nvPr/>
            </p:nvSpPr>
            <p:spPr bwMode="auto">
              <a:xfrm>
                <a:off x="3984" y="1824"/>
                <a:ext cx="384" cy="150"/>
              </a:xfrm>
              <a:prstGeom prst="rect">
                <a:avLst/>
              </a:prstGeom>
              <a:noFill/>
              <a:ln w="9525">
                <a:solidFill>
                  <a:schemeClr val="tx1"/>
                </a:solidFill>
                <a:miter lim="800000"/>
                <a:headEnd/>
                <a:tailEnd/>
              </a:ln>
            </p:spPr>
            <p:txBody>
              <a:bodyPr>
                <a:spAutoFit/>
              </a:bodyPr>
              <a:lstStyle/>
              <a:p>
                <a:pPr eaLnBrk="0" hangingPunct="0">
                  <a:spcBef>
                    <a:spcPct val="50000"/>
                  </a:spcBef>
                </a:pPr>
                <a:r>
                  <a:rPr lang="es-MX" sz="900">
                    <a:latin typeface="Agency FB" pitchFamily="2" charset="0"/>
                  </a:rPr>
                  <a:t>Almacén</a:t>
                </a:r>
                <a:endParaRPr lang="es-ES" sz="900">
                  <a:latin typeface="Agency FB" pitchFamily="2" charset="0"/>
                </a:endParaRPr>
              </a:p>
            </p:txBody>
          </p:sp>
          <p:sp>
            <p:nvSpPr>
              <p:cNvPr id="23617" name="Text Box 66"/>
              <p:cNvSpPr txBox="1">
                <a:spLocks noChangeArrowheads="1"/>
              </p:cNvSpPr>
              <p:nvPr/>
            </p:nvSpPr>
            <p:spPr bwMode="auto">
              <a:xfrm>
                <a:off x="2880" y="3360"/>
                <a:ext cx="384" cy="150"/>
              </a:xfrm>
              <a:prstGeom prst="rect">
                <a:avLst/>
              </a:prstGeom>
              <a:noFill/>
              <a:ln w="9525">
                <a:solidFill>
                  <a:schemeClr val="tx1"/>
                </a:solidFill>
                <a:miter lim="800000"/>
                <a:headEnd/>
                <a:tailEnd/>
              </a:ln>
            </p:spPr>
            <p:txBody>
              <a:bodyPr>
                <a:spAutoFit/>
              </a:bodyPr>
              <a:lstStyle/>
              <a:p>
                <a:pPr eaLnBrk="0" hangingPunct="0">
                  <a:spcBef>
                    <a:spcPct val="50000"/>
                  </a:spcBef>
                </a:pPr>
                <a:r>
                  <a:rPr lang="es-MX" sz="900">
                    <a:latin typeface="Agency FB" pitchFamily="2" charset="0"/>
                  </a:rPr>
                  <a:t>SI</a:t>
                </a:r>
                <a:endParaRPr lang="es-ES" sz="900">
                  <a:latin typeface="Agency FB" pitchFamily="2" charset="0"/>
                </a:endParaRPr>
              </a:p>
            </p:txBody>
          </p:sp>
          <p:sp>
            <p:nvSpPr>
              <p:cNvPr id="23618" name="Text Box 67"/>
              <p:cNvSpPr txBox="1">
                <a:spLocks noChangeArrowheads="1"/>
              </p:cNvSpPr>
              <p:nvPr/>
            </p:nvSpPr>
            <p:spPr bwMode="auto">
              <a:xfrm>
                <a:off x="3168" y="3024"/>
                <a:ext cx="384" cy="150"/>
              </a:xfrm>
              <a:prstGeom prst="rect">
                <a:avLst/>
              </a:prstGeom>
              <a:noFill/>
              <a:ln w="9525">
                <a:solidFill>
                  <a:schemeClr val="tx1"/>
                </a:solidFill>
                <a:miter lim="800000"/>
                <a:headEnd/>
                <a:tailEnd/>
              </a:ln>
            </p:spPr>
            <p:txBody>
              <a:bodyPr>
                <a:spAutoFit/>
              </a:bodyPr>
              <a:lstStyle/>
              <a:p>
                <a:pPr eaLnBrk="0" hangingPunct="0">
                  <a:spcBef>
                    <a:spcPct val="50000"/>
                  </a:spcBef>
                </a:pPr>
                <a:r>
                  <a:rPr lang="es-MX" sz="900">
                    <a:latin typeface="Agency FB" pitchFamily="2" charset="0"/>
                  </a:rPr>
                  <a:t>NO</a:t>
                </a:r>
                <a:endParaRPr lang="es-ES" sz="900">
                  <a:latin typeface="Agency FB" pitchFamily="2" charset="0"/>
                </a:endParaRPr>
              </a:p>
            </p:txBody>
          </p:sp>
          <p:sp>
            <p:nvSpPr>
              <p:cNvPr id="23619" name="AutoShape 68"/>
              <p:cNvSpPr>
                <a:spLocks noChangeArrowheads="1"/>
              </p:cNvSpPr>
              <p:nvPr/>
            </p:nvSpPr>
            <p:spPr bwMode="auto">
              <a:xfrm>
                <a:off x="288" y="1968"/>
                <a:ext cx="624" cy="399"/>
              </a:xfrm>
              <a:prstGeom prst="flowChartDecision">
                <a:avLst/>
              </a:prstGeom>
              <a:solidFill>
                <a:srgbClr val="C0C0C0"/>
              </a:solidFill>
              <a:ln w="9525">
                <a:solidFill>
                  <a:schemeClr val="tx1"/>
                </a:solidFill>
                <a:miter lim="800000"/>
                <a:headEnd/>
                <a:tailEnd/>
              </a:ln>
            </p:spPr>
            <p:txBody>
              <a:bodyPr wrap="none" lIns="0" tIns="0" rIns="0" bIns="0" anchor="ctr"/>
              <a:lstStyle/>
              <a:p>
                <a:pPr algn="ctr" eaLnBrk="0" hangingPunct="0"/>
                <a:r>
                  <a:rPr lang="es-MX" sz="900">
                    <a:latin typeface="Agency FB" pitchFamily="2" charset="0"/>
                  </a:rPr>
                  <a:t>Existencia suficiente</a:t>
                </a:r>
                <a:endParaRPr lang="es-ES" sz="900">
                  <a:latin typeface="Agency FB" pitchFamily="2" charset="0"/>
                </a:endParaRPr>
              </a:p>
            </p:txBody>
          </p:sp>
          <p:sp>
            <p:nvSpPr>
              <p:cNvPr id="23620" name="Line 69"/>
              <p:cNvSpPr>
                <a:spLocks noChangeShapeType="1"/>
              </p:cNvSpPr>
              <p:nvPr/>
            </p:nvSpPr>
            <p:spPr bwMode="auto">
              <a:xfrm>
                <a:off x="576" y="3216"/>
                <a:ext cx="0" cy="192"/>
              </a:xfrm>
              <a:prstGeom prst="line">
                <a:avLst/>
              </a:prstGeom>
              <a:noFill/>
              <a:ln w="9525">
                <a:solidFill>
                  <a:schemeClr val="tx1"/>
                </a:solidFill>
                <a:round/>
                <a:headEnd/>
                <a:tailEnd type="triangle" w="med" len="med"/>
              </a:ln>
            </p:spPr>
            <p:txBody>
              <a:bodyPr/>
              <a:lstStyle/>
              <a:p>
                <a:endParaRPr lang="es-PE"/>
              </a:p>
            </p:txBody>
          </p:sp>
          <p:sp>
            <p:nvSpPr>
              <p:cNvPr id="23621" name="Line 70"/>
              <p:cNvSpPr>
                <a:spLocks noChangeShapeType="1"/>
              </p:cNvSpPr>
              <p:nvPr/>
            </p:nvSpPr>
            <p:spPr bwMode="auto">
              <a:xfrm>
                <a:off x="576" y="2880"/>
                <a:ext cx="0" cy="192"/>
              </a:xfrm>
              <a:prstGeom prst="line">
                <a:avLst/>
              </a:prstGeom>
              <a:noFill/>
              <a:ln w="9525">
                <a:solidFill>
                  <a:schemeClr val="tx1"/>
                </a:solidFill>
                <a:round/>
                <a:headEnd/>
                <a:tailEnd type="triangle" w="med" len="med"/>
              </a:ln>
            </p:spPr>
            <p:txBody>
              <a:bodyPr/>
              <a:lstStyle/>
              <a:p>
                <a:endParaRPr lang="es-PE"/>
              </a:p>
            </p:txBody>
          </p:sp>
          <p:sp>
            <p:nvSpPr>
              <p:cNvPr id="23622" name="Line 71"/>
              <p:cNvSpPr>
                <a:spLocks noChangeShapeType="1"/>
              </p:cNvSpPr>
              <p:nvPr/>
            </p:nvSpPr>
            <p:spPr bwMode="auto">
              <a:xfrm>
                <a:off x="576" y="2352"/>
                <a:ext cx="0" cy="192"/>
              </a:xfrm>
              <a:prstGeom prst="line">
                <a:avLst/>
              </a:prstGeom>
              <a:noFill/>
              <a:ln w="9525">
                <a:solidFill>
                  <a:schemeClr val="tx1"/>
                </a:solidFill>
                <a:round/>
                <a:headEnd/>
                <a:tailEnd type="triangle" w="med" len="med"/>
              </a:ln>
            </p:spPr>
            <p:txBody>
              <a:bodyPr/>
              <a:lstStyle/>
              <a:p>
                <a:endParaRPr lang="es-PE"/>
              </a:p>
            </p:txBody>
          </p:sp>
          <p:sp>
            <p:nvSpPr>
              <p:cNvPr id="23623" name="Line 72"/>
              <p:cNvSpPr>
                <a:spLocks noChangeShapeType="1"/>
              </p:cNvSpPr>
              <p:nvPr/>
            </p:nvSpPr>
            <p:spPr bwMode="auto">
              <a:xfrm>
                <a:off x="624" y="1776"/>
                <a:ext cx="0" cy="192"/>
              </a:xfrm>
              <a:prstGeom prst="line">
                <a:avLst/>
              </a:prstGeom>
              <a:noFill/>
              <a:ln w="9525">
                <a:solidFill>
                  <a:schemeClr val="tx1"/>
                </a:solidFill>
                <a:round/>
                <a:headEnd/>
                <a:tailEnd type="triangle" w="med" len="med"/>
              </a:ln>
            </p:spPr>
            <p:txBody>
              <a:bodyPr/>
              <a:lstStyle/>
              <a:p>
                <a:endParaRPr lang="es-PE"/>
              </a:p>
            </p:txBody>
          </p:sp>
          <p:sp>
            <p:nvSpPr>
              <p:cNvPr id="23624" name="Line 73"/>
              <p:cNvSpPr>
                <a:spLocks noChangeShapeType="1"/>
              </p:cNvSpPr>
              <p:nvPr/>
            </p:nvSpPr>
            <p:spPr bwMode="auto">
              <a:xfrm>
                <a:off x="624" y="1488"/>
                <a:ext cx="0" cy="144"/>
              </a:xfrm>
              <a:prstGeom prst="line">
                <a:avLst/>
              </a:prstGeom>
              <a:noFill/>
              <a:ln w="9525">
                <a:solidFill>
                  <a:schemeClr val="tx1"/>
                </a:solidFill>
                <a:round/>
                <a:headEnd/>
                <a:tailEnd type="triangle" w="med" len="med"/>
              </a:ln>
            </p:spPr>
            <p:txBody>
              <a:bodyPr/>
              <a:lstStyle/>
              <a:p>
                <a:endParaRPr lang="es-PE"/>
              </a:p>
            </p:txBody>
          </p:sp>
          <p:sp>
            <p:nvSpPr>
              <p:cNvPr id="23625" name="Line 74"/>
              <p:cNvSpPr>
                <a:spLocks noChangeShapeType="1"/>
              </p:cNvSpPr>
              <p:nvPr/>
            </p:nvSpPr>
            <p:spPr bwMode="auto">
              <a:xfrm>
                <a:off x="1488" y="3552"/>
                <a:ext cx="0" cy="199"/>
              </a:xfrm>
              <a:prstGeom prst="line">
                <a:avLst/>
              </a:prstGeom>
              <a:noFill/>
              <a:ln w="9525">
                <a:solidFill>
                  <a:schemeClr val="tx1"/>
                </a:solidFill>
                <a:round/>
                <a:headEnd/>
                <a:tailEnd type="triangle" w="med" len="med"/>
              </a:ln>
            </p:spPr>
            <p:txBody>
              <a:bodyPr/>
              <a:lstStyle/>
              <a:p>
                <a:endParaRPr lang="es-PE"/>
              </a:p>
            </p:txBody>
          </p:sp>
          <p:sp>
            <p:nvSpPr>
              <p:cNvPr id="23626" name="Line 75"/>
              <p:cNvSpPr>
                <a:spLocks noChangeShapeType="1"/>
              </p:cNvSpPr>
              <p:nvPr/>
            </p:nvSpPr>
            <p:spPr bwMode="auto">
              <a:xfrm>
                <a:off x="1488" y="3024"/>
                <a:ext cx="0" cy="199"/>
              </a:xfrm>
              <a:prstGeom prst="line">
                <a:avLst/>
              </a:prstGeom>
              <a:noFill/>
              <a:ln w="9525">
                <a:solidFill>
                  <a:schemeClr val="tx1"/>
                </a:solidFill>
                <a:round/>
                <a:headEnd/>
                <a:tailEnd type="triangle" w="med" len="med"/>
              </a:ln>
            </p:spPr>
            <p:txBody>
              <a:bodyPr/>
              <a:lstStyle/>
              <a:p>
                <a:endParaRPr lang="es-PE"/>
              </a:p>
            </p:txBody>
          </p:sp>
          <p:sp>
            <p:nvSpPr>
              <p:cNvPr id="23627" name="Line 76"/>
              <p:cNvSpPr>
                <a:spLocks noChangeShapeType="1"/>
              </p:cNvSpPr>
              <p:nvPr/>
            </p:nvSpPr>
            <p:spPr bwMode="auto">
              <a:xfrm>
                <a:off x="1488" y="2640"/>
                <a:ext cx="0" cy="240"/>
              </a:xfrm>
              <a:prstGeom prst="line">
                <a:avLst/>
              </a:prstGeom>
              <a:noFill/>
              <a:ln w="9525">
                <a:solidFill>
                  <a:schemeClr val="tx1"/>
                </a:solidFill>
                <a:round/>
                <a:headEnd/>
                <a:tailEnd type="triangle" w="med" len="med"/>
              </a:ln>
            </p:spPr>
            <p:txBody>
              <a:bodyPr/>
              <a:lstStyle/>
              <a:p>
                <a:endParaRPr lang="es-PE"/>
              </a:p>
            </p:txBody>
          </p:sp>
          <p:sp>
            <p:nvSpPr>
              <p:cNvPr id="23628" name="Line 77"/>
              <p:cNvSpPr>
                <a:spLocks noChangeShapeType="1"/>
              </p:cNvSpPr>
              <p:nvPr/>
            </p:nvSpPr>
            <p:spPr bwMode="auto">
              <a:xfrm>
                <a:off x="2112" y="2160"/>
                <a:ext cx="0" cy="576"/>
              </a:xfrm>
              <a:prstGeom prst="line">
                <a:avLst/>
              </a:prstGeom>
              <a:noFill/>
              <a:ln w="9525">
                <a:solidFill>
                  <a:schemeClr val="tx1"/>
                </a:solidFill>
                <a:round/>
                <a:headEnd/>
                <a:tailEnd/>
              </a:ln>
            </p:spPr>
            <p:txBody>
              <a:bodyPr/>
              <a:lstStyle/>
              <a:p>
                <a:endParaRPr lang="es-PE"/>
              </a:p>
            </p:txBody>
          </p:sp>
          <p:sp>
            <p:nvSpPr>
              <p:cNvPr id="23629" name="Line 78"/>
              <p:cNvSpPr>
                <a:spLocks noChangeShapeType="1"/>
              </p:cNvSpPr>
              <p:nvPr/>
            </p:nvSpPr>
            <p:spPr bwMode="auto">
              <a:xfrm>
                <a:off x="2880" y="1872"/>
                <a:ext cx="0" cy="240"/>
              </a:xfrm>
              <a:prstGeom prst="line">
                <a:avLst/>
              </a:prstGeom>
              <a:noFill/>
              <a:ln w="9525">
                <a:solidFill>
                  <a:schemeClr val="tx1"/>
                </a:solidFill>
                <a:round/>
                <a:headEnd/>
                <a:tailEnd type="triangle" w="med" len="med"/>
              </a:ln>
            </p:spPr>
            <p:txBody>
              <a:bodyPr/>
              <a:lstStyle/>
              <a:p>
                <a:endParaRPr lang="es-PE"/>
              </a:p>
            </p:txBody>
          </p:sp>
          <p:sp>
            <p:nvSpPr>
              <p:cNvPr id="23630" name="Line 79"/>
              <p:cNvSpPr>
                <a:spLocks noChangeShapeType="1"/>
              </p:cNvSpPr>
              <p:nvPr/>
            </p:nvSpPr>
            <p:spPr bwMode="auto">
              <a:xfrm>
                <a:off x="2880" y="3360"/>
                <a:ext cx="0" cy="199"/>
              </a:xfrm>
              <a:prstGeom prst="line">
                <a:avLst/>
              </a:prstGeom>
              <a:noFill/>
              <a:ln w="9525">
                <a:solidFill>
                  <a:schemeClr val="tx1"/>
                </a:solidFill>
                <a:round/>
                <a:headEnd/>
                <a:tailEnd type="triangle" w="med" len="med"/>
              </a:ln>
            </p:spPr>
            <p:txBody>
              <a:bodyPr/>
              <a:lstStyle/>
              <a:p>
                <a:endParaRPr lang="es-PE"/>
              </a:p>
            </p:txBody>
          </p:sp>
          <p:sp>
            <p:nvSpPr>
              <p:cNvPr id="23631" name="Line 80"/>
              <p:cNvSpPr>
                <a:spLocks noChangeShapeType="1"/>
              </p:cNvSpPr>
              <p:nvPr/>
            </p:nvSpPr>
            <p:spPr bwMode="auto">
              <a:xfrm>
                <a:off x="2880" y="2784"/>
                <a:ext cx="0" cy="199"/>
              </a:xfrm>
              <a:prstGeom prst="line">
                <a:avLst/>
              </a:prstGeom>
              <a:noFill/>
              <a:ln w="9525">
                <a:solidFill>
                  <a:schemeClr val="tx1"/>
                </a:solidFill>
                <a:round/>
                <a:headEnd/>
                <a:tailEnd type="triangle" w="med" len="med"/>
              </a:ln>
            </p:spPr>
            <p:txBody>
              <a:bodyPr/>
              <a:lstStyle/>
              <a:p>
                <a:endParaRPr lang="es-PE"/>
              </a:p>
            </p:txBody>
          </p:sp>
          <p:sp>
            <p:nvSpPr>
              <p:cNvPr id="23632" name="Line 81"/>
              <p:cNvSpPr>
                <a:spLocks noChangeShapeType="1"/>
              </p:cNvSpPr>
              <p:nvPr/>
            </p:nvSpPr>
            <p:spPr bwMode="auto">
              <a:xfrm>
                <a:off x="2880" y="2448"/>
                <a:ext cx="0" cy="199"/>
              </a:xfrm>
              <a:prstGeom prst="line">
                <a:avLst/>
              </a:prstGeom>
              <a:noFill/>
              <a:ln w="9525">
                <a:solidFill>
                  <a:schemeClr val="tx1"/>
                </a:solidFill>
                <a:round/>
                <a:headEnd/>
                <a:tailEnd type="triangle" w="med" len="med"/>
              </a:ln>
            </p:spPr>
            <p:txBody>
              <a:bodyPr/>
              <a:lstStyle/>
              <a:p>
                <a:endParaRPr lang="es-PE"/>
              </a:p>
            </p:txBody>
          </p:sp>
          <p:sp>
            <p:nvSpPr>
              <p:cNvPr id="23633" name="Line 82"/>
              <p:cNvSpPr>
                <a:spLocks noChangeShapeType="1"/>
              </p:cNvSpPr>
              <p:nvPr/>
            </p:nvSpPr>
            <p:spPr bwMode="auto">
              <a:xfrm>
                <a:off x="3984" y="1872"/>
                <a:ext cx="0" cy="144"/>
              </a:xfrm>
              <a:prstGeom prst="line">
                <a:avLst/>
              </a:prstGeom>
              <a:noFill/>
              <a:ln w="9525">
                <a:solidFill>
                  <a:schemeClr val="tx1"/>
                </a:solidFill>
                <a:round/>
                <a:headEnd/>
                <a:tailEnd type="triangle" w="med" len="med"/>
              </a:ln>
            </p:spPr>
            <p:txBody>
              <a:bodyPr/>
              <a:lstStyle/>
              <a:p>
                <a:endParaRPr lang="es-PE"/>
              </a:p>
            </p:txBody>
          </p:sp>
          <p:sp>
            <p:nvSpPr>
              <p:cNvPr id="23634" name="Line 83"/>
              <p:cNvSpPr>
                <a:spLocks noChangeShapeType="1"/>
              </p:cNvSpPr>
              <p:nvPr/>
            </p:nvSpPr>
            <p:spPr bwMode="auto">
              <a:xfrm>
                <a:off x="4176" y="3168"/>
                <a:ext cx="720" cy="0"/>
              </a:xfrm>
              <a:prstGeom prst="line">
                <a:avLst/>
              </a:prstGeom>
              <a:noFill/>
              <a:ln w="9525">
                <a:solidFill>
                  <a:schemeClr val="tx1"/>
                </a:solidFill>
                <a:round/>
                <a:headEnd/>
                <a:tailEnd type="triangle" w="med" len="med"/>
              </a:ln>
            </p:spPr>
            <p:txBody>
              <a:bodyPr/>
              <a:lstStyle/>
              <a:p>
                <a:endParaRPr lang="es-PE"/>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500" fill="hold"/>
                                        <p:tgtEl>
                                          <p:spTgt spid="25602"/>
                                        </p:tgtEl>
                                        <p:attrNameLst>
                                          <p:attrName>ppt_w</p:attrName>
                                        </p:attrNameLst>
                                      </p:cBhvr>
                                      <p:tavLst>
                                        <p:tav tm="0">
                                          <p:val>
                                            <p:fltVal val="0"/>
                                          </p:val>
                                        </p:tav>
                                        <p:tav tm="100000">
                                          <p:val>
                                            <p:strVal val="#ppt_w"/>
                                          </p:val>
                                        </p:tav>
                                      </p:tavLst>
                                    </p:anim>
                                    <p:anim calcmode="lin" valueType="num">
                                      <p:cBhvr>
                                        <p:cTn id="8" dur="500" fill="hold"/>
                                        <p:tgtEl>
                                          <p:spTgt spid="2560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nodePh="1">
                                  <p:stCondLst>
                                    <p:cond delay="0"/>
                                  </p:stCondLst>
                                  <p:endCondLst>
                                    <p:cond evt="begin" delay="0">
                                      <p:tn val="11"/>
                                    </p:cond>
                                  </p:endCondLst>
                                  <p:childTnLst>
                                    <p:set>
                                      <p:cBhvr>
                                        <p:cTn id="12" dur="1" fill="hold">
                                          <p:stCondLst>
                                            <p:cond delay="0"/>
                                          </p:stCondLst>
                                        </p:cTn>
                                        <p:tgtEl>
                                          <p:spTgt spid="25604"/>
                                        </p:tgtEl>
                                        <p:attrNameLst>
                                          <p:attrName>style.visibility</p:attrName>
                                        </p:attrNameLst>
                                      </p:cBhvr>
                                      <p:to>
                                        <p:strVal val="visible"/>
                                      </p:to>
                                    </p:set>
                                    <p:animEffect transition="in" filter="dissolve">
                                      <p:cBhvr>
                                        <p:cTn id="13" dur="500"/>
                                        <p:tgtEl>
                                          <p:spTgt spid="2560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ssolv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4"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28662" y="642918"/>
            <a:ext cx="7772400" cy="457200"/>
          </a:xfrm>
        </p:spPr>
        <p:txBody>
          <a:bodyPr>
            <a:normAutofit/>
          </a:bodyPr>
          <a:lstStyle/>
          <a:p>
            <a:pPr eaLnBrk="1" hangingPunct="1"/>
            <a:r>
              <a:rPr lang="es-MX" sz="1800" dirty="0" smtClean="0">
                <a:solidFill>
                  <a:srgbClr val="FF0000"/>
                </a:solidFill>
                <a:latin typeface="Arial Black" pitchFamily="34" charset="0"/>
              </a:rPr>
              <a:t>DIAGRAMA DE FORMATO HORIZONTAL</a:t>
            </a:r>
            <a:endParaRPr lang="es-ES" sz="1800" dirty="0" smtClean="0">
              <a:solidFill>
                <a:srgbClr val="FF0000"/>
              </a:solidFill>
              <a:latin typeface="Arial Black" pitchFamily="34" charset="0"/>
            </a:endParaRPr>
          </a:p>
        </p:txBody>
      </p:sp>
      <p:grpSp>
        <p:nvGrpSpPr>
          <p:cNvPr id="2" name="Group 103"/>
          <p:cNvGrpSpPr>
            <a:grpSpLocks/>
          </p:cNvGrpSpPr>
          <p:nvPr/>
        </p:nvGrpSpPr>
        <p:grpSpPr bwMode="auto">
          <a:xfrm>
            <a:off x="928662" y="1142984"/>
            <a:ext cx="7215238" cy="5000660"/>
            <a:chOff x="192" y="384"/>
            <a:chExt cx="5424" cy="3744"/>
          </a:xfrm>
        </p:grpSpPr>
        <p:sp>
          <p:nvSpPr>
            <p:cNvPr id="24580" name="Rectangle 5"/>
            <p:cNvSpPr>
              <a:spLocks noChangeArrowheads="1"/>
            </p:cNvSpPr>
            <p:nvPr/>
          </p:nvSpPr>
          <p:spPr bwMode="auto">
            <a:xfrm>
              <a:off x="3680" y="3872"/>
              <a:ext cx="1936" cy="256"/>
            </a:xfrm>
            <a:prstGeom prst="rect">
              <a:avLst/>
            </a:prstGeom>
            <a:noFill/>
            <a:ln w="9525">
              <a:noFill/>
              <a:miter lim="800000"/>
              <a:headEnd/>
              <a:tailEnd/>
            </a:ln>
          </p:spPr>
          <p:txBody>
            <a:bodyPr/>
            <a:lstStyle/>
            <a:p>
              <a:pPr>
                <a:spcBef>
                  <a:spcPct val="20000"/>
                </a:spcBef>
                <a:spcAft>
                  <a:spcPct val="0"/>
                </a:spcAft>
              </a:pPr>
              <a:r>
                <a:rPr lang="es-MX" sz="700" b="1">
                  <a:latin typeface="Arial Narrow" pitchFamily="34" charset="0"/>
                </a:rPr>
                <a:t>FECHA DE ELABORACIÓN</a:t>
              </a:r>
              <a:endParaRPr lang="es-ES" sz="700" b="1">
                <a:latin typeface="Arial Narrow" pitchFamily="34" charset="0"/>
              </a:endParaRPr>
            </a:p>
          </p:txBody>
        </p:sp>
        <p:sp>
          <p:nvSpPr>
            <p:cNvPr id="24581" name="Rectangle 6"/>
            <p:cNvSpPr>
              <a:spLocks noChangeArrowheads="1"/>
            </p:cNvSpPr>
            <p:nvPr/>
          </p:nvSpPr>
          <p:spPr bwMode="auto">
            <a:xfrm>
              <a:off x="1827" y="3872"/>
              <a:ext cx="1853" cy="256"/>
            </a:xfrm>
            <a:prstGeom prst="rect">
              <a:avLst/>
            </a:prstGeom>
            <a:noFill/>
            <a:ln w="9525">
              <a:noFill/>
              <a:miter lim="800000"/>
              <a:headEnd/>
              <a:tailEnd/>
            </a:ln>
          </p:spPr>
          <p:txBody>
            <a:bodyPr/>
            <a:lstStyle/>
            <a:p>
              <a:pPr>
                <a:spcBef>
                  <a:spcPct val="20000"/>
                </a:spcBef>
                <a:spcAft>
                  <a:spcPct val="0"/>
                </a:spcAft>
              </a:pPr>
              <a:r>
                <a:rPr lang="es-MX" sz="700" b="1">
                  <a:latin typeface="Arial Narrow" pitchFamily="34" charset="0"/>
                </a:rPr>
                <a:t>AUTORIZÓ</a:t>
              </a:r>
              <a:endParaRPr lang="es-ES" sz="700" b="1">
                <a:latin typeface="Arial Narrow" pitchFamily="34" charset="0"/>
              </a:endParaRPr>
            </a:p>
          </p:txBody>
        </p:sp>
        <p:sp>
          <p:nvSpPr>
            <p:cNvPr id="24582" name="Rectangle 7"/>
            <p:cNvSpPr>
              <a:spLocks noChangeArrowheads="1"/>
            </p:cNvSpPr>
            <p:nvPr/>
          </p:nvSpPr>
          <p:spPr bwMode="auto">
            <a:xfrm>
              <a:off x="192" y="3872"/>
              <a:ext cx="1635" cy="256"/>
            </a:xfrm>
            <a:prstGeom prst="rect">
              <a:avLst/>
            </a:prstGeom>
            <a:noFill/>
            <a:ln w="9525">
              <a:noFill/>
              <a:miter lim="800000"/>
              <a:headEnd/>
              <a:tailEnd/>
            </a:ln>
          </p:spPr>
          <p:txBody>
            <a:bodyPr/>
            <a:lstStyle/>
            <a:p>
              <a:pPr>
                <a:spcBef>
                  <a:spcPct val="20000"/>
                </a:spcBef>
                <a:spcAft>
                  <a:spcPct val="0"/>
                </a:spcAft>
              </a:pPr>
              <a:r>
                <a:rPr lang="es-MX" sz="700" b="1">
                  <a:latin typeface="Arial Narrow" pitchFamily="34" charset="0"/>
                </a:rPr>
                <a:t>FORMULÓ</a:t>
              </a:r>
              <a:endParaRPr lang="es-ES" sz="700" b="1">
                <a:latin typeface="Arial Narrow" pitchFamily="34" charset="0"/>
              </a:endParaRPr>
            </a:p>
          </p:txBody>
        </p:sp>
        <p:sp>
          <p:nvSpPr>
            <p:cNvPr id="24583" name="Rectangle 9"/>
            <p:cNvSpPr>
              <a:spLocks noChangeArrowheads="1"/>
            </p:cNvSpPr>
            <p:nvPr/>
          </p:nvSpPr>
          <p:spPr bwMode="auto">
            <a:xfrm>
              <a:off x="192" y="576"/>
              <a:ext cx="5424" cy="144"/>
            </a:xfrm>
            <a:prstGeom prst="rect">
              <a:avLst/>
            </a:prstGeom>
            <a:solidFill>
              <a:srgbClr val="92D050"/>
            </a:solidFill>
            <a:ln w="9525">
              <a:noFill/>
              <a:miter lim="800000"/>
              <a:headEnd/>
              <a:tailEnd/>
            </a:ln>
          </p:spPr>
          <p:txBody>
            <a:bodyPr/>
            <a:lstStyle/>
            <a:p>
              <a:pPr algn="ctr">
                <a:spcBef>
                  <a:spcPct val="20000"/>
                </a:spcBef>
                <a:spcAft>
                  <a:spcPct val="0"/>
                </a:spcAft>
              </a:pPr>
              <a:r>
                <a:rPr lang="es-MX" sz="1200" b="1">
                  <a:latin typeface="Arial Narrow" pitchFamily="34" charset="0"/>
                </a:rPr>
                <a:t>PROCEDIMIENTO DE ADQUISICIÓN  DE MATERIALES</a:t>
              </a:r>
              <a:endParaRPr lang="es-ES" sz="700" b="1">
                <a:latin typeface="Arial Narrow" pitchFamily="34" charset="0"/>
              </a:endParaRPr>
            </a:p>
          </p:txBody>
        </p:sp>
        <p:sp>
          <p:nvSpPr>
            <p:cNvPr id="24584" name="Rectangle 10"/>
            <p:cNvSpPr>
              <a:spLocks noChangeArrowheads="1"/>
            </p:cNvSpPr>
            <p:nvPr/>
          </p:nvSpPr>
          <p:spPr bwMode="auto">
            <a:xfrm>
              <a:off x="192" y="384"/>
              <a:ext cx="5424" cy="205"/>
            </a:xfrm>
            <a:prstGeom prst="rect">
              <a:avLst/>
            </a:prstGeom>
            <a:solidFill>
              <a:srgbClr val="92D050"/>
            </a:solidFill>
            <a:ln w="9525">
              <a:noFill/>
              <a:miter lim="800000"/>
              <a:headEnd/>
              <a:tailEnd/>
            </a:ln>
          </p:spPr>
          <p:txBody>
            <a:bodyPr/>
            <a:lstStyle/>
            <a:p>
              <a:pPr algn="ctr">
                <a:spcBef>
                  <a:spcPct val="20000"/>
                </a:spcBef>
                <a:spcAft>
                  <a:spcPct val="0"/>
                </a:spcAft>
              </a:pPr>
              <a:r>
                <a:rPr lang="es-MX" sz="1200" b="1" dirty="0">
                  <a:latin typeface="Arial Narrow" pitchFamily="34" charset="0"/>
                </a:rPr>
                <a:t>DIRECCIÓN GENERAL DE PROVEEDURIA Y SERVICIOS GENERALES</a:t>
              </a:r>
              <a:endParaRPr lang="es-ES" sz="700" b="1" dirty="0">
                <a:latin typeface="Arial Narrow" pitchFamily="34" charset="0"/>
              </a:endParaRPr>
            </a:p>
          </p:txBody>
        </p:sp>
        <p:sp>
          <p:nvSpPr>
            <p:cNvPr id="24585" name="Line 11"/>
            <p:cNvSpPr>
              <a:spLocks noChangeShapeType="1"/>
            </p:cNvSpPr>
            <p:nvPr/>
          </p:nvSpPr>
          <p:spPr bwMode="auto">
            <a:xfrm>
              <a:off x="192" y="384"/>
              <a:ext cx="5424" cy="0"/>
            </a:xfrm>
            <a:prstGeom prst="line">
              <a:avLst/>
            </a:prstGeom>
            <a:noFill/>
            <a:ln w="28575" cap="sq">
              <a:solidFill>
                <a:schemeClr val="tx1"/>
              </a:solidFill>
              <a:round/>
              <a:headEnd/>
              <a:tailEnd/>
            </a:ln>
          </p:spPr>
          <p:txBody>
            <a:bodyPr/>
            <a:lstStyle/>
            <a:p>
              <a:endParaRPr lang="es-PE"/>
            </a:p>
          </p:txBody>
        </p:sp>
        <p:sp>
          <p:nvSpPr>
            <p:cNvPr id="24586" name="Line 12"/>
            <p:cNvSpPr>
              <a:spLocks noChangeShapeType="1"/>
            </p:cNvSpPr>
            <p:nvPr/>
          </p:nvSpPr>
          <p:spPr bwMode="auto">
            <a:xfrm>
              <a:off x="192" y="528"/>
              <a:ext cx="5424" cy="0"/>
            </a:xfrm>
            <a:prstGeom prst="line">
              <a:avLst/>
            </a:prstGeom>
            <a:noFill/>
            <a:ln w="12700">
              <a:solidFill>
                <a:schemeClr val="tx1"/>
              </a:solidFill>
              <a:round/>
              <a:headEnd/>
              <a:tailEnd/>
            </a:ln>
          </p:spPr>
          <p:txBody>
            <a:bodyPr/>
            <a:lstStyle/>
            <a:p>
              <a:endParaRPr lang="es-PE"/>
            </a:p>
          </p:txBody>
        </p:sp>
        <p:sp>
          <p:nvSpPr>
            <p:cNvPr id="24587" name="Line 13"/>
            <p:cNvSpPr>
              <a:spLocks noChangeShapeType="1"/>
            </p:cNvSpPr>
            <p:nvPr/>
          </p:nvSpPr>
          <p:spPr bwMode="auto">
            <a:xfrm>
              <a:off x="192" y="720"/>
              <a:ext cx="5424" cy="0"/>
            </a:xfrm>
            <a:prstGeom prst="line">
              <a:avLst/>
            </a:prstGeom>
            <a:noFill/>
            <a:ln w="12700">
              <a:solidFill>
                <a:schemeClr val="tx1"/>
              </a:solidFill>
              <a:round/>
              <a:headEnd/>
              <a:tailEnd/>
            </a:ln>
          </p:spPr>
          <p:txBody>
            <a:bodyPr/>
            <a:lstStyle/>
            <a:p>
              <a:endParaRPr lang="es-PE"/>
            </a:p>
          </p:txBody>
        </p:sp>
        <p:sp>
          <p:nvSpPr>
            <p:cNvPr id="24588" name="Line 14"/>
            <p:cNvSpPr>
              <a:spLocks noChangeShapeType="1"/>
            </p:cNvSpPr>
            <p:nvPr/>
          </p:nvSpPr>
          <p:spPr bwMode="auto">
            <a:xfrm>
              <a:off x="192" y="3872"/>
              <a:ext cx="5424" cy="0"/>
            </a:xfrm>
            <a:prstGeom prst="line">
              <a:avLst/>
            </a:prstGeom>
            <a:noFill/>
            <a:ln w="12700">
              <a:solidFill>
                <a:schemeClr val="tx1"/>
              </a:solidFill>
              <a:round/>
              <a:headEnd/>
              <a:tailEnd/>
            </a:ln>
          </p:spPr>
          <p:txBody>
            <a:bodyPr/>
            <a:lstStyle/>
            <a:p>
              <a:endParaRPr lang="es-PE"/>
            </a:p>
          </p:txBody>
        </p:sp>
        <p:sp>
          <p:nvSpPr>
            <p:cNvPr id="24589" name="Line 15"/>
            <p:cNvSpPr>
              <a:spLocks noChangeShapeType="1"/>
            </p:cNvSpPr>
            <p:nvPr/>
          </p:nvSpPr>
          <p:spPr bwMode="auto">
            <a:xfrm>
              <a:off x="192" y="4128"/>
              <a:ext cx="5424" cy="0"/>
            </a:xfrm>
            <a:prstGeom prst="line">
              <a:avLst/>
            </a:prstGeom>
            <a:noFill/>
            <a:ln w="28575" cap="sq">
              <a:solidFill>
                <a:schemeClr val="tx1"/>
              </a:solidFill>
              <a:round/>
              <a:headEnd/>
              <a:tailEnd/>
            </a:ln>
          </p:spPr>
          <p:txBody>
            <a:bodyPr/>
            <a:lstStyle/>
            <a:p>
              <a:endParaRPr lang="es-PE"/>
            </a:p>
          </p:txBody>
        </p:sp>
        <p:sp>
          <p:nvSpPr>
            <p:cNvPr id="24590" name="Line 16"/>
            <p:cNvSpPr>
              <a:spLocks noChangeShapeType="1"/>
            </p:cNvSpPr>
            <p:nvPr/>
          </p:nvSpPr>
          <p:spPr bwMode="auto">
            <a:xfrm>
              <a:off x="192" y="384"/>
              <a:ext cx="0" cy="3744"/>
            </a:xfrm>
            <a:prstGeom prst="line">
              <a:avLst/>
            </a:prstGeom>
            <a:noFill/>
            <a:ln w="28575" cap="sq">
              <a:solidFill>
                <a:schemeClr val="tx1"/>
              </a:solidFill>
              <a:round/>
              <a:headEnd/>
              <a:tailEnd/>
            </a:ln>
          </p:spPr>
          <p:txBody>
            <a:bodyPr/>
            <a:lstStyle/>
            <a:p>
              <a:endParaRPr lang="es-PE"/>
            </a:p>
          </p:txBody>
        </p:sp>
        <p:sp>
          <p:nvSpPr>
            <p:cNvPr id="24591" name="Line 17"/>
            <p:cNvSpPr>
              <a:spLocks noChangeShapeType="1"/>
            </p:cNvSpPr>
            <p:nvPr/>
          </p:nvSpPr>
          <p:spPr bwMode="auto">
            <a:xfrm>
              <a:off x="5616" y="384"/>
              <a:ext cx="0" cy="3744"/>
            </a:xfrm>
            <a:prstGeom prst="line">
              <a:avLst/>
            </a:prstGeom>
            <a:noFill/>
            <a:ln w="28575" cap="sq">
              <a:solidFill>
                <a:schemeClr val="tx1"/>
              </a:solidFill>
              <a:round/>
              <a:headEnd/>
              <a:tailEnd/>
            </a:ln>
          </p:spPr>
          <p:txBody>
            <a:bodyPr/>
            <a:lstStyle/>
            <a:p>
              <a:endParaRPr lang="es-PE"/>
            </a:p>
          </p:txBody>
        </p:sp>
        <p:sp>
          <p:nvSpPr>
            <p:cNvPr id="24592" name="Line 18"/>
            <p:cNvSpPr>
              <a:spLocks noChangeShapeType="1"/>
            </p:cNvSpPr>
            <p:nvPr/>
          </p:nvSpPr>
          <p:spPr bwMode="auto">
            <a:xfrm>
              <a:off x="1827" y="3872"/>
              <a:ext cx="0" cy="256"/>
            </a:xfrm>
            <a:prstGeom prst="line">
              <a:avLst/>
            </a:prstGeom>
            <a:noFill/>
            <a:ln w="12700">
              <a:solidFill>
                <a:schemeClr val="tx1"/>
              </a:solidFill>
              <a:round/>
              <a:headEnd/>
              <a:tailEnd/>
            </a:ln>
          </p:spPr>
          <p:txBody>
            <a:bodyPr/>
            <a:lstStyle/>
            <a:p>
              <a:endParaRPr lang="es-PE"/>
            </a:p>
          </p:txBody>
        </p:sp>
        <p:sp>
          <p:nvSpPr>
            <p:cNvPr id="24593" name="Line 19"/>
            <p:cNvSpPr>
              <a:spLocks noChangeShapeType="1"/>
            </p:cNvSpPr>
            <p:nvPr/>
          </p:nvSpPr>
          <p:spPr bwMode="auto">
            <a:xfrm>
              <a:off x="3680" y="3872"/>
              <a:ext cx="0" cy="256"/>
            </a:xfrm>
            <a:prstGeom prst="line">
              <a:avLst/>
            </a:prstGeom>
            <a:noFill/>
            <a:ln w="12700">
              <a:solidFill>
                <a:schemeClr val="tx1"/>
              </a:solidFill>
              <a:round/>
              <a:headEnd/>
              <a:tailEnd/>
            </a:ln>
          </p:spPr>
          <p:txBody>
            <a:bodyPr/>
            <a:lstStyle/>
            <a:p>
              <a:endParaRPr lang="es-PE"/>
            </a:p>
          </p:txBody>
        </p:sp>
        <p:grpSp>
          <p:nvGrpSpPr>
            <p:cNvPr id="3" name="Group 102"/>
            <p:cNvGrpSpPr>
              <a:grpSpLocks/>
            </p:cNvGrpSpPr>
            <p:nvPr/>
          </p:nvGrpSpPr>
          <p:grpSpPr bwMode="auto">
            <a:xfrm>
              <a:off x="288" y="768"/>
              <a:ext cx="5124" cy="2849"/>
              <a:chOff x="288" y="768"/>
              <a:chExt cx="5124" cy="2849"/>
            </a:xfrm>
          </p:grpSpPr>
          <p:sp>
            <p:nvSpPr>
              <p:cNvPr id="24595" name="Rectangle 25"/>
              <p:cNvSpPr>
                <a:spLocks noChangeArrowheads="1"/>
              </p:cNvSpPr>
              <p:nvPr/>
            </p:nvSpPr>
            <p:spPr bwMode="auto">
              <a:xfrm>
                <a:off x="1056" y="816"/>
                <a:ext cx="516" cy="305"/>
              </a:xfrm>
              <a:prstGeom prst="rect">
                <a:avLst/>
              </a:prstGeom>
              <a:solidFill>
                <a:srgbClr val="C0C0C0"/>
              </a:solidFill>
              <a:ln w="9525">
                <a:solidFill>
                  <a:schemeClr val="tx1"/>
                </a:solidFill>
                <a:miter lim="800000"/>
                <a:headEnd/>
                <a:tailEnd/>
              </a:ln>
            </p:spPr>
            <p:txBody>
              <a:bodyPr lIns="72000" tIns="72000" rIns="72000" bIns="72000" anchor="ctr"/>
              <a:lstStyle/>
              <a:p>
                <a:pPr algn="ctr" eaLnBrk="0" hangingPunct="0"/>
                <a:r>
                  <a:rPr lang="es-MX" sz="700">
                    <a:latin typeface="Arial Narrow" pitchFamily="34" charset="0"/>
                  </a:rPr>
                  <a:t>Pide material mediante solicitud de material</a:t>
                </a:r>
                <a:endParaRPr lang="es-ES" sz="700">
                  <a:latin typeface="Arial Narrow" pitchFamily="34" charset="0"/>
                </a:endParaRPr>
              </a:p>
            </p:txBody>
          </p:sp>
          <p:sp>
            <p:nvSpPr>
              <p:cNvPr id="24596" name="Line 29"/>
              <p:cNvSpPr>
                <a:spLocks noChangeShapeType="1"/>
              </p:cNvSpPr>
              <p:nvPr/>
            </p:nvSpPr>
            <p:spPr bwMode="auto">
              <a:xfrm flipH="1">
                <a:off x="576" y="1824"/>
                <a:ext cx="4560" cy="0"/>
              </a:xfrm>
              <a:prstGeom prst="line">
                <a:avLst/>
              </a:prstGeom>
              <a:noFill/>
              <a:ln w="9525">
                <a:solidFill>
                  <a:schemeClr val="tx1"/>
                </a:solidFill>
                <a:round/>
                <a:headEnd/>
                <a:tailEnd/>
              </a:ln>
            </p:spPr>
            <p:txBody>
              <a:bodyPr/>
              <a:lstStyle/>
              <a:p>
                <a:endParaRPr lang="es-PE"/>
              </a:p>
            </p:txBody>
          </p:sp>
          <p:sp>
            <p:nvSpPr>
              <p:cNvPr id="24597" name="Line 33"/>
              <p:cNvSpPr>
                <a:spLocks noChangeShapeType="1"/>
              </p:cNvSpPr>
              <p:nvPr/>
            </p:nvSpPr>
            <p:spPr bwMode="auto">
              <a:xfrm>
                <a:off x="2880" y="1152"/>
                <a:ext cx="0" cy="192"/>
              </a:xfrm>
              <a:prstGeom prst="line">
                <a:avLst/>
              </a:prstGeom>
              <a:noFill/>
              <a:ln w="9525">
                <a:solidFill>
                  <a:schemeClr val="tx1"/>
                </a:solidFill>
                <a:round/>
                <a:headEnd/>
                <a:tailEnd type="triangle" w="med" len="med"/>
              </a:ln>
            </p:spPr>
            <p:txBody>
              <a:bodyPr/>
              <a:lstStyle/>
              <a:p>
                <a:endParaRPr lang="es-PE"/>
              </a:p>
            </p:txBody>
          </p:sp>
          <p:sp>
            <p:nvSpPr>
              <p:cNvPr id="24598" name="Line 34"/>
              <p:cNvSpPr>
                <a:spLocks noChangeShapeType="1"/>
              </p:cNvSpPr>
              <p:nvPr/>
            </p:nvSpPr>
            <p:spPr bwMode="auto">
              <a:xfrm>
                <a:off x="624" y="1872"/>
                <a:ext cx="0" cy="336"/>
              </a:xfrm>
              <a:prstGeom prst="line">
                <a:avLst/>
              </a:prstGeom>
              <a:noFill/>
              <a:ln w="9525">
                <a:solidFill>
                  <a:schemeClr val="tx1"/>
                </a:solidFill>
                <a:round/>
                <a:headEnd/>
                <a:tailEnd type="triangle" w="med" len="med"/>
              </a:ln>
            </p:spPr>
            <p:txBody>
              <a:bodyPr/>
              <a:lstStyle/>
              <a:p>
                <a:endParaRPr lang="es-PE"/>
              </a:p>
            </p:txBody>
          </p:sp>
          <p:sp>
            <p:nvSpPr>
              <p:cNvPr id="24599" name="Line 37"/>
              <p:cNvSpPr>
                <a:spLocks noChangeShapeType="1"/>
              </p:cNvSpPr>
              <p:nvPr/>
            </p:nvSpPr>
            <p:spPr bwMode="auto">
              <a:xfrm>
                <a:off x="3120" y="2880"/>
                <a:ext cx="480" cy="0"/>
              </a:xfrm>
              <a:prstGeom prst="line">
                <a:avLst/>
              </a:prstGeom>
              <a:noFill/>
              <a:ln w="9525">
                <a:solidFill>
                  <a:schemeClr val="tx1"/>
                </a:solidFill>
                <a:round/>
                <a:headEnd/>
                <a:tailEnd/>
              </a:ln>
            </p:spPr>
            <p:txBody>
              <a:bodyPr/>
              <a:lstStyle/>
              <a:p>
                <a:endParaRPr lang="es-PE"/>
              </a:p>
            </p:txBody>
          </p:sp>
          <p:sp>
            <p:nvSpPr>
              <p:cNvPr id="24600" name="Line 38"/>
              <p:cNvSpPr>
                <a:spLocks noChangeShapeType="1"/>
              </p:cNvSpPr>
              <p:nvPr/>
            </p:nvSpPr>
            <p:spPr bwMode="auto">
              <a:xfrm flipH="1" flipV="1">
                <a:off x="3600" y="2448"/>
                <a:ext cx="0" cy="432"/>
              </a:xfrm>
              <a:prstGeom prst="line">
                <a:avLst/>
              </a:prstGeom>
              <a:noFill/>
              <a:ln w="9525">
                <a:solidFill>
                  <a:schemeClr val="tx1"/>
                </a:solidFill>
                <a:round/>
                <a:headEnd/>
                <a:tailEnd type="triangle" w="med" len="med"/>
              </a:ln>
            </p:spPr>
            <p:txBody>
              <a:bodyPr/>
              <a:lstStyle/>
              <a:p>
                <a:endParaRPr lang="es-PE"/>
              </a:p>
            </p:txBody>
          </p:sp>
          <p:sp>
            <p:nvSpPr>
              <p:cNvPr id="24601" name="Line 39"/>
              <p:cNvSpPr>
                <a:spLocks noChangeShapeType="1"/>
              </p:cNvSpPr>
              <p:nvPr/>
            </p:nvSpPr>
            <p:spPr bwMode="auto">
              <a:xfrm>
                <a:off x="3120" y="2304"/>
                <a:ext cx="240" cy="0"/>
              </a:xfrm>
              <a:prstGeom prst="line">
                <a:avLst/>
              </a:prstGeom>
              <a:noFill/>
              <a:ln w="9525">
                <a:solidFill>
                  <a:schemeClr val="tx1"/>
                </a:solidFill>
                <a:round/>
                <a:headEnd/>
                <a:tailEnd type="triangle" w="med" len="med"/>
              </a:ln>
            </p:spPr>
            <p:txBody>
              <a:bodyPr/>
              <a:lstStyle/>
              <a:p>
                <a:endParaRPr lang="es-PE"/>
              </a:p>
            </p:txBody>
          </p:sp>
          <p:sp>
            <p:nvSpPr>
              <p:cNvPr id="24602" name="AutoShape 43"/>
              <p:cNvSpPr>
                <a:spLocks noChangeArrowheads="1"/>
              </p:cNvSpPr>
              <p:nvPr/>
            </p:nvSpPr>
            <p:spPr bwMode="auto">
              <a:xfrm>
                <a:off x="288" y="864"/>
                <a:ext cx="576" cy="144"/>
              </a:xfrm>
              <a:prstGeom prst="flowChartTerminator">
                <a:avLst/>
              </a:prstGeom>
              <a:solidFill>
                <a:srgbClr val="C0C0C0"/>
              </a:solidFill>
              <a:ln w="9525">
                <a:solidFill>
                  <a:schemeClr val="tx1"/>
                </a:solidFill>
                <a:miter lim="800000"/>
                <a:headEnd/>
                <a:tailEnd/>
              </a:ln>
            </p:spPr>
            <p:txBody>
              <a:bodyPr wrap="none" lIns="0" tIns="0" rIns="0" bIns="0" anchor="ctr"/>
              <a:lstStyle/>
              <a:p>
                <a:pPr algn="ctr" eaLnBrk="0" hangingPunct="0"/>
                <a:r>
                  <a:rPr lang="es-MX" sz="700">
                    <a:latin typeface="Arial Narrow" pitchFamily="34" charset="0"/>
                  </a:rPr>
                  <a:t>Departamento solicitante</a:t>
                </a:r>
                <a:endParaRPr lang="es-ES" sz="700">
                  <a:latin typeface="Arial Narrow" pitchFamily="34" charset="0"/>
                </a:endParaRPr>
              </a:p>
            </p:txBody>
          </p:sp>
          <p:sp>
            <p:nvSpPr>
              <p:cNvPr id="24603" name="Rectangle 44"/>
              <p:cNvSpPr>
                <a:spLocks noChangeArrowheads="1"/>
              </p:cNvSpPr>
              <p:nvPr/>
            </p:nvSpPr>
            <p:spPr bwMode="auto">
              <a:xfrm>
                <a:off x="3408" y="816"/>
                <a:ext cx="516" cy="305"/>
              </a:xfrm>
              <a:prstGeom prst="rect">
                <a:avLst/>
              </a:prstGeom>
              <a:solidFill>
                <a:srgbClr val="C0C0C0"/>
              </a:solidFill>
              <a:ln w="9525">
                <a:solidFill>
                  <a:schemeClr val="tx1"/>
                </a:solidFill>
                <a:miter lim="800000"/>
                <a:headEnd/>
                <a:tailEnd/>
              </a:ln>
            </p:spPr>
            <p:txBody>
              <a:bodyPr lIns="72000" tIns="72000" rIns="72000" bIns="72000" anchor="ctr"/>
              <a:lstStyle/>
              <a:p>
                <a:pPr algn="ctr" eaLnBrk="0" hangingPunct="0"/>
                <a:r>
                  <a:rPr lang="es-MX" sz="700">
                    <a:latin typeface="Arial Narrow" pitchFamily="34" charset="0"/>
                  </a:rPr>
                  <a:t>Soicita material mediante requ-isición de compra</a:t>
                </a:r>
                <a:endParaRPr lang="es-ES" sz="700">
                  <a:latin typeface="Arial Narrow" pitchFamily="34" charset="0"/>
                </a:endParaRPr>
              </a:p>
            </p:txBody>
          </p:sp>
          <p:sp>
            <p:nvSpPr>
              <p:cNvPr id="24604" name="Rectangle 45"/>
              <p:cNvSpPr>
                <a:spLocks noChangeArrowheads="1"/>
              </p:cNvSpPr>
              <p:nvPr/>
            </p:nvSpPr>
            <p:spPr bwMode="auto">
              <a:xfrm>
                <a:off x="4896" y="816"/>
                <a:ext cx="516" cy="305"/>
              </a:xfrm>
              <a:prstGeom prst="rect">
                <a:avLst/>
              </a:prstGeom>
              <a:solidFill>
                <a:srgbClr val="C0C0C0"/>
              </a:solidFill>
              <a:ln w="9525">
                <a:solidFill>
                  <a:schemeClr val="tx1"/>
                </a:solidFill>
                <a:miter lim="800000"/>
                <a:headEnd/>
                <a:tailEnd/>
              </a:ln>
            </p:spPr>
            <p:txBody>
              <a:bodyPr lIns="72000" tIns="72000" rIns="72000" bIns="72000" anchor="ctr"/>
              <a:lstStyle/>
              <a:p>
                <a:pPr algn="ctr" eaLnBrk="0" hangingPunct="0"/>
                <a:r>
                  <a:rPr lang="es-MX" sz="700">
                    <a:latin typeface="Arial Narrow" pitchFamily="34" charset="0"/>
                  </a:rPr>
                  <a:t>Pide material mediante orden de compra</a:t>
                </a:r>
                <a:endParaRPr lang="es-ES" sz="700">
                  <a:latin typeface="Arial Narrow" pitchFamily="34" charset="0"/>
                </a:endParaRPr>
              </a:p>
            </p:txBody>
          </p:sp>
          <p:sp>
            <p:nvSpPr>
              <p:cNvPr id="24605" name="Rectangle 46"/>
              <p:cNvSpPr>
                <a:spLocks noChangeArrowheads="1"/>
              </p:cNvSpPr>
              <p:nvPr/>
            </p:nvSpPr>
            <p:spPr bwMode="auto">
              <a:xfrm>
                <a:off x="720" y="3264"/>
                <a:ext cx="516" cy="305"/>
              </a:xfrm>
              <a:prstGeom prst="rect">
                <a:avLst/>
              </a:prstGeom>
              <a:solidFill>
                <a:srgbClr val="C0C0C0"/>
              </a:solidFill>
              <a:ln w="9525">
                <a:solidFill>
                  <a:schemeClr val="tx1"/>
                </a:solidFill>
                <a:miter lim="800000"/>
                <a:headEnd/>
                <a:tailEnd/>
              </a:ln>
            </p:spPr>
            <p:txBody>
              <a:bodyPr lIns="72000" tIns="72000" rIns="72000" bIns="72000" anchor="ctr"/>
              <a:lstStyle/>
              <a:p>
                <a:pPr algn="ctr" eaLnBrk="0" hangingPunct="0"/>
                <a:r>
                  <a:rPr lang="es-MX" sz="700">
                    <a:latin typeface="Arial Narrow" pitchFamily="34" charset="0"/>
                  </a:rPr>
                  <a:t>Utiliza material</a:t>
                </a:r>
                <a:endParaRPr lang="es-ES" sz="700">
                  <a:latin typeface="Arial Narrow" pitchFamily="34" charset="0"/>
                </a:endParaRPr>
              </a:p>
            </p:txBody>
          </p:sp>
          <p:sp>
            <p:nvSpPr>
              <p:cNvPr id="24606" name="Rectangle 47"/>
              <p:cNvSpPr>
                <a:spLocks noChangeArrowheads="1"/>
              </p:cNvSpPr>
              <p:nvPr/>
            </p:nvSpPr>
            <p:spPr bwMode="auto">
              <a:xfrm>
                <a:off x="2544" y="3312"/>
                <a:ext cx="516" cy="305"/>
              </a:xfrm>
              <a:prstGeom prst="rect">
                <a:avLst/>
              </a:prstGeom>
              <a:solidFill>
                <a:srgbClr val="C0C0C0"/>
              </a:solidFill>
              <a:ln w="9525">
                <a:solidFill>
                  <a:schemeClr val="tx1"/>
                </a:solidFill>
                <a:miter lim="800000"/>
                <a:headEnd/>
                <a:tailEnd/>
              </a:ln>
            </p:spPr>
            <p:txBody>
              <a:bodyPr lIns="72000" tIns="72000" rIns="72000" bIns="72000" anchor="ctr"/>
              <a:lstStyle/>
              <a:p>
                <a:pPr algn="ctr" eaLnBrk="0" hangingPunct="0"/>
                <a:r>
                  <a:rPr lang="es-MX" sz="700">
                    <a:latin typeface="Arial Narrow" pitchFamily="34" charset="0"/>
                  </a:rPr>
                  <a:t>Comunica deficiencia al proveedor</a:t>
                </a:r>
                <a:endParaRPr lang="es-ES" sz="700">
                  <a:latin typeface="Arial Narrow" pitchFamily="34" charset="0"/>
                </a:endParaRPr>
              </a:p>
            </p:txBody>
          </p:sp>
          <p:sp>
            <p:nvSpPr>
              <p:cNvPr id="24607" name="Rectangle 48"/>
              <p:cNvSpPr>
                <a:spLocks noChangeArrowheads="1"/>
              </p:cNvSpPr>
              <p:nvPr/>
            </p:nvSpPr>
            <p:spPr bwMode="auto">
              <a:xfrm>
                <a:off x="3360" y="2160"/>
                <a:ext cx="516" cy="305"/>
              </a:xfrm>
              <a:prstGeom prst="rect">
                <a:avLst/>
              </a:prstGeom>
              <a:solidFill>
                <a:srgbClr val="C0C0C0"/>
              </a:solidFill>
              <a:ln w="9525">
                <a:solidFill>
                  <a:schemeClr val="tx1"/>
                </a:solidFill>
                <a:miter lim="800000"/>
                <a:headEnd/>
                <a:tailEnd/>
              </a:ln>
            </p:spPr>
            <p:txBody>
              <a:bodyPr lIns="72000" tIns="72000" rIns="72000" bIns="72000" anchor="ctr"/>
              <a:lstStyle/>
              <a:p>
                <a:pPr algn="ctr" eaLnBrk="0" hangingPunct="0"/>
                <a:r>
                  <a:rPr lang="es-MX" sz="700">
                    <a:latin typeface="Arial Narrow" pitchFamily="34" charset="0"/>
                  </a:rPr>
                  <a:t>Surte material</a:t>
                </a:r>
                <a:endParaRPr lang="es-ES" sz="700">
                  <a:latin typeface="Arial Narrow" pitchFamily="34" charset="0"/>
                </a:endParaRPr>
              </a:p>
            </p:txBody>
          </p:sp>
          <p:sp>
            <p:nvSpPr>
              <p:cNvPr id="24608" name="Rectangle 49"/>
              <p:cNvSpPr>
                <a:spLocks noChangeArrowheads="1"/>
              </p:cNvSpPr>
              <p:nvPr/>
            </p:nvSpPr>
            <p:spPr bwMode="auto">
              <a:xfrm>
                <a:off x="1056" y="2160"/>
                <a:ext cx="516" cy="305"/>
              </a:xfrm>
              <a:prstGeom prst="rect">
                <a:avLst/>
              </a:prstGeom>
              <a:solidFill>
                <a:srgbClr val="C0C0C0"/>
              </a:solidFill>
              <a:ln w="9525">
                <a:solidFill>
                  <a:schemeClr val="tx1"/>
                </a:solidFill>
                <a:miter lim="800000"/>
                <a:headEnd/>
                <a:tailEnd/>
              </a:ln>
            </p:spPr>
            <p:txBody>
              <a:bodyPr lIns="72000" tIns="72000" rIns="72000" bIns="72000" anchor="ctr"/>
              <a:lstStyle/>
              <a:p>
                <a:pPr algn="ctr" eaLnBrk="0" hangingPunct="0"/>
                <a:r>
                  <a:rPr lang="es-MX" sz="700">
                    <a:latin typeface="Arial Narrow" pitchFamily="34" charset="0"/>
                  </a:rPr>
                  <a:t>Surte material</a:t>
                </a:r>
                <a:endParaRPr lang="es-ES" sz="700">
                  <a:latin typeface="Arial Narrow" pitchFamily="34" charset="0"/>
                </a:endParaRPr>
              </a:p>
            </p:txBody>
          </p:sp>
          <p:sp>
            <p:nvSpPr>
              <p:cNvPr id="24609" name="Rectangle 50"/>
              <p:cNvSpPr>
                <a:spLocks noChangeArrowheads="1"/>
              </p:cNvSpPr>
              <p:nvPr/>
            </p:nvSpPr>
            <p:spPr bwMode="auto">
              <a:xfrm>
                <a:off x="2592" y="1344"/>
                <a:ext cx="516" cy="305"/>
              </a:xfrm>
              <a:prstGeom prst="rect">
                <a:avLst/>
              </a:prstGeom>
              <a:solidFill>
                <a:srgbClr val="C0C0C0"/>
              </a:solidFill>
              <a:ln w="9525">
                <a:solidFill>
                  <a:schemeClr val="tx1"/>
                </a:solidFill>
                <a:miter lim="800000"/>
                <a:headEnd/>
                <a:tailEnd/>
              </a:ln>
            </p:spPr>
            <p:txBody>
              <a:bodyPr lIns="72000" tIns="72000" rIns="72000" bIns="72000" anchor="ctr"/>
              <a:lstStyle/>
              <a:p>
                <a:pPr algn="ctr" eaLnBrk="0" hangingPunct="0"/>
                <a:r>
                  <a:rPr lang="es-MX" sz="700">
                    <a:latin typeface="Arial Narrow" pitchFamily="34" charset="0"/>
                  </a:rPr>
                  <a:t>Surte material</a:t>
                </a:r>
                <a:endParaRPr lang="es-ES" sz="700">
                  <a:latin typeface="Arial Narrow" pitchFamily="34" charset="0"/>
                </a:endParaRPr>
              </a:p>
            </p:txBody>
          </p:sp>
          <p:sp>
            <p:nvSpPr>
              <p:cNvPr id="24610" name="AutoShape 51"/>
              <p:cNvSpPr>
                <a:spLocks noChangeArrowheads="1"/>
              </p:cNvSpPr>
              <p:nvPr/>
            </p:nvSpPr>
            <p:spPr bwMode="auto">
              <a:xfrm>
                <a:off x="1440" y="3360"/>
                <a:ext cx="576" cy="144"/>
              </a:xfrm>
              <a:prstGeom prst="flowChartTerminator">
                <a:avLst/>
              </a:prstGeom>
              <a:solidFill>
                <a:srgbClr val="C0C0C0"/>
              </a:solidFill>
              <a:ln w="9525">
                <a:solidFill>
                  <a:schemeClr val="tx1"/>
                </a:solidFill>
                <a:miter lim="800000"/>
                <a:headEnd/>
                <a:tailEnd/>
              </a:ln>
            </p:spPr>
            <p:txBody>
              <a:bodyPr wrap="none" lIns="0" tIns="0" rIns="0" bIns="0" anchor="ctr"/>
              <a:lstStyle/>
              <a:p>
                <a:pPr algn="ctr" eaLnBrk="0" hangingPunct="0"/>
                <a:r>
                  <a:rPr lang="es-MX" sz="700">
                    <a:latin typeface="Arial Narrow" pitchFamily="34" charset="0"/>
                  </a:rPr>
                  <a:t>FIN</a:t>
                </a:r>
                <a:endParaRPr lang="es-ES" sz="700">
                  <a:latin typeface="Arial Narrow" pitchFamily="34" charset="0"/>
                </a:endParaRPr>
              </a:p>
            </p:txBody>
          </p:sp>
          <p:sp>
            <p:nvSpPr>
              <p:cNvPr id="24611" name="AutoShape 52"/>
              <p:cNvSpPr>
                <a:spLocks noChangeArrowheads="1"/>
              </p:cNvSpPr>
              <p:nvPr/>
            </p:nvSpPr>
            <p:spPr bwMode="auto">
              <a:xfrm>
                <a:off x="4416" y="2208"/>
                <a:ext cx="576" cy="144"/>
              </a:xfrm>
              <a:prstGeom prst="flowChartTerminator">
                <a:avLst/>
              </a:prstGeom>
              <a:solidFill>
                <a:srgbClr val="C0C0C0"/>
              </a:solidFill>
              <a:ln w="9525">
                <a:solidFill>
                  <a:schemeClr val="tx1"/>
                </a:solidFill>
                <a:miter lim="800000"/>
                <a:headEnd/>
                <a:tailEnd/>
              </a:ln>
            </p:spPr>
            <p:txBody>
              <a:bodyPr wrap="none" lIns="0" tIns="0" rIns="0" bIns="0" anchor="ctr"/>
              <a:lstStyle/>
              <a:p>
                <a:pPr algn="ctr" eaLnBrk="0" hangingPunct="0"/>
                <a:r>
                  <a:rPr lang="es-MX" sz="700">
                    <a:latin typeface="Arial Narrow" pitchFamily="34" charset="0"/>
                  </a:rPr>
                  <a:t>Departamento solicitante</a:t>
                </a:r>
                <a:endParaRPr lang="es-ES" sz="700">
                  <a:latin typeface="Arial Narrow" pitchFamily="34" charset="0"/>
                </a:endParaRPr>
              </a:p>
            </p:txBody>
          </p:sp>
          <p:sp>
            <p:nvSpPr>
              <p:cNvPr id="24612" name="AutoShape 53"/>
              <p:cNvSpPr>
                <a:spLocks noChangeArrowheads="1"/>
              </p:cNvSpPr>
              <p:nvPr/>
            </p:nvSpPr>
            <p:spPr bwMode="auto">
              <a:xfrm>
                <a:off x="1728" y="2208"/>
                <a:ext cx="576" cy="144"/>
              </a:xfrm>
              <a:prstGeom prst="flowChartTerminator">
                <a:avLst/>
              </a:prstGeom>
              <a:solidFill>
                <a:srgbClr val="C0C0C0"/>
              </a:solidFill>
              <a:ln w="9525">
                <a:solidFill>
                  <a:schemeClr val="tx1"/>
                </a:solidFill>
                <a:miter lim="800000"/>
                <a:headEnd/>
                <a:tailEnd/>
              </a:ln>
            </p:spPr>
            <p:txBody>
              <a:bodyPr wrap="none" lIns="0" tIns="0" rIns="0" bIns="0" anchor="ctr"/>
              <a:lstStyle/>
              <a:p>
                <a:pPr algn="ctr" eaLnBrk="0" hangingPunct="0"/>
                <a:r>
                  <a:rPr lang="es-MX" sz="700">
                    <a:latin typeface="Arial Narrow" pitchFamily="34" charset="0"/>
                  </a:rPr>
                  <a:t>Almacén </a:t>
                </a:r>
                <a:endParaRPr lang="es-ES" sz="700">
                  <a:latin typeface="Arial Narrow" pitchFamily="34" charset="0"/>
                </a:endParaRPr>
              </a:p>
            </p:txBody>
          </p:sp>
          <p:sp>
            <p:nvSpPr>
              <p:cNvPr id="24613" name="AutoShape 54"/>
              <p:cNvSpPr>
                <a:spLocks noChangeArrowheads="1"/>
              </p:cNvSpPr>
              <p:nvPr/>
            </p:nvSpPr>
            <p:spPr bwMode="auto">
              <a:xfrm>
                <a:off x="336" y="2208"/>
                <a:ext cx="576" cy="144"/>
              </a:xfrm>
              <a:prstGeom prst="flowChartTerminator">
                <a:avLst/>
              </a:prstGeom>
              <a:solidFill>
                <a:srgbClr val="C0C0C0"/>
              </a:solidFill>
              <a:ln w="9525">
                <a:solidFill>
                  <a:schemeClr val="tx1"/>
                </a:solidFill>
                <a:miter lim="800000"/>
                <a:headEnd/>
                <a:tailEnd/>
              </a:ln>
            </p:spPr>
            <p:txBody>
              <a:bodyPr wrap="none" lIns="0" tIns="0" rIns="0" bIns="0" anchor="ctr"/>
              <a:lstStyle/>
              <a:p>
                <a:pPr algn="ctr" eaLnBrk="0" hangingPunct="0"/>
                <a:r>
                  <a:rPr lang="es-MX" sz="700">
                    <a:latin typeface="Arial Narrow" pitchFamily="34" charset="0"/>
                  </a:rPr>
                  <a:t>Proveedor </a:t>
                </a:r>
                <a:endParaRPr lang="es-ES" sz="700">
                  <a:latin typeface="Arial Narrow" pitchFamily="34" charset="0"/>
                </a:endParaRPr>
              </a:p>
            </p:txBody>
          </p:sp>
          <p:sp>
            <p:nvSpPr>
              <p:cNvPr id="24614" name="AutoShape 55"/>
              <p:cNvSpPr>
                <a:spLocks noChangeArrowheads="1"/>
              </p:cNvSpPr>
              <p:nvPr/>
            </p:nvSpPr>
            <p:spPr bwMode="auto">
              <a:xfrm>
                <a:off x="4128" y="912"/>
                <a:ext cx="576" cy="144"/>
              </a:xfrm>
              <a:prstGeom prst="flowChartTerminator">
                <a:avLst/>
              </a:prstGeom>
              <a:solidFill>
                <a:srgbClr val="C0C0C0"/>
              </a:solidFill>
              <a:ln w="9525">
                <a:solidFill>
                  <a:schemeClr val="tx1"/>
                </a:solidFill>
                <a:miter lim="800000"/>
                <a:headEnd/>
                <a:tailEnd/>
              </a:ln>
            </p:spPr>
            <p:txBody>
              <a:bodyPr wrap="none" lIns="0" tIns="0" rIns="0" bIns="0" anchor="ctr"/>
              <a:lstStyle/>
              <a:p>
                <a:pPr algn="ctr" eaLnBrk="0" hangingPunct="0"/>
                <a:r>
                  <a:rPr lang="es-MX" sz="700">
                    <a:latin typeface="Arial Narrow" pitchFamily="34" charset="0"/>
                  </a:rPr>
                  <a:t>Departamento de compras</a:t>
                </a:r>
                <a:endParaRPr lang="es-ES" sz="700">
                  <a:latin typeface="Arial Narrow" pitchFamily="34" charset="0"/>
                </a:endParaRPr>
              </a:p>
            </p:txBody>
          </p:sp>
          <p:sp>
            <p:nvSpPr>
              <p:cNvPr id="24615" name="AutoShape 56"/>
              <p:cNvSpPr>
                <a:spLocks noChangeArrowheads="1"/>
              </p:cNvSpPr>
              <p:nvPr/>
            </p:nvSpPr>
            <p:spPr bwMode="auto">
              <a:xfrm>
                <a:off x="1776" y="864"/>
                <a:ext cx="576" cy="144"/>
              </a:xfrm>
              <a:prstGeom prst="flowChartTerminator">
                <a:avLst/>
              </a:prstGeom>
              <a:solidFill>
                <a:srgbClr val="C0C0C0"/>
              </a:solidFill>
              <a:ln w="9525">
                <a:solidFill>
                  <a:schemeClr val="tx1"/>
                </a:solidFill>
                <a:miter lim="800000"/>
                <a:headEnd/>
                <a:tailEnd/>
              </a:ln>
            </p:spPr>
            <p:txBody>
              <a:bodyPr wrap="none" lIns="0" tIns="0" rIns="0" bIns="0" anchor="ctr"/>
              <a:lstStyle/>
              <a:p>
                <a:pPr algn="ctr" eaLnBrk="0" hangingPunct="0"/>
                <a:r>
                  <a:rPr lang="es-MX" sz="700">
                    <a:latin typeface="Arial Narrow" pitchFamily="34" charset="0"/>
                  </a:rPr>
                  <a:t>Almacén </a:t>
                </a:r>
                <a:endParaRPr lang="es-ES" sz="700">
                  <a:latin typeface="Arial Narrow" pitchFamily="34" charset="0"/>
                </a:endParaRPr>
              </a:p>
            </p:txBody>
          </p:sp>
          <p:sp>
            <p:nvSpPr>
              <p:cNvPr id="24616" name="AutoShape 57"/>
              <p:cNvSpPr>
                <a:spLocks noChangeArrowheads="1"/>
              </p:cNvSpPr>
              <p:nvPr/>
            </p:nvSpPr>
            <p:spPr bwMode="auto">
              <a:xfrm>
                <a:off x="672" y="2640"/>
                <a:ext cx="624" cy="384"/>
              </a:xfrm>
              <a:prstGeom prst="flowChartDecision">
                <a:avLst/>
              </a:prstGeom>
              <a:solidFill>
                <a:srgbClr val="C0C0C0"/>
              </a:solidFill>
              <a:ln w="9525">
                <a:solidFill>
                  <a:schemeClr val="tx1"/>
                </a:solidFill>
                <a:miter lim="800000"/>
                <a:headEnd/>
                <a:tailEnd/>
              </a:ln>
            </p:spPr>
            <p:txBody>
              <a:bodyPr wrap="none" lIns="0" tIns="0" rIns="0" bIns="0" anchor="ctr"/>
              <a:lstStyle/>
              <a:p>
                <a:pPr algn="ctr" eaLnBrk="0" hangingPunct="0"/>
                <a:r>
                  <a:rPr lang="es-MX" sz="700">
                    <a:latin typeface="Arial Narrow" pitchFamily="34" charset="0"/>
                  </a:rPr>
                  <a:t>¿Material requerido?</a:t>
                </a:r>
                <a:endParaRPr lang="es-ES" sz="700">
                  <a:latin typeface="Arial Narrow" pitchFamily="34" charset="0"/>
                </a:endParaRPr>
              </a:p>
            </p:txBody>
          </p:sp>
          <p:sp>
            <p:nvSpPr>
              <p:cNvPr id="24617" name="AutoShape 58"/>
              <p:cNvSpPr>
                <a:spLocks noChangeArrowheads="1"/>
              </p:cNvSpPr>
              <p:nvPr/>
            </p:nvSpPr>
            <p:spPr bwMode="auto">
              <a:xfrm>
                <a:off x="2496" y="2688"/>
                <a:ext cx="624" cy="384"/>
              </a:xfrm>
              <a:prstGeom prst="flowChartDecision">
                <a:avLst/>
              </a:prstGeom>
              <a:solidFill>
                <a:srgbClr val="C0C0C0"/>
              </a:solidFill>
              <a:ln w="9525">
                <a:solidFill>
                  <a:schemeClr val="tx1"/>
                </a:solidFill>
                <a:miter lim="800000"/>
                <a:headEnd/>
                <a:tailEnd/>
              </a:ln>
            </p:spPr>
            <p:txBody>
              <a:bodyPr wrap="none" lIns="0" tIns="0" rIns="0" bIns="0" anchor="ctr"/>
              <a:lstStyle/>
              <a:p>
                <a:pPr algn="ctr" eaLnBrk="0" hangingPunct="0"/>
                <a:r>
                  <a:rPr lang="es-MX" sz="700">
                    <a:latin typeface="Arial Narrow" pitchFamily="34" charset="0"/>
                  </a:rPr>
                  <a:t>¿Origen del materia?l</a:t>
                </a:r>
                <a:endParaRPr lang="es-ES" sz="700">
                  <a:latin typeface="Arial Narrow" pitchFamily="34" charset="0"/>
                </a:endParaRPr>
              </a:p>
            </p:txBody>
          </p:sp>
          <p:sp>
            <p:nvSpPr>
              <p:cNvPr id="24618" name="AutoShape 59"/>
              <p:cNvSpPr>
                <a:spLocks noChangeArrowheads="1"/>
              </p:cNvSpPr>
              <p:nvPr/>
            </p:nvSpPr>
            <p:spPr bwMode="auto">
              <a:xfrm>
                <a:off x="2496" y="2112"/>
                <a:ext cx="624" cy="384"/>
              </a:xfrm>
              <a:prstGeom prst="flowChartDecision">
                <a:avLst/>
              </a:prstGeom>
              <a:solidFill>
                <a:srgbClr val="C0C0C0"/>
              </a:solidFill>
              <a:ln w="9525">
                <a:solidFill>
                  <a:schemeClr val="tx1"/>
                </a:solidFill>
                <a:miter lim="800000"/>
                <a:headEnd/>
                <a:tailEnd/>
              </a:ln>
            </p:spPr>
            <p:txBody>
              <a:bodyPr wrap="none" lIns="0" tIns="0" rIns="0" bIns="0" anchor="ctr"/>
              <a:lstStyle/>
              <a:p>
                <a:pPr algn="ctr" eaLnBrk="0" hangingPunct="0"/>
                <a:r>
                  <a:rPr lang="es-MX" sz="700">
                    <a:latin typeface="Arial Narrow" pitchFamily="34" charset="0"/>
                  </a:rPr>
                  <a:t>¿Material requerido?</a:t>
                </a:r>
                <a:endParaRPr lang="es-ES" sz="700">
                  <a:latin typeface="Arial Narrow" pitchFamily="34" charset="0"/>
                </a:endParaRPr>
              </a:p>
            </p:txBody>
          </p:sp>
          <p:sp>
            <p:nvSpPr>
              <p:cNvPr id="24619" name="AutoShape 60"/>
              <p:cNvSpPr>
                <a:spLocks noChangeArrowheads="1"/>
              </p:cNvSpPr>
              <p:nvPr/>
            </p:nvSpPr>
            <p:spPr bwMode="auto">
              <a:xfrm>
                <a:off x="2544" y="768"/>
                <a:ext cx="624" cy="384"/>
              </a:xfrm>
              <a:prstGeom prst="flowChartDecision">
                <a:avLst/>
              </a:prstGeom>
              <a:solidFill>
                <a:srgbClr val="C0C0C0"/>
              </a:solidFill>
              <a:ln w="9525">
                <a:solidFill>
                  <a:schemeClr val="tx1"/>
                </a:solidFill>
                <a:miter lim="800000"/>
                <a:headEnd/>
                <a:tailEnd/>
              </a:ln>
            </p:spPr>
            <p:txBody>
              <a:bodyPr wrap="none" lIns="0" tIns="0" rIns="0" bIns="0" anchor="ctr"/>
              <a:lstStyle/>
              <a:p>
                <a:pPr algn="ctr" eaLnBrk="0" hangingPunct="0"/>
                <a:r>
                  <a:rPr lang="es-MX" sz="700">
                    <a:latin typeface="Arial Narrow" pitchFamily="34" charset="0"/>
                  </a:rPr>
                  <a:t>Existencia suficiente</a:t>
                </a:r>
                <a:endParaRPr lang="es-ES" sz="700">
                  <a:latin typeface="Arial Narrow" pitchFamily="34" charset="0"/>
                </a:endParaRPr>
              </a:p>
            </p:txBody>
          </p:sp>
          <p:sp>
            <p:nvSpPr>
              <p:cNvPr id="24620" name="Line 61"/>
              <p:cNvSpPr>
                <a:spLocks noChangeShapeType="1"/>
              </p:cNvSpPr>
              <p:nvPr/>
            </p:nvSpPr>
            <p:spPr bwMode="auto">
              <a:xfrm>
                <a:off x="5136" y="1104"/>
                <a:ext cx="0" cy="720"/>
              </a:xfrm>
              <a:prstGeom prst="line">
                <a:avLst/>
              </a:prstGeom>
              <a:noFill/>
              <a:ln w="9525">
                <a:solidFill>
                  <a:schemeClr val="tx1"/>
                </a:solidFill>
                <a:round/>
                <a:headEnd/>
                <a:tailEnd/>
              </a:ln>
            </p:spPr>
            <p:txBody>
              <a:bodyPr/>
              <a:lstStyle/>
              <a:p>
                <a:endParaRPr lang="es-PE"/>
              </a:p>
            </p:txBody>
          </p:sp>
          <p:sp>
            <p:nvSpPr>
              <p:cNvPr id="24621" name="Line 62"/>
              <p:cNvSpPr>
                <a:spLocks noChangeShapeType="1"/>
              </p:cNvSpPr>
              <p:nvPr/>
            </p:nvSpPr>
            <p:spPr bwMode="auto">
              <a:xfrm flipV="1">
                <a:off x="2064" y="2352"/>
                <a:ext cx="0" cy="480"/>
              </a:xfrm>
              <a:prstGeom prst="line">
                <a:avLst/>
              </a:prstGeom>
              <a:noFill/>
              <a:ln w="9525">
                <a:solidFill>
                  <a:schemeClr val="tx1"/>
                </a:solidFill>
                <a:round/>
                <a:headEnd/>
                <a:tailEnd type="triangle" w="med" len="med"/>
              </a:ln>
            </p:spPr>
            <p:txBody>
              <a:bodyPr/>
              <a:lstStyle/>
              <a:p>
                <a:endParaRPr lang="es-PE"/>
              </a:p>
            </p:txBody>
          </p:sp>
          <p:sp>
            <p:nvSpPr>
              <p:cNvPr id="24622" name="Oval 63"/>
              <p:cNvSpPr>
                <a:spLocks noChangeArrowheads="1"/>
              </p:cNvSpPr>
              <p:nvPr/>
            </p:nvSpPr>
            <p:spPr bwMode="auto">
              <a:xfrm>
                <a:off x="528" y="1728"/>
                <a:ext cx="192" cy="192"/>
              </a:xfrm>
              <a:prstGeom prst="ellipse">
                <a:avLst/>
              </a:prstGeom>
              <a:solidFill>
                <a:srgbClr val="C0C0C0"/>
              </a:solidFill>
              <a:ln w="9525">
                <a:solidFill>
                  <a:schemeClr val="tx1"/>
                </a:solidFill>
                <a:round/>
                <a:headEnd/>
                <a:tailEnd/>
              </a:ln>
            </p:spPr>
            <p:txBody>
              <a:bodyPr wrap="none" anchor="ctr"/>
              <a:lstStyle/>
              <a:p>
                <a:pPr algn="ctr" eaLnBrk="0" hangingPunct="0"/>
                <a:r>
                  <a:rPr lang="es-MX" sz="700">
                    <a:latin typeface="Arial Narrow" pitchFamily="34" charset="0"/>
                  </a:rPr>
                  <a:t>B</a:t>
                </a:r>
                <a:endParaRPr lang="es-ES" sz="700">
                  <a:latin typeface="Arial Narrow" pitchFamily="34" charset="0"/>
                </a:endParaRPr>
              </a:p>
            </p:txBody>
          </p:sp>
          <p:sp>
            <p:nvSpPr>
              <p:cNvPr id="24623" name="Line 64"/>
              <p:cNvSpPr>
                <a:spLocks noChangeShapeType="1"/>
              </p:cNvSpPr>
              <p:nvPr/>
            </p:nvSpPr>
            <p:spPr bwMode="auto">
              <a:xfrm>
                <a:off x="1584" y="2304"/>
                <a:ext cx="144" cy="0"/>
              </a:xfrm>
              <a:prstGeom prst="line">
                <a:avLst/>
              </a:prstGeom>
              <a:noFill/>
              <a:ln w="9525">
                <a:solidFill>
                  <a:schemeClr val="tx1"/>
                </a:solidFill>
                <a:round/>
                <a:headEnd/>
                <a:tailEnd type="triangle" w="med" len="med"/>
              </a:ln>
            </p:spPr>
            <p:txBody>
              <a:bodyPr/>
              <a:lstStyle/>
              <a:p>
                <a:endParaRPr lang="es-PE"/>
              </a:p>
            </p:txBody>
          </p:sp>
          <p:sp>
            <p:nvSpPr>
              <p:cNvPr id="24624" name="Line 65"/>
              <p:cNvSpPr>
                <a:spLocks noChangeShapeType="1"/>
              </p:cNvSpPr>
              <p:nvPr/>
            </p:nvSpPr>
            <p:spPr bwMode="auto">
              <a:xfrm>
                <a:off x="4704" y="960"/>
                <a:ext cx="192" cy="0"/>
              </a:xfrm>
              <a:prstGeom prst="line">
                <a:avLst/>
              </a:prstGeom>
              <a:noFill/>
              <a:ln w="9525">
                <a:solidFill>
                  <a:schemeClr val="tx1"/>
                </a:solidFill>
                <a:round/>
                <a:headEnd/>
                <a:tailEnd type="triangle" w="med" len="med"/>
              </a:ln>
            </p:spPr>
            <p:txBody>
              <a:bodyPr/>
              <a:lstStyle/>
              <a:p>
                <a:endParaRPr lang="es-PE"/>
              </a:p>
            </p:txBody>
          </p:sp>
          <p:sp>
            <p:nvSpPr>
              <p:cNvPr id="24625" name="Line 66"/>
              <p:cNvSpPr>
                <a:spLocks noChangeShapeType="1"/>
              </p:cNvSpPr>
              <p:nvPr/>
            </p:nvSpPr>
            <p:spPr bwMode="auto">
              <a:xfrm>
                <a:off x="3936" y="960"/>
                <a:ext cx="192" cy="0"/>
              </a:xfrm>
              <a:prstGeom prst="line">
                <a:avLst/>
              </a:prstGeom>
              <a:noFill/>
              <a:ln w="9525">
                <a:solidFill>
                  <a:schemeClr val="tx1"/>
                </a:solidFill>
                <a:round/>
                <a:headEnd/>
                <a:tailEnd type="triangle" w="med" len="med"/>
              </a:ln>
            </p:spPr>
            <p:txBody>
              <a:bodyPr/>
              <a:lstStyle/>
              <a:p>
                <a:endParaRPr lang="es-PE"/>
              </a:p>
            </p:txBody>
          </p:sp>
          <p:sp>
            <p:nvSpPr>
              <p:cNvPr id="24626" name="Line 67"/>
              <p:cNvSpPr>
                <a:spLocks noChangeShapeType="1"/>
              </p:cNvSpPr>
              <p:nvPr/>
            </p:nvSpPr>
            <p:spPr bwMode="auto">
              <a:xfrm>
                <a:off x="3168" y="960"/>
                <a:ext cx="240" cy="0"/>
              </a:xfrm>
              <a:prstGeom prst="line">
                <a:avLst/>
              </a:prstGeom>
              <a:noFill/>
              <a:ln w="9525">
                <a:solidFill>
                  <a:schemeClr val="tx1"/>
                </a:solidFill>
                <a:round/>
                <a:headEnd/>
                <a:tailEnd type="triangle" w="med" len="med"/>
              </a:ln>
            </p:spPr>
            <p:txBody>
              <a:bodyPr/>
              <a:lstStyle/>
              <a:p>
                <a:endParaRPr lang="es-PE"/>
              </a:p>
            </p:txBody>
          </p:sp>
          <p:sp>
            <p:nvSpPr>
              <p:cNvPr id="24627" name="Line 68"/>
              <p:cNvSpPr>
                <a:spLocks noChangeShapeType="1"/>
              </p:cNvSpPr>
              <p:nvPr/>
            </p:nvSpPr>
            <p:spPr bwMode="auto">
              <a:xfrm>
                <a:off x="2352" y="960"/>
                <a:ext cx="240" cy="0"/>
              </a:xfrm>
              <a:prstGeom prst="line">
                <a:avLst/>
              </a:prstGeom>
              <a:noFill/>
              <a:ln w="9525">
                <a:solidFill>
                  <a:schemeClr val="tx1"/>
                </a:solidFill>
                <a:round/>
                <a:headEnd/>
                <a:tailEnd type="triangle" w="med" len="med"/>
              </a:ln>
            </p:spPr>
            <p:txBody>
              <a:bodyPr/>
              <a:lstStyle/>
              <a:p>
                <a:endParaRPr lang="es-PE"/>
              </a:p>
            </p:txBody>
          </p:sp>
          <p:sp>
            <p:nvSpPr>
              <p:cNvPr id="24628" name="Line 69"/>
              <p:cNvSpPr>
                <a:spLocks noChangeShapeType="1"/>
              </p:cNvSpPr>
              <p:nvPr/>
            </p:nvSpPr>
            <p:spPr bwMode="auto">
              <a:xfrm>
                <a:off x="1584" y="960"/>
                <a:ext cx="192" cy="0"/>
              </a:xfrm>
              <a:prstGeom prst="line">
                <a:avLst/>
              </a:prstGeom>
              <a:noFill/>
              <a:ln w="9525">
                <a:solidFill>
                  <a:schemeClr val="tx1"/>
                </a:solidFill>
                <a:round/>
                <a:headEnd/>
                <a:tailEnd type="triangle" w="med" len="med"/>
              </a:ln>
            </p:spPr>
            <p:txBody>
              <a:bodyPr/>
              <a:lstStyle/>
              <a:p>
                <a:endParaRPr lang="es-PE"/>
              </a:p>
            </p:txBody>
          </p:sp>
          <p:sp>
            <p:nvSpPr>
              <p:cNvPr id="24629" name="Line 70"/>
              <p:cNvSpPr>
                <a:spLocks noChangeShapeType="1"/>
              </p:cNvSpPr>
              <p:nvPr/>
            </p:nvSpPr>
            <p:spPr bwMode="auto">
              <a:xfrm>
                <a:off x="864" y="912"/>
                <a:ext cx="192" cy="0"/>
              </a:xfrm>
              <a:prstGeom prst="line">
                <a:avLst/>
              </a:prstGeom>
              <a:noFill/>
              <a:ln w="9525">
                <a:solidFill>
                  <a:schemeClr val="tx1"/>
                </a:solidFill>
                <a:round/>
                <a:headEnd/>
                <a:tailEnd type="triangle" w="med" len="med"/>
              </a:ln>
            </p:spPr>
            <p:txBody>
              <a:bodyPr/>
              <a:lstStyle/>
              <a:p>
                <a:endParaRPr lang="es-PE"/>
              </a:p>
            </p:txBody>
          </p:sp>
          <p:sp>
            <p:nvSpPr>
              <p:cNvPr id="24630" name="Line 71"/>
              <p:cNvSpPr>
                <a:spLocks noChangeShapeType="1"/>
              </p:cNvSpPr>
              <p:nvPr/>
            </p:nvSpPr>
            <p:spPr bwMode="auto">
              <a:xfrm>
                <a:off x="912" y="2304"/>
                <a:ext cx="144" cy="0"/>
              </a:xfrm>
              <a:prstGeom prst="line">
                <a:avLst/>
              </a:prstGeom>
              <a:noFill/>
              <a:ln w="9525">
                <a:solidFill>
                  <a:schemeClr val="tx1"/>
                </a:solidFill>
                <a:round/>
                <a:headEnd/>
                <a:tailEnd type="triangle" w="med" len="med"/>
              </a:ln>
            </p:spPr>
            <p:txBody>
              <a:bodyPr/>
              <a:lstStyle/>
              <a:p>
                <a:endParaRPr lang="es-PE"/>
              </a:p>
            </p:txBody>
          </p:sp>
          <p:sp>
            <p:nvSpPr>
              <p:cNvPr id="24631" name="Line 72"/>
              <p:cNvSpPr>
                <a:spLocks noChangeShapeType="1"/>
              </p:cNvSpPr>
              <p:nvPr/>
            </p:nvSpPr>
            <p:spPr bwMode="auto">
              <a:xfrm>
                <a:off x="2304" y="2304"/>
                <a:ext cx="192" cy="0"/>
              </a:xfrm>
              <a:prstGeom prst="line">
                <a:avLst/>
              </a:prstGeom>
              <a:noFill/>
              <a:ln w="9525">
                <a:solidFill>
                  <a:schemeClr val="tx1"/>
                </a:solidFill>
                <a:round/>
                <a:headEnd/>
                <a:tailEnd type="triangle" w="med" len="med"/>
              </a:ln>
            </p:spPr>
            <p:txBody>
              <a:bodyPr/>
              <a:lstStyle/>
              <a:p>
                <a:endParaRPr lang="es-PE"/>
              </a:p>
            </p:txBody>
          </p:sp>
          <p:sp>
            <p:nvSpPr>
              <p:cNvPr id="24632" name="Line 73"/>
              <p:cNvSpPr>
                <a:spLocks noChangeShapeType="1"/>
              </p:cNvSpPr>
              <p:nvPr/>
            </p:nvSpPr>
            <p:spPr bwMode="auto">
              <a:xfrm>
                <a:off x="3120" y="1488"/>
                <a:ext cx="240" cy="0"/>
              </a:xfrm>
              <a:prstGeom prst="line">
                <a:avLst/>
              </a:prstGeom>
              <a:noFill/>
              <a:ln w="9525">
                <a:solidFill>
                  <a:schemeClr val="tx1"/>
                </a:solidFill>
                <a:round/>
                <a:headEnd/>
                <a:tailEnd type="triangle" w="med" len="med"/>
              </a:ln>
            </p:spPr>
            <p:txBody>
              <a:bodyPr/>
              <a:lstStyle/>
              <a:p>
                <a:endParaRPr lang="es-PE"/>
              </a:p>
            </p:txBody>
          </p:sp>
          <p:sp>
            <p:nvSpPr>
              <p:cNvPr id="24633" name="Oval 75"/>
              <p:cNvSpPr>
                <a:spLocks noChangeArrowheads="1"/>
              </p:cNvSpPr>
              <p:nvPr/>
            </p:nvSpPr>
            <p:spPr bwMode="auto">
              <a:xfrm>
                <a:off x="336" y="2736"/>
                <a:ext cx="192" cy="192"/>
              </a:xfrm>
              <a:prstGeom prst="ellipse">
                <a:avLst/>
              </a:prstGeom>
              <a:solidFill>
                <a:srgbClr val="C0C0C0"/>
              </a:solidFill>
              <a:ln w="9525">
                <a:solidFill>
                  <a:schemeClr val="tx1"/>
                </a:solidFill>
                <a:round/>
                <a:headEnd/>
                <a:tailEnd/>
              </a:ln>
            </p:spPr>
            <p:txBody>
              <a:bodyPr wrap="none" anchor="ctr"/>
              <a:lstStyle/>
              <a:p>
                <a:pPr algn="ctr" eaLnBrk="0" hangingPunct="0"/>
                <a:r>
                  <a:rPr lang="es-MX" sz="700">
                    <a:latin typeface="Arial Narrow" pitchFamily="34" charset="0"/>
                  </a:rPr>
                  <a:t>A</a:t>
                </a:r>
                <a:endParaRPr lang="es-ES" sz="700">
                  <a:latin typeface="Arial Narrow" pitchFamily="34" charset="0"/>
                </a:endParaRPr>
              </a:p>
            </p:txBody>
          </p:sp>
          <p:sp>
            <p:nvSpPr>
              <p:cNvPr id="24634" name="Oval 76"/>
              <p:cNvSpPr>
                <a:spLocks noChangeArrowheads="1"/>
              </p:cNvSpPr>
              <p:nvPr/>
            </p:nvSpPr>
            <p:spPr bwMode="auto">
              <a:xfrm>
                <a:off x="5184" y="2208"/>
                <a:ext cx="192" cy="192"/>
              </a:xfrm>
              <a:prstGeom prst="ellipse">
                <a:avLst/>
              </a:prstGeom>
              <a:solidFill>
                <a:srgbClr val="C0C0C0"/>
              </a:solidFill>
              <a:ln w="9525">
                <a:solidFill>
                  <a:schemeClr val="tx1"/>
                </a:solidFill>
                <a:round/>
                <a:headEnd/>
                <a:tailEnd/>
              </a:ln>
            </p:spPr>
            <p:txBody>
              <a:bodyPr wrap="none" anchor="ctr"/>
              <a:lstStyle/>
              <a:p>
                <a:pPr algn="ctr" eaLnBrk="0" hangingPunct="0"/>
                <a:r>
                  <a:rPr lang="es-MX" sz="700">
                    <a:latin typeface="Arial Narrow" pitchFamily="34" charset="0"/>
                  </a:rPr>
                  <a:t>C</a:t>
                </a:r>
                <a:endParaRPr lang="es-ES" sz="700">
                  <a:latin typeface="Arial Narrow" pitchFamily="34" charset="0"/>
                </a:endParaRPr>
              </a:p>
            </p:txBody>
          </p:sp>
          <p:sp>
            <p:nvSpPr>
              <p:cNvPr id="24635" name="Oval 77"/>
              <p:cNvSpPr>
                <a:spLocks noChangeArrowheads="1"/>
              </p:cNvSpPr>
              <p:nvPr/>
            </p:nvSpPr>
            <p:spPr bwMode="auto">
              <a:xfrm>
                <a:off x="3360" y="1392"/>
                <a:ext cx="192" cy="192"/>
              </a:xfrm>
              <a:prstGeom prst="ellipse">
                <a:avLst/>
              </a:prstGeom>
              <a:solidFill>
                <a:srgbClr val="C0C0C0"/>
              </a:solidFill>
              <a:ln w="9525">
                <a:solidFill>
                  <a:schemeClr val="tx1"/>
                </a:solidFill>
                <a:round/>
                <a:headEnd/>
                <a:tailEnd/>
              </a:ln>
            </p:spPr>
            <p:txBody>
              <a:bodyPr wrap="none" anchor="ctr"/>
              <a:lstStyle/>
              <a:p>
                <a:pPr algn="ctr" eaLnBrk="0" hangingPunct="0"/>
                <a:r>
                  <a:rPr lang="es-MX" sz="700">
                    <a:latin typeface="Arial Narrow" pitchFamily="34" charset="0"/>
                  </a:rPr>
                  <a:t>A</a:t>
                </a:r>
                <a:endParaRPr lang="es-ES" sz="700">
                  <a:latin typeface="Arial Narrow" pitchFamily="34" charset="0"/>
                </a:endParaRPr>
              </a:p>
            </p:txBody>
          </p:sp>
          <p:sp>
            <p:nvSpPr>
              <p:cNvPr id="24636" name="Oval 78"/>
              <p:cNvSpPr>
                <a:spLocks noChangeArrowheads="1"/>
              </p:cNvSpPr>
              <p:nvPr/>
            </p:nvSpPr>
            <p:spPr bwMode="auto">
              <a:xfrm>
                <a:off x="4032" y="2208"/>
                <a:ext cx="192" cy="192"/>
              </a:xfrm>
              <a:prstGeom prst="ellipse">
                <a:avLst/>
              </a:prstGeom>
              <a:solidFill>
                <a:srgbClr val="C0C0C0"/>
              </a:solidFill>
              <a:ln w="9525">
                <a:solidFill>
                  <a:schemeClr val="tx1"/>
                </a:solidFill>
                <a:round/>
                <a:headEnd/>
                <a:tailEnd/>
              </a:ln>
            </p:spPr>
            <p:txBody>
              <a:bodyPr wrap="none" anchor="ctr"/>
              <a:lstStyle/>
              <a:p>
                <a:pPr algn="ctr" eaLnBrk="0" hangingPunct="0"/>
                <a:r>
                  <a:rPr lang="es-MX" sz="700">
                    <a:latin typeface="Arial Narrow" pitchFamily="34" charset="0"/>
                  </a:rPr>
                  <a:t>A</a:t>
                </a:r>
                <a:endParaRPr lang="es-ES" sz="700">
                  <a:latin typeface="Arial Narrow" pitchFamily="34" charset="0"/>
                </a:endParaRPr>
              </a:p>
            </p:txBody>
          </p:sp>
          <p:sp>
            <p:nvSpPr>
              <p:cNvPr id="24637" name="Line 79"/>
              <p:cNvSpPr>
                <a:spLocks noChangeShapeType="1"/>
              </p:cNvSpPr>
              <p:nvPr/>
            </p:nvSpPr>
            <p:spPr bwMode="auto">
              <a:xfrm>
                <a:off x="1248" y="3408"/>
                <a:ext cx="192" cy="0"/>
              </a:xfrm>
              <a:prstGeom prst="line">
                <a:avLst/>
              </a:prstGeom>
              <a:noFill/>
              <a:ln w="9525">
                <a:solidFill>
                  <a:schemeClr val="tx1"/>
                </a:solidFill>
                <a:round/>
                <a:headEnd/>
                <a:tailEnd type="triangle" w="med" len="med"/>
              </a:ln>
            </p:spPr>
            <p:txBody>
              <a:bodyPr/>
              <a:lstStyle/>
              <a:p>
                <a:endParaRPr lang="es-PE"/>
              </a:p>
            </p:txBody>
          </p:sp>
          <p:sp>
            <p:nvSpPr>
              <p:cNvPr id="24638" name="Line 80"/>
              <p:cNvSpPr>
                <a:spLocks noChangeShapeType="1"/>
              </p:cNvSpPr>
              <p:nvPr/>
            </p:nvSpPr>
            <p:spPr bwMode="auto">
              <a:xfrm>
                <a:off x="1296" y="2832"/>
                <a:ext cx="144" cy="0"/>
              </a:xfrm>
              <a:prstGeom prst="line">
                <a:avLst/>
              </a:prstGeom>
              <a:noFill/>
              <a:ln w="9525">
                <a:solidFill>
                  <a:schemeClr val="tx1"/>
                </a:solidFill>
                <a:round/>
                <a:headEnd/>
                <a:tailEnd type="triangle" w="med" len="med"/>
              </a:ln>
            </p:spPr>
            <p:txBody>
              <a:bodyPr/>
              <a:lstStyle/>
              <a:p>
                <a:endParaRPr lang="es-PE"/>
              </a:p>
            </p:txBody>
          </p:sp>
          <p:sp>
            <p:nvSpPr>
              <p:cNvPr id="24639" name="Line 81"/>
              <p:cNvSpPr>
                <a:spLocks noChangeShapeType="1"/>
              </p:cNvSpPr>
              <p:nvPr/>
            </p:nvSpPr>
            <p:spPr bwMode="auto">
              <a:xfrm>
                <a:off x="528" y="2832"/>
                <a:ext cx="144" cy="0"/>
              </a:xfrm>
              <a:prstGeom prst="line">
                <a:avLst/>
              </a:prstGeom>
              <a:noFill/>
              <a:ln w="9525">
                <a:solidFill>
                  <a:schemeClr val="tx1"/>
                </a:solidFill>
                <a:round/>
                <a:headEnd/>
                <a:tailEnd type="triangle" w="med" len="med"/>
              </a:ln>
            </p:spPr>
            <p:txBody>
              <a:bodyPr/>
              <a:lstStyle/>
              <a:p>
                <a:endParaRPr lang="es-PE"/>
              </a:p>
            </p:txBody>
          </p:sp>
          <p:sp>
            <p:nvSpPr>
              <p:cNvPr id="24640" name="Line 82"/>
              <p:cNvSpPr>
                <a:spLocks noChangeShapeType="1"/>
              </p:cNvSpPr>
              <p:nvPr/>
            </p:nvSpPr>
            <p:spPr bwMode="auto">
              <a:xfrm>
                <a:off x="4992" y="2304"/>
                <a:ext cx="192" cy="0"/>
              </a:xfrm>
              <a:prstGeom prst="line">
                <a:avLst/>
              </a:prstGeom>
              <a:noFill/>
              <a:ln w="9525">
                <a:solidFill>
                  <a:schemeClr val="tx1"/>
                </a:solidFill>
                <a:round/>
                <a:headEnd/>
                <a:tailEnd type="triangle" w="med" len="med"/>
              </a:ln>
            </p:spPr>
            <p:txBody>
              <a:bodyPr/>
              <a:lstStyle/>
              <a:p>
                <a:endParaRPr lang="es-PE"/>
              </a:p>
            </p:txBody>
          </p:sp>
          <p:sp>
            <p:nvSpPr>
              <p:cNvPr id="24641" name="Line 83"/>
              <p:cNvSpPr>
                <a:spLocks noChangeShapeType="1"/>
              </p:cNvSpPr>
              <p:nvPr/>
            </p:nvSpPr>
            <p:spPr bwMode="auto">
              <a:xfrm>
                <a:off x="4224" y="2304"/>
                <a:ext cx="192" cy="0"/>
              </a:xfrm>
              <a:prstGeom prst="line">
                <a:avLst/>
              </a:prstGeom>
              <a:noFill/>
              <a:ln w="9525">
                <a:solidFill>
                  <a:schemeClr val="tx1"/>
                </a:solidFill>
                <a:round/>
                <a:headEnd/>
                <a:tailEnd type="triangle" w="med" len="med"/>
              </a:ln>
            </p:spPr>
            <p:txBody>
              <a:bodyPr/>
              <a:lstStyle/>
              <a:p>
                <a:endParaRPr lang="es-PE"/>
              </a:p>
            </p:txBody>
          </p:sp>
          <p:sp>
            <p:nvSpPr>
              <p:cNvPr id="24642" name="Line 84"/>
              <p:cNvSpPr>
                <a:spLocks noChangeShapeType="1"/>
              </p:cNvSpPr>
              <p:nvPr/>
            </p:nvSpPr>
            <p:spPr bwMode="auto">
              <a:xfrm>
                <a:off x="3888" y="2304"/>
                <a:ext cx="144" cy="0"/>
              </a:xfrm>
              <a:prstGeom prst="line">
                <a:avLst/>
              </a:prstGeom>
              <a:noFill/>
              <a:ln w="9525">
                <a:solidFill>
                  <a:schemeClr val="tx1"/>
                </a:solidFill>
                <a:round/>
                <a:headEnd/>
                <a:tailEnd type="triangle" w="med" len="med"/>
              </a:ln>
            </p:spPr>
            <p:txBody>
              <a:bodyPr/>
              <a:lstStyle/>
              <a:p>
                <a:endParaRPr lang="es-PE"/>
              </a:p>
            </p:txBody>
          </p:sp>
          <p:sp>
            <p:nvSpPr>
              <p:cNvPr id="24643" name="Rectangle 85"/>
              <p:cNvSpPr>
                <a:spLocks noChangeArrowheads="1"/>
              </p:cNvSpPr>
              <p:nvPr/>
            </p:nvSpPr>
            <p:spPr bwMode="auto">
              <a:xfrm>
                <a:off x="1440" y="2688"/>
                <a:ext cx="516" cy="305"/>
              </a:xfrm>
              <a:prstGeom prst="rect">
                <a:avLst/>
              </a:prstGeom>
              <a:solidFill>
                <a:srgbClr val="C0C0C0"/>
              </a:solidFill>
              <a:ln w="9525">
                <a:solidFill>
                  <a:schemeClr val="tx1"/>
                </a:solidFill>
                <a:miter lim="800000"/>
                <a:headEnd/>
                <a:tailEnd/>
              </a:ln>
            </p:spPr>
            <p:txBody>
              <a:bodyPr lIns="72000" tIns="72000" rIns="72000" bIns="72000" anchor="ctr"/>
              <a:lstStyle/>
              <a:p>
                <a:pPr algn="ctr" eaLnBrk="0" hangingPunct="0"/>
                <a:r>
                  <a:rPr lang="es-MX" sz="700">
                    <a:latin typeface="Arial Narrow" pitchFamily="34" charset="0"/>
                  </a:rPr>
                  <a:t>Comunica deficiencia al almacén</a:t>
                </a:r>
                <a:endParaRPr lang="es-ES" sz="700">
                  <a:latin typeface="Arial Narrow" pitchFamily="34" charset="0"/>
                </a:endParaRPr>
              </a:p>
            </p:txBody>
          </p:sp>
          <p:sp>
            <p:nvSpPr>
              <p:cNvPr id="24644" name="Line 86"/>
              <p:cNvSpPr>
                <a:spLocks noChangeShapeType="1"/>
              </p:cNvSpPr>
              <p:nvPr/>
            </p:nvSpPr>
            <p:spPr bwMode="auto">
              <a:xfrm>
                <a:off x="1968" y="2832"/>
                <a:ext cx="96" cy="0"/>
              </a:xfrm>
              <a:prstGeom prst="line">
                <a:avLst/>
              </a:prstGeom>
              <a:noFill/>
              <a:ln w="9525">
                <a:solidFill>
                  <a:schemeClr val="tx1"/>
                </a:solidFill>
                <a:round/>
                <a:headEnd/>
                <a:tailEnd/>
              </a:ln>
            </p:spPr>
            <p:txBody>
              <a:bodyPr/>
              <a:lstStyle/>
              <a:p>
                <a:endParaRPr lang="es-PE"/>
              </a:p>
            </p:txBody>
          </p:sp>
          <p:sp>
            <p:nvSpPr>
              <p:cNvPr id="24645" name="Line 88"/>
              <p:cNvSpPr>
                <a:spLocks noChangeShapeType="1"/>
              </p:cNvSpPr>
              <p:nvPr/>
            </p:nvSpPr>
            <p:spPr bwMode="auto">
              <a:xfrm>
                <a:off x="2832" y="3072"/>
                <a:ext cx="0" cy="240"/>
              </a:xfrm>
              <a:prstGeom prst="line">
                <a:avLst/>
              </a:prstGeom>
              <a:noFill/>
              <a:ln w="9525">
                <a:solidFill>
                  <a:schemeClr val="tx1"/>
                </a:solidFill>
                <a:round/>
                <a:headEnd/>
                <a:tailEnd type="triangle" w="med" len="med"/>
              </a:ln>
            </p:spPr>
            <p:txBody>
              <a:bodyPr/>
              <a:lstStyle/>
              <a:p>
                <a:endParaRPr lang="es-PE"/>
              </a:p>
            </p:txBody>
          </p:sp>
          <p:sp>
            <p:nvSpPr>
              <p:cNvPr id="24646" name="Line 89"/>
              <p:cNvSpPr>
                <a:spLocks noChangeShapeType="1"/>
              </p:cNvSpPr>
              <p:nvPr/>
            </p:nvSpPr>
            <p:spPr bwMode="auto">
              <a:xfrm>
                <a:off x="2832" y="2496"/>
                <a:ext cx="0" cy="192"/>
              </a:xfrm>
              <a:prstGeom prst="line">
                <a:avLst/>
              </a:prstGeom>
              <a:noFill/>
              <a:ln w="9525">
                <a:solidFill>
                  <a:schemeClr val="tx1"/>
                </a:solidFill>
                <a:round/>
                <a:headEnd/>
                <a:tailEnd type="triangle" w="med" len="med"/>
              </a:ln>
            </p:spPr>
            <p:txBody>
              <a:bodyPr/>
              <a:lstStyle/>
              <a:p>
                <a:endParaRPr lang="es-PE"/>
              </a:p>
            </p:txBody>
          </p:sp>
          <p:sp>
            <p:nvSpPr>
              <p:cNvPr id="24647" name="Line 90"/>
              <p:cNvSpPr>
                <a:spLocks noChangeShapeType="1"/>
              </p:cNvSpPr>
              <p:nvPr/>
            </p:nvSpPr>
            <p:spPr bwMode="auto">
              <a:xfrm>
                <a:off x="3072" y="3456"/>
                <a:ext cx="192" cy="0"/>
              </a:xfrm>
              <a:prstGeom prst="line">
                <a:avLst/>
              </a:prstGeom>
              <a:noFill/>
              <a:ln w="9525">
                <a:solidFill>
                  <a:schemeClr val="tx1"/>
                </a:solidFill>
                <a:round/>
                <a:headEnd/>
                <a:tailEnd type="triangle" w="med" len="med"/>
              </a:ln>
            </p:spPr>
            <p:txBody>
              <a:bodyPr/>
              <a:lstStyle/>
              <a:p>
                <a:endParaRPr lang="es-PE"/>
              </a:p>
            </p:txBody>
          </p:sp>
          <p:sp>
            <p:nvSpPr>
              <p:cNvPr id="24648" name="Oval 91"/>
              <p:cNvSpPr>
                <a:spLocks noChangeArrowheads="1"/>
              </p:cNvSpPr>
              <p:nvPr/>
            </p:nvSpPr>
            <p:spPr bwMode="auto">
              <a:xfrm>
                <a:off x="3264" y="3360"/>
                <a:ext cx="192" cy="192"/>
              </a:xfrm>
              <a:prstGeom prst="ellipse">
                <a:avLst/>
              </a:prstGeom>
              <a:solidFill>
                <a:srgbClr val="C0C0C0"/>
              </a:solidFill>
              <a:ln w="9525">
                <a:solidFill>
                  <a:schemeClr val="tx1"/>
                </a:solidFill>
                <a:round/>
                <a:headEnd/>
                <a:tailEnd/>
              </a:ln>
            </p:spPr>
            <p:txBody>
              <a:bodyPr wrap="none" anchor="ctr"/>
              <a:lstStyle/>
              <a:p>
                <a:pPr algn="ctr" eaLnBrk="0" hangingPunct="0"/>
                <a:r>
                  <a:rPr lang="es-MX" sz="700">
                    <a:latin typeface="Arial Narrow" pitchFamily="34" charset="0"/>
                  </a:rPr>
                  <a:t>B</a:t>
                </a:r>
                <a:endParaRPr lang="es-ES" sz="700">
                  <a:latin typeface="Arial Narrow" pitchFamily="34" charset="0"/>
                </a:endParaRPr>
              </a:p>
            </p:txBody>
          </p:sp>
          <p:sp>
            <p:nvSpPr>
              <p:cNvPr id="24649" name="Line 93"/>
              <p:cNvSpPr>
                <a:spLocks noChangeShapeType="1"/>
              </p:cNvSpPr>
              <p:nvPr/>
            </p:nvSpPr>
            <p:spPr bwMode="auto">
              <a:xfrm>
                <a:off x="960" y="3024"/>
                <a:ext cx="0" cy="240"/>
              </a:xfrm>
              <a:prstGeom prst="line">
                <a:avLst/>
              </a:prstGeom>
              <a:noFill/>
              <a:ln w="9525">
                <a:solidFill>
                  <a:schemeClr val="tx1"/>
                </a:solidFill>
                <a:round/>
                <a:headEnd/>
                <a:tailEnd type="triangle" w="med" len="med"/>
              </a:ln>
            </p:spPr>
            <p:txBody>
              <a:bodyPr/>
              <a:lstStyle/>
              <a:p>
                <a:endParaRPr lang="es-PE"/>
              </a:p>
            </p:txBody>
          </p:sp>
          <p:sp>
            <p:nvSpPr>
              <p:cNvPr id="24650" name="Text Box 94"/>
              <p:cNvSpPr txBox="1">
                <a:spLocks noChangeArrowheads="1"/>
              </p:cNvSpPr>
              <p:nvPr/>
            </p:nvSpPr>
            <p:spPr bwMode="auto">
              <a:xfrm>
                <a:off x="2880" y="1152"/>
                <a:ext cx="384" cy="173"/>
              </a:xfrm>
              <a:prstGeom prst="rect">
                <a:avLst/>
              </a:prstGeom>
              <a:noFill/>
              <a:ln w="9525">
                <a:noFill/>
                <a:miter lim="800000"/>
                <a:headEnd/>
                <a:tailEnd/>
              </a:ln>
            </p:spPr>
            <p:txBody>
              <a:bodyPr>
                <a:spAutoFit/>
              </a:bodyPr>
              <a:lstStyle/>
              <a:p>
                <a:pPr eaLnBrk="0" hangingPunct="0">
                  <a:spcBef>
                    <a:spcPct val="50000"/>
                  </a:spcBef>
                </a:pPr>
                <a:r>
                  <a:rPr lang="es-MX" sz="700">
                    <a:latin typeface="Arial Narrow" pitchFamily="34" charset="0"/>
                  </a:rPr>
                  <a:t>SI</a:t>
                </a:r>
                <a:endParaRPr lang="es-ES" sz="700">
                  <a:latin typeface="Arial Narrow" pitchFamily="34" charset="0"/>
                </a:endParaRPr>
              </a:p>
            </p:txBody>
          </p:sp>
          <p:sp>
            <p:nvSpPr>
              <p:cNvPr id="24651" name="Text Box 95"/>
              <p:cNvSpPr txBox="1">
                <a:spLocks noChangeArrowheads="1"/>
              </p:cNvSpPr>
              <p:nvPr/>
            </p:nvSpPr>
            <p:spPr bwMode="auto">
              <a:xfrm>
                <a:off x="2832" y="3072"/>
                <a:ext cx="384" cy="173"/>
              </a:xfrm>
              <a:prstGeom prst="rect">
                <a:avLst/>
              </a:prstGeom>
              <a:noFill/>
              <a:ln w="9525">
                <a:noFill/>
                <a:miter lim="800000"/>
                <a:headEnd/>
                <a:tailEnd/>
              </a:ln>
            </p:spPr>
            <p:txBody>
              <a:bodyPr>
                <a:spAutoFit/>
              </a:bodyPr>
              <a:lstStyle/>
              <a:p>
                <a:pPr eaLnBrk="0" hangingPunct="0">
                  <a:spcBef>
                    <a:spcPct val="50000"/>
                  </a:spcBef>
                </a:pPr>
                <a:r>
                  <a:rPr lang="es-MX" sz="700">
                    <a:latin typeface="Arial Narrow" pitchFamily="34" charset="0"/>
                  </a:rPr>
                  <a:t>Proveedor </a:t>
                </a:r>
                <a:endParaRPr lang="es-ES" sz="700">
                  <a:latin typeface="Arial Narrow" pitchFamily="34" charset="0"/>
                </a:endParaRPr>
              </a:p>
            </p:txBody>
          </p:sp>
          <p:sp>
            <p:nvSpPr>
              <p:cNvPr id="24652" name="Text Box 96"/>
              <p:cNvSpPr txBox="1">
                <a:spLocks noChangeArrowheads="1"/>
              </p:cNvSpPr>
              <p:nvPr/>
            </p:nvSpPr>
            <p:spPr bwMode="auto">
              <a:xfrm>
                <a:off x="1248" y="2688"/>
                <a:ext cx="384" cy="173"/>
              </a:xfrm>
              <a:prstGeom prst="rect">
                <a:avLst/>
              </a:prstGeom>
              <a:noFill/>
              <a:ln w="9525">
                <a:noFill/>
                <a:miter lim="800000"/>
                <a:headEnd/>
                <a:tailEnd/>
              </a:ln>
            </p:spPr>
            <p:txBody>
              <a:bodyPr>
                <a:spAutoFit/>
              </a:bodyPr>
              <a:lstStyle/>
              <a:p>
                <a:pPr eaLnBrk="0" hangingPunct="0">
                  <a:spcBef>
                    <a:spcPct val="50000"/>
                  </a:spcBef>
                </a:pPr>
                <a:r>
                  <a:rPr lang="es-MX" sz="700">
                    <a:latin typeface="Arial Narrow" pitchFamily="34" charset="0"/>
                  </a:rPr>
                  <a:t>NO</a:t>
                </a:r>
                <a:endParaRPr lang="es-ES" sz="700">
                  <a:latin typeface="Arial Narrow" pitchFamily="34" charset="0"/>
                </a:endParaRPr>
              </a:p>
            </p:txBody>
          </p:sp>
          <p:sp>
            <p:nvSpPr>
              <p:cNvPr id="24653" name="Text Box 97"/>
              <p:cNvSpPr txBox="1">
                <a:spLocks noChangeArrowheads="1"/>
              </p:cNvSpPr>
              <p:nvPr/>
            </p:nvSpPr>
            <p:spPr bwMode="auto">
              <a:xfrm>
                <a:off x="3168" y="816"/>
                <a:ext cx="384" cy="173"/>
              </a:xfrm>
              <a:prstGeom prst="rect">
                <a:avLst/>
              </a:prstGeom>
              <a:noFill/>
              <a:ln w="9525">
                <a:noFill/>
                <a:miter lim="800000"/>
                <a:headEnd/>
                <a:tailEnd/>
              </a:ln>
            </p:spPr>
            <p:txBody>
              <a:bodyPr>
                <a:spAutoFit/>
              </a:bodyPr>
              <a:lstStyle/>
              <a:p>
                <a:pPr eaLnBrk="0" hangingPunct="0">
                  <a:spcBef>
                    <a:spcPct val="50000"/>
                  </a:spcBef>
                </a:pPr>
                <a:r>
                  <a:rPr lang="es-MX" sz="700">
                    <a:latin typeface="Arial Narrow" pitchFamily="34" charset="0"/>
                  </a:rPr>
                  <a:t>NO</a:t>
                </a:r>
                <a:endParaRPr lang="es-ES" sz="700">
                  <a:latin typeface="Arial Narrow" pitchFamily="34" charset="0"/>
                </a:endParaRPr>
              </a:p>
            </p:txBody>
          </p:sp>
          <p:sp>
            <p:nvSpPr>
              <p:cNvPr id="24654" name="Text Box 98"/>
              <p:cNvSpPr txBox="1">
                <a:spLocks noChangeArrowheads="1"/>
              </p:cNvSpPr>
              <p:nvPr/>
            </p:nvSpPr>
            <p:spPr bwMode="auto">
              <a:xfrm>
                <a:off x="960" y="3024"/>
                <a:ext cx="384" cy="173"/>
              </a:xfrm>
              <a:prstGeom prst="rect">
                <a:avLst/>
              </a:prstGeom>
              <a:noFill/>
              <a:ln w="9525">
                <a:noFill/>
                <a:miter lim="800000"/>
                <a:headEnd/>
                <a:tailEnd/>
              </a:ln>
            </p:spPr>
            <p:txBody>
              <a:bodyPr>
                <a:spAutoFit/>
              </a:bodyPr>
              <a:lstStyle/>
              <a:p>
                <a:pPr eaLnBrk="0" hangingPunct="0">
                  <a:spcBef>
                    <a:spcPct val="50000"/>
                  </a:spcBef>
                </a:pPr>
                <a:r>
                  <a:rPr lang="es-MX" sz="700">
                    <a:latin typeface="Arial Narrow" pitchFamily="34" charset="0"/>
                  </a:rPr>
                  <a:t>SI</a:t>
                </a:r>
                <a:endParaRPr lang="es-ES" sz="700">
                  <a:latin typeface="Arial Narrow" pitchFamily="34" charset="0"/>
                </a:endParaRPr>
              </a:p>
            </p:txBody>
          </p:sp>
          <p:sp>
            <p:nvSpPr>
              <p:cNvPr id="24655" name="Text Box 99"/>
              <p:cNvSpPr txBox="1">
                <a:spLocks noChangeArrowheads="1"/>
              </p:cNvSpPr>
              <p:nvPr/>
            </p:nvSpPr>
            <p:spPr bwMode="auto">
              <a:xfrm>
                <a:off x="3168" y="2784"/>
                <a:ext cx="384" cy="173"/>
              </a:xfrm>
              <a:prstGeom prst="rect">
                <a:avLst/>
              </a:prstGeom>
              <a:noFill/>
              <a:ln w="9525">
                <a:noFill/>
                <a:miter lim="800000"/>
                <a:headEnd/>
                <a:tailEnd/>
              </a:ln>
            </p:spPr>
            <p:txBody>
              <a:bodyPr>
                <a:spAutoFit/>
              </a:bodyPr>
              <a:lstStyle/>
              <a:p>
                <a:pPr eaLnBrk="0" hangingPunct="0">
                  <a:spcBef>
                    <a:spcPct val="50000"/>
                  </a:spcBef>
                </a:pPr>
                <a:r>
                  <a:rPr lang="es-MX" sz="700">
                    <a:latin typeface="Arial Narrow" pitchFamily="34" charset="0"/>
                  </a:rPr>
                  <a:t>Almacén</a:t>
                </a:r>
                <a:endParaRPr lang="es-ES" sz="700">
                  <a:latin typeface="Arial Narrow" pitchFamily="34" charset="0"/>
                </a:endParaRPr>
              </a:p>
            </p:txBody>
          </p:sp>
          <p:sp>
            <p:nvSpPr>
              <p:cNvPr id="24656" name="Text Box 100"/>
              <p:cNvSpPr txBox="1">
                <a:spLocks noChangeArrowheads="1"/>
              </p:cNvSpPr>
              <p:nvPr/>
            </p:nvSpPr>
            <p:spPr bwMode="auto">
              <a:xfrm>
                <a:off x="3120" y="2160"/>
                <a:ext cx="384" cy="173"/>
              </a:xfrm>
              <a:prstGeom prst="rect">
                <a:avLst/>
              </a:prstGeom>
              <a:noFill/>
              <a:ln w="9525">
                <a:noFill/>
                <a:miter lim="800000"/>
                <a:headEnd/>
                <a:tailEnd/>
              </a:ln>
            </p:spPr>
            <p:txBody>
              <a:bodyPr>
                <a:spAutoFit/>
              </a:bodyPr>
              <a:lstStyle/>
              <a:p>
                <a:pPr eaLnBrk="0" hangingPunct="0">
                  <a:spcBef>
                    <a:spcPct val="50000"/>
                  </a:spcBef>
                </a:pPr>
                <a:r>
                  <a:rPr lang="es-MX" sz="700">
                    <a:latin typeface="Arial Narrow" pitchFamily="34" charset="0"/>
                  </a:rPr>
                  <a:t>SI</a:t>
                </a:r>
                <a:endParaRPr lang="es-ES" sz="700">
                  <a:latin typeface="Arial Narrow" pitchFamily="34" charset="0"/>
                </a:endParaRPr>
              </a:p>
            </p:txBody>
          </p:sp>
          <p:sp>
            <p:nvSpPr>
              <p:cNvPr id="24657" name="Text Box 101"/>
              <p:cNvSpPr txBox="1">
                <a:spLocks noChangeArrowheads="1"/>
              </p:cNvSpPr>
              <p:nvPr/>
            </p:nvSpPr>
            <p:spPr bwMode="auto">
              <a:xfrm>
                <a:off x="2832" y="2496"/>
                <a:ext cx="384" cy="173"/>
              </a:xfrm>
              <a:prstGeom prst="rect">
                <a:avLst/>
              </a:prstGeom>
              <a:noFill/>
              <a:ln w="9525">
                <a:noFill/>
                <a:miter lim="800000"/>
                <a:headEnd/>
                <a:tailEnd/>
              </a:ln>
            </p:spPr>
            <p:txBody>
              <a:bodyPr>
                <a:spAutoFit/>
              </a:bodyPr>
              <a:lstStyle/>
              <a:p>
                <a:pPr eaLnBrk="0" hangingPunct="0">
                  <a:spcBef>
                    <a:spcPct val="50000"/>
                  </a:spcBef>
                </a:pPr>
                <a:r>
                  <a:rPr lang="es-MX" sz="700">
                    <a:latin typeface="Arial Narrow" pitchFamily="34" charset="0"/>
                  </a:rPr>
                  <a:t>NO</a:t>
                </a:r>
                <a:endParaRPr lang="es-ES" sz="700">
                  <a:latin typeface="Arial Narrow" pitchFamily="34"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500" fill="hold"/>
                                        <p:tgtEl>
                                          <p:spTgt spid="27650"/>
                                        </p:tgtEl>
                                        <p:attrNameLst>
                                          <p:attrName>ppt_w</p:attrName>
                                        </p:attrNameLst>
                                      </p:cBhvr>
                                      <p:tavLst>
                                        <p:tav tm="0">
                                          <p:val>
                                            <p:fltVal val="0"/>
                                          </p:val>
                                        </p:tav>
                                        <p:tav tm="100000">
                                          <p:val>
                                            <p:strVal val="#ppt_w"/>
                                          </p:val>
                                        </p:tav>
                                      </p:tavLst>
                                    </p:anim>
                                    <p:anim calcmode="lin" valueType="num">
                                      <p:cBhvr>
                                        <p:cTn id="8" dur="500" fill="hold"/>
                                        <p:tgtEl>
                                          <p:spTgt spid="2765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14400" y="152400"/>
            <a:ext cx="7772400" cy="457200"/>
          </a:xfrm>
        </p:spPr>
        <p:txBody>
          <a:bodyPr>
            <a:normAutofit/>
          </a:bodyPr>
          <a:lstStyle/>
          <a:p>
            <a:pPr eaLnBrk="1" hangingPunct="1"/>
            <a:r>
              <a:rPr lang="es-MX" sz="1800" dirty="0" smtClean="0">
                <a:solidFill>
                  <a:srgbClr val="FF0000"/>
                </a:solidFill>
                <a:latin typeface="Arial Black" pitchFamily="34" charset="0"/>
              </a:rPr>
              <a:t>DIAGRAMA DE FORMATO TABULAR</a:t>
            </a:r>
            <a:endParaRPr lang="es-ES" sz="1800" dirty="0" smtClean="0">
              <a:solidFill>
                <a:srgbClr val="FF0000"/>
              </a:solidFill>
              <a:latin typeface="Arial Black" pitchFamily="34" charset="0"/>
            </a:endParaRPr>
          </a:p>
        </p:txBody>
      </p:sp>
      <p:grpSp>
        <p:nvGrpSpPr>
          <p:cNvPr id="2" name="Group 96"/>
          <p:cNvGrpSpPr>
            <a:grpSpLocks/>
          </p:cNvGrpSpPr>
          <p:nvPr/>
        </p:nvGrpSpPr>
        <p:grpSpPr bwMode="auto">
          <a:xfrm>
            <a:off x="785786" y="1000108"/>
            <a:ext cx="7558110" cy="5267340"/>
            <a:chOff x="192" y="384"/>
            <a:chExt cx="5424" cy="3744"/>
          </a:xfrm>
        </p:grpSpPr>
        <p:sp>
          <p:nvSpPr>
            <p:cNvPr id="25604" name="Rectangle 5"/>
            <p:cNvSpPr>
              <a:spLocks noChangeArrowheads="1"/>
            </p:cNvSpPr>
            <p:nvPr/>
          </p:nvSpPr>
          <p:spPr bwMode="auto">
            <a:xfrm>
              <a:off x="3680" y="3872"/>
              <a:ext cx="1936" cy="256"/>
            </a:xfrm>
            <a:prstGeom prst="rect">
              <a:avLst/>
            </a:prstGeom>
            <a:noFill/>
            <a:ln w="9525">
              <a:noFill/>
              <a:miter lim="800000"/>
              <a:headEnd/>
              <a:tailEnd/>
            </a:ln>
          </p:spPr>
          <p:txBody>
            <a:bodyPr/>
            <a:lstStyle/>
            <a:p>
              <a:pPr>
                <a:spcBef>
                  <a:spcPct val="20000"/>
                </a:spcBef>
                <a:spcAft>
                  <a:spcPct val="0"/>
                </a:spcAft>
              </a:pPr>
              <a:r>
                <a:rPr lang="es-MX" sz="700" b="1">
                  <a:solidFill>
                    <a:schemeClr val="tx2"/>
                  </a:solidFill>
                  <a:latin typeface="Arial Narrow" pitchFamily="34" charset="0"/>
                </a:rPr>
                <a:t>FECHA DE ELABORACIÓN</a:t>
              </a:r>
              <a:endParaRPr lang="es-ES" sz="700" b="1">
                <a:solidFill>
                  <a:schemeClr val="tx2"/>
                </a:solidFill>
                <a:latin typeface="Arial Narrow" pitchFamily="34" charset="0"/>
              </a:endParaRPr>
            </a:p>
          </p:txBody>
        </p:sp>
        <p:sp>
          <p:nvSpPr>
            <p:cNvPr id="25605" name="Rectangle 6"/>
            <p:cNvSpPr>
              <a:spLocks noChangeArrowheads="1"/>
            </p:cNvSpPr>
            <p:nvPr/>
          </p:nvSpPr>
          <p:spPr bwMode="auto">
            <a:xfrm>
              <a:off x="1827" y="3872"/>
              <a:ext cx="1853" cy="256"/>
            </a:xfrm>
            <a:prstGeom prst="rect">
              <a:avLst/>
            </a:prstGeom>
            <a:noFill/>
            <a:ln w="9525">
              <a:noFill/>
              <a:miter lim="800000"/>
              <a:headEnd/>
              <a:tailEnd/>
            </a:ln>
          </p:spPr>
          <p:txBody>
            <a:bodyPr/>
            <a:lstStyle/>
            <a:p>
              <a:pPr>
                <a:spcBef>
                  <a:spcPct val="20000"/>
                </a:spcBef>
                <a:spcAft>
                  <a:spcPct val="0"/>
                </a:spcAft>
              </a:pPr>
              <a:r>
                <a:rPr lang="es-MX" sz="700" b="1">
                  <a:solidFill>
                    <a:schemeClr val="tx2"/>
                  </a:solidFill>
                  <a:latin typeface="Arial Narrow" pitchFamily="34" charset="0"/>
                </a:rPr>
                <a:t>AUTORIZÓ</a:t>
              </a:r>
              <a:endParaRPr lang="es-ES" sz="700" b="1">
                <a:solidFill>
                  <a:schemeClr val="tx2"/>
                </a:solidFill>
                <a:latin typeface="Arial Narrow" pitchFamily="34" charset="0"/>
              </a:endParaRPr>
            </a:p>
          </p:txBody>
        </p:sp>
        <p:sp>
          <p:nvSpPr>
            <p:cNvPr id="25606" name="Rectangle 7"/>
            <p:cNvSpPr>
              <a:spLocks noChangeArrowheads="1"/>
            </p:cNvSpPr>
            <p:nvPr/>
          </p:nvSpPr>
          <p:spPr bwMode="auto">
            <a:xfrm>
              <a:off x="192" y="3872"/>
              <a:ext cx="1635" cy="256"/>
            </a:xfrm>
            <a:prstGeom prst="rect">
              <a:avLst/>
            </a:prstGeom>
            <a:noFill/>
            <a:ln w="9525">
              <a:noFill/>
              <a:miter lim="800000"/>
              <a:headEnd/>
              <a:tailEnd/>
            </a:ln>
          </p:spPr>
          <p:txBody>
            <a:bodyPr/>
            <a:lstStyle/>
            <a:p>
              <a:pPr>
                <a:spcBef>
                  <a:spcPct val="20000"/>
                </a:spcBef>
                <a:spcAft>
                  <a:spcPct val="0"/>
                </a:spcAft>
              </a:pPr>
              <a:r>
                <a:rPr lang="es-MX" sz="700" b="1">
                  <a:solidFill>
                    <a:schemeClr val="tx2"/>
                  </a:solidFill>
                  <a:latin typeface="Arial Narrow" pitchFamily="34" charset="0"/>
                </a:rPr>
                <a:t>FORMULÓ</a:t>
              </a:r>
              <a:endParaRPr lang="es-ES" sz="700" b="1">
                <a:solidFill>
                  <a:schemeClr val="tx2"/>
                </a:solidFill>
                <a:latin typeface="Arial Narrow" pitchFamily="34" charset="0"/>
              </a:endParaRPr>
            </a:p>
          </p:txBody>
        </p:sp>
        <p:sp>
          <p:nvSpPr>
            <p:cNvPr id="25607" name="Rectangle 8"/>
            <p:cNvSpPr>
              <a:spLocks noChangeArrowheads="1"/>
            </p:cNvSpPr>
            <p:nvPr/>
          </p:nvSpPr>
          <p:spPr bwMode="auto">
            <a:xfrm>
              <a:off x="192" y="576"/>
              <a:ext cx="5424" cy="144"/>
            </a:xfrm>
            <a:prstGeom prst="rect">
              <a:avLst/>
            </a:prstGeom>
            <a:solidFill>
              <a:srgbClr val="92D050"/>
            </a:solidFill>
            <a:ln w="9525">
              <a:noFill/>
              <a:miter lim="800000"/>
              <a:headEnd/>
              <a:tailEnd/>
            </a:ln>
          </p:spPr>
          <p:txBody>
            <a:bodyPr/>
            <a:lstStyle/>
            <a:p>
              <a:pPr algn="ctr">
                <a:spcBef>
                  <a:spcPct val="20000"/>
                </a:spcBef>
                <a:spcAft>
                  <a:spcPct val="0"/>
                </a:spcAft>
              </a:pPr>
              <a:r>
                <a:rPr lang="es-MX" sz="1200" b="1">
                  <a:solidFill>
                    <a:schemeClr val="tx2"/>
                  </a:solidFill>
                  <a:latin typeface="Arial Narrow" pitchFamily="34" charset="0"/>
                </a:rPr>
                <a:t>PROCEDIMIENTO DE ADQUISICIÓN DE MATERIALES</a:t>
              </a:r>
              <a:endParaRPr lang="es-ES" sz="700" b="1">
                <a:solidFill>
                  <a:schemeClr val="tx2"/>
                </a:solidFill>
                <a:latin typeface="Arial Narrow" pitchFamily="34" charset="0"/>
              </a:endParaRPr>
            </a:p>
          </p:txBody>
        </p:sp>
        <p:sp>
          <p:nvSpPr>
            <p:cNvPr id="25608" name="Rectangle 9"/>
            <p:cNvSpPr>
              <a:spLocks noChangeArrowheads="1"/>
            </p:cNvSpPr>
            <p:nvPr/>
          </p:nvSpPr>
          <p:spPr bwMode="auto">
            <a:xfrm>
              <a:off x="192" y="384"/>
              <a:ext cx="5424" cy="205"/>
            </a:xfrm>
            <a:prstGeom prst="rect">
              <a:avLst/>
            </a:prstGeom>
            <a:solidFill>
              <a:srgbClr val="92D050"/>
            </a:solidFill>
            <a:ln w="9525">
              <a:noFill/>
              <a:miter lim="800000"/>
              <a:headEnd/>
              <a:tailEnd/>
            </a:ln>
          </p:spPr>
          <p:txBody>
            <a:bodyPr/>
            <a:lstStyle/>
            <a:p>
              <a:pPr algn="ctr">
                <a:spcBef>
                  <a:spcPct val="20000"/>
                </a:spcBef>
                <a:spcAft>
                  <a:spcPct val="0"/>
                </a:spcAft>
              </a:pPr>
              <a:r>
                <a:rPr lang="es-MX" sz="1200" b="1">
                  <a:solidFill>
                    <a:schemeClr val="tx2"/>
                  </a:solidFill>
                  <a:latin typeface="Arial Narrow" pitchFamily="34" charset="0"/>
                </a:rPr>
                <a:t>DIRECCIÓN GENERAL DE PROVEEDURIA Y SERVICIOS GENERALES</a:t>
              </a:r>
              <a:endParaRPr lang="es-ES" sz="700" b="1">
                <a:solidFill>
                  <a:schemeClr val="tx2"/>
                </a:solidFill>
                <a:latin typeface="Arial Narrow" pitchFamily="34" charset="0"/>
              </a:endParaRPr>
            </a:p>
          </p:txBody>
        </p:sp>
        <p:sp>
          <p:nvSpPr>
            <p:cNvPr id="25609" name="Line 10"/>
            <p:cNvSpPr>
              <a:spLocks noChangeShapeType="1"/>
            </p:cNvSpPr>
            <p:nvPr/>
          </p:nvSpPr>
          <p:spPr bwMode="auto">
            <a:xfrm>
              <a:off x="192" y="384"/>
              <a:ext cx="5424" cy="0"/>
            </a:xfrm>
            <a:prstGeom prst="line">
              <a:avLst/>
            </a:prstGeom>
            <a:noFill/>
            <a:ln w="28575" cap="sq">
              <a:solidFill>
                <a:schemeClr val="tx1"/>
              </a:solidFill>
              <a:round/>
              <a:headEnd/>
              <a:tailEnd/>
            </a:ln>
          </p:spPr>
          <p:txBody>
            <a:bodyPr/>
            <a:lstStyle/>
            <a:p>
              <a:endParaRPr lang="es-PE"/>
            </a:p>
          </p:txBody>
        </p:sp>
        <p:sp>
          <p:nvSpPr>
            <p:cNvPr id="25610" name="Line 11"/>
            <p:cNvSpPr>
              <a:spLocks noChangeShapeType="1"/>
            </p:cNvSpPr>
            <p:nvPr/>
          </p:nvSpPr>
          <p:spPr bwMode="auto">
            <a:xfrm>
              <a:off x="192" y="528"/>
              <a:ext cx="5424" cy="0"/>
            </a:xfrm>
            <a:prstGeom prst="line">
              <a:avLst/>
            </a:prstGeom>
            <a:noFill/>
            <a:ln w="12700">
              <a:solidFill>
                <a:schemeClr val="tx1"/>
              </a:solidFill>
              <a:round/>
              <a:headEnd/>
              <a:tailEnd/>
            </a:ln>
          </p:spPr>
          <p:txBody>
            <a:bodyPr/>
            <a:lstStyle/>
            <a:p>
              <a:endParaRPr lang="es-PE"/>
            </a:p>
          </p:txBody>
        </p:sp>
        <p:sp>
          <p:nvSpPr>
            <p:cNvPr id="25611" name="Line 12"/>
            <p:cNvSpPr>
              <a:spLocks noChangeShapeType="1"/>
            </p:cNvSpPr>
            <p:nvPr/>
          </p:nvSpPr>
          <p:spPr bwMode="auto">
            <a:xfrm>
              <a:off x="192" y="720"/>
              <a:ext cx="5424" cy="0"/>
            </a:xfrm>
            <a:prstGeom prst="line">
              <a:avLst/>
            </a:prstGeom>
            <a:noFill/>
            <a:ln w="12700">
              <a:solidFill>
                <a:schemeClr val="tx1"/>
              </a:solidFill>
              <a:round/>
              <a:headEnd/>
              <a:tailEnd/>
            </a:ln>
          </p:spPr>
          <p:txBody>
            <a:bodyPr/>
            <a:lstStyle/>
            <a:p>
              <a:endParaRPr lang="es-PE"/>
            </a:p>
          </p:txBody>
        </p:sp>
        <p:sp>
          <p:nvSpPr>
            <p:cNvPr id="25612" name="Line 13"/>
            <p:cNvSpPr>
              <a:spLocks noChangeShapeType="1"/>
            </p:cNvSpPr>
            <p:nvPr/>
          </p:nvSpPr>
          <p:spPr bwMode="auto">
            <a:xfrm>
              <a:off x="192" y="3872"/>
              <a:ext cx="5424" cy="0"/>
            </a:xfrm>
            <a:prstGeom prst="line">
              <a:avLst/>
            </a:prstGeom>
            <a:noFill/>
            <a:ln w="12700">
              <a:solidFill>
                <a:schemeClr val="tx1"/>
              </a:solidFill>
              <a:round/>
              <a:headEnd/>
              <a:tailEnd/>
            </a:ln>
          </p:spPr>
          <p:txBody>
            <a:bodyPr/>
            <a:lstStyle/>
            <a:p>
              <a:endParaRPr lang="es-PE"/>
            </a:p>
          </p:txBody>
        </p:sp>
        <p:sp>
          <p:nvSpPr>
            <p:cNvPr id="25613" name="Line 14"/>
            <p:cNvSpPr>
              <a:spLocks noChangeShapeType="1"/>
            </p:cNvSpPr>
            <p:nvPr/>
          </p:nvSpPr>
          <p:spPr bwMode="auto">
            <a:xfrm>
              <a:off x="192" y="4128"/>
              <a:ext cx="5424" cy="0"/>
            </a:xfrm>
            <a:prstGeom prst="line">
              <a:avLst/>
            </a:prstGeom>
            <a:noFill/>
            <a:ln w="28575" cap="sq">
              <a:solidFill>
                <a:schemeClr val="tx1"/>
              </a:solidFill>
              <a:round/>
              <a:headEnd/>
              <a:tailEnd/>
            </a:ln>
          </p:spPr>
          <p:txBody>
            <a:bodyPr/>
            <a:lstStyle/>
            <a:p>
              <a:endParaRPr lang="es-PE"/>
            </a:p>
          </p:txBody>
        </p:sp>
        <p:sp>
          <p:nvSpPr>
            <p:cNvPr id="25614" name="Line 15"/>
            <p:cNvSpPr>
              <a:spLocks noChangeShapeType="1"/>
            </p:cNvSpPr>
            <p:nvPr/>
          </p:nvSpPr>
          <p:spPr bwMode="auto">
            <a:xfrm>
              <a:off x="192" y="384"/>
              <a:ext cx="0" cy="3744"/>
            </a:xfrm>
            <a:prstGeom prst="line">
              <a:avLst/>
            </a:prstGeom>
            <a:noFill/>
            <a:ln w="28575" cap="sq">
              <a:solidFill>
                <a:schemeClr val="tx1"/>
              </a:solidFill>
              <a:round/>
              <a:headEnd/>
              <a:tailEnd/>
            </a:ln>
          </p:spPr>
          <p:txBody>
            <a:bodyPr/>
            <a:lstStyle/>
            <a:p>
              <a:endParaRPr lang="es-PE"/>
            </a:p>
          </p:txBody>
        </p:sp>
        <p:sp>
          <p:nvSpPr>
            <p:cNvPr id="25615" name="Line 16"/>
            <p:cNvSpPr>
              <a:spLocks noChangeShapeType="1"/>
            </p:cNvSpPr>
            <p:nvPr/>
          </p:nvSpPr>
          <p:spPr bwMode="auto">
            <a:xfrm>
              <a:off x="5616" y="384"/>
              <a:ext cx="0" cy="3744"/>
            </a:xfrm>
            <a:prstGeom prst="line">
              <a:avLst/>
            </a:prstGeom>
            <a:noFill/>
            <a:ln w="28575" cap="sq">
              <a:solidFill>
                <a:schemeClr val="tx1"/>
              </a:solidFill>
              <a:round/>
              <a:headEnd/>
              <a:tailEnd/>
            </a:ln>
          </p:spPr>
          <p:txBody>
            <a:bodyPr/>
            <a:lstStyle/>
            <a:p>
              <a:endParaRPr lang="es-PE"/>
            </a:p>
          </p:txBody>
        </p:sp>
        <p:sp>
          <p:nvSpPr>
            <p:cNvPr id="25616" name="Line 17"/>
            <p:cNvSpPr>
              <a:spLocks noChangeShapeType="1"/>
            </p:cNvSpPr>
            <p:nvPr/>
          </p:nvSpPr>
          <p:spPr bwMode="auto">
            <a:xfrm>
              <a:off x="1827" y="3872"/>
              <a:ext cx="0" cy="256"/>
            </a:xfrm>
            <a:prstGeom prst="line">
              <a:avLst/>
            </a:prstGeom>
            <a:noFill/>
            <a:ln w="12700">
              <a:solidFill>
                <a:schemeClr val="tx1"/>
              </a:solidFill>
              <a:round/>
              <a:headEnd/>
              <a:tailEnd/>
            </a:ln>
          </p:spPr>
          <p:txBody>
            <a:bodyPr/>
            <a:lstStyle/>
            <a:p>
              <a:endParaRPr lang="es-PE"/>
            </a:p>
          </p:txBody>
        </p:sp>
        <p:sp>
          <p:nvSpPr>
            <p:cNvPr id="25617" name="Line 18"/>
            <p:cNvSpPr>
              <a:spLocks noChangeShapeType="1"/>
            </p:cNvSpPr>
            <p:nvPr/>
          </p:nvSpPr>
          <p:spPr bwMode="auto">
            <a:xfrm>
              <a:off x="3680" y="3872"/>
              <a:ext cx="0" cy="256"/>
            </a:xfrm>
            <a:prstGeom prst="line">
              <a:avLst/>
            </a:prstGeom>
            <a:noFill/>
            <a:ln w="12700">
              <a:solidFill>
                <a:schemeClr val="tx1"/>
              </a:solidFill>
              <a:round/>
              <a:headEnd/>
              <a:tailEnd/>
            </a:ln>
          </p:spPr>
          <p:txBody>
            <a:bodyPr/>
            <a:lstStyle/>
            <a:p>
              <a:endParaRPr lang="es-PE"/>
            </a:p>
          </p:txBody>
        </p:sp>
        <p:sp>
          <p:nvSpPr>
            <p:cNvPr id="25618" name="Rectangle 20"/>
            <p:cNvSpPr>
              <a:spLocks noChangeArrowheads="1"/>
            </p:cNvSpPr>
            <p:nvPr/>
          </p:nvSpPr>
          <p:spPr bwMode="auto">
            <a:xfrm>
              <a:off x="336" y="1344"/>
              <a:ext cx="516" cy="305"/>
            </a:xfrm>
            <a:prstGeom prst="rect">
              <a:avLst/>
            </a:prstGeom>
            <a:solidFill>
              <a:srgbClr val="C0C0C0"/>
            </a:solidFill>
            <a:ln w="9525">
              <a:solidFill>
                <a:schemeClr val="tx1"/>
              </a:solidFill>
              <a:miter lim="800000"/>
              <a:headEnd/>
              <a:tailEnd/>
            </a:ln>
          </p:spPr>
          <p:txBody>
            <a:bodyPr lIns="72000" tIns="72000" rIns="72000" bIns="72000" anchor="ctr"/>
            <a:lstStyle/>
            <a:p>
              <a:pPr algn="ctr" eaLnBrk="0" hangingPunct="0"/>
              <a:r>
                <a:rPr lang="es-MX" sz="700">
                  <a:solidFill>
                    <a:schemeClr val="tx2"/>
                  </a:solidFill>
                  <a:latin typeface="Arial Narrow" pitchFamily="34" charset="0"/>
                </a:rPr>
                <a:t>Pide material mediante solicitud de material</a:t>
              </a:r>
              <a:endParaRPr lang="es-ES" sz="700">
                <a:solidFill>
                  <a:schemeClr val="tx2"/>
                </a:solidFill>
                <a:latin typeface="Arial Narrow" pitchFamily="34" charset="0"/>
              </a:endParaRPr>
            </a:p>
          </p:txBody>
        </p:sp>
        <p:sp>
          <p:nvSpPr>
            <p:cNvPr id="25619" name="Line 21"/>
            <p:cNvSpPr>
              <a:spLocks noChangeShapeType="1"/>
            </p:cNvSpPr>
            <p:nvPr/>
          </p:nvSpPr>
          <p:spPr bwMode="auto">
            <a:xfrm flipH="1">
              <a:off x="576" y="1920"/>
              <a:ext cx="1488" cy="0"/>
            </a:xfrm>
            <a:prstGeom prst="line">
              <a:avLst/>
            </a:prstGeom>
            <a:noFill/>
            <a:ln w="9525">
              <a:solidFill>
                <a:schemeClr val="tx1"/>
              </a:solidFill>
              <a:round/>
              <a:headEnd/>
              <a:tailEnd/>
            </a:ln>
          </p:spPr>
          <p:txBody>
            <a:bodyPr/>
            <a:lstStyle/>
            <a:p>
              <a:endParaRPr lang="es-PE"/>
            </a:p>
          </p:txBody>
        </p:sp>
        <p:sp>
          <p:nvSpPr>
            <p:cNvPr id="25620" name="Line 22"/>
            <p:cNvSpPr>
              <a:spLocks noChangeShapeType="1"/>
            </p:cNvSpPr>
            <p:nvPr/>
          </p:nvSpPr>
          <p:spPr bwMode="auto">
            <a:xfrm>
              <a:off x="2112" y="1296"/>
              <a:ext cx="0" cy="192"/>
            </a:xfrm>
            <a:prstGeom prst="line">
              <a:avLst/>
            </a:prstGeom>
            <a:noFill/>
            <a:ln w="9525">
              <a:solidFill>
                <a:schemeClr val="tx1"/>
              </a:solidFill>
              <a:round/>
              <a:headEnd/>
              <a:tailEnd type="triangle" w="med" len="med"/>
            </a:ln>
          </p:spPr>
          <p:txBody>
            <a:bodyPr/>
            <a:lstStyle/>
            <a:p>
              <a:endParaRPr lang="es-PE"/>
            </a:p>
          </p:txBody>
        </p:sp>
        <p:sp>
          <p:nvSpPr>
            <p:cNvPr id="25621" name="Line 23"/>
            <p:cNvSpPr>
              <a:spLocks noChangeShapeType="1"/>
            </p:cNvSpPr>
            <p:nvPr/>
          </p:nvSpPr>
          <p:spPr bwMode="auto">
            <a:xfrm>
              <a:off x="576" y="1920"/>
              <a:ext cx="0" cy="144"/>
            </a:xfrm>
            <a:prstGeom prst="line">
              <a:avLst/>
            </a:prstGeom>
            <a:noFill/>
            <a:ln w="9525">
              <a:solidFill>
                <a:schemeClr val="tx1"/>
              </a:solidFill>
              <a:round/>
              <a:headEnd/>
              <a:tailEnd type="triangle" w="med" len="med"/>
            </a:ln>
          </p:spPr>
          <p:txBody>
            <a:bodyPr/>
            <a:lstStyle/>
            <a:p>
              <a:endParaRPr lang="es-PE"/>
            </a:p>
          </p:txBody>
        </p:sp>
        <p:sp>
          <p:nvSpPr>
            <p:cNvPr id="25622" name="Line 24"/>
            <p:cNvSpPr>
              <a:spLocks noChangeShapeType="1"/>
            </p:cNvSpPr>
            <p:nvPr/>
          </p:nvSpPr>
          <p:spPr bwMode="auto">
            <a:xfrm>
              <a:off x="2352" y="3648"/>
              <a:ext cx="2304" cy="0"/>
            </a:xfrm>
            <a:prstGeom prst="line">
              <a:avLst/>
            </a:prstGeom>
            <a:noFill/>
            <a:ln w="9525">
              <a:solidFill>
                <a:schemeClr val="tx1"/>
              </a:solidFill>
              <a:round/>
              <a:headEnd/>
              <a:tailEnd/>
            </a:ln>
          </p:spPr>
          <p:txBody>
            <a:bodyPr/>
            <a:lstStyle/>
            <a:p>
              <a:endParaRPr lang="es-PE"/>
            </a:p>
          </p:txBody>
        </p:sp>
        <p:sp>
          <p:nvSpPr>
            <p:cNvPr id="25623" name="AutoShape 27"/>
            <p:cNvSpPr>
              <a:spLocks noChangeArrowheads="1"/>
            </p:cNvSpPr>
            <p:nvPr/>
          </p:nvSpPr>
          <p:spPr bwMode="auto">
            <a:xfrm>
              <a:off x="288" y="1008"/>
              <a:ext cx="576" cy="144"/>
            </a:xfrm>
            <a:prstGeom prst="flowChartTerminator">
              <a:avLst/>
            </a:prstGeom>
            <a:solidFill>
              <a:srgbClr val="C0C0C0"/>
            </a:solidFill>
            <a:ln w="9525">
              <a:solidFill>
                <a:schemeClr val="tx1"/>
              </a:solidFill>
              <a:miter lim="800000"/>
              <a:headEnd/>
              <a:tailEnd/>
            </a:ln>
          </p:spPr>
          <p:txBody>
            <a:bodyPr wrap="none" lIns="0" tIns="0" rIns="0" bIns="0" anchor="ctr"/>
            <a:lstStyle/>
            <a:p>
              <a:pPr algn="ctr" eaLnBrk="0" hangingPunct="0"/>
              <a:r>
                <a:rPr lang="es-MX" sz="700">
                  <a:solidFill>
                    <a:schemeClr val="tx2"/>
                  </a:solidFill>
                  <a:latin typeface="Arial Narrow" pitchFamily="34" charset="0"/>
                </a:rPr>
                <a:t>INICIO</a:t>
              </a:r>
              <a:endParaRPr lang="es-ES" sz="700">
                <a:solidFill>
                  <a:schemeClr val="tx2"/>
                </a:solidFill>
                <a:latin typeface="Arial Narrow" pitchFamily="34" charset="0"/>
              </a:endParaRPr>
            </a:p>
          </p:txBody>
        </p:sp>
        <p:sp>
          <p:nvSpPr>
            <p:cNvPr id="25624" name="Rectangle 28"/>
            <p:cNvSpPr>
              <a:spLocks noChangeArrowheads="1"/>
            </p:cNvSpPr>
            <p:nvPr/>
          </p:nvSpPr>
          <p:spPr bwMode="auto">
            <a:xfrm>
              <a:off x="2736" y="960"/>
              <a:ext cx="516" cy="305"/>
            </a:xfrm>
            <a:prstGeom prst="rect">
              <a:avLst/>
            </a:prstGeom>
            <a:solidFill>
              <a:srgbClr val="C0C0C0"/>
            </a:solidFill>
            <a:ln w="9525">
              <a:solidFill>
                <a:schemeClr val="tx1"/>
              </a:solidFill>
              <a:miter lim="800000"/>
              <a:headEnd/>
              <a:tailEnd/>
            </a:ln>
          </p:spPr>
          <p:txBody>
            <a:bodyPr lIns="72000" tIns="72000" rIns="72000" bIns="72000" anchor="ctr"/>
            <a:lstStyle/>
            <a:p>
              <a:pPr algn="ctr" eaLnBrk="0" hangingPunct="0"/>
              <a:r>
                <a:rPr lang="es-MX" sz="700">
                  <a:solidFill>
                    <a:schemeClr val="tx2"/>
                  </a:solidFill>
                  <a:latin typeface="Arial Narrow" pitchFamily="34" charset="0"/>
                </a:rPr>
                <a:t>Soicita material mediante requ-isición de compra</a:t>
              </a:r>
              <a:endParaRPr lang="es-ES" sz="700">
                <a:solidFill>
                  <a:schemeClr val="tx2"/>
                </a:solidFill>
                <a:latin typeface="Arial Narrow" pitchFamily="34" charset="0"/>
              </a:endParaRPr>
            </a:p>
          </p:txBody>
        </p:sp>
        <p:sp>
          <p:nvSpPr>
            <p:cNvPr id="25625" name="Rectangle 29"/>
            <p:cNvSpPr>
              <a:spLocks noChangeArrowheads="1"/>
            </p:cNvSpPr>
            <p:nvPr/>
          </p:nvSpPr>
          <p:spPr bwMode="auto">
            <a:xfrm>
              <a:off x="3792" y="960"/>
              <a:ext cx="516" cy="305"/>
            </a:xfrm>
            <a:prstGeom prst="rect">
              <a:avLst/>
            </a:prstGeom>
            <a:solidFill>
              <a:srgbClr val="C0C0C0"/>
            </a:solidFill>
            <a:ln w="9525">
              <a:solidFill>
                <a:schemeClr val="tx1"/>
              </a:solidFill>
              <a:miter lim="800000"/>
              <a:headEnd/>
              <a:tailEnd/>
            </a:ln>
          </p:spPr>
          <p:txBody>
            <a:bodyPr lIns="72000" tIns="72000" rIns="72000" bIns="72000" anchor="ctr"/>
            <a:lstStyle/>
            <a:p>
              <a:pPr algn="ctr" eaLnBrk="0" hangingPunct="0"/>
              <a:r>
                <a:rPr lang="es-MX" sz="700">
                  <a:solidFill>
                    <a:schemeClr val="tx2"/>
                  </a:solidFill>
                  <a:latin typeface="Arial Narrow" pitchFamily="34" charset="0"/>
                </a:rPr>
                <a:t>Pide material mediante orden de compra</a:t>
              </a:r>
              <a:endParaRPr lang="es-ES" sz="700">
                <a:solidFill>
                  <a:schemeClr val="tx2"/>
                </a:solidFill>
                <a:latin typeface="Arial Narrow" pitchFamily="34" charset="0"/>
              </a:endParaRPr>
            </a:p>
          </p:txBody>
        </p:sp>
        <p:sp>
          <p:nvSpPr>
            <p:cNvPr id="25626" name="Rectangle 31"/>
            <p:cNvSpPr>
              <a:spLocks noChangeArrowheads="1"/>
            </p:cNvSpPr>
            <p:nvPr/>
          </p:nvSpPr>
          <p:spPr bwMode="auto">
            <a:xfrm>
              <a:off x="1824" y="3504"/>
              <a:ext cx="516" cy="305"/>
            </a:xfrm>
            <a:prstGeom prst="rect">
              <a:avLst/>
            </a:prstGeom>
            <a:solidFill>
              <a:srgbClr val="C0C0C0"/>
            </a:solidFill>
            <a:ln w="9525">
              <a:solidFill>
                <a:schemeClr val="tx1"/>
              </a:solidFill>
              <a:miter lim="800000"/>
              <a:headEnd/>
              <a:tailEnd/>
            </a:ln>
          </p:spPr>
          <p:txBody>
            <a:bodyPr lIns="72000" tIns="72000" rIns="72000" bIns="72000" anchor="ctr"/>
            <a:lstStyle/>
            <a:p>
              <a:pPr algn="ctr" eaLnBrk="0" hangingPunct="0"/>
              <a:r>
                <a:rPr lang="es-MX" sz="700">
                  <a:solidFill>
                    <a:schemeClr val="tx2"/>
                  </a:solidFill>
                  <a:latin typeface="Arial Narrow" pitchFamily="34" charset="0"/>
                </a:rPr>
                <a:t>Comunica deficiencia al proveedor</a:t>
              </a:r>
              <a:endParaRPr lang="es-ES" sz="700">
                <a:solidFill>
                  <a:schemeClr val="tx2"/>
                </a:solidFill>
                <a:latin typeface="Arial Narrow" pitchFamily="34" charset="0"/>
              </a:endParaRPr>
            </a:p>
          </p:txBody>
        </p:sp>
        <p:sp>
          <p:nvSpPr>
            <p:cNvPr id="25627" name="Rectangle 32"/>
            <p:cNvSpPr>
              <a:spLocks noChangeArrowheads="1"/>
            </p:cNvSpPr>
            <p:nvPr/>
          </p:nvSpPr>
          <p:spPr bwMode="auto">
            <a:xfrm>
              <a:off x="2592" y="2448"/>
              <a:ext cx="516" cy="305"/>
            </a:xfrm>
            <a:prstGeom prst="rect">
              <a:avLst/>
            </a:prstGeom>
            <a:solidFill>
              <a:srgbClr val="C0C0C0"/>
            </a:solidFill>
            <a:ln w="9525">
              <a:solidFill>
                <a:schemeClr val="tx1"/>
              </a:solidFill>
              <a:miter lim="800000"/>
              <a:headEnd/>
              <a:tailEnd/>
            </a:ln>
          </p:spPr>
          <p:txBody>
            <a:bodyPr lIns="72000" tIns="72000" rIns="72000" bIns="72000" anchor="ctr"/>
            <a:lstStyle/>
            <a:p>
              <a:pPr algn="ctr" eaLnBrk="0" hangingPunct="0"/>
              <a:r>
                <a:rPr lang="es-MX" sz="700">
                  <a:solidFill>
                    <a:schemeClr val="tx2"/>
                  </a:solidFill>
                  <a:latin typeface="Arial Narrow" pitchFamily="34" charset="0"/>
                </a:rPr>
                <a:t>Surte material</a:t>
              </a:r>
              <a:endParaRPr lang="es-ES" sz="700">
                <a:solidFill>
                  <a:schemeClr val="tx2"/>
                </a:solidFill>
                <a:latin typeface="Arial Narrow" pitchFamily="34" charset="0"/>
              </a:endParaRPr>
            </a:p>
          </p:txBody>
        </p:sp>
        <p:sp>
          <p:nvSpPr>
            <p:cNvPr id="25628" name="AutoShape 35"/>
            <p:cNvSpPr>
              <a:spLocks noChangeArrowheads="1"/>
            </p:cNvSpPr>
            <p:nvPr/>
          </p:nvSpPr>
          <p:spPr bwMode="auto">
            <a:xfrm>
              <a:off x="288" y="3456"/>
              <a:ext cx="576" cy="144"/>
            </a:xfrm>
            <a:prstGeom prst="flowChartTerminator">
              <a:avLst/>
            </a:prstGeom>
            <a:solidFill>
              <a:srgbClr val="C0C0C0"/>
            </a:solidFill>
            <a:ln w="9525">
              <a:solidFill>
                <a:schemeClr val="tx1"/>
              </a:solidFill>
              <a:miter lim="800000"/>
              <a:headEnd/>
              <a:tailEnd/>
            </a:ln>
          </p:spPr>
          <p:txBody>
            <a:bodyPr wrap="none" lIns="0" tIns="0" rIns="0" bIns="0" anchor="ctr"/>
            <a:lstStyle/>
            <a:p>
              <a:pPr algn="ctr" eaLnBrk="0" hangingPunct="0"/>
              <a:r>
                <a:rPr lang="es-MX" sz="700">
                  <a:solidFill>
                    <a:schemeClr val="tx2"/>
                  </a:solidFill>
                  <a:latin typeface="Arial Narrow" pitchFamily="34" charset="0"/>
                </a:rPr>
                <a:t>FIN</a:t>
              </a:r>
              <a:endParaRPr lang="es-ES" sz="700">
                <a:solidFill>
                  <a:schemeClr val="tx2"/>
                </a:solidFill>
                <a:latin typeface="Arial Narrow" pitchFamily="34" charset="0"/>
              </a:endParaRPr>
            </a:p>
          </p:txBody>
        </p:sp>
        <p:sp>
          <p:nvSpPr>
            <p:cNvPr id="25629" name="AutoShape 42"/>
            <p:cNvSpPr>
              <a:spLocks noChangeArrowheads="1"/>
            </p:cNvSpPr>
            <p:nvPr/>
          </p:nvSpPr>
          <p:spPr bwMode="auto">
            <a:xfrm>
              <a:off x="1776" y="2928"/>
              <a:ext cx="624" cy="384"/>
            </a:xfrm>
            <a:prstGeom prst="flowChartDecision">
              <a:avLst/>
            </a:prstGeom>
            <a:solidFill>
              <a:srgbClr val="C0C0C0"/>
            </a:solidFill>
            <a:ln w="9525">
              <a:solidFill>
                <a:schemeClr val="tx1"/>
              </a:solidFill>
              <a:miter lim="800000"/>
              <a:headEnd/>
              <a:tailEnd/>
            </a:ln>
          </p:spPr>
          <p:txBody>
            <a:bodyPr wrap="none" lIns="0" tIns="0" rIns="0" bIns="0" anchor="ctr"/>
            <a:lstStyle/>
            <a:p>
              <a:pPr algn="ctr" eaLnBrk="0" hangingPunct="0"/>
              <a:r>
                <a:rPr lang="es-MX" sz="700">
                  <a:solidFill>
                    <a:schemeClr val="tx2"/>
                  </a:solidFill>
                  <a:latin typeface="Arial Narrow" pitchFamily="34" charset="0"/>
                </a:rPr>
                <a:t>¿Origen del materia?l</a:t>
              </a:r>
              <a:endParaRPr lang="es-ES" sz="700">
                <a:solidFill>
                  <a:schemeClr val="tx2"/>
                </a:solidFill>
                <a:latin typeface="Arial Narrow" pitchFamily="34" charset="0"/>
              </a:endParaRPr>
            </a:p>
          </p:txBody>
        </p:sp>
        <p:sp>
          <p:nvSpPr>
            <p:cNvPr id="25630" name="AutoShape 44"/>
            <p:cNvSpPr>
              <a:spLocks noChangeArrowheads="1"/>
            </p:cNvSpPr>
            <p:nvPr/>
          </p:nvSpPr>
          <p:spPr bwMode="auto">
            <a:xfrm>
              <a:off x="1776" y="912"/>
              <a:ext cx="624" cy="384"/>
            </a:xfrm>
            <a:prstGeom prst="flowChartDecision">
              <a:avLst/>
            </a:prstGeom>
            <a:solidFill>
              <a:srgbClr val="C0C0C0"/>
            </a:solidFill>
            <a:ln w="9525">
              <a:solidFill>
                <a:schemeClr val="tx1"/>
              </a:solidFill>
              <a:miter lim="800000"/>
              <a:headEnd/>
              <a:tailEnd/>
            </a:ln>
          </p:spPr>
          <p:txBody>
            <a:bodyPr wrap="none" lIns="0" tIns="0" rIns="0" bIns="0" anchor="ctr"/>
            <a:lstStyle/>
            <a:p>
              <a:pPr algn="ctr" eaLnBrk="0" hangingPunct="0"/>
              <a:r>
                <a:rPr lang="es-MX" sz="700">
                  <a:solidFill>
                    <a:schemeClr val="tx2"/>
                  </a:solidFill>
                  <a:latin typeface="Arial Narrow" pitchFamily="34" charset="0"/>
                </a:rPr>
                <a:t>¿Existencia suficiente?</a:t>
              </a:r>
              <a:endParaRPr lang="es-ES" sz="700">
                <a:solidFill>
                  <a:schemeClr val="tx2"/>
                </a:solidFill>
                <a:latin typeface="Arial Narrow" pitchFamily="34" charset="0"/>
              </a:endParaRPr>
            </a:p>
          </p:txBody>
        </p:sp>
        <p:sp>
          <p:nvSpPr>
            <p:cNvPr id="25631" name="Line 45"/>
            <p:cNvSpPr>
              <a:spLocks noChangeShapeType="1"/>
            </p:cNvSpPr>
            <p:nvPr/>
          </p:nvSpPr>
          <p:spPr bwMode="auto">
            <a:xfrm>
              <a:off x="1440" y="1104"/>
              <a:ext cx="0" cy="384"/>
            </a:xfrm>
            <a:prstGeom prst="line">
              <a:avLst/>
            </a:prstGeom>
            <a:noFill/>
            <a:ln w="9525">
              <a:solidFill>
                <a:schemeClr val="tx1"/>
              </a:solidFill>
              <a:round/>
              <a:headEnd/>
              <a:tailEnd/>
            </a:ln>
          </p:spPr>
          <p:txBody>
            <a:bodyPr/>
            <a:lstStyle/>
            <a:p>
              <a:endParaRPr lang="es-PE"/>
            </a:p>
          </p:txBody>
        </p:sp>
        <p:sp>
          <p:nvSpPr>
            <p:cNvPr id="25632" name="Line 46"/>
            <p:cNvSpPr>
              <a:spLocks noChangeShapeType="1"/>
            </p:cNvSpPr>
            <p:nvPr/>
          </p:nvSpPr>
          <p:spPr bwMode="auto">
            <a:xfrm flipV="1">
              <a:off x="4656" y="1104"/>
              <a:ext cx="0" cy="2544"/>
            </a:xfrm>
            <a:prstGeom prst="line">
              <a:avLst/>
            </a:prstGeom>
            <a:noFill/>
            <a:ln w="9525">
              <a:solidFill>
                <a:schemeClr val="tx1"/>
              </a:solidFill>
              <a:round/>
              <a:headEnd/>
              <a:tailEnd type="triangle" w="med" len="med"/>
            </a:ln>
          </p:spPr>
          <p:txBody>
            <a:bodyPr/>
            <a:lstStyle/>
            <a:p>
              <a:endParaRPr lang="es-PE"/>
            </a:p>
          </p:txBody>
        </p:sp>
        <p:sp>
          <p:nvSpPr>
            <p:cNvPr id="25633" name="Oval 47"/>
            <p:cNvSpPr>
              <a:spLocks noChangeArrowheads="1"/>
            </p:cNvSpPr>
            <p:nvPr/>
          </p:nvSpPr>
          <p:spPr bwMode="auto">
            <a:xfrm>
              <a:off x="4992" y="1488"/>
              <a:ext cx="192" cy="192"/>
            </a:xfrm>
            <a:prstGeom prst="ellipse">
              <a:avLst/>
            </a:prstGeom>
            <a:solidFill>
              <a:srgbClr val="C0C0C0"/>
            </a:solidFill>
            <a:ln w="9525">
              <a:solidFill>
                <a:schemeClr val="tx1"/>
              </a:solidFill>
              <a:round/>
              <a:headEnd/>
              <a:tailEnd/>
            </a:ln>
          </p:spPr>
          <p:txBody>
            <a:bodyPr wrap="none" anchor="ctr"/>
            <a:lstStyle/>
            <a:p>
              <a:pPr algn="ctr" eaLnBrk="0" hangingPunct="0"/>
              <a:r>
                <a:rPr lang="es-MX" sz="700">
                  <a:solidFill>
                    <a:schemeClr val="tx2"/>
                  </a:solidFill>
                  <a:latin typeface="Arial Narrow" pitchFamily="34" charset="0"/>
                </a:rPr>
                <a:t>B</a:t>
              </a:r>
              <a:endParaRPr lang="es-ES" sz="700">
                <a:solidFill>
                  <a:schemeClr val="tx2"/>
                </a:solidFill>
                <a:latin typeface="Arial Narrow" pitchFamily="34" charset="0"/>
              </a:endParaRPr>
            </a:p>
          </p:txBody>
        </p:sp>
        <p:sp>
          <p:nvSpPr>
            <p:cNvPr id="25634" name="Line 48"/>
            <p:cNvSpPr>
              <a:spLocks noChangeShapeType="1"/>
            </p:cNvSpPr>
            <p:nvPr/>
          </p:nvSpPr>
          <p:spPr bwMode="auto">
            <a:xfrm>
              <a:off x="1632" y="2592"/>
              <a:ext cx="144" cy="0"/>
            </a:xfrm>
            <a:prstGeom prst="line">
              <a:avLst/>
            </a:prstGeom>
            <a:noFill/>
            <a:ln w="9525">
              <a:solidFill>
                <a:schemeClr val="tx1"/>
              </a:solidFill>
              <a:round/>
              <a:headEnd/>
              <a:tailEnd type="triangle" w="med" len="med"/>
            </a:ln>
          </p:spPr>
          <p:txBody>
            <a:bodyPr/>
            <a:lstStyle/>
            <a:p>
              <a:endParaRPr lang="es-PE"/>
            </a:p>
          </p:txBody>
        </p:sp>
        <p:sp>
          <p:nvSpPr>
            <p:cNvPr id="25635" name="Line 49"/>
            <p:cNvSpPr>
              <a:spLocks noChangeShapeType="1"/>
            </p:cNvSpPr>
            <p:nvPr/>
          </p:nvSpPr>
          <p:spPr bwMode="auto">
            <a:xfrm>
              <a:off x="4320" y="1104"/>
              <a:ext cx="528" cy="0"/>
            </a:xfrm>
            <a:prstGeom prst="line">
              <a:avLst/>
            </a:prstGeom>
            <a:noFill/>
            <a:ln w="9525">
              <a:solidFill>
                <a:schemeClr val="tx1"/>
              </a:solidFill>
              <a:round/>
              <a:headEnd/>
              <a:tailEnd type="triangle" w="med" len="med"/>
            </a:ln>
          </p:spPr>
          <p:txBody>
            <a:bodyPr/>
            <a:lstStyle/>
            <a:p>
              <a:endParaRPr lang="es-PE"/>
            </a:p>
          </p:txBody>
        </p:sp>
        <p:sp>
          <p:nvSpPr>
            <p:cNvPr id="25636" name="Line 51"/>
            <p:cNvSpPr>
              <a:spLocks noChangeShapeType="1"/>
            </p:cNvSpPr>
            <p:nvPr/>
          </p:nvSpPr>
          <p:spPr bwMode="auto">
            <a:xfrm>
              <a:off x="3264" y="1104"/>
              <a:ext cx="528" cy="0"/>
            </a:xfrm>
            <a:prstGeom prst="line">
              <a:avLst/>
            </a:prstGeom>
            <a:noFill/>
            <a:ln w="9525">
              <a:solidFill>
                <a:schemeClr val="tx1"/>
              </a:solidFill>
              <a:round/>
              <a:headEnd/>
              <a:tailEnd type="triangle" w="med" len="med"/>
            </a:ln>
          </p:spPr>
          <p:txBody>
            <a:bodyPr/>
            <a:lstStyle/>
            <a:p>
              <a:endParaRPr lang="es-PE"/>
            </a:p>
          </p:txBody>
        </p:sp>
        <p:sp>
          <p:nvSpPr>
            <p:cNvPr id="25637" name="Line 52"/>
            <p:cNvSpPr>
              <a:spLocks noChangeShapeType="1"/>
            </p:cNvSpPr>
            <p:nvPr/>
          </p:nvSpPr>
          <p:spPr bwMode="auto">
            <a:xfrm>
              <a:off x="2400" y="1104"/>
              <a:ext cx="336" cy="0"/>
            </a:xfrm>
            <a:prstGeom prst="line">
              <a:avLst/>
            </a:prstGeom>
            <a:noFill/>
            <a:ln w="9525">
              <a:solidFill>
                <a:schemeClr val="tx1"/>
              </a:solidFill>
              <a:round/>
              <a:headEnd/>
              <a:tailEnd type="triangle" w="med" len="med"/>
            </a:ln>
          </p:spPr>
          <p:txBody>
            <a:bodyPr/>
            <a:lstStyle/>
            <a:p>
              <a:endParaRPr lang="es-PE"/>
            </a:p>
          </p:txBody>
        </p:sp>
        <p:sp>
          <p:nvSpPr>
            <p:cNvPr id="25638" name="Line 53"/>
            <p:cNvSpPr>
              <a:spLocks noChangeShapeType="1"/>
            </p:cNvSpPr>
            <p:nvPr/>
          </p:nvSpPr>
          <p:spPr bwMode="auto">
            <a:xfrm>
              <a:off x="1440" y="1104"/>
              <a:ext cx="336" cy="0"/>
            </a:xfrm>
            <a:prstGeom prst="line">
              <a:avLst/>
            </a:prstGeom>
            <a:noFill/>
            <a:ln w="9525">
              <a:solidFill>
                <a:schemeClr val="tx1"/>
              </a:solidFill>
              <a:round/>
              <a:headEnd/>
              <a:tailEnd type="triangle" w="med" len="med"/>
            </a:ln>
          </p:spPr>
          <p:txBody>
            <a:bodyPr/>
            <a:lstStyle/>
            <a:p>
              <a:endParaRPr lang="es-PE"/>
            </a:p>
          </p:txBody>
        </p:sp>
        <p:sp>
          <p:nvSpPr>
            <p:cNvPr id="25639" name="Line 54"/>
            <p:cNvSpPr>
              <a:spLocks noChangeShapeType="1"/>
            </p:cNvSpPr>
            <p:nvPr/>
          </p:nvSpPr>
          <p:spPr bwMode="auto">
            <a:xfrm>
              <a:off x="576" y="1152"/>
              <a:ext cx="0" cy="192"/>
            </a:xfrm>
            <a:prstGeom prst="line">
              <a:avLst/>
            </a:prstGeom>
            <a:noFill/>
            <a:ln w="9525">
              <a:solidFill>
                <a:schemeClr val="tx1"/>
              </a:solidFill>
              <a:round/>
              <a:headEnd/>
              <a:tailEnd type="triangle" w="med" len="med"/>
            </a:ln>
          </p:spPr>
          <p:txBody>
            <a:bodyPr/>
            <a:lstStyle/>
            <a:p>
              <a:endParaRPr lang="es-PE"/>
            </a:p>
          </p:txBody>
        </p:sp>
        <p:sp>
          <p:nvSpPr>
            <p:cNvPr id="25640" name="Line 55"/>
            <p:cNvSpPr>
              <a:spLocks noChangeShapeType="1"/>
            </p:cNvSpPr>
            <p:nvPr/>
          </p:nvSpPr>
          <p:spPr bwMode="auto">
            <a:xfrm>
              <a:off x="912" y="2592"/>
              <a:ext cx="192" cy="0"/>
            </a:xfrm>
            <a:prstGeom prst="line">
              <a:avLst/>
            </a:prstGeom>
            <a:noFill/>
            <a:ln w="9525">
              <a:solidFill>
                <a:schemeClr val="tx1"/>
              </a:solidFill>
              <a:round/>
              <a:headEnd/>
              <a:tailEnd type="triangle" w="med" len="med"/>
            </a:ln>
          </p:spPr>
          <p:txBody>
            <a:bodyPr/>
            <a:lstStyle/>
            <a:p>
              <a:endParaRPr lang="es-PE"/>
            </a:p>
          </p:txBody>
        </p:sp>
        <p:sp>
          <p:nvSpPr>
            <p:cNvPr id="25641" name="Line 56"/>
            <p:cNvSpPr>
              <a:spLocks noChangeShapeType="1"/>
            </p:cNvSpPr>
            <p:nvPr/>
          </p:nvSpPr>
          <p:spPr bwMode="auto">
            <a:xfrm>
              <a:off x="2400" y="2592"/>
              <a:ext cx="192" cy="0"/>
            </a:xfrm>
            <a:prstGeom prst="line">
              <a:avLst/>
            </a:prstGeom>
            <a:noFill/>
            <a:ln w="9525">
              <a:solidFill>
                <a:schemeClr val="tx1"/>
              </a:solidFill>
              <a:round/>
              <a:headEnd/>
              <a:tailEnd type="triangle" w="med" len="med"/>
            </a:ln>
          </p:spPr>
          <p:txBody>
            <a:bodyPr/>
            <a:lstStyle/>
            <a:p>
              <a:endParaRPr lang="es-PE"/>
            </a:p>
          </p:txBody>
        </p:sp>
        <p:sp>
          <p:nvSpPr>
            <p:cNvPr id="25642" name="Oval 58"/>
            <p:cNvSpPr>
              <a:spLocks noChangeArrowheads="1"/>
            </p:cNvSpPr>
            <p:nvPr/>
          </p:nvSpPr>
          <p:spPr bwMode="auto">
            <a:xfrm>
              <a:off x="480" y="2064"/>
              <a:ext cx="192" cy="192"/>
            </a:xfrm>
            <a:prstGeom prst="ellipse">
              <a:avLst/>
            </a:prstGeom>
            <a:solidFill>
              <a:srgbClr val="C0C0C0"/>
            </a:solidFill>
            <a:ln w="9525">
              <a:solidFill>
                <a:schemeClr val="tx1"/>
              </a:solidFill>
              <a:round/>
              <a:headEnd/>
              <a:tailEnd/>
            </a:ln>
          </p:spPr>
          <p:txBody>
            <a:bodyPr wrap="none" anchor="ctr"/>
            <a:lstStyle/>
            <a:p>
              <a:pPr algn="ctr" eaLnBrk="0" hangingPunct="0"/>
              <a:r>
                <a:rPr lang="es-MX" sz="700">
                  <a:solidFill>
                    <a:schemeClr val="tx2"/>
                  </a:solidFill>
                  <a:latin typeface="Arial Narrow" pitchFamily="34" charset="0"/>
                </a:rPr>
                <a:t>A</a:t>
              </a:r>
              <a:endParaRPr lang="es-ES" sz="700">
                <a:solidFill>
                  <a:schemeClr val="tx2"/>
                </a:solidFill>
                <a:latin typeface="Arial Narrow" pitchFamily="34" charset="0"/>
              </a:endParaRPr>
            </a:p>
          </p:txBody>
        </p:sp>
        <p:sp>
          <p:nvSpPr>
            <p:cNvPr id="25643" name="Oval 61"/>
            <p:cNvSpPr>
              <a:spLocks noChangeArrowheads="1"/>
            </p:cNvSpPr>
            <p:nvPr/>
          </p:nvSpPr>
          <p:spPr bwMode="auto">
            <a:xfrm>
              <a:off x="2736" y="2928"/>
              <a:ext cx="192" cy="192"/>
            </a:xfrm>
            <a:prstGeom prst="ellipse">
              <a:avLst/>
            </a:prstGeom>
            <a:solidFill>
              <a:srgbClr val="C0C0C0"/>
            </a:solidFill>
            <a:ln w="9525">
              <a:solidFill>
                <a:schemeClr val="tx1"/>
              </a:solidFill>
              <a:round/>
              <a:headEnd/>
              <a:tailEnd/>
            </a:ln>
          </p:spPr>
          <p:txBody>
            <a:bodyPr wrap="none" anchor="ctr"/>
            <a:lstStyle/>
            <a:p>
              <a:pPr algn="ctr" eaLnBrk="0" hangingPunct="0"/>
              <a:r>
                <a:rPr lang="es-MX" sz="700">
                  <a:solidFill>
                    <a:schemeClr val="tx2"/>
                  </a:solidFill>
                  <a:latin typeface="Arial Narrow" pitchFamily="34" charset="0"/>
                </a:rPr>
                <a:t>A</a:t>
              </a:r>
              <a:endParaRPr lang="es-ES" sz="700">
                <a:solidFill>
                  <a:schemeClr val="tx2"/>
                </a:solidFill>
                <a:latin typeface="Arial Narrow" pitchFamily="34" charset="0"/>
              </a:endParaRPr>
            </a:p>
          </p:txBody>
        </p:sp>
        <p:sp>
          <p:nvSpPr>
            <p:cNvPr id="25644" name="Line 63"/>
            <p:cNvSpPr>
              <a:spLocks noChangeShapeType="1"/>
            </p:cNvSpPr>
            <p:nvPr/>
          </p:nvSpPr>
          <p:spPr bwMode="auto">
            <a:xfrm>
              <a:off x="2112" y="3312"/>
              <a:ext cx="0" cy="192"/>
            </a:xfrm>
            <a:prstGeom prst="line">
              <a:avLst/>
            </a:prstGeom>
            <a:noFill/>
            <a:ln w="9525">
              <a:solidFill>
                <a:schemeClr val="tx1"/>
              </a:solidFill>
              <a:round/>
              <a:headEnd/>
              <a:tailEnd type="triangle" w="med" len="med"/>
            </a:ln>
          </p:spPr>
          <p:txBody>
            <a:bodyPr/>
            <a:lstStyle/>
            <a:p>
              <a:endParaRPr lang="es-PE"/>
            </a:p>
          </p:txBody>
        </p:sp>
        <p:sp>
          <p:nvSpPr>
            <p:cNvPr id="25645" name="Line 66"/>
            <p:cNvSpPr>
              <a:spLocks noChangeShapeType="1"/>
            </p:cNvSpPr>
            <p:nvPr/>
          </p:nvSpPr>
          <p:spPr bwMode="auto">
            <a:xfrm flipV="1">
              <a:off x="2832" y="2736"/>
              <a:ext cx="0" cy="192"/>
            </a:xfrm>
            <a:prstGeom prst="line">
              <a:avLst/>
            </a:prstGeom>
            <a:noFill/>
            <a:ln w="9525">
              <a:solidFill>
                <a:schemeClr val="tx1"/>
              </a:solidFill>
              <a:round/>
              <a:headEnd/>
              <a:tailEnd type="triangle" w="med" len="med"/>
            </a:ln>
          </p:spPr>
          <p:txBody>
            <a:bodyPr/>
            <a:lstStyle/>
            <a:p>
              <a:endParaRPr lang="es-PE"/>
            </a:p>
          </p:txBody>
        </p:sp>
        <p:sp>
          <p:nvSpPr>
            <p:cNvPr id="25646" name="Line 67"/>
            <p:cNvSpPr>
              <a:spLocks noChangeShapeType="1"/>
            </p:cNvSpPr>
            <p:nvPr/>
          </p:nvSpPr>
          <p:spPr bwMode="auto">
            <a:xfrm>
              <a:off x="2112" y="2784"/>
              <a:ext cx="0" cy="144"/>
            </a:xfrm>
            <a:prstGeom prst="line">
              <a:avLst/>
            </a:prstGeom>
            <a:noFill/>
            <a:ln w="9525">
              <a:solidFill>
                <a:schemeClr val="tx1"/>
              </a:solidFill>
              <a:round/>
              <a:headEnd/>
              <a:tailEnd type="triangle" w="med" len="med"/>
            </a:ln>
          </p:spPr>
          <p:txBody>
            <a:bodyPr/>
            <a:lstStyle/>
            <a:p>
              <a:endParaRPr lang="es-PE"/>
            </a:p>
          </p:txBody>
        </p:sp>
        <p:sp>
          <p:nvSpPr>
            <p:cNvPr id="25647" name="Rectangle 68"/>
            <p:cNvSpPr>
              <a:spLocks noChangeArrowheads="1"/>
            </p:cNvSpPr>
            <p:nvPr/>
          </p:nvSpPr>
          <p:spPr bwMode="auto">
            <a:xfrm>
              <a:off x="1104" y="2448"/>
              <a:ext cx="516" cy="305"/>
            </a:xfrm>
            <a:prstGeom prst="rect">
              <a:avLst/>
            </a:prstGeom>
            <a:solidFill>
              <a:srgbClr val="C0C0C0"/>
            </a:solidFill>
            <a:ln w="9525">
              <a:solidFill>
                <a:schemeClr val="tx1"/>
              </a:solidFill>
              <a:miter lim="800000"/>
              <a:headEnd/>
              <a:tailEnd/>
            </a:ln>
          </p:spPr>
          <p:txBody>
            <a:bodyPr lIns="72000" tIns="72000" rIns="72000" bIns="72000" anchor="ctr"/>
            <a:lstStyle/>
            <a:p>
              <a:pPr algn="ctr" eaLnBrk="0" hangingPunct="0"/>
              <a:r>
                <a:rPr lang="es-MX" sz="700">
                  <a:solidFill>
                    <a:schemeClr val="tx2"/>
                  </a:solidFill>
                  <a:latin typeface="Arial Narrow" pitchFamily="34" charset="0"/>
                </a:rPr>
                <a:t>Comunica deficiencia al almacén</a:t>
              </a:r>
              <a:endParaRPr lang="es-ES" sz="700">
                <a:solidFill>
                  <a:schemeClr val="tx2"/>
                </a:solidFill>
                <a:latin typeface="Arial Narrow" pitchFamily="34" charset="0"/>
              </a:endParaRPr>
            </a:p>
          </p:txBody>
        </p:sp>
        <p:sp>
          <p:nvSpPr>
            <p:cNvPr id="25648" name="Line 69"/>
            <p:cNvSpPr>
              <a:spLocks noChangeShapeType="1"/>
            </p:cNvSpPr>
            <p:nvPr/>
          </p:nvSpPr>
          <p:spPr bwMode="auto">
            <a:xfrm>
              <a:off x="864" y="1488"/>
              <a:ext cx="576" cy="0"/>
            </a:xfrm>
            <a:prstGeom prst="line">
              <a:avLst/>
            </a:prstGeom>
            <a:noFill/>
            <a:ln w="9525">
              <a:solidFill>
                <a:schemeClr val="tx1"/>
              </a:solidFill>
              <a:round/>
              <a:headEnd/>
              <a:tailEnd/>
            </a:ln>
          </p:spPr>
          <p:txBody>
            <a:bodyPr/>
            <a:lstStyle/>
            <a:p>
              <a:endParaRPr lang="es-PE"/>
            </a:p>
          </p:txBody>
        </p:sp>
        <p:sp>
          <p:nvSpPr>
            <p:cNvPr id="25649" name="Line 70"/>
            <p:cNvSpPr>
              <a:spLocks noChangeShapeType="1"/>
            </p:cNvSpPr>
            <p:nvPr/>
          </p:nvSpPr>
          <p:spPr bwMode="auto">
            <a:xfrm>
              <a:off x="576" y="2736"/>
              <a:ext cx="0" cy="240"/>
            </a:xfrm>
            <a:prstGeom prst="line">
              <a:avLst/>
            </a:prstGeom>
            <a:noFill/>
            <a:ln w="9525">
              <a:solidFill>
                <a:schemeClr val="tx1"/>
              </a:solidFill>
              <a:round/>
              <a:headEnd/>
              <a:tailEnd type="triangle" w="med" len="med"/>
            </a:ln>
          </p:spPr>
          <p:txBody>
            <a:bodyPr/>
            <a:lstStyle/>
            <a:p>
              <a:endParaRPr lang="es-PE"/>
            </a:p>
          </p:txBody>
        </p:sp>
        <p:sp>
          <p:nvSpPr>
            <p:cNvPr id="25650" name="Line 71"/>
            <p:cNvSpPr>
              <a:spLocks noChangeShapeType="1"/>
            </p:cNvSpPr>
            <p:nvPr/>
          </p:nvSpPr>
          <p:spPr bwMode="auto">
            <a:xfrm>
              <a:off x="5088" y="1248"/>
              <a:ext cx="0" cy="240"/>
            </a:xfrm>
            <a:prstGeom prst="line">
              <a:avLst/>
            </a:prstGeom>
            <a:noFill/>
            <a:ln w="9525">
              <a:solidFill>
                <a:schemeClr val="tx1"/>
              </a:solidFill>
              <a:round/>
              <a:headEnd/>
              <a:tailEnd type="triangle" w="med" len="med"/>
            </a:ln>
          </p:spPr>
          <p:txBody>
            <a:bodyPr/>
            <a:lstStyle/>
            <a:p>
              <a:endParaRPr lang="es-PE"/>
            </a:p>
          </p:txBody>
        </p:sp>
        <p:sp>
          <p:nvSpPr>
            <p:cNvPr id="25651" name="Oval 73"/>
            <p:cNvSpPr>
              <a:spLocks noChangeArrowheads="1"/>
            </p:cNvSpPr>
            <p:nvPr/>
          </p:nvSpPr>
          <p:spPr bwMode="auto">
            <a:xfrm>
              <a:off x="2016" y="2016"/>
              <a:ext cx="192" cy="192"/>
            </a:xfrm>
            <a:prstGeom prst="ellipse">
              <a:avLst/>
            </a:prstGeom>
            <a:solidFill>
              <a:srgbClr val="C0C0C0"/>
            </a:solidFill>
            <a:ln w="9525">
              <a:solidFill>
                <a:schemeClr val="tx1"/>
              </a:solidFill>
              <a:round/>
              <a:headEnd/>
              <a:tailEnd/>
            </a:ln>
          </p:spPr>
          <p:txBody>
            <a:bodyPr wrap="none" anchor="ctr"/>
            <a:lstStyle/>
            <a:p>
              <a:pPr algn="ctr" eaLnBrk="0" hangingPunct="0"/>
              <a:r>
                <a:rPr lang="es-MX" sz="700">
                  <a:solidFill>
                    <a:schemeClr val="tx2"/>
                  </a:solidFill>
                  <a:latin typeface="Arial Narrow" pitchFamily="34" charset="0"/>
                </a:rPr>
                <a:t>B</a:t>
              </a:r>
              <a:endParaRPr lang="es-ES" sz="700">
                <a:solidFill>
                  <a:schemeClr val="tx2"/>
                </a:solidFill>
                <a:latin typeface="Arial Narrow" pitchFamily="34" charset="0"/>
              </a:endParaRPr>
            </a:p>
          </p:txBody>
        </p:sp>
        <p:sp>
          <p:nvSpPr>
            <p:cNvPr id="25652" name="Line 74"/>
            <p:cNvSpPr>
              <a:spLocks noChangeShapeType="1"/>
            </p:cNvSpPr>
            <p:nvPr/>
          </p:nvSpPr>
          <p:spPr bwMode="auto">
            <a:xfrm>
              <a:off x="576" y="3264"/>
              <a:ext cx="0" cy="192"/>
            </a:xfrm>
            <a:prstGeom prst="line">
              <a:avLst/>
            </a:prstGeom>
            <a:noFill/>
            <a:ln w="9525">
              <a:solidFill>
                <a:schemeClr val="tx1"/>
              </a:solidFill>
              <a:round/>
              <a:headEnd/>
              <a:tailEnd type="triangle" w="med" len="med"/>
            </a:ln>
          </p:spPr>
          <p:txBody>
            <a:bodyPr/>
            <a:lstStyle/>
            <a:p>
              <a:endParaRPr lang="es-PE"/>
            </a:p>
          </p:txBody>
        </p:sp>
        <p:sp>
          <p:nvSpPr>
            <p:cNvPr id="25653" name="Text Box 75"/>
            <p:cNvSpPr txBox="1">
              <a:spLocks noChangeArrowheads="1"/>
            </p:cNvSpPr>
            <p:nvPr/>
          </p:nvSpPr>
          <p:spPr bwMode="auto">
            <a:xfrm>
              <a:off x="2112" y="1344"/>
              <a:ext cx="384" cy="173"/>
            </a:xfrm>
            <a:prstGeom prst="rect">
              <a:avLst/>
            </a:prstGeom>
            <a:noFill/>
            <a:ln w="9525">
              <a:noFill/>
              <a:miter lim="800000"/>
              <a:headEnd/>
              <a:tailEnd/>
            </a:ln>
          </p:spPr>
          <p:txBody>
            <a:bodyPr>
              <a:spAutoFit/>
            </a:bodyPr>
            <a:lstStyle/>
            <a:p>
              <a:pPr eaLnBrk="0" hangingPunct="0">
                <a:spcBef>
                  <a:spcPct val="50000"/>
                </a:spcBef>
              </a:pPr>
              <a:r>
                <a:rPr lang="es-MX" sz="700">
                  <a:solidFill>
                    <a:schemeClr val="tx2"/>
                  </a:solidFill>
                  <a:latin typeface="Arial Narrow" pitchFamily="34" charset="0"/>
                </a:rPr>
                <a:t>SI</a:t>
              </a:r>
              <a:endParaRPr lang="es-ES" sz="700">
                <a:solidFill>
                  <a:schemeClr val="tx2"/>
                </a:solidFill>
                <a:latin typeface="Arial Narrow" pitchFamily="34" charset="0"/>
              </a:endParaRPr>
            </a:p>
          </p:txBody>
        </p:sp>
        <p:sp>
          <p:nvSpPr>
            <p:cNvPr id="25654" name="Text Box 76"/>
            <p:cNvSpPr txBox="1">
              <a:spLocks noChangeArrowheads="1"/>
            </p:cNvSpPr>
            <p:nvPr/>
          </p:nvSpPr>
          <p:spPr bwMode="auto">
            <a:xfrm>
              <a:off x="2112" y="3264"/>
              <a:ext cx="384" cy="173"/>
            </a:xfrm>
            <a:prstGeom prst="rect">
              <a:avLst/>
            </a:prstGeom>
            <a:noFill/>
            <a:ln w="9525">
              <a:noFill/>
              <a:miter lim="800000"/>
              <a:headEnd/>
              <a:tailEnd/>
            </a:ln>
          </p:spPr>
          <p:txBody>
            <a:bodyPr>
              <a:spAutoFit/>
            </a:bodyPr>
            <a:lstStyle/>
            <a:p>
              <a:pPr eaLnBrk="0" hangingPunct="0">
                <a:spcBef>
                  <a:spcPct val="50000"/>
                </a:spcBef>
              </a:pPr>
              <a:r>
                <a:rPr lang="es-MX" sz="700">
                  <a:solidFill>
                    <a:schemeClr val="tx2"/>
                  </a:solidFill>
                  <a:latin typeface="Arial Narrow" pitchFamily="34" charset="0"/>
                </a:rPr>
                <a:t>Proveedor </a:t>
              </a:r>
              <a:endParaRPr lang="es-ES" sz="700">
                <a:solidFill>
                  <a:schemeClr val="tx2"/>
                </a:solidFill>
                <a:latin typeface="Arial Narrow" pitchFamily="34" charset="0"/>
              </a:endParaRPr>
            </a:p>
          </p:txBody>
        </p:sp>
        <p:sp>
          <p:nvSpPr>
            <p:cNvPr id="25655" name="Text Box 77"/>
            <p:cNvSpPr txBox="1">
              <a:spLocks noChangeArrowheads="1"/>
            </p:cNvSpPr>
            <p:nvPr/>
          </p:nvSpPr>
          <p:spPr bwMode="auto">
            <a:xfrm>
              <a:off x="912" y="2448"/>
              <a:ext cx="384" cy="173"/>
            </a:xfrm>
            <a:prstGeom prst="rect">
              <a:avLst/>
            </a:prstGeom>
            <a:noFill/>
            <a:ln w="9525">
              <a:noFill/>
              <a:miter lim="800000"/>
              <a:headEnd/>
              <a:tailEnd/>
            </a:ln>
          </p:spPr>
          <p:txBody>
            <a:bodyPr>
              <a:spAutoFit/>
            </a:bodyPr>
            <a:lstStyle/>
            <a:p>
              <a:pPr eaLnBrk="0" hangingPunct="0">
                <a:spcBef>
                  <a:spcPct val="50000"/>
                </a:spcBef>
              </a:pPr>
              <a:r>
                <a:rPr lang="es-MX" sz="700">
                  <a:solidFill>
                    <a:schemeClr val="tx2"/>
                  </a:solidFill>
                  <a:latin typeface="Arial Narrow" pitchFamily="34" charset="0"/>
                </a:rPr>
                <a:t>NO</a:t>
              </a:r>
              <a:endParaRPr lang="es-ES" sz="700">
                <a:solidFill>
                  <a:schemeClr val="tx2"/>
                </a:solidFill>
                <a:latin typeface="Arial Narrow" pitchFamily="34" charset="0"/>
              </a:endParaRPr>
            </a:p>
          </p:txBody>
        </p:sp>
        <p:sp>
          <p:nvSpPr>
            <p:cNvPr id="25656" name="Text Box 78"/>
            <p:cNvSpPr txBox="1">
              <a:spLocks noChangeArrowheads="1"/>
            </p:cNvSpPr>
            <p:nvPr/>
          </p:nvSpPr>
          <p:spPr bwMode="auto">
            <a:xfrm>
              <a:off x="2400" y="960"/>
              <a:ext cx="384" cy="173"/>
            </a:xfrm>
            <a:prstGeom prst="rect">
              <a:avLst/>
            </a:prstGeom>
            <a:noFill/>
            <a:ln w="9525">
              <a:noFill/>
              <a:miter lim="800000"/>
              <a:headEnd/>
              <a:tailEnd/>
            </a:ln>
          </p:spPr>
          <p:txBody>
            <a:bodyPr>
              <a:spAutoFit/>
            </a:bodyPr>
            <a:lstStyle/>
            <a:p>
              <a:pPr eaLnBrk="0" hangingPunct="0">
                <a:spcBef>
                  <a:spcPct val="50000"/>
                </a:spcBef>
              </a:pPr>
              <a:r>
                <a:rPr lang="es-MX" sz="700">
                  <a:solidFill>
                    <a:schemeClr val="tx2"/>
                  </a:solidFill>
                  <a:latin typeface="Arial Narrow" pitchFamily="34" charset="0"/>
                </a:rPr>
                <a:t>NO</a:t>
              </a:r>
              <a:endParaRPr lang="es-ES" sz="700">
                <a:solidFill>
                  <a:schemeClr val="tx2"/>
                </a:solidFill>
                <a:latin typeface="Arial Narrow" pitchFamily="34" charset="0"/>
              </a:endParaRPr>
            </a:p>
          </p:txBody>
        </p:sp>
        <p:sp>
          <p:nvSpPr>
            <p:cNvPr id="25657" name="Text Box 79"/>
            <p:cNvSpPr txBox="1">
              <a:spLocks noChangeArrowheads="1"/>
            </p:cNvSpPr>
            <p:nvPr/>
          </p:nvSpPr>
          <p:spPr bwMode="auto">
            <a:xfrm>
              <a:off x="576" y="2784"/>
              <a:ext cx="384" cy="173"/>
            </a:xfrm>
            <a:prstGeom prst="rect">
              <a:avLst/>
            </a:prstGeom>
            <a:noFill/>
            <a:ln w="9525">
              <a:noFill/>
              <a:miter lim="800000"/>
              <a:headEnd/>
              <a:tailEnd/>
            </a:ln>
          </p:spPr>
          <p:txBody>
            <a:bodyPr>
              <a:spAutoFit/>
            </a:bodyPr>
            <a:lstStyle/>
            <a:p>
              <a:pPr eaLnBrk="0" hangingPunct="0">
                <a:spcBef>
                  <a:spcPct val="50000"/>
                </a:spcBef>
              </a:pPr>
              <a:r>
                <a:rPr lang="es-MX" sz="700">
                  <a:solidFill>
                    <a:schemeClr val="tx2"/>
                  </a:solidFill>
                  <a:latin typeface="Arial Narrow" pitchFamily="34" charset="0"/>
                </a:rPr>
                <a:t>SI</a:t>
              </a:r>
              <a:endParaRPr lang="es-ES" sz="700">
                <a:solidFill>
                  <a:schemeClr val="tx2"/>
                </a:solidFill>
                <a:latin typeface="Arial Narrow" pitchFamily="34" charset="0"/>
              </a:endParaRPr>
            </a:p>
          </p:txBody>
        </p:sp>
        <p:sp>
          <p:nvSpPr>
            <p:cNvPr id="25658" name="Text Box 80"/>
            <p:cNvSpPr txBox="1">
              <a:spLocks noChangeArrowheads="1"/>
            </p:cNvSpPr>
            <p:nvPr/>
          </p:nvSpPr>
          <p:spPr bwMode="auto">
            <a:xfrm>
              <a:off x="2112" y="3360"/>
              <a:ext cx="384" cy="173"/>
            </a:xfrm>
            <a:prstGeom prst="rect">
              <a:avLst/>
            </a:prstGeom>
            <a:noFill/>
            <a:ln w="9525">
              <a:noFill/>
              <a:miter lim="800000"/>
              <a:headEnd/>
              <a:tailEnd/>
            </a:ln>
          </p:spPr>
          <p:txBody>
            <a:bodyPr>
              <a:spAutoFit/>
            </a:bodyPr>
            <a:lstStyle/>
            <a:p>
              <a:pPr eaLnBrk="0" hangingPunct="0">
                <a:spcBef>
                  <a:spcPct val="50000"/>
                </a:spcBef>
              </a:pPr>
              <a:r>
                <a:rPr lang="es-MX" sz="700">
                  <a:solidFill>
                    <a:schemeClr val="tx2"/>
                  </a:solidFill>
                  <a:latin typeface="Arial Narrow" pitchFamily="34" charset="0"/>
                </a:rPr>
                <a:t>Almacén</a:t>
              </a:r>
              <a:endParaRPr lang="es-ES" sz="700">
                <a:solidFill>
                  <a:schemeClr val="tx2"/>
                </a:solidFill>
                <a:latin typeface="Arial Narrow" pitchFamily="34" charset="0"/>
              </a:endParaRPr>
            </a:p>
          </p:txBody>
        </p:sp>
        <p:sp>
          <p:nvSpPr>
            <p:cNvPr id="25659" name="Text Box 81"/>
            <p:cNvSpPr txBox="1">
              <a:spLocks noChangeArrowheads="1"/>
            </p:cNvSpPr>
            <p:nvPr/>
          </p:nvSpPr>
          <p:spPr bwMode="auto">
            <a:xfrm>
              <a:off x="2400" y="2448"/>
              <a:ext cx="384" cy="173"/>
            </a:xfrm>
            <a:prstGeom prst="rect">
              <a:avLst/>
            </a:prstGeom>
            <a:noFill/>
            <a:ln w="9525">
              <a:noFill/>
              <a:miter lim="800000"/>
              <a:headEnd/>
              <a:tailEnd/>
            </a:ln>
          </p:spPr>
          <p:txBody>
            <a:bodyPr>
              <a:spAutoFit/>
            </a:bodyPr>
            <a:lstStyle/>
            <a:p>
              <a:pPr eaLnBrk="0" hangingPunct="0">
                <a:spcBef>
                  <a:spcPct val="50000"/>
                </a:spcBef>
              </a:pPr>
              <a:r>
                <a:rPr lang="es-MX" sz="700">
                  <a:solidFill>
                    <a:schemeClr val="tx2"/>
                  </a:solidFill>
                  <a:latin typeface="Arial Narrow" pitchFamily="34" charset="0"/>
                </a:rPr>
                <a:t>SI</a:t>
              </a:r>
              <a:endParaRPr lang="es-ES" sz="700">
                <a:solidFill>
                  <a:schemeClr val="tx2"/>
                </a:solidFill>
                <a:latin typeface="Arial Narrow" pitchFamily="34" charset="0"/>
              </a:endParaRPr>
            </a:p>
          </p:txBody>
        </p:sp>
        <p:sp>
          <p:nvSpPr>
            <p:cNvPr id="25660" name="Text Box 82"/>
            <p:cNvSpPr txBox="1">
              <a:spLocks noChangeArrowheads="1"/>
            </p:cNvSpPr>
            <p:nvPr/>
          </p:nvSpPr>
          <p:spPr bwMode="auto">
            <a:xfrm>
              <a:off x="192" y="720"/>
              <a:ext cx="5424" cy="192"/>
            </a:xfrm>
            <a:prstGeom prst="rect">
              <a:avLst/>
            </a:prstGeom>
            <a:solidFill>
              <a:srgbClr val="92D050"/>
            </a:solidFill>
            <a:ln w="9525">
              <a:noFill/>
              <a:miter lim="800000"/>
              <a:headEnd/>
              <a:tailEnd/>
            </a:ln>
          </p:spPr>
          <p:txBody>
            <a:bodyPr>
              <a:spAutoFit/>
            </a:bodyPr>
            <a:lstStyle/>
            <a:p>
              <a:pPr eaLnBrk="0" hangingPunct="0">
                <a:spcBef>
                  <a:spcPct val="50000"/>
                </a:spcBef>
              </a:pPr>
              <a:r>
                <a:rPr lang="es-MX" sz="700" dirty="0">
                  <a:solidFill>
                    <a:schemeClr val="tx2"/>
                  </a:solidFill>
                  <a:latin typeface="Arial Narrow" pitchFamily="34" charset="0"/>
                </a:rPr>
                <a:t>                     </a:t>
              </a:r>
              <a:r>
                <a:rPr lang="es-MX" sz="900" b="1" dirty="0">
                  <a:solidFill>
                    <a:schemeClr val="tx2"/>
                  </a:solidFill>
                  <a:latin typeface="Arial Narrow" pitchFamily="34" charset="0"/>
                </a:rPr>
                <a:t>DEPARTAMENTO SOLICITANTE		ALMACEN	                        DEPARTAMENTO DE COMPRAS	     PROVEEDOR</a:t>
              </a:r>
              <a:endParaRPr lang="es-ES" sz="700" b="1" dirty="0">
                <a:solidFill>
                  <a:schemeClr val="tx2"/>
                </a:solidFill>
                <a:latin typeface="Arial Narrow" pitchFamily="34" charset="0"/>
              </a:endParaRPr>
            </a:p>
          </p:txBody>
        </p:sp>
        <p:sp>
          <p:nvSpPr>
            <p:cNvPr id="25661" name="Line 83"/>
            <p:cNvSpPr>
              <a:spLocks noChangeShapeType="1"/>
            </p:cNvSpPr>
            <p:nvPr/>
          </p:nvSpPr>
          <p:spPr bwMode="auto">
            <a:xfrm>
              <a:off x="192" y="864"/>
              <a:ext cx="5424" cy="0"/>
            </a:xfrm>
            <a:prstGeom prst="line">
              <a:avLst/>
            </a:prstGeom>
            <a:noFill/>
            <a:ln w="9525">
              <a:solidFill>
                <a:schemeClr val="tx1"/>
              </a:solidFill>
              <a:round/>
              <a:headEnd/>
              <a:tailEnd/>
            </a:ln>
          </p:spPr>
          <p:txBody>
            <a:bodyPr/>
            <a:lstStyle/>
            <a:p>
              <a:endParaRPr lang="es-PE"/>
            </a:p>
          </p:txBody>
        </p:sp>
        <p:sp>
          <p:nvSpPr>
            <p:cNvPr id="25662" name="Line 84"/>
            <p:cNvSpPr>
              <a:spLocks noChangeShapeType="1"/>
            </p:cNvSpPr>
            <p:nvPr/>
          </p:nvSpPr>
          <p:spPr bwMode="auto">
            <a:xfrm>
              <a:off x="1728" y="720"/>
              <a:ext cx="0" cy="3168"/>
            </a:xfrm>
            <a:prstGeom prst="line">
              <a:avLst/>
            </a:prstGeom>
            <a:noFill/>
            <a:ln w="9525">
              <a:solidFill>
                <a:schemeClr val="tx1"/>
              </a:solidFill>
              <a:round/>
              <a:headEnd/>
              <a:tailEnd/>
            </a:ln>
          </p:spPr>
          <p:txBody>
            <a:bodyPr/>
            <a:lstStyle/>
            <a:p>
              <a:endParaRPr lang="es-PE"/>
            </a:p>
          </p:txBody>
        </p:sp>
        <p:sp>
          <p:nvSpPr>
            <p:cNvPr id="25663" name="Line 85"/>
            <p:cNvSpPr>
              <a:spLocks noChangeShapeType="1"/>
            </p:cNvSpPr>
            <p:nvPr/>
          </p:nvSpPr>
          <p:spPr bwMode="auto">
            <a:xfrm>
              <a:off x="3456" y="720"/>
              <a:ext cx="0" cy="3168"/>
            </a:xfrm>
            <a:prstGeom prst="line">
              <a:avLst/>
            </a:prstGeom>
            <a:noFill/>
            <a:ln w="9525">
              <a:solidFill>
                <a:schemeClr val="tx1"/>
              </a:solidFill>
              <a:round/>
              <a:headEnd/>
              <a:tailEnd/>
            </a:ln>
          </p:spPr>
          <p:txBody>
            <a:bodyPr/>
            <a:lstStyle/>
            <a:p>
              <a:endParaRPr lang="es-PE"/>
            </a:p>
          </p:txBody>
        </p:sp>
        <p:sp>
          <p:nvSpPr>
            <p:cNvPr id="25664" name="Line 86"/>
            <p:cNvSpPr>
              <a:spLocks noChangeShapeType="1"/>
            </p:cNvSpPr>
            <p:nvPr/>
          </p:nvSpPr>
          <p:spPr bwMode="auto">
            <a:xfrm>
              <a:off x="4560" y="720"/>
              <a:ext cx="0" cy="3168"/>
            </a:xfrm>
            <a:prstGeom prst="line">
              <a:avLst/>
            </a:prstGeom>
            <a:noFill/>
            <a:ln w="9525">
              <a:solidFill>
                <a:schemeClr val="tx1"/>
              </a:solidFill>
              <a:round/>
              <a:headEnd/>
              <a:tailEnd/>
            </a:ln>
          </p:spPr>
          <p:txBody>
            <a:bodyPr/>
            <a:lstStyle/>
            <a:p>
              <a:endParaRPr lang="es-PE"/>
            </a:p>
          </p:txBody>
        </p:sp>
        <p:sp>
          <p:nvSpPr>
            <p:cNvPr id="25665" name="Line 88"/>
            <p:cNvSpPr>
              <a:spLocks noChangeShapeType="1"/>
            </p:cNvSpPr>
            <p:nvPr/>
          </p:nvSpPr>
          <p:spPr bwMode="auto">
            <a:xfrm>
              <a:off x="2064" y="1776"/>
              <a:ext cx="0" cy="144"/>
            </a:xfrm>
            <a:prstGeom prst="line">
              <a:avLst/>
            </a:prstGeom>
            <a:noFill/>
            <a:ln w="9525">
              <a:solidFill>
                <a:schemeClr val="tx1"/>
              </a:solidFill>
              <a:round/>
              <a:headEnd/>
              <a:tailEnd/>
            </a:ln>
          </p:spPr>
          <p:txBody>
            <a:bodyPr/>
            <a:lstStyle/>
            <a:p>
              <a:endParaRPr lang="es-PE"/>
            </a:p>
          </p:txBody>
        </p:sp>
        <p:sp>
          <p:nvSpPr>
            <p:cNvPr id="25666" name="Rectangle 33"/>
            <p:cNvSpPr>
              <a:spLocks noChangeArrowheads="1"/>
            </p:cNvSpPr>
            <p:nvPr/>
          </p:nvSpPr>
          <p:spPr bwMode="auto">
            <a:xfrm>
              <a:off x="4848" y="960"/>
              <a:ext cx="516" cy="305"/>
            </a:xfrm>
            <a:prstGeom prst="rect">
              <a:avLst/>
            </a:prstGeom>
            <a:solidFill>
              <a:srgbClr val="C0C0C0"/>
            </a:solidFill>
            <a:ln w="9525">
              <a:solidFill>
                <a:schemeClr val="tx1"/>
              </a:solidFill>
              <a:miter lim="800000"/>
              <a:headEnd/>
              <a:tailEnd/>
            </a:ln>
          </p:spPr>
          <p:txBody>
            <a:bodyPr lIns="72000" tIns="72000" rIns="72000" bIns="72000" anchor="ctr"/>
            <a:lstStyle/>
            <a:p>
              <a:pPr algn="ctr" eaLnBrk="0" hangingPunct="0"/>
              <a:r>
                <a:rPr lang="es-MX" sz="700">
                  <a:solidFill>
                    <a:schemeClr val="tx2"/>
                  </a:solidFill>
                  <a:latin typeface="Arial Narrow" pitchFamily="34" charset="0"/>
                </a:rPr>
                <a:t>Surte material</a:t>
              </a:r>
              <a:endParaRPr lang="es-ES" sz="700">
                <a:solidFill>
                  <a:schemeClr val="tx2"/>
                </a:solidFill>
                <a:latin typeface="Arial Narrow" pitchFamily="34" charset="0"/>
              </a:endParaRPr>
            </a:p>
          </p:txBody>
        </p:sp>
        <p:sp>
          <p:nvSpPr>
            <p:cNvPr id="25667" name="Rectangle 34"/>
            <p:cNvSpPr>
              <a:spLocks noChangeArrowheads="1"/>
            </p:cNvSpPr>
            <p:nvPr/>
          </p:nvSpPr>
          <p:spPr bwMode="auto">
            <a:xfrm>
              <a:off x="1824" y="1488"/>
              <a:ext cx="516" cy="305"/>
            </a:xfrm>
            <a:prstGeom prst="rect">
              <a:avLst/>
            </a:prstGeom>
            <a:solidFill>
              <a:srgbClr val="C0C0C0"/>
            </a:solidFill>
            <a:ln w="9525">
              <a:solidFill>
                <a:schemeClr val="tx1"/>
              </a:solidFill>
              <a:miter lim="800000"/>
              <a:headEnd/>
              <a:tailEnd/>
            </a:ln>
          </p:spPr>
          <p:txBody>
            <a:bodyPr lIns="72000" tIns="72000" rIns="72000" bIns="72000" anchor="ctr"/>
            <a:lstStyle/>
            <a:p>
              <a:pPr algn="ctr" eaLnBrk="0" hangingPunct="0"/>
              <a:r>
                <a:rPr lang="es-MX" sz="700">
                  <a:solidFill>
                    <a:schemeClr val="tx2"/>
                  </a:solidFill>
                  <a:latin typeface="Arial Narrow" pitchFamily="34" charset="0"/>
                </a:rPr>
                <a:t>Surte material</a:t>
              </a:r>
              <a:endParaRPr lang="es-ES" sz="700">
                <a:solidFill>
                  <a:schemeClr val="tx2"/>
                </a:solidFill>
                <a:latin typeface="Arial Narrow" pitchFamily="34" charset="0"/>
              </a:endParaRPr>
            </a:p>
          </p:txBody>
        </p:sp>
        <p:sp>
          <p:nvSpPr>
            <p:cNvPr id="25668" name="Rectangle 30"/>
            <p:cNvSpPr>
              <a:spLocks noChangeArrowheads="1"/>
            </p:cNvSpPr>
            <p:nvPr/>
          </p:nvSpPr>
          <p:spPr bwMode="auto">
            <a:xfrm>
              <a:off x="336" y="2976"/>
              <a:ext cx="516" cy="305"/>
            </a:xfrm>
            <a:prstGeom prst="rect">
              <a:avLst/>
            </a:prstGeom>
            <a:solidFill>
              <a:srgbClr val="C0C0C0"/>
            </a:solidFill>
            <a:ln w="9525">
              <a:solidFill>
                <a:schemeClr val="tx1"/>
              </a:solidFill>
              <a:miter lim="800000"/>
              <a:headEnd/>
              <a:tailEnd/>
            </a:ln>
          </p:spPr>
          <p:txBody>
            <a:bodyPr lIns="72000" tIns="72000" rIns="72000" bIns="72000" anchor="ctr"/>
            <a:lstStyle/>
            <a:p>
              <a:pPr algn="ctr" eaLnBrk="0" hangingPunct="0"/>
              <a:r>
                <a:rPr lang="es-MX" sz="700">
                  <a:solidFill>
                    <a:schemeClr val="tx2"/>
                  </a:solidFill>
                  <a:latin typeface="Arial Narrow" pitchFamily="34" charset="0"/>
                </a:rPr>
                <a:t>Utiliza material</a:t>
              </a:r>
              <a:endParaRPr lang="es-ES" sz="700">
                <a:solidFill>
                  <a:schemeClr val="tx2"/>
                </a:solidFill>
                <a:latin typeface="Arial Narrow" pitchFamily="34" charset="0"/>
              </a:endParaRPr>
            </a:p>
          </p:txBody>
        </p:sp>
        <p:sp>
          <p:nvSpPr>
            <p:cNvPr id="25669" name="AutoShape 41"/>
            <p:cNvSpPr>
              <a:spLocks noChangeArrowheads="1"/>
            </p:cNvSpPr>
            <p:nvPr/>
          </p:nvSpPr>
          <p:spPr bwMode="auto">
            <a:xfrm>
              <a:off x="288" y="2400"/>
              <a:ext cx="624" cy="384"/>
            </a:xfrm>
            <a:prstGeom prst="flowChartDecision">
              <a:avLst/>
            </a:prstGeom>
            <a:solidFill>
              <a:srgbClr val="C0C0C0"/>
            </a:solidFill>
            <a:ln w="9525">
              <a:solidFill>
                <a:schemeClr val="tx1"/>
              </a:solidFill>
              <a:miter lim="800000"/>
              <a:headEnd/>
              <a:tailEnd/>
            </a:ln>
          </p:spPr>
          <p:txBody>
            <a:bodyPr wrap="none" lIns="0" tIns="0" rIns="0" bIns="0" anchor="ctr"/>
            <a:lstStyle/>
            <a:p>
              <a:pPr algn="ctr" eaLnBrk="0" hangingPunct="0"/>
              <a:r>
                <a:rPr lang="es-MX" sz="700">
                  <a:solidFill>
                    <a:schemeClr val="tx2"/>
                  </a:solidFill>
                  <a:latin typeface="Arial Narrow" pitchFamily="34" charset="0"/>
                </a:rPr>
                <a:t>¿Material requerido?</a:t>
              </a:r>
              <a:endParaRPr lang="es-ES" sz="700">
                <a:solidFill>
                  <a:schemeClr val="tx2"/>
                </a:solidFill>
                <a:latin typeface="Arial Narrow" pitchFamily="34" charset="0"/>
              </a:endParaRPr>
            </a:p>
          </p:txBody>
        </p:sp>
        <p:sp>
          <p:nvSpPr>
            <p:cNvPr id="25670" name="Line 89"/>
            <p:cNvSpPr>
              <a:spLocks noChangeShapeType="1"/>
            </p:cNvSpPr>
            <p:nvPr/>
          </p:nvSpPr>
          <p:spPr bwMode="auto">
            <a:xfrm>
              <a:off x="576" y="2256"/>
              <a:ext cx="0" cy="192"/>
            </a:xfrm>
            <a:prstGeom prst="line">
              <a:avLst/>
            </a:prstGeom>
            <a:noFill/>
            <a:ln w="9525">
              <a:solidFill>
                <a:schemeClr val="tx1"/>
              </a:solidFill>
              <a:round/>
              <a:headEnd/>
              <a:tailEnd type="triangle" w="med" len="med"/>
            </a:ln>
          </p:spPr>
          <p:txBody>
            <a:bodyPr/>
            <a:lstStyle/>
            <a:p>
              <a:endParaRPr lang="es-PE"/>
            </a:p>
          </p:txBody>
        </p:sp>
        <p:sp>
          <p:nvSpPr>
            <p:cNvPr id="25671" name="AutoShape 90"/>
            <p:cNvSpPr>
              <a:spLocks noChangeArrowheads="1"/>
            </p:cNvSpPr>
            <p:nvPr/>
          </p:nvSpPr>
          <p:spPr bwMode="auto">
            <a:xfrm>
              <a:off x="1776" y="2400"/>
              <a:ext cx="624" cy="384"/>
            </a:xfrm>
            <a:prstGeom prst="flowChartDecision">
              <a:avLst/>
            </a:prstGeom>
            <a:solidFill>
              <a:srgbClr val="C0C0C0"/>
            </a:solidFill>
            <a:ln w="9525">
              <a:solidFill>
                <a:schemeClr val="tx1"/>
              </a:solidFill>
              <a:miter lim="800000"/>
              <a:headEnd/>
              <a:tailEnd/>
            </a:ln>
          </p:spPr>
          <p:txBody>
            <a:bodyPr wrap="none" lIns="0" tIns="0" rIns="0" bIns="0" anchor="ctr"/>
            <a:lstStyle/>
            <a:p>
              <a:pPr algn="ctr" eaLnBrk="0" hangingPunct="0"/>
              <a:r>
                <a:rPr lang="es-MX" sz="700">
                  <a:solidFill>
                    <a:schemeClr val="tx2"/>
                  </a:solidFill>
                  <a:latin typeface="Arial Narrow" pitchFamily="34" charset="0"/>
                </a:rPr>
                <a:t>¿Material requerido?</a:t>
              </a:r>
              <a:endParaRPr lang="es-ES" sz="700">
                <a:solidFill>
                  <a:schemeClr val="tx2"/>
                </a:solidFill>
                <a:latin typeface="Arial Narrow" pitchFamily="34" charset="0"/>
              </a:endParaRPr>
            </a:p>
          </p:txBody>
        </p:sp>
        <p:sp>
          <p:nvSpPr>
            <p:cNvPr id="25672" name="Line 91"/>
            <p:cNvSpPr>
              <a:spLocks noChangeShapeType="1"/>
            </p:cNvSpPr>
            <p:nvPr/>
          </p:nvSpPr>
          <p:spPr bwMode="auto">
            <a:xfrm>
              <a:off x="2112" y="2208"/>
              <a:ext cx="0" cy="192"/>
            </a:xfrm>
            <a:prstGeom prst="line">
              <a:avLst/>
            </a:prstGeom>
            <a:noFill/>
            <a:ln w="9525">
              <a:solidFill>
                <a:schemeClr val="tx1"/>
              </a:solidFill>
              <a:round/>
              <a:headEnd/>
              <a:tailEnd type="triangle" w="med" len="med"/>
            </a:ln>
          </p:spPr>
          <p:txBody>
            <a:bodyPr/>
            <a:lstStyle/>
            <a:p>
              <a:endParaRPr lang="es-PE"/>
            </a:p>
          </p:txBody>
        </p:sp>
        <p:sp>
          <p:nvSpPr>
            <p:cNvPr id="25673" name="Line 92"/>
            <p:cNvSpPr>
              <a:spLocks noChangeShapeType="1"/>
            </p:cNvSpPr>
            <p:nvPr/>
          </p:nvSpPr>
          <p:spPr bwMode="auto">
            <a:xfrm>
              <a:off x="2400" y="3120"/>
              <a:ext cx="96" cy="0"/>
            </a:xfrm>
            <a:prstGeom prst="line">
              <a:avLst/>
            </a:prstGeom>
            <a:noFill/>
            <a:ln w="9525">
              <a:solidFill>
                <a:schemeClr val="tx1"/>
              </a:solidFill>
              <a:round/>
              <a:headEnd/>
              <a:tailEnd/>
            </a:ln>
          </p:spPr>
          <p:txBody>
            <a:bodyPr/>
            <a:lstStyle/>
            <a:p>
              <a:endParaRPr lang="es-PE"/>
            </a:p>
          </p:txBody>
        </p:sp>
        <p:sp>
          <p:nvSpPr>
            <p:cNvPr id="25674" name="Line 93"/>
            <p:cNvSpPr>
              <a:spLocks noChangeShapeType="1"/>
            </p:cNvSpPr>
            <p:nvPr/>
          </p:nvSpPr>
          <p:spPr bwMode="auto">
            <a:xfrm flipV="1">
              <a:off x="2496" y="2592"/>
              <a:ext cx="0" cy="528"/>
            </a:xfrm>
            <a:prstGeom prst="line">
              <a:avLst/>
            </a:prstGeom>
            <a:noFill/>
            <a:ln w="9525">
              <a:solidFill>
                <a:schemeClr val="tx1"/>
              </a:solidFill>
              <a:round/>
              <a:headEnd/>
              <a:tailEnd type="triangle" w="med" len="med"/>
            </a:ln>
          </p:spPr>
          <p:txBody>
            <a:bodyPr/>
            <a:lstStyle/>
            <a:p>
              <a:endParaRPr lang="es-PE"/>
            </a:p>
          </p:txBody>
        </p:sp>
        <p:sp>
          <p:nvSpPr>
            <p:cNvPr id="25675" name="Text Box 95"/>
            <p:cNvSpPr txBox="1">
              <a:spLocks noChangeArrowheads="1"/>
            </p:cNvSpPr>
            <p:nvPr/>
          </p:nvSpPr>
          <p:spPr bwMode="auto">
            <a:xfrm>
              <a:off x="2064" y="2736"/>
              <a:ext cx="384" cy="173"/>
            </a:xfrm>
            <a:prstGeom prst="rect">
              <a:avLst/>
            </a:prstGeom>
            <a:noFill/>
            <a:ln w="9525">
              <a:noFill/>
              <a:miter lim="800000"/>
              <a:headEnd/>
              <a:tailEnd/>
            </a:ln>
          </p:spPr>
          <p:txBody>
            <a:bodyPr>
              <a:spAutoFit/>
            </a:bodyPr>
            <a:lstStyle/>
            <a:p>
              <a:pPr eaLnBrk="0" hangingPunct="0">
                <a:spcBef>
                  <a:spcPct val="50000"/>
                </a:spcBef>
              </a:pPr>
              <a:r>
                <a:rPr lang="es-MX" sz="700">
                  <a:solidFill>
                    <a:schemeClr val="tx2"/>
                  </a:solidFill>
                  <a:latin typeface="Arial Narrow" pitchFamily="34" charset="0"/>
                </a:rPr>
                <a:t>NO</a:t>
              </a:r>
              <a:endParaRPr lang="es-ES" sz="700">
                <a:solidFill>
                  <a:schemeClr val="tx2"/>
                </a:solidFill>
                <a:latin typeface="Arial Narrow"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500" fill="hold"/>
                                        <p:tgtEl>
                                          <p:spTgt spid="28674"/>
                                        </p:tgtEl>
                                        <p:attrNameLst>
                                          <p:attrName>ppt_w</p:attrName>
                                        </p:attrNameLst>
                                      </p:cBhvr>
                                      <p:tavLst>
                                        <p:tav tm="0">
                                          <p:val>
                                            <p:fltVal val="0"/>
                                          </p:val>
                                        </p:tav>
                                        <p:tav tm="100000">
                                          <p:val>
                                            <p:strVal val="#ppt_w"/>
                                          </p:val>
                                        </p:tav>
                                      </p:tavLst>
                                    </p:anim>
                                    <p:anim calcmode="lin" valueType="num">
                                      <p:cBhvr>
                                        <p:cTn id="8" dur="500" fill="hold"/>
                                        <p:tgtEl>
                                          <p:spTgt spid="2867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28728" y="642918"/>
            <a:ext cx="6715172" cy="1285884"/>
          </a:xfrm>
        </p:spPr>
        <p:txBody>
          <a:bodyPr>
            <a:noAutofit/>
          </a:bodyPr>
          <a:lstStyle/>
          <a:p>
            <a:r>
              <a:rPr lang="es-MX" sz="1600" b="1" dirty="0" smtClean="0">
                <a:solidFill>
                  <a:srgbClr val="FF0000"/>
                </a:solidFill>
              </a:rPr>
              <a:t>De ilustraciones y texto: Ilustra el manejo de la información con textos y dibujos</a:t>
            </a:r>
            <a:endParaRPr lang="es-ES" sz="1600" b="1" dirty="0" smtClean="0">
              <a:solidFill>
                <a:srgbClr val="FF0000"/>
              </a:solidFill>
              <a:latin typeface="Arial Black" pitchFamily="34" charset="0"/>
            </a:endParaRPr>
          </a:p>
        </p:txBody>
      </p:sp>
      <p:pic>
        <p:nvPicPr>
          <p:cNvPr id="140291" name="Picture 3"/>
          <p:cNvPicPr>
            <a:picLocks noChangeAspect="1" noChangeArrowheads="1"/>
          </p:cNvPicPr>
          <p:nvPr/>
        </p:nvPicPr>
        <p:blipFill>
          <a:blip r:embed="rId2" cstate="print">
            <a:lum contrast="24000"/>
            <a:grayscl/>
          </a:blip>
          <a:srcRect/>
          <a:stretch>
            <a:fillRect/>
          </a:stretch>
        </p:blipFill>
        <p:spPr bwMode="auto">
          <a:xfrm>
            <a:off x="2285984" y="1571612"/>
            <a:ext cx="3857652" cy="465089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500" fill="hold"/>
                                        <p:tgtEl>
                                          <p:spTgt spid="29698"/>
                                        </p:tgtEl>
                                        <p:attrNameLst>
                                          <p:attrName>ppt_w</p:attrName>
                                        </p:attrNameLst>
                                      </p:cBhvr>
                                      <p:tavLst>
                                        <p:tav tm="0">
                                          <p:val>
                                            <p:fltVal val="0"/>
                                          </p:val>
                                        </p:tav>
                                        <p:tav tm="100000">
                                          <p:val>
                                            <p:strVal val="#ppt_w"/>
                                          </p:val>
                                        </p:tav>
                                      </p:tavLst>
                                    </p:anim>
                                    <p:anim calcmode="lin" valueType="num">
                                      <p:cBhvr>
                                        <p:cTn id="8" dur="500" fill="hold"/>
                                        <p:tgtEl>
                                          <p:spTgt spid="296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857356" y="428604"/>
            <a:ext cx="6715172" cy="1285884"/>
          </a:xfrm>
        </p:spPr>
        <p:txBody>
          <a:bodyPr>
            <a:noAutofit/>
          </a:bodyPr>
          <a:lstStyle/>
          <a:p>
            <a:r>
              <a:rPr lang="es-MX" sz="1600" b="1" dirty="0" smtClean="0">
                <a:solidFill>
                  <a:srgbClr val="FF0000"/>
                </a:solidFill>
              </a:rPr>
              <a:t>Combinados: Emplean dos o más diagramas en forma integrada  </a:t>
            </a:r>
            <a:r>
              <a:rPr lang="es-PE" sz="1600" b="1" dirty="0" smtClean="0">
                <a:solidFill>
                  <a:srgbClr val="FF0000"/>
                </a:solidFill>
              </a:rPr>
              <a:t/>
            </a:r>
            <a:br>
              <a:rPr lang="es-PE" sz="1600" b="1" dirty="0" smtClean="0">
                <a:solidFill>
                  <a:srgbClr val="FF0000"/>
                </a:solidFill>
              </a:rPr>
            </a:br>
            <a:endParaRPr lang="es-ES" sz="1600" b="1" dirty="0" smtClean="0">
              <a:solidFill>
                <a:srgbClr val="FF0000"/>
              </a:solidFill>
              <a:latin typeface="Arial Black" pitchFamily="34" charset="0"/>
            </a:endParaRPr>
          </a:p>
        </p:txBody>
      </p:sp>
      <p:pic>
        <p:nvPicPr>
          <p:cNvPr id="140290" name="Picture 2"/>
          <p:cNvPicPr>
            <a:picLocks noChangeAspect="1" noChangeArrowheads="1"/>
          </p:cNvPicPr>
          <p:nvPr/>
        </p:nvPicPr>
        <p:blipFill>
          <a:blip r:embed="rId2" cstate="print">
            <a:lum contrast="54000"/>
            <a:grayscl/>
          </a:blip>
          <a:srcRect/>
          <a:stretch>
            <a:fillRect/>
          </a:stretch>
        </p:blipFill>
        <p:spPr bwMode="auto">
          <a:xfrm>
            <a:off x="1500166" y="1214422"/>
            <a:ext cx="6286544" cy="48169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500" fill="hold"/>
                                        <p:tgtEl>
                                          <p:spTgt spid="29698"/>
                                        </p:tgtEl>
                                        <p:attrNameLst>
                                          <p:attrName>ppt_w</p:attrName>
                                        </p:attrNameLst>
                                      </p:cBhvr>
                                      <p:tavLst>
                                        <p:tav tm="0">
                                          <p:val>
                                            <p:fltVal val="0"/>
                                          </p:val>
                                        </p:tav>
                                        <p:tav tm="100000">
                                          <p:val>
                                            <p:strVal val="#ppt_w"/>
                                          </p:val>
                                        </p:tav>
                                      </p:tavLst>
                                    </p:anim>
                                    <p:anim calcmode="lin" valueType="num">
                                      <p:cBhvr>
                                        <p:cTn id="8" dur="500" fill="hold"/>
                                        <p:tgtEl>
                                          <p:spTgt spid="296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085880" y="228600"/>
            <a:ext cx="7772400" cy="457200"/>
          </a:xfrm>
        </p:spPr>
        <p:txBody>
          <a:bodyPr>
            <a:normAutofit/>
          </a:bodyPr>
          <a:lstStyle/>
          <a:p>
            <a:pPr eaLnBrk="1" hangingPunct="1"/>
            <a:r>
              <a:rPr lang="es-MX" sz="1600" dirty="0" smtClean="0">
                <a:solidFill>
                  <a:srgbClr val="FF0000"/>
                </a:solidFill>
                <a:latin typeface="Arial Black" pitchFamily="34" charset="0"/>
              </a:rPr>
              <a:t>DIAGRAMA DE FORMATO ARQUITECTÓNICO</a:t>
            </a:r>
            <a:endParaRPr lang="es-ES" sz="1600" dirty="0" smtClean="0">
              <a:solidFill>
                <a:srgbClr val="FF0000"/>
              </a:solidFill>
              <a:latin typeface="Arial Black" pitchFamily="34" charset="0"/>
            </a:endParaRPr>
          </a:p>
        </p:txBody>
      </p:sp>
      <p:grpSp>
        <p:nvGrpSpPr>
          <p:cNvPr id="2" name="Group 217"/>
          <p:cNvGrpSpPr>
            <a:grpSpLocks/>
          </p:cNvGrpSpPr>
          <p:nvPr/>
        </p:nvGrpSpPr>
        <p:grpSpPr bwMode="auto">
          <a:xfrm>
            <a:off x="714348" y="1142984"/>
            <a:ext cx="7643866" cy="5143536"/>
            <a:chOff x="192" y="384"/>
            <a:chExt cx="5424" cy="3744"/>
          </a:xfrm>
        </p:grpSpPr>
        <p:sp>
          <p:nvSpPr>
            <p:cNvPr id="26628" name="Rectangle 5"/>
            <p:cNvSpPr>
              <a:spLocks noChangeArrowheads="1"/>
            </p:cNvSpPr>
            <p:nvPr/>
          </p:nvSpPr>
          <p:spPr bwMode="auto">
            <a:xfrm>
              <a:off x="3648" y="3840"/>
              <a:ext cx="1936" cy="256"/>
            </a:xfrm>
            <a:prstGeom prst="rect">
              <a:avLst/>
            </a:prstGeom>
            <a:noFill/>
            <a:ln w="9525">
              <a:noFill/>
              <a:miter lim="800000"/>
              <a:headEnd/>
              <a:tailEnd/>
            </a:ln>
          </p:spPr>
          <p:txBody>
            <a:bodyPr/>
            <a:lstStyle/>
            <a:p>
              <a:pPr>
                <a:spcBef>
                  <a:spcPct val="20000"/>
                </a:spcBef>
                <a:spcAft>
                  <a:spcPct val="0"/>
                </a:spcAft>
              </a:pPr>
              <a:r>
                <a:rPr lang="es-MX" sz="1200" b="1">
                  <a:solidFill>
                    <a:schemeClr val="tx2"/>
                  </a:solidFill>
                  <a:latin typeface="Arial Narrow" pitchFamily="34" charset="0"/>
                </a:rPr>
                <a:t>FECHA DE ELABORACIÓN</a:t>
              </a:r>
              <a:endParaRPr lang="es-ES" sz="1200" b="1">
                <a:solidFill>
                  <a:schemeClr val="tx2"/>
                </a:solidFill>
                <a:latin typeface="Arial Narrow" pitchFamily="34" charset="0"/>
              </a:endParaRPr>
            </a:p>
          </p:txBody>
        </p:sp>
        <p:sp>
          <p:nvSpPr>
            <p:cNvPr id="26629" name="Rectangle 6"/>
            <p:cNvSpPr>
              <a:spLocks noChangeArrowheads="1"/>
            </p:cNvSpPr>
            <p:nvPr/>
          </p:nvSpPr>
          <p:spPr bwMode="auto">
            <a:xfrm>
              <a:off x="1827" y="3872"/>
              <a:ext cx="1853" cy="256"/>
            </a:xfrm>
            <a:prstGeom prst="rect">
              <a:avLst/>
            </a:prstGeom>
            <a:noFill/>
            <a:ln w="9525">
              <a:noFill/>
              <a:miter lim="800000"/>
              <a:headEnd/>
              <a:tailEnd/>
            </a:ln>
          </p:spPr>
          <p:txBody>
            <a:bodyPr/>
            <a:lstStyle/>
            <a:p>
              <a:pPr>
                <a:spcBef>
                  <a:spcPct val="20000"/>
                </a:spcBef>
                <a:spcAft>
                  <a:spcPct val="0"/>
                </a:spcAft>
              </a:pPr>
              <a:r>
                <a:rPr lang="es-MX" sz="1200" b="1">
                  <a:solidFill>
                    <a:schemeClr val="tx2"/>
                  </a:solidFill>
                  <a:latin typeface="Arial Narrow" pitchFamily="34" charset="0"/>
                </a:rPr>
                <a:t>AUTORIZÓ</a:t>
              </a:r>
              <a:endParaRPr lang="es-ES" sz="1200" b="1">
                <a:solidFill>
                  <a:schemeClr val="tx2"/>
                </a:solidFill>
                <a:latin typeface="Arial Narrow" pitchFamily="34" charset="0"/>
              </a:endParaRPr>
            </a:p>
          </p:txBody>
        </p:sp>
        <p:sp>
          <p:nvSpPr>
            <p:cNvPr id="26630" name="Rectangle 7"/>
            <p:cNvSpPr>
              <a:spLocks noChangeArrowheads="1"/>
            </p:cNvSpPr>
            <p:nvPr/>
          </p:nvSpPr>
          <p:spPr bwMode="auto">
            <a:xfrm>
              <a:off x="192" y="3872"/>
              <a:ext cx="1635" cy="256"/>
            </a:xfrm>
            <a:prstGeom prst="rect">
              <a:avLst/>
            </a:prstGeom>
            <a:noFill/>
            <a:ln w="9525">
              <a:noFill/>
              <a:miter lim="800000"/>
              <a:headEnd/>
              <a:tailEnd/>
            </a:ln>
          </p:spPr>
          <p:txBody>
            <a:bodyPr/>
            <a:lstStyle/>
            <a:p>
              <a:pPr>
                <a:spcBef>
                  <a:spcPct val="20000"/>
                </a:spcBef>
                <a:spcAft>
                  <a:spcPct val="0"/>
                </a:spcAft>
              </a:pPr>
              <a:r>
                <a:rPr lang="es-MX" sz="1200" b="1">
                  <a:solidFill>
                    <a:schemeClr val="tx2"/>
                  </a:solidFill>
                  <a:latin typeface="Arial Narrow" pitchFamily="34" charset="0"/>
                </a:rPr>
                <a:t>FORMULÓ</a:t>
              </a:r>
              <a:endParaRPr lang="es-ES" sz="1200" b="1">
                <a:solidFill>
                  <a:schemeClr val="tx2"/>
                </a:solidFill>
                <a:latin typeface="Arial Narrow" pitchFamily="34" charset="0"/>
              </a:endParaRPr>
            </a:p>
          </p:txBody>
        </p:sp>
        <p:sp>
          <p:nvSpPr>
            <p:cNvPr id="26631" name="Rectangle 8"/>
            <p:cNvSpPr>
              <a:spLocks noChangeArrowheads="1"/>
            </p:cNvSpPr>
            <p:nvPr/>
          </p:nvSpPr>
          <p:spPr bwMode="auto">
            <a:xfrm>
              <a:off x="192" y="576"/>
              <a:ext cx="5424" cy="144"/>
            </a:xfrm>
            <a:prstGeom prst="rect">
              <a:avLst/>
            </a:prstGeom>
            <a:solidFill>
              <a:srgbClr val="92D050"/>
            </a:solidFill>
            <a:ln w="9525">
              <a:noFill/>
              <a:miter lim="800000"/>
              <a:headEnd/>
              <a:tailEnd/>
            </a:ln>
          </p:spPr>
          <p:txBody>
            <a:bodyPr/>
            <a:lstStyle/>
            <a:p>
              <a:pPr algn="ctr">
                <a:spcBef>
                  <a:spcPct val="20000"/>
                </a:spcBef>
                <a:spcAft>
                  <a:spcPct val="0"/>
                </a:spcAft>
              </a:pPr>
              <a:r>
                <a:rPr lang="es-MX" sz="1200" b="1">
                  <a:solidFill>
                    <a:schemeClr val="tx2"/>
                  </a:solidFill>
                  <a:latin typeface="Arial Narrow" pitchFamily="34" charset="0"/>
                </a:rPr>
                <a:t>PROCEDIMIENTO DE ADQUISICIÓN DE MATERIALES</a:t>
              </a:r>
              <a:endParaRPr lang="es-ES" sz="1200" b="1">
                <a:solidFill>
                  <a:schemeClr val="tx2"/>
                </a:solidFill>
                <a:latin typeface="Arial Narrow" pitchFamily="34" charset="0"/>
              </a:endParaRPr>
            </a:p>
          </p:txBody>
        </p:sp>
        <p:sp>
          <p:nvSpPr>
            <p:cNvPr id="26634" name="Line 11"/>
            <p:cNvSpPr>
              <a:spLocks noChangeShapeType="1"/>
            </p:cNvSpPr>
            <p:nvPr/>
          </p:nvSpPr>
          <p:spPr bwMode="auto">
            <a:xfrm>
              <a:off x="192" y="528"/>
              <a:ext cx="5424" cy="0"/>
            </a:xfrm>
            <a:prstGeom prst="line">
              <a:avLst/>
            </a:prstGeom>
            <a:noFill/>
            <a:ln w="12700">
              <a:solidFill>
                <a:schemeClr val="tx1"/>
              </a:solidFill>
              <a:round/>
              <a:headEnd/>
              <a:tailEnd/>
            </a:ln>
          </p:spPr>
          <p:txBody>
            <a:bodyPr/>
            <a:lstStyle/>
            <a:p>
              <a:endParaRPr lang="es-PE"/>
            </a:p>
          </p:txBody>
        </p:sp>
        <p:sp>
          <p:nvSpPr>
            <p:cNvPr id="26635" name="Line 12"/>
            <p:cNvSpPr>
              <a:spLocks noChangeShapeType="1"/>
            </p:cNvSpPr>
            <p:nvPr/>
          </p:nvSpPr>
          <p:spPr bwMode="auto">
            <a:xfrm>
              <a:off x="192" y="720"/>
              <a:ext cx="5424" cy="0"/>
            </a:xfrm>
            <a:prstGeom prst="line">
              <a:avLst/>
            </a:prstGeom>
            <a:noFill/>
            <a:ln w="12700">
              <a:solidFill>
                <a:schemeClr val="tx1"/>
              </a:solidFill>
              <a:round/>
              <a:headEnd/>
              <a:tailEnd/>
            </a:ln>
          </p:spPr>
          <p:txBody>
            <a:bodyPr/>
            <a:lstStyle/>
            <a:p>
              <a:endParaRPr lang="es-PE"/>
            </a:p>
          </p:txBody>
        </p:sp>
        <p:sp>
          <p:nvSpPr>
            <p:cNvPr id="26636" name="Line 13"/>
            <p:cNvSpPr>
              <a:spLocks noChangeShapeType="1"/>
            </p:cNvSpPr>
            <p:nvPr/>
          </p:nvSpPr>
          <p:spPr bwMode="auto">
            <a:xfrm>
              <a:off x="192" y="3872"/>
              <a:ext cx="5424" cy="0"/>
            </a:xfrm>
            <a:prstGeom prst="line">
              <a:avLst/>
            </a:prstGeom>
            <a:noFill/>
            <a:ln w="12700">
              <a:solidFill>
                <a:schemeClr val="tx1"/>
              </a:solidFill>
              <a:round/>
              <a:headEnd/>
              <a:tailEnd/>
            </a:ln>
          </p:spPr>
          <p:txBody>
            <a:bodyPr/>
            <a:lstStyle/>
            <a:p>
              <a:endParaRPr lang="es-PE"/>
            </a:p>
          </p:txBody>
        </p:sp>
        <p:sp>
          <p:nvSpPr>
            <p:cNvPr id="26637" name="Line 14"/>
            <p:cNvSpPr>
              <a:spLocks noChangeShapeType="1"/>
            </p:cNvSpPr>
            <p:nvPr/>
          </p:nvSpPr>
          <p:spPr bwMode="auto">
            <a:xfrm>
              <a:off x="192" y="4128"/>
              <a:ext cx="5424" cy="0"/>
            </a:xfrm>
            <a:prstGeom prst="line">
              <a:avLst/>
            </a:prstGeom>
            <a:noFill/>
            <a:ln w="28575" cap="sq">
              <a:solidFill>
                <a:schemeClr val="tx1"/>
              </a:solidFill>
              <a:round/>
              <a:headEnd/>
              <a:tailEnd/>
            </a:ln>
          </p:spPr>
          <p:txBody>
            <a:bodyPr/>
            <a:lstStyle/>
            <a:p>
              <a:endParaRPr lang="es-PE"/>
            </a:p>
          </p:txBody>
        </p:sp>
        <p:sp>
          <p:nvSpPr>
            <p:cNvPr id="26638" name="Line 15"/>
            <p:cNvSpPr>
              <a:spLocks noChangeShapeType="1"/>
            </p:cNvSpPr>
            <p:nvPr/>
          </p:nvSpPr>
          <p:spPr bwMode="auto">
            <a:xfrm>
              <a:off x="192" y="384"/>
              <a:ext cx="0" cy="3744"/>
            </a:xfrm>
            <a:prstGeom prst="line">
              <a:avLst/>
            </a:prstGeom>
            <a:noFill/>
            <a:ln w="28575" cap="sq">
              <a:solidFill>
                <a:schemeClr val="tx1"/>
              </a:solidFill>
              <a:round/>
              <a:headEnd/>
              <a:tailEnd/>
            </a:ln>
          </p:spPr>
          <p:txBody>
            <a:bodyPr/>
            <a:lstStyle/>
            <a:p>
              <a:endParaRPr lang="es-PE" sz="1400"/>
            </a:p>
          </p:txBody>
        </p:sp>
        <p:sp>
          <p:nvSpPr>
            <p:cNvPr id="26639" name="Line 16"/>
            <p:cNvSpPr>
              <a:spLocks noChangeShapeType="1"/>
            </p:cNvSpPr>
            <p:nvPr/>
          </p:nvSpPr>
          <p:spPr bwMode="auto">
            <a:xfrm>
              <a:off x="5616" y="384"/>
              <a:ext cx="0" cy="3744"/>
            </a:xfrm>
            <a:prstGeom prst="line">
              <a:avLst/>
            </a:prstGeom>
            <a:noFill/>
            <a:ln w="28575" cap="sq">
              <a:solidFill>
                <a:schemeClr val="tx1"/>
              </a:solidFill>
              <a:round/>
              <a:headEnd/>
              <a:tailEnd/>
            </a:ln>
          </p:spPr>
          <p:txBody>
            <a:bodyPr/>
            <a:lstStyle/>
            <a:p>
              <a:endParaRPr lang="es-PE"/>
            </a:p>
          </p:txBody>
        </p:sp>
        <p:sp>
          <p:nvSpPr>
            <p:cNvPr id="26640" name="Line 17"/>
            <p:cNvSpPr>
              <a:spLocks noChangeShapeType="1"/>
            </p:cNvSpPr>
            <p:nvPr/>
          </p:nvSpPr>
          <p:spPr bwMode="auto">
            <a:xfrm>
              <a:off x="1827" y="3872"/>
              <a:ext cx="0" cy="256"/>
            </a:xfrm>
            <a:prstGeom prst="line">
              <a:avLst/>
            </a:prstGeom>
            <a:noFill/>
            <a:ln w="12700">
              <a:solidFill>
                <a:schemeClr val="tx1"/>
              </a:solidFill>
              <a:round/>
              <a:headEnd/>
              <a:tailEnd/>
            </a:ln>
          </p:spPr>
          <p:txBody>
            <a:bodyPr/>
            <a:lstStyle/>
            <a:p>
              <a:endParaRPr lang="es-PE"/>
            </a:p>
          </p:txBody>
        </p:sp>
        <p:sp>
          <p:nvSpPr>
            <p:cNvPr id="26641" name="Line 18"/>
            <p:cNvSpPr>
              <a:spLocks noChangeShapeType="1"/>
            </p:cNvSpPr>
            <p:nvPr/>
          </p:nvSpPr>
          <p:spPr bwMode="auto">
            <a:xfrm>
              <a:off x="3680" y="3872"/>
              <a:ext cx="0" cy="256"/>
            </a:xfrm>
            <a:prstGeom prst="line">
              <a:avLst/>
            </a:prstGeom>
            <a:noFill/>
            <a:ln w="12700">
              <a:solidFill>
                <a:schemeClr val="tx1"/>
              </a:solidFill>
              <a:round/>
              <a:headEnd/>
              <a:tailEnd/>
            </a:ln>
          </p:spPr>
          <p:txBody>
            <a:bodyPr/>
            <a:lstStyle/>
            <a:p>
              <a:endParaRPr lang="es-PE"/>
            </a:p>
          </p:txBody>
        </p:sp>
        <p:sp>
          <p:nvSpPr>
            <p:cNvPr id="26642" name="Rectangle 77"/>
            <p:cNvSpPr>
              <a:spLocks noChangeArrowheads="1"/>
            </p:cNvSpPr>
            <p:nvPr/>
          </p:nvSpPr>
          <p:spPr bwMode="auto">
            <a:xfrm>
              <a:off x="1776" y="1104"/>
              <a:ext cx="192" cy="336"/>
            </a:xfrm>
            <a:prstGeom prst="rect">
              <a:avLst/>
            </a:prstGeom>
            <a:noFill/>
            <a:ln w="19050">
              <a:solidFill>
                <a:schemeClr val="tx1"/>
              </a:solidFill>
              <a:miter lim="800000"/>
              <a:headEnd/>
              <a:tailEnd/>
            </a:ln>
          </p:spPr>
          <p:txBody>
            <a:bodyPr wrap="none" anchor="ctr"/>
            <a:lstStyle/>
            <a:p>
              <a:endParaRPr lang="es-VE"/>
            </a:p>
          </p:txBody>
        </p:sp>
        <p:sp>
          <p:nvSpPr>
            <p:cNvPr id="26643" name="Line 62"/>
            <p:cNvSpPr>
              <a:spLocks noChangeShapeType="1"/>
            </p:cNvSpPr>
            <p:nvPr/>
          </p:nvSpPr>
          <p:spPr bwMode="auto">
            <a:xfrm>
              <a:off x="1488" y="864"/>
              <a:ext cx="3984" cy="0"/>
            </a:xfrm>
            <a:prstGeom prst="line">
              <a:avLst/>
            </a:prstGeom>
            <a:noFill/>
            <a:ln w="19050">
              <a:solidFill>
                <a:schemeClr val="tx1"/>
              </a:solidFill>
              <a:round/>
              <a:headEnd/>
              <a:tailEnd/>
            </a:ln>
          </p:spPr>
          <p:txBody>
            <a:bodyPr/>
            <a:lstStyle/>
            <a:p>
              <a:endParaRPr lang="es-PE"/>
            </a:p>
          </p:txBody>
        </p:sp>
        <p:sp>
          <p:nvSpPr>
            <p:cNvPr id="26644" name="Line 79"/>
            <p:cNvSpPr>
              <a:spLocks noChangeShapeType="1"/>
            </p:cNvSpPr>
            <p:nvPr/>
          </p:nvSpPr>
          <p:spPr bwMode="auto">
            <a:xfrm>
              <a:off x="1488" y="3792"/>
              <a:ext cx="3984" cy="0"/>
            </a:xfrm>
            <a:prstGeom prst="line">
              <a:avLst/>
            </a:prstGeom>
            <a:noFill/>
            <a:ln w="19050">
              <a:solidFill>
                <a:schemeClr val="tx1"/>
              </a:solidFill>
              <a:round/>
              <a:headEnd/>
              <a:tailEnd/>
            </a:ln>
          </p:spPr>
          <p:txBody>
            <a:bodyPr/>
            <a:lstStyle/>
            <a:p>
              <a:endParaRPr lang="es-PE"/>
            </a:p>
          </p:txBody>
        </p:sp>
        <p:sp>
          <p:nvSpPr>
            <p:cNvPr id="26645" name="Line 80"/>
            <p:cNvSpPr>
              <a:spLocks noChangeShapeType="1"/>
            </p:cNvSpPr>
            <p:nvPr/>
          </p:nvSpPr>
          <p:spPr bwMode="auto">
            <a:xfrm flipV="1">
              <a:off x="5472" y="864"/>
              <a:ext cx="0" cy="2928"/>
            </a:xfrm>
            <a:prstGeom prst="line">
              <a:avLst/>
            </a:prstGeom>
            <a:noFill/>
            <a:ln w="19050">
              <a:solidFill>
                <a:schemeClr val="tx1"/>
              </a:solidFill>
              <a:round/>
              <a:headEnd/>
              <a:tailEnd/>
            </a:ln>
          </p:spPr>
          <p:txBody>
            <a:bodyPr/>
            <a:lstStyle/>
            <a:p>
              <a:endParaRPr lang="es-PE"/>
            </a:p>
          </p:txBody>
        </p:sp>
        <p:sp>
          <p:nvSpPr>
            <p:cNvPr id="26646" name="Line 81"/>
            <p:cNvSpPr>
              <a:spLocks noChangeShapeType="1"/>
            </p:cNvSpPr>
            <p:nvPr/>
          </p:nvSpPr>
          <p:spPr bwMode="auto">
            <a:xfrm>
              <a:off x="1488" y="864"/>
              <a:ext cx="0" cy="1008"/>
            </a:xfrm>
            <a:prstGeom prst="line">
              <a:avLst/>
            </a:prstGeom>
            <a:noFill/>
            <a:ln w="19050">
              <a:solidFill>
                <a:schemeClr val="tx1"/>
              </a:solidFill>
              <a:round/>
              <a:headEnd/>
              <a:tailEnd/>
            </a:ln>
          </p:spPr>
          <p:txBody>
            <a:bodyPr/>
            <a:lstStyle/>
            <a:p>
              <a:endParaRPr lang="es-PE"/>
            </a:p>
          </p:txBody>
        </p:sp>
        <p:sp>
          <p:nvSpPr>
            <p:cNvPr id="26647" name="Line 82"/>
            <p:cNvSpPr>
              <a:spLocks noChangeShapeType="1"/>
            </p:cNvSpPr>
            <p:nvPr/>
          </p:nvSpPr>
          <p:spPr bwMode="auto">
            <a:xfrm>
              <a:off x="1488" y="2352"/>
              <a:ext cx="0" cy="1440"/>
            </a:xfrm>
            <a:prstGeom prst="line">
              <a:avLst/>
            </a:prstGeom>
            <a:noFill/>
            <a:ln w="19050">
              <a:solidFill>
                <a:schemeClr val="tx1"/>
              </a:solidFill>
              <a:round/>
              <a:headEnd/>
              <a:tailEnd/>
            </a:ln>
          </p:spPr>
          <p:txBody>
            <a:bodyPr/>
            <a:lstStyle/>
            <a:p>
              <a:endParaRPr lang="es-PE"/>
            </a:p>
          </p:txBody>
        </p:sp>
        <p:sp>
          <p:nvSpPr>
            <p:cNvPr id="26648" name="Rectangle 83"/>
            <p:cNvSpPr>
              <a:spLocks noChangeArrowheads="1"/>
            </p:cNvSpPr>
            <p:nvPr/>
          </p:nvSpPr>
          <p:spPr bwMode="auto">
            <a:xfrm>
              <a:off x="2304" y="1104"/>
              <a:ext cx="192" cy="336"/>
            </a:xfrm>
            <a:prstGeom prst="rect">
              <a:avLst/>
            </a:prstGeom>
            <a:noFill/>
            <a:ln w="19050">
              <a:solidFill>
                <a:schemeClr val="tx1"/>
              </a:solidFill>
              <a:miter lim="800000"/>
              <a:headEnd/>
              <a:tailEnd/>
            </a:ln>
          </p:spPr>
          <p:txBody>
            <a:bodyPr wrap="none" anchor="ctr"/>
            <a:lstStyle/>
            <a:p>
              <a:endParaRPr lang="es-VE"/>
            </a:p>
          </p:txBody>
        </p:sp>
        <p:sp>
          <p:nvSpPr>
            <p:cNvPr id="26649" name="Rectangle 84"/>
            <p:cNvSpPr>
              <a:spLocks noChangeArrowheads="1"/>
            </p:cNvSpPr>
            <p:nvPr/>
          </p:nvSpPr>
          <p:spPr bwMode="auto">
            <a:xfrm>
              <a:off x="3936" y="1008"/>
              <a:ext cx="288" cy="384"/>
            </a:xfrm>
            <a:prstGeom prst="rect">
              <a:avLst/>
            </a:prstGeom>
            <a:noFill/>
            <a:ln w="19050">
              <a:solidFill>
                <a:schemeClr val="tx1"/>
              </a:solidFill>
              <a:miter lim="800000"/>
              <a:headEnd/>
              <a:tailEnd/>
            </a:ln>
          </p:spPr>
          <p:txBody>
            <a:bodyPr wrap="none" anchor="ctr"/>
            <a:lstStyle/>
            <a:p>
              <a:endParaRPr lang="es-VE"/>
            </a:p>
          </p:txBody>
        </p:sp>
        <p:sp>
          <p:nvSpPr>
            <p:cNvPr id="26650" name="Rectangle 85"/>
            <p:cNvSpPr>
              <a:spLocks noChangeArrowheads="1"/>
            </p:cNvSpPr>
            <p:nvPr/>
          </p:nvSpPr>
          <p:spPr bwMode="auto">
            <a:xfrm rot="-5400000">
              <a:off x="2184" y="2808"/>
              <a:ext cx="192" cy="336"/>
            </a:xfrm>
            <a:prstGeom prst="rect">
              <a:avLst/>
            </a:prstGeom>
            <a:noFill/>
            <a:ln w="19050">
              <a:solidFill>
                <a:schemeClr val="tx1"/>
              </a:solidFill>
              <a:miter lim="800000"/>
              <a:headEnd/>
              <a:tailEnd/>
            </a:ln>
          </p:spPr>
          <p:txBody>
            <a:bodyPr wrap="none" anchor="ctr"/>
            <a:lstStyle/>
            <a:p>
              <a:endParaRPr lang="es-VE"/>
            </a:p>
          </p:txBody>
        </p:sp>
        <p:sp>
          <p:nvSpPr>
            <p:cNvPr id="26651" name="Rectangle 86"/>
            <p:cNvSpPr>
              <a:spLocks noChangeArrowheads="1"/>
            </p:cNvSpPr>
            <p:nvPr/>
          </p:nvSpPr>
          <p:spPr bwMode="auto">
            <a:xfrm>
              <a:off x="4656" y="1008"/>
              <a:ext cx="192" cy="336"/>
            </a:xfrm>
            <a:prstGeom prst="rect">
              <a:avLst/>
            </a:prstGeom>
            <a:noFill/>
            <a:ln w="19050">
              <a:solidFill>
                <a:schemeClr val="tx1"/>
              </a:solidFill>
              <a:miter lim="800000"/>
              <a:headEnd/>
              <a:tailEnd/>
            </a:ln>
          </p:spPr>
          <p:txBody>
            <a:bodyPr wrap="none" anchor="ctr"/>
            <a:lstStyle/>
            <a:p>
              <a:endParaRPr lang="es-VE"/>
            </a:p>
          </p:txBody>
        </p:sp>
        <p:sp>
          <p:nvSpPr>
            <p:cNvPr id="26652" name="Rectangle 87"/>
            <p:cNvSpPr>
              <a:spLocks noChangeArrowheads="1"/>
            </p:cNvSpPr>
            <p:nvPr/>
          </p:nvSpPr>
          <p:spPr bwMode="auto">
            <a:xfrm>
              <a:off x="3312" y="1104"/>
              <a:ext cx="192" cy="336"/>
            </a:xfrm>
            <a:prstGeom prst="rect">
              <a:avLst/>
            </a:prstGeom>
            <a:noFill/>
            <a:ln w="19050">
              <a:solidFill>
                <a:schemeClr val="tx1"/>
              </a:solidFill>
              <a:miter lim="800000"/>
              <a:headEnd/>
              <a:tailEnd/>
            </a:ln>
          </p:spPr>
          <p:txBody>
            <a:bodyPr wrap="none" anchor="ctr"/>
            <a:lstStyle/>
            <a:p>
              <a:endParaRPr lang="es-VE"/>
            </a:p>
          </p:txBody>
        </p:sp>
        <p:sp>
          <p:nvSpPr>
            <p:cNvPr id="26653" name="Rectangle 88"/>
            <p:cNvSpPr>
              <a:spLocks noChangeArrowheads="1"/>
            </p:cNvSpPr>
            <p:nvPr/>
          </p:nvSpPr>
          <p:spPr bwMode="auto">
            <a:xfrm>
              <a:off x="2784" y="1104"/>
              <a:ext cx="192" cy="336"/>
            </a:xfrm>
            <a:prstGeom prst="rect">
              <a:avLst/>
            </a:prstGeom>
            <a:noFill/>
            <a:ln w="19050">
              <a:solidFill>
                <a:schemeClr val="tx1"/>
              </a:solidFill>
              <a:miter lim="800000"/>
              <a:headEnd/>
              <a:tailEnd/>
            </a:ln>
          </p:spPr>
          <p:txBody>
            <a:bodyPr wrap="none" anchor="ctr"/>
            <a:lstStyle/>
            <a:p>
              <a:endParaRPr lang="es-VE"/>
            </a:p>
          </p:txBody>
        </p:sp>
        <p:sp>
          <p:nvSpPr>
            <p:cNvPr id="26654" name="Rectangle 90"/>
            <p:cNvSpPr>
              <a:spLocks noChangeArrowheads="1"/>
            </p:cNvSpPr>
            <p:nvPr/>
          </p:nvSpPr>
          <p:spPr bwMode="auto">
            <a:xfrm rot="-5400000">
              <a:off x="3384" y="2808"/>
              <a:ext cx="192" cy="336"/>
            </a:xfrm>
            <a:prstGeom prst="rect">
              <a:avLst/>
            </a:prstGeom>
            <a:noFill/>
            <a:ln w="19050">
              <a:solidFill>
                <a:schemeClr val="tx1"/>
              </a:solidFill>
              <a:miter lim="800000"/>
              <a:headEnd/>
              <a:tailEnd/>
            </a:ln>
          </p:spPr>
          <p:txBody>
            <a:bodyPr wrap="none" anchor="ctr"/>
            <a:lstStyle/>
            <a:p>
              <a:endParaRPr lang="es-VE"/>
            </a:p>
          </p:txBody>
        </p:sp>
        <p:sp>
          <p:nvSpPr>
            <p:cNvPr id="26655" name="Rectangle 91"/>
            <p:cNvSpPr>
              <a:spLocks noChangeArrowheads="1"/>
            </p:cNvSpPr>
            <p:nvPr/>
          </p:nvSpPr>
          <p:spPr bwMode="auto">
            <a:xfrm rot="-5400000">
              <a:off x="2808" y="2808"/>
              <a:ext cx="192" cy="336"/>
            </a:xfrm>
            <a:prstGeom prst="rect">
              <a:avLst/>
            </a:prstGeom>
            <a:noFill/>
            <a:ln w="19050">
              <a:solidFill>
                <a:schemeClr val="tx1"/>
              </a:solidFill>
              <a:miter lim="800000"/>
              <a:headEnd/>
              <a:tailEnd/>
            </a:ln>
          </p:spPr>
          <p:txBody>
            <a:bodyPr wrap="none" anchor="ctr"/>
            <a:lstStyle/>
            <a:p>
              <a:endParaRPr lang="es-VE"/>
            </a:p>
          </p:txBody>
        </p:sp>
        <p:sp>
          <p:nvSpPr>
            <p:cNvPr id="26656" name="Rectangle 92"/>
            <p:cNvSpPr>
              <a:spLocks noChangeArrowheads="1"/>
            </p:cNvSpPr>
            <p:nvPr/>
          </p:nvSpPr>
          <p:spPr bwMode="auto">
            <a:xfrm rot="5400000">
              <a:off x="3984" y="2784"/>
              <a:ext cx="288" cy="384"/>
            </a:xfrm>
            <a:prstGeom prst="rect">
              <a:avLst/>
            </a:prstGeom>
            <a:noFill/>
            <a:ln w="19050">
              <a:solidFill>
                <a:schemeClr val="tx1"/>
              </a:solidFill>
              <a:miter lim="800000"/>
              <a:headEnd/>
              <a:tailEnd/>
            </a:ln>
          </p:spPr>
          <p:txBody>
            <a:bodyPr wrap="none" anchor="ctr"/>
            <a:lstStyle/>
            <a:p>
              <a:endParaRPr lang="es-VE"/>
            </a:p>
          </p:txBody>
        </p:sp>
        <p:sp>
          <p:nvSpPr>
            <p:cNvPr id="26657" name="Rectangle 94"/>
            <p:cNvSpPr>
              <a:spLocks noChangeArrowheads="1"/>
            </p:cNvSpPr>
            <p:nvPr/>
          </p:nvSpPr>
          <p:spPr bwMode="auto">
            <a:xfrm>
              <a:off x="4752" y="2736"/>
              <a:ext cx="336" cy="624"/>
            </a:xfrm>
            <a:prstGeom prst="rect">
              <a:avLst/>
            </a:prstGeom>
            <a:noFill/>
            <a:ln w="19050">
              <a:solidFill>
                <a:schemeClr val="tx1"/>
              </a:solidFill>
              <a:miter lim="800000"/>
              <a:headEnd/>
              <a:tailEnd/>
            </a:ln>
          </p:spPr>
          <p:txBody>
            <a:bodyPr wrap="none" anchor="ctr"/>
            <a:lstStyle/>
            <a:p>
              <a:endParaRPr lang="es-VE"/>
            </a:p>
          </p:txBody>
        </p:sp>
        <p:sp>
          <p:nvSpPr>
            <p:cNvPr id="26658" name="Rectangle 97"/>
            <p:cNvSpPr>
              <a:spLocks noChangeArrowheads="1"/>
            </p:cNvSpPr>
            <p:nvPr/>
          </p:nvSpPr>
          <p:spPr bwMode="auto">
            <a:xfrm>
              <a:off x="1488" y="3456"/>
              <a:ext cx="192" cy="336"/>
            </a:xfrm>
            <a:prstGeom prst="rect">
              <a:avLst/>
            </a:prstGeom>
            <a:noFill/>
            <a:ln w="19050">
              <a:solidFill>
                <a:schemeClr val="tx1"/>
              </a:solidFill>
              <a:miter lim="800000"/>
              <a:headEnd/>
              <a:tailEnd/>
            </a:ln>
          </p:spPr>
          <p:txBody>
            <a:bodyPr wrap="none" anchor="ctr"/>
            <a:lstStyle/>
            <a:p>
              <a:endParaRPr lang="es-VE"/>
            </a:p>
          </p:txBody>
        </p:sp>
        <p:sp>
          <p:nvSpPr>
            <p:cNvPr id="26659" name="Rectangle 98"/>
            <p:cNvSpPr>
              <a:spLocks noChangeArrowheads="1"/>
            </p:cNvSpPr>
            <p:nvPr/>
          </p:nvSpPr>
          <p:spPr bwMode="auto">
            <a:xfrm>
              <a:off x="1488" y="2832"/>
              <a:ext cx="192" cy="336"/>
            </a:xfrm>
            <a:prstGeom prst="rect">
              <a:avLst/>
            </a:prstGeom>
            <a:noFill/>
            <a:ln w="19050">
              <a:solidFill>
                <a:schemeClr val="tx1"/>
              </a:solidFill>
              <a:miter lim="800000"/>
              <a:headEnd/>
              <a:tailEnd/>
            </a:ln>
          </p:spPr>
          <p:txBody>
            <a:bodyPr wrap="none" anchor="ctr"/>
            <a:lstStyle/>
            <a:p>
              <a:endParaRPr lang="es-VE"/>
            </a:p>
          </p:txBody>
        </p:sp>
        <p:sp>
          <p:nvSpPr>
            <p:cNvPr id="26660" name="Rectangle 99"/>
            <p:cNvSpPr>
              <a:spLocks noChangeArrowheads="1"/>
            </p:cNvSpPr>
            <p:nvPr/>
          </p:nvSpPr>
          <p:spPr bwMode="auto">
            <a:xfrm rot="-5400000">
              <a:off x="5208" y="3528"/>
              <a:ext cx="192" cy="336"/>
            </a:xfrm>
            <a:prstGeom prst="rect">
              <a:avLst/>
            </a:prstGeom>
            <a:noFill/>
            <a:ln w="19050">
              <a:solidFill>
                <a:schemeClr val="tx1"/>
              </a:solidFill>
              <a:miter lim="800000"/>
              <a:headEnd/>
              <a:tailEnd/>
            </a:ln>
          </p:spPr>
          <p:txBody>
            <a:bodyPr wrap="none" anchor="ctr"/>
            <a:lstStyle/>
            <a:p>
              <a:endParaRPr lang="es-VE"/>
            </a:p>
          </p:txBody>
        </p:sp>
        <p:grpSp>
          <p:nvGrpSpPr>
            <p:cNvPr id="3" name="Group 102"/>
            <p:cNvGrpSpPr>
              <a:grpSpLocks/>
            </p:cNvGrpSpPr>
            <p:nvPr/>
          </p:nvGrpSpPr>
          <p:grpSpPr bwMode="auto">
            <a:xfrm>
              <a:off x="2208" y="3168"/>
              <a:ext cx="144" cy="192"/>
              <a:chOff x="2496" y="2064"/>
              <a:chExt cx="144" cy="192"/>
            </a:xfrm>
          </p:grpSpPr>
          <p:sp>
            <p:nvSpPr>
              <p:cNvPr id="26757" name="Rectangle 100"/>
              <p:cNvSpPr>
                <a:spLocks noChangeArrowheads="1"/>
              </p:cNvSpPr>
              <p:nvPr/>
            </p:nvSpPr>
            <p:spPr bwMode="auto">
              <a:xfrm>
                <a:off x="2496" y="2064"/>
                <a:ext cx="144" cy="192"/>
              </a:xfrm>
              <a:prstGeom prst="rect">
                <a:avLst/>
              </a:prstGeom>
              <a:noFill/>
              <a:ln w="19050">
                <a:solidFill>
                  <a:schemeClr val="tx1"/>
                </a:solidFill>
                <a:miter lim="800000"/>
                <a:headEnd/>
                <a:tailEnd/>
              </a:ln>
            </p:spPr>
            <p:txBody>
              <a:bodyPr wrap="none" anchor="ctr"/>
              <a:lstStyle/>
              <a:p>
                <a:endParaRPr lang="es-VE"/>
              </a:p>
            </p:txBody>
          </p:sp>
          <p:sp>
            <p:nvSpPr>
              <p:cNvPr id="26758" name="Line 101"/>
              <p:cNvSpPr>
                <a:spLocks noChangeShapeType="1"/>
              </p:cNvSpPr>
              <p:nvPr/>
            </p:nvSpPr>
            <p:spPr bwMode="auto">
              <a:xfrm>
                <a:off x="2496" y="2208"/>
                <a:ext cx="144" cy="0"/>
              </a:xfrm>
              <a:prstGeom prst="line">
                <a:avLst/>
              </a:prstGeom>
              <a:noFill/>
              <a:ln w="19050">
                <a:solidFill>
                  <a:schemeClr val="tx1"/>
                </a:solidFill>
                <a:round/>
                <a:headEnd/>
                <a:tailEnd/>
              </a:ln>
            </p:spPr>
            <p:txBody>
              <a:bodyPr/>
              <a:lstStyle/>
              <a:p>
                <a:endParaRPr lang="es-PE"/>
              </a:p>
            </p:txBody>
          </p:sp>
        </p:grpSp>
        <p:grpSp>
          <p:nvGrpSpPr>
            <p:cNvPr id="4" name="Group 103"/>
            <p:cNvGrpSpPr>
              <a:grpSpLocks/>
            </p:cNvGrpSpPr>
            <p:nvPr/>
          </p:nvGrpSpPr>
          <p:grpSpPr bwMode="auto">
            <a:xfrm>
              <a:off x="2832" y="3168"/>
              <a:ext cx="144" cy="192"/>
              <a:chOff x="2496" y="2064"/>
              <a:chExt cx="144" cy="192"/>
            </a:xfrm>
          </p:grpSpPr>
          <p:sp>
            <p:nvSpPr>
              <p:cNvPr id="26755" name="Rectangle 104"/>
              <p:cNvSpPr>
                <a:spLocks noChangeArrowheads="1"/>
              </p:cNvSpPr>
              <p:nvPr/>
            </p:nvSpPr>
            <p:spPr bwMode="auto">
              <a:xfrm>
                <a:off x="2496" y="2064"/>
                <a:ext cx="144" cy="192"/>
              </a:xfrm>
              <a:prstGeom prst="rect">
                <a:avLst/>
              </a:prstGeom>
              <a:noFill/>
              <a:ln w="19050">
                <a:solidFill>
                  <a:schemeClr val="tx1"/>
                </a:solidFill>
                <a:miter lim="800000"/>
                <a:headEnd/>
                <a:tailEnd/>
              </a:ln>
            </p:spPr>
            <p:txBody>
              <a:bodyPr wrap="none" anchor="ctr"/>
              <a:lstStyle/>
              <a:p>
                <a:endParaRPr lang="es-VE"/>
              </a:p>
            </p:txBody>
          </p:sp>
          <p:sp>
            <p:nvSpPr>
              <p:cNvPr id="26756" name="Line 105"/>
              <p:cNvSpPr>
                <a:spLocks noChangeShapeType="1"/>
              </p:cNvSpPr>
              <p:nvPr/>
            </p:nvSpPr>
            <p:spPr bwMode="auto">
              <a:xfrm>
                <a:off x="2496" y="2208"/>
                <a:ext cx="144" cy="0"/>
              </a:xfrm>
              <a:prstGeom prst="line">
                <a:avLst/>
              </a:prstGeom>
              <a:noFill/>
              <a:ln w="19050">
                <a:solidFill>
                  <a:schemeClr val="tx1"/>
                </a:solidFill>
                <a:round/>
                <a:headEnd/>
                <a:tailEnd/>
              </a:ln>
            </p:spPr>
            <p:txBody>
              <a:bodyPr/>
              <a:lstStyle/>
              <a:p>
                <a:endParaRPr lang="es-PE"/>
              </a:p>
            </p:txBody>
          </p:sp>
        </p:grpSp>
        <p:grpSp>
          <p:nvGrpSpPr>
            <p:cNvPr id="5" name="Group 106"/>
            <p:cNvGrpSpPr>
              <a:grpSpLocks/>
            </p:cNvGrpSpPr>
            <p:nvPr/>
          </p:nvGrpSpPr>
          <p:grpSpPr bwMode="auto">
            <a:xfrm>
              <a:off x="3408" y="3168"/>
              <a:ext cx="144" cy="192"/>
              <a:chOff x="2496" y="2064"/>
              <a:chExt cx="144" cy="192"/>
            </a:xfrm>
          </p:grpSpPr>
          <p:sp>
            <p:nvSpPr>
              <p:cNvPr id="26753" name="Rectangle 107"/>
              <p:cNvSpPr>
                <a:spLocks noChangeArrowheads="1"/>
              </p:cNvSpPr>
              <p:nvPr/>
            </p:nvSpPr>
            <p:spPr bwMode="auto">
              <a:xfrm>
                <a:off x="2496" y="2064"/>
                <a:ext cx="144" cy="192"/>
              </a:xfrm>
              <a:prstGeom prst="rect">
                <a:avLst/>
              </a:prstGeom>
              <a:noFill/>
              <a:ln w="19050">
                <a:solidFill>
                  <a:schemeClr val="tx1"/>
                </a:solidFill>
                <a:miter lim="800000"/>
                <a:headEnd/>
                <a:tailEnd/>
              </a:ln>
            </p:spPr>
            <p:txBody>
              <a:bodyPr wrap="none" anchor="ctr"/>
              <a:lstStyle/>
              <a:p>
                <a:endParaRPr lang="es-VE"/>
              </a:p>
            </p:txBody>
          </p:sp>
          <p:sp>
            <p:nvSpPr>
              <p:cNvPr id="26754" name="Line 108"/>
              <p:cNvSpPr>
                <a:spLocks noChangeShapeType="1"/>
              </p:cNvSpPr>
              <p:nvPr/>
            </p:nvSpPr>
            <p:spPr bwMode="auto">
              <a:xfrm>
                <a:off x="2496" y="2208"/>
                <a:ext cx="144" cy="0"/>
              </a:xfrm>
              <a:prstGeom prst="line">
                <a:avLst/>
              </a:prstGeom>
              <a:noFill/>
              <a:ln w="19050">
                <a:solidFill>
                  <a:schemeClr val="tx1"/>
                </a:solidFill>
                <a:round/>
                <a:headEnd/>
                <a:tailEnd/>
              </a:ln>
            </p:spPr>
            <p:txBody>
              <a:bodyPr/>
              <a:lstStyle/>
              <a:p>
                <a:endParaRPr lang="es-PE"/>
              </a:p>
            </p:txBody>
          </p:sp>
        </p:grpSp>
        <p:grpSp>
          <p:nvGrpSpPr>
            <p:cNvPr id="6" name="Group 109"/>
            <p:cNvGrpSpPr>
              <a:grpSpLocks/>
            </p:cNvGrpSpPr>
            <p:nvPr/>
          </p:nvGrpSpPr>
          <p:grpSpPr bwMode="auto">
            <a:xfrm>
              <a:off x="4080" y="3168"/>
              <a:ext cx="144" cy="192"/>
              <a:chOff x="2496" y="2064"/>
              <a:chExt cx="144" cy="192"/>
            </a:xfrm>
          </p:grpSpPr>
          <p:sp>
            <p:nvSpPr>
              <p:cNvPr id="26751" name="Rectangle 110"/>
              <p:cNvSpPr>
                <a:spLocks noChangeArrowheads="1"/>
              </p:cNvSpPr>
              <p:nvPr/>
            </p:nvSpPr>
            <p:spPr bwMode="auto">
              <a:xfrm>
                <a:off x="2496" y="2064"/>
                <a:ext cx="144" cy="192"/>
              </a:xfrm>
              <a:prstGeom prst="rect">
                <a:avLst/>
              </a:prstGeom>
              <a:noFill/>
              <a:ln w="19050">
                <a:solidFill>
                  <a:schemeClr val="tx1"/>
                </a:solidFill>
                <a:miter lim="800000"/>
                <a:headEnd/>
                <a:tailEnd/>
              </a:ln>
            </p:spPr>
            <p:txBody>
              <a:bodyPr wrap="none" anchor="ctr"/>
              <a:lstStyle/>
              <a:p>
                <a:endParaRPr lang="es-VE"/>
              </a:p>
            </p:txBody>
          </p:sp>
          <p:sp>
            <p:nvSpPr>
              <p:cNvPr id="26752" name="Line 111"/>
              <p:cNvSpPr>
                <a:spLocks noChangeShapeType="1"/>
              </p:cNvSpPr>
              <p:nvPr/>
            </p:nvSpPr>
            <p:spPr bwMode="auto">
              <a:xfrm>
                <a:off x="2496" y="2208"/>
                <a:ext cx="144" cy="0"/>
              </a:xfrm>
              <a:prstGeom prst="line">
                <a:avLst/>
              </a:prstGeom>
              <a:noFill/>
              <a:ln w="19050">
                <a:solidFill>
                  <a:schemeClr val="tx1"/>
                </a:solidFill>
                <a:round/>
                <a:headEnd/>
                <a:tailEnd/>
              </a:ln>
            </p:spPr>
            <p:txBody>
              <a:bodyPr/>
              <a:lstStyle/>
              <a:p>
                <a:endParaRPr lang="es-PE"/>
              </a:p>
            </p:txBody>
          </p:sp>
        </p:grpSp>
        <p:sp>
          <p:nvSpPr>
            <p:cNvPr id="26665" name="Line 113"/>
            <p:cNvSpPr>
              <a:spLocks noChangeShapeType="1"/>
            </p:cNvSpPr>
            <p:nvPr/>
          </p:nvSpPr>
          <p:spPr bwMode="auto">
            <a:xfrm flipH="1">
              <a:off x="1104" y="2256"/>
              <a:ext cx="768" cy="0"/>
            </a:xfrm>
            <a:prstGeom prst="line">
              <a:avLst/>
            </a:prstGeom>
            <a:noFill/>
            <a:ln w="19050">
              <a:solidFill>
                <a:schemeClr val="tx1"/>
              </a:solidFill>
              <a:round/>
              <a:headEnd/>
              <a:tailEnd type="triangle" w="med" len="med"/>
            </a:ln>
          </p:spPr>
          <p:txBody>
            <a:bodyPr/>
            <a:lstStyle/>
            <a:p>
              <a:endParaRPr lang="es-PE"/>
            </a:p>
          </p:txBody>
        </p:sp>
        <p:sp>
          <p:nvSpPr>
            <p:cNvPr id="26666" name="Line 114"/>
            <p:cNvSpPr>
              <a:spLocks noChangeShapeType="1"/>
            </p:cNvSpPr>
            <p:nvPr/>
          </p:nvSpPr>
          <p:spPr bwMode="auto">
            <a:xfrm>
              <a:off x="1872" y="2256"/>
              <a:ext cx="0" cy="432"/>
            </a:xfrm>
            <a:prstGeom prst="line">
              <a:avLst/>
            </a:prstGeom>
            <a:noFill/>
            <a:ln w="19050">
              <a:solidFill>
                <a:schemeClr val="tx1"/>
              </a:solidFill>
              <a:round/>
              <a:headEnd/>
              <a:tailEnd/>
            </a:ln>
          </p:spPr>
          <p:txBody>
            <a:bodyPr/>
            <a:lstStyle/>
            <a:p>
              <a:endParaRPr lang="es-PE"/>
            </a:p>
          </p:txBody>
        </p:sp>
        <p:sp>
          <p:nvSpPr>
            <p:cNvPr id="26667" name="Line 115"/>
            <p:cNvSpPr>
              <a:spLocks noChangeShapeType="1"/>
            </p:cNvSpPr>
            <p:nvPr/>
          </p:nvSpPr>
          <p:spPr bwMode="auto">
            <a:xfrm>
              <a:off x="1872" y="2688"/>
              <a:ext cx="2208" cy="0"/>
            </a:xfrm>
            <a:prstGeom prst="line">
              <a:avLst/>
            </a:prstGeom>
            <a:noFill/>
            <a:ln w="19050">
              <a:solidFill>
                <a:schemeClr val="tx1"/>
              </a:solidFill>
              <a:round/>
              <a:headEnd/>
              <a:tailEnd/>
            </a:ln>
          </p:spPr>
          <p:txBody>
            <a:bodyPr/>
            <a:lstStyle/>
            <a:p>
              <a:endParaRPr lang="es-PE"/>
            </a:p>
          </p:txBody>
        </p:sp>
        <p:sp>
          <p:nvSpPr>
            <p:cNvPr id="26668" name="Line 116"/>
            <p:cNvSpPr>
              <a:spLocks noChangeShapeType="1"/>
            </p:cNvSpPr>
            <p:nvPr/>
          </p:nvSpPr>
          <p:spPr bwMode="auto">
            <a:xfrm flipV="1">
              <a:off x="4080" y="2688"/>
              <a:ext cx="0" cy="144"/>
            </a:xfrm>
            <a:prstGeom prst="line">
              <a:avLst/>
            </a:prstGeom>
            <a:noFill/>
            <a:ln w="19050">
              <a:solidFill>
                <a:schemeClr val="tx1"/>
              </a:solidFill>
              <a:round/>
              <a:headEnd/>
              <a:tailEnd/>
            </a:ln>
          </p:spPr>
          <p:txBody>
            <a:bodyPr/>
            <a:lstStyle/>
            <a:p>
              <a:endParaRPr lang="es-PE"/>
            </a:p>
          </p:txBody>
        </p:sp>
        <p:sp>
          <p:nvSpPr>
            <p:cNvPr id="26669" name="Rectangle 117"/>
            <p:cNvSpPr>
              <a:spLocks noChangeArrowheads="1"/>
            </p:cNvSpPr>
            <p:nvPr/>
          </p:nvSpPr>
          <p:spPr bwMode="auto">
            <a:xfrm>
              <a:off x="4032" y="2832"/>
              <a:ext cx="96" cy="96"/>
            </a:xfrm>
            <a:prstGeom prst="rect">
              <a:avLst/>
            </a:prstGeom>
            <a:noFill/>
            <a:ln w="19050">
              <a:solidFill>
                <a:schemeClr val="tx1"/>
              </a:solidFill>
              <a:miter lim="800000"/>
              <a:headEnd/>
              <a:tailEnd/>
            </a:ln>
          </p:spPr>
          <p:txBody>
            <a:bodyPr wrap="none" anchor="ctr"/>
            <a:lstStyle/>
            <a:p>
              <a:endParaRPr lang="es-VE"/>
            </a:p>
          </p:txBody>
        </p:sp>
        <p:sp>
          <p:nvSpPr>
            <p:cNvPr id="26670" name="Oval 118"/>
            <p:cNvSpPr>
              <a:spLocks noChangeArrowheads="1"/>
            </p:cNvSpPr>
            <p:nvPr/>
          </p:nvSpPr>
          <p:spPr bwMode="auto">
            <a:xfrm>
              <a:off x="4032" y="2832"/>
              <a:ext cx="96" cy="96"/>
            </a:xfrm>
            <a:prstGeom prst="ellipse">
              <a:avLst/>
            </a:prstGeom>
            <a:noFill/>
            <a:ln w="19050">
              <a:solidFill>
                <a:schemeClr val="tx1"/>
              </a:solidFill>
              <a:round/>
              <a:headEnd/>
              <a:tailEnd/>
            </a:ln>
          </p:spPr>
          <p:txBody>
            <a:bodyPr wrap="none" anchor="ctr"/>
            <a:lstStyle/>
            <a:p>
              <a:endParaRPr lang="es-VE"/>
            </a:p>
          </p:txBody>
        </p:sp>
        <p:sp>
          <p:nvSpPr>
            <p:cNvPr id="26671" name="Oval 119"/>
            <p:cNvSpPr>
              <a:spLocks noChangeArrowheads="1"/>
            </p:cNvSpPr>
            <p:nvPr/>
          </p:nvSpPr>
          <p:spPr bwMode="auto">
            <a:xfrm>
              <a:off x="4176" y="2832"/>
              <a:ext cx="96" cy="96"/>
            </a:xfrm>
            <a:prstGeom prst="ellipse">
              <a:avLst/>
            </a:prstGeom>
            <a:noFill/>
            <a:ln w="19050">
              <a:solidFill>
                <a:schemeClr val="tx1"/>
              </a:solidFill>
              <a:round/>
              <a:headEnd/>
              <a:tailEnd/>
            </a:ln>
          </p:spPr>
          <p:txBody>
            <a:bodyPr wrap="none" anchor="ctr"/>
            <a:lstStyle/>
            <a:p>
              <a:endParaRPr lang="es-VE"/>
            </a:p>
          </p:txBody>
        </p:sp>
        <p:sp>
          <p:nvSpPr>
            <p:cNvPr id="26672" name="Oval 120"/>
            <p:cNvSpPr>
              <a:spLocks noChangeArrowheads="1"/>
            </p:cNvSpPr>
            <p:nvPr/>
          </p:nvSpPr>
          <p:spPr bwMode="auto">
            <a:xfrm>
              <a:off x="4128" y="1056"/>
              <a:ext cx="96" cy="96"/>
            </a:xfrm>
            <a:prstGeom prst="ellipse">
              <a:avLst/>
            </a:prstGeom>
            <a:noFill/>
            <a:ln w="19050">
              <a:solidFill>
                <a:schemeClr val="tx1"/>
              </a:solidFill>
              <a:round/>
              <a:headEnd/>
              <a:tailEnd/>
            </a:ln>
          </p:spPr>
          <p:txBody>
            <a:bodyPr wrap="none" anchor="ctr"/>
            <a:lstStyle/>
            <a:p>
              <a:endParaRPr lang="es-VE"/>
            </a:p>
          </p:txBody>
        </p:sp>
        <p:sp>
          <p:nvSpPr>
            <p:cNvPr id="26673" name="Oval 121"/>
            <p:cNvSpPr>
              <a:spLocks noChangeArrowheads="1"/>
            </p:cNvSpPr>
            <p:nvPr/>
          </p:nvSpPr>
          <p:spPr bwMode="auto">
            <a:xfrm>
              <a:off x="4128" y="1248"/>
              <a:ext cx="96" cy="96"/>
            </a:xfrm>
            <a:prstGeom prst="ellipse">
              <a:avLst/>
            </a:prstGeom>
            <a:noFill/>
            <a:ln w="19050">
              <a:solidFill>
                <a:schemeClr val="tx1"/>
              </a:solidFill>
              <a:round/>
              <a:headEnd/>
              <a:tailEnd/>
            </a:ln>
          </p:spPr>
          <p:txBody>
            <a:bodyPr wrap="none" anchor="ctr"/>
            <a:lstStyle/>
            <a:p>
              <a:endParaRPr lang="es-VE"/>
            </a:p>
          </p:txBody>
        </p:sp>
        <p:sp>
          <p:nvSpPr>
            <p:cNvPr id="26674" name="Oval 122"/>
            <p:cNvSpPr>
              <a:spLocks noChangeArrowheads="1"/>
            </p:cNvSpPr>
            <p:nvPr/>
          </p:nvSpPr>
          <p:spPr bwMode="auto">
            <a:xfrm>
              <a:off x="4752" y="2928"/>
              <a:ext cx="96" cy="96"/>
            </a:xfrm>
            <a:prstGeom prst="ellipse">
              <a:avLst/>
            </a:prstGeom>
            <a:noFill/>
            <a:ln w="19050">
              <a:solidFill>
                <a:schemeClr val="tx1"/>
              </a:solidFill>
              <a:round/>
              <a:headEnd/>
              <a:tailEnd/>
            </a:ln>
          </p:spPr>
          <p:txBody>
            <a:bodyPr wrap="none" anchor="ctr"/>
            <a:lstStyle/>
            <a:p>
              <a:endParaRPr lang="es-VE"/>
            </a:p>
          </p:txBody>
        </p:sp>
        <p:sp>
          <p:nvSpPr>
            <p:cNvPr id="26675" name="Oval 123"/>
            <p:cNvSpPr>
              <a:spLocks noChangeArrowheads="1"/>
            </p:cNvSpPr>
            <p:nvPr/>
          </p:nvSpPr>
          <p:spPr bwMode="auto">
            <a:xfrm>
              <a:off x="4752" y="3168"/>
              <a:ext cx="96" cy="96"/>
            </a:xfrm>
            <a:prstGeom prst="ellipse">
              <a:avLst/>
            </a:prstGeom>
            <a:noFill/>
            <a:ln w="19050">
              <a:solidFill>
                <a:schemeClr val="tx1"/>
              </a:solidFill>
              <a:round/>
              <a:headEnd/>
              <a:tailEnd/>
            </a:ln>
          </p:spPr>
          <p:txBody>
            <a:bodyPr wrap="none" anchor="ctr"/>
            <a:lstStyle/>
            <a:p>
              <a:endParaRPr lang="es-VE"/>
            </a:p>
          </p:txBody>
        </p:sp>
        <p:sp>
          <p:nvSpPr>
            <p:cNvPr id="26676" name="Rectangle 126"/>
            <p:cNvSpPr>
              <a:spLocks noChangeArrowheads="1"/>
            </p:cNvSpPr>
            <p:nvPr/>
          </p:nvSpPr>
          <p:spPr bwMode="auto">
            <a:xfrm>
              <a:off x="4128" y="1056"/>
              <a:ext cx="96" cy="96"/>
            </a:xfrm>
            <a:prstGeom prst="rect">
              <a:avLst/>
            </a:prstGeom>
            <a:noFill/>
            <a:ln w="19050">
              <a:solidFill>
                <a:schemeClr val="tx1"/>
              </a:solidFill>
              <a:miter lim="800000"/>
              <a:headEnd/>
              <a:tailEnd/>
            </a:ln>
          </p:spPr>
          <p:txBody>
            <a:bodyPr wrap="none" anchor="ctr"/>
            <a:lstStyle/>
            <a:p>
              <a:endParaRPr lang="es-VE"/>
            </a:p>
          </p:txBody>
        </p:sp>
        <p:sp>
          <p:nvSpPr>
            <p:cNvPr id="26677" name="Rectangle 127"/>
            <p:cNvSpPr>
              <a:spLocks noChangeArrowheads="1"/>
            </p:cNvSpPr>
            <p:nvPr/>
          </p:nvSpPr>
          <p:spPr bwMode="auto">
            <a:xfrm>
              <a:off x="4896" y="2736"/>
              <a:ext cx="96" cy="96"/>
            </a:xfrm>
            <a:prstGeom prst="rect">
              <a:avLst/>
            </a:prstGeom>
            <a:noFill/>
            <a:ln w="19050">
              <a:solidFill>
                <a:schemeClr val="tx1"/>
              </a:solidFill>
              <a:miter lim="800000"/>
              <a:headEnd/>
              <a:tailEnd/>
            </a:ln>
          </p:spPr>
          <p:txBody>
            <a:bodyPr wrap="none" anchor="ctr"/>
            <a:lstStyle/>
            <a:p>
              <a:endParaRPr lang="es-VE"/>
            </a:p>
          </p:txBody>
        </p:sp>
        <p:grpSp>
          <p:nvGrpSpPr>
            <p:cNvPr id="7" name="Group 133"/>
            <p:cNvGrpSpPr>
              <a:grpSpLocks/>
            </p:cNvGrpSpPr>
            <p:nvPr/>
          </p:nvGrpSpPr>
          <p:grpSpPr bwMode="auto">
            <a:xfrm>
              <a:off x="3072" y="1200"/>
              <a:ext cx="192" cy="144"/>
              <a:chOff x="3696" y="3168"/>
              <a:chExt cx="192" cy="144"/>
            </a:xfrm>
          </p:grpSpPr>
          <p:sp>
            <p:nvSpPr>
              <p:cNvPr id="26749" name="Rectangle 131"/>
              <p:cNvSpPr>
                <a:spLocks noChangeArrowheads="1"/>
              </p:cNvSpPr>
              <p:nvPr/>
            </p:nvSpPr>
            <p:spPr bwMode="auto">
              <a:xfrm>
                <a:off x="3696" y="3168"/>
                <a:ext cx="192" cy="144"/>
              </a:xfrm>
              <a:prstGeom prst="rect">
                <a:avLst/>
              </a:prstGeom>
              <a:noFill/>
              <a:ln w="19050">
                <a:solidFill>
                  <a:schemeClr val="tx1"/>
                </a:solidFill>
                <a:miter lim="800000"/>
                <a:headEnd/>
                <a:tailEnd/>
              </a:ln>
            </p:spPr>
            <p:txBody>
              <a:bodyPr wrap="none" anchor="ctr"/>
              <a:lstStyle/>
              <a:p>
                <a:endParaRPr lang="es-VE"/>
              </a:p>
            </p:txBody>
          </p:sp>
          <p:sp>
            <p:nvSpPr>
              <p:cNvPr id="26750" name="Line 132"/>
              <p:cNvSpPr>
                <a:spLocks noChangeShapeType="1"/>
              </p:cNvSpPr>
              <p:nvPr/>
            </p:nvSpPr>
            <p:spPr bwMode="auto">
              <a:xfrm>
                <a:off x="3744" y="3168"/>
                <a:ext cx="0" cy="144"/>
              </a:xfrm>
              <a:prstGeom prst="line">
                <a:avLst/>
              </a:prstGeom>
              <a:noFill/>
              <a:ln w="19050">
                <a:solidFill>
                  <a:schemeClr val="tx1"/>
                </a:solidFill>
                <a:round/>
                <a:headEnd/>
                <a:tailEnd/>
              </a:ln>
            </p:spPr>
            <p:txBody>
              <a:bodyPr/>
              <a:lstStyle/>
              <a:p>
                <a:endParaRPr lang="es-PE"/>
              </a:p>
            </p:txBody>
          </p:sp>
        </p:grpSp>
        <p:grpSp>
          <p:nvGrpSpPr>
            <p:cNvPr id="8" name="Group 134"/>
            <p:cNvGrpSpPr>
              <a:grpSpLocks/>
            </p:cNvGrpSpPr>
            <p:nvPr/>
          </p:nvGrpSpPr>
          <p:grpSpPr bwMode="auto">
            <a:xfrm>
              <a:off x="2544" y="1200"/>
              <a:ext cx="192" cy="144"/>
              <a:chOff x="3696" y="3168"/>
              <a:chExt cx="192" cy="144"/>
            </a:xfrm>
          </p:grpSpPr>
          <p:sp>
            <p:nvSpPr>
              <p:cNvPr id="26747" name="Rectangle 135"/>
              <p:cNvSpPr>
                <a:spLocks noChangeArrowheads="1"/>
              </p:cNvSpPr>
              <p:nvPr/>
            </p:nvSpPr>
            <p:spPr bwMode="auto">
              <a:xfrm>
                <a:off x="3696" y="3168"/>
                <a:ext cx="192" cy="144"/>
              </a:xfrm>
              <a:prstGeom prst="rect">
                <a:avLst/>
              </a:prstGeom>
              <a:noFill/>
              <a:ln w="19050">
                <a:solidFill>
                  <a:schemeClr val="tx1"/>
                </a:solidFill>
                <a:miter lim="800000"/>
                <a:headEnd/>
                <a:tailEnd/>
              </a:ln>
            </p:spPr>
            <p:txBody>
              <a:bodyPr wrap="none" anchor="ctr"/>
              <a:lstStyle/>
              <a:p>
                <a:endParaRPr lang="es-VE"/>
              </a:p>
            </p:txBody>
          </p:sp>
          <p:sp>
            <p:nvSpPr>
              <p:cNvPr id="26748" name="Line 136"/>
              <p:cNvSpPr>
                <a:spLocks noChangeShapeType="1"/>
              </p:cNvSpPr>
              <p:nvPr/>
            </p:nvSpPr>
            <p:spPr bwMode="auto">
              <a:xfrm>
                <a:off x="3744" y="3168"/>
                <a:ext cx="0" cy="144"/>
              </a:xfrm>
              <a:prstGeom prst="line">
                <a:avLst/>
              </a:prstGeom>
              <a:noFill/>
              <a:ln w="19050">
                <a:solidFill>
                  <a:schemeClr val="tx1"/>
                </a:solidFill>
                <a:round/>
                <a:headEnd/>
                <a:tailEnd/>
              </a:ln>
            </p:spPr>
            <p:txBody>
              <a:bodyPr/>
              <a:lstStyle/>
              <a:p>
                <a:endParaRPr lang="es-PE"/>
              </a:p>
            </p:txBody>
          </p:sp>
        </p:grpSp>
        <p:grpSp>
          <p:nvGrpSpPr>
            <p:cNvPr id="9" name="Group 137"/>
            <p:cNvGrpSpPr>
              <a:grpSpLocks/>
            </p:cNvGrpSpPr>
            <p:nvPr/>
          </p:nvGrpSpPr>
          <p:grpSpPr bwMode="auto">
            <a:xfrm>
              <a:off x="2064" y="1200"/>
              <a:ext cx="192" cy="144"/>
              <a:chOff x="3696" y="3168"/>
              <a:chExt cx="192" cy="144"/>
            </a:xfrm>
          </p:grpSpPr>
          <p:sp>
            <p:nvSpPr>
              <p:cNvPr id="26745" name="Rectangle 138"/>
              <p:cNvSpPr>
                <a:spLocks noChangeArrowheads="1"/>
              </p:cNvSpPr>
              <p:nvPr/>
            </p:nvSpPr>
            <p:spPr bwMode="auto">
              <a:xfrm>
                <a:off x="3696" y="3168"/>
                <a:ext cx="192" cy="144"/>
              </a:xfrm>
              <a:prstGeom prst="rect">
                <a:avLst/>
              </a:prstGeom>
              <a:noFill/>
              <a:ln w="19050">
                <a:solidFill>
                  <a:schemeClr val="tx1"/>
                </a:solidFill>
                <a:miter lim="800000"/>
                <a:headEnd/>
                <a:tailEnd/>
              </a:ln>
            </p:spPr>
            <p:txBody>
              <a:bodyPr wrap="none" anchor="ctr"/>
              <a:lstStyle/>
              <a:p>
                <a:endParaRPr lang="es-VE"/>
              </a:p>
            </p:txBody>
          </p:sp>
          <p:sp>
            <p:nvSpPr>
              <p:cNvPr id="26746" name="Line 139"/>
              <p:cNvSpPr>
                <a:spLocks noChangeShapeType="1"/>
              </p:cNvSpPr>
              <p:nvPr/>
            </p:nvSpPr>
            <p:spPr bwMode="auto">
              <a:xfrm>
                <a:off x="3744" y="3168"/>
                <a:ext cx="0" cy="144"/>
              </a:xfrm>
              <a:prstGeom prst="line">
                <a:avLst/>
              </a:prstGeom>
              <a:noFill/>
              <a:ln w="19050">
                <a:solidFill>
                  <a:schemeClr val="tx1"/>
                </a:solidFill>
                <a:round/>
                <a:headEnd/>
                <a:tailEnd/>
              </a:ln>
            </p:spPr>
            <p:txBody>
              <a:bodyPr/>
              <a:lstStyle/>
              <a:p>
                <a:endParaRPr lang="es-PE"/>
              </a:p>
            </p:txBody>
          </p:sp>
        </p:grpSp>
        <p:grpSp>
          <p:nvGrpSpPr>
            <p:cNvPr id="10" name="Group 140"/>
            <p:cNvGrpSpPr>
              <a:grpSpLocks/>
            </p:cNvGrpSpPr>
            <p:nvPr/>
          </p:nvGrpSpPr>
          <p:grpSpPr bwMode="auto">
            <a:xfrm>
              <a:off x="1536" y="1200"/>
              <a:ext cx="192" cy="144"/>
              <a:chOff x="3696" y="3168"/>
              <a:chExt cx="192" cy="144"/>
            </a:xfrm>
          </p:grpSpPr>
          <p:sp>
            <p:nvSpPr>
              <p:cNvPr id="26743" name="Rectangle 141"/>
              <p:cNvSpPr>
                <a:spLocks noChangeArrowheads="1"/>
              </p:cNvSpPr>
              <p:nvPr/>
            </p:nvSpPr>
            <p:spPr bwMode="auto">
              <a:xfrm>
                <a:off x="3696" y="3168"/>
                <a:ext cx="192" cy="144"/>
              </a:xfrm>
              <a:prstGeom prst="rect">
                <a:avLst/>
              </a:prstGeom>
              <a:noFill/>
              <a:ln w="19050">
                <a:solidFill>
                  <a:schemeClr val="tx1"/>
                </a:solidFill>
                <a:miter lim="800000"/>
                <a:headEnd/>
                <a:tailEnd/>
              </a:ln>
            </p:spPr>
            <p:txBody>
              <a:bodyPr wrap="none" anchor="ctr"/>
              <a:lstStyle/>
              <a:p>
                <a:endParaRPr lang="es-VE"/>
              </a:p>
            </p:txBody>
          </p:sp>
          <p:sp>
            <p:nvSpPr>
              <p:cNvPr id="26744" name="Line 142"/>
              <p:cNvSpPr>
                <a:spLocks noChangeShapeType="1"/>
              </p:cNvSpPr>
              <p:nvPr/>
            </p:nvSpPr>
            <p:spPr bwMode="auto">
              <a:xfrm>
                <a:off x="3744" y="3168"/>
                <a:ext cx="0" cy="144"/>
              </a:xfrm>
              <a:prstGeom prst="line">
                <a:avLst/>
              </a:prstGeom>
              <a:noFill/>
              <a:ln w="19050">
                <a:solidFill>
                  <a:schemeClr val="tx1"/>
                </a:solidFill>
                <a:round/>
                <a:headEnd/>
                <a:tailEnd/>
              </a:ln>
            </p:spPr>
            <p:txBody>
              <a:bodyPr/>
              <a:lstStyle/>
              <a:p>
                <a:endParaRPr lang="es-PE"/>
              </a:p>
            </p:txBody>
          </p:sp>
        </p:grpSp>
        <p:grpSp>
          <p:nvGrpSpPr>
            <p:cNvPr id="11" name="Group 143"/>
            <p:cNvGrpSpPr>
              <a:grpSpLocks/>
            </p:cNvGrpSpPr>
            <p:nvPr/>
          </p:nvGrpSpPr>
          <p:grpSpPr bwMode="auto">
            <a:xfrm>
              <a:off x="3696" y="1104"/>
              <a:ext cx="192" cy="144"/>
              <a:chOff x="3696" y="3168"/>
              <a:chExt cx="192" cy="144"/>
            </a:xfrm>
          </p:grpSpPr>
          <p:sp>
            <p:nvSpPr>
              <p:cNvPr id="26741" name="Rectangle 144"/>
              <p:cNvSpPr>
                <a:spLocks noChangeArrowheads="1"/>
              </p:cNvSpPr>
              <p:nvPr/>
            </p:nvSpPr>
            <p:spPr bwMode="auto">
              <a:xfrm>
                <a:off x="3696" y="3168"/>
                <a:ext cx="192" cy="144"/>
              </a:xfrm>
              <a:prstGeom prst="rect">
                <a:avLst/>
              </a:prstGeom>
              <a:noFill/>
              <a:ln w="19050">
                <a:solidFill>
                  <a:schemeClr val="tx1"/>
                </a:solidFill>
                <a:miter lim="800000"/>
                <a:headEnd/>
                <a:tailEnd/>
              </a:ln>
            </p:spPr>
            <p:txBody>
              <a:bodyPr wrap="none" anchor="ctr"/>
              <a:lstStyle/>
              <a:p>
                <a:endParaRPr lang="es-VE"/>
              </a:p>
            </p:txBody>
          </p:sp>
          <p:sp>
            <p:nvSpPr>
              <p:cNvPr id="26742" name="Line 145"/>
              <p:cNvSpPr>
                <a:spLocks noChangeShapeType="1"/>
              </p:cNvSpPr>
              <p:nvPr/>
            </p:nvSpPr>
            <p:spPr bwMode="auto">
              <a:xfrm>
                <a:off x="3744" y="3168"/>
                <a:ext cx="0" cy="144"/>
              </a:xfrm>
              <a:prstGeom prst="line">
                <a:avLst/>
              </a:prstGeom>
              <a:noFill/>
              <a:ln w="19050">
                <a:solidFill>
                  <a:schemeClr val="tx1"/>
                </a:solidFill>
                <a:round/>
                <a:headEnd/>
                <a:tailEnd/>
              </a:ln>
            </p:spPr>
            <p:txBody>
              <a:bodyPr/>
              <a:lstStyle/>
              <a:p>
                <a:endParaRPr lang="es-PE"/>
              </a:p>
            </p:txBody>
          </p:sp>
        </p:grpSp>
        <p:grpSp>
          <p:nvGrpSpPr>
            <p:cNvPr id="12" name="Group 146"/>
            <p:cNvGrpSpPr>
              <a:grpSpLocks/>
            </p:cNvGrpSpPr>
            <p:nvPr/>
          </p:nvGrpSpPr>
          <p:grpSpPr bwMode="auto">
            <a:xfrm rot="10800000">
              <a:off x="4896" y="1104"/>
              <a:ext cx="192" cy="144"/>
              <a:chOff x="3696" y="3168"/>
              <a:chExt cx="192" cy="144"/>
            </a:xfrm>
          </p:grpSpPr>
          <p:sp>
            <p:nvSpPr>
              <p:cNvPr id="26739" name="Rectangle 147"/>
              <p:cNvSpPr>
                <a:spLocks noChangeArrowheads="1"/>
              </p:cNvSpPr>
              <p:nvPr/>
            </p:nvSpPr>
            <p:spPr bwMode="auto">
              <a:xfrm>
                <a:off x="3696" y="3168"/>
                <a:ext cx="192" cy="144"/>
              </a:xfrm>
              <a:prstGeom prst="rect">
                <a:avLst/>
              </a:prstGeom>
              <a:noFill/>
              <a:ln w="19050">
                <a:solidFill>
                  <a:schemeClr val="tx1"/>
                </a:solidFill>
                <a:miter lim="800000"/>
                <a:headEnd/>
                <a:tailEnd/>
              </a:ln>
            </p:spPr>
            <p:txBody>
              <a:bodyPr wrap="none" anchor="ctr"/>
              <a:lstStyle/>
              <a:p>
                <a:endParaRPr lang="es-VE"/>
              </a:p>
            </p:txBody>
          </p:sp>
          <p:sp>
            <p:nvSpPr>
              <p:cNvPr id="26740" name="Line 148"/>
              <p:cNvSpPr>
                <a:spLocks noChangeShapeType="1"/>
              </p:cNvSpPr>
              <p:nvPr/>
            </p:nvSpPr>
            <p:spPr bwMode="auto">
              <a:xfrm>
                <a:off x="3744" y="3168"/>
                <a:ext cx="0" cy="144"/>
              </a:xfrm>
              <a:prstGeom prst="line">
                <a:avLst/>
              </a:prstGeom>
              <a:noFill/>
              <a:ln w="19050">
                <a:solidFill>
                  <a:schemeClr val="tx1"/>
                </a:solidFill>
                <a:round/>
                <a:headEnd/>
                <a:tailEnd/>
              </a:ln>
            </p:spPr>
            <p:txBody>
              <a:bodyPr/>
              <a:lstStyle/>
              <a:p>
                <a:endParaRPr lang="es-PE"/>
              </a:p>
            </p:txBody>
          </p:sp>
        </p:grpSp>
        <p:sp>
          <p:nvSpPr>
            <p:cNvPr id="26684" name="Rectangle 149"/>
            <p:cNvSpPr>
              <a:spLocks noChangeArrowheads="1"/>
            </p:cNvSpPr>
            <p:nvPr/>
          </p:nvSpPr>
          <p:spPr bwMode="auto">
            <a:xfrm rot="-5400000">
              <a:off x="5208" y="792"/>
              <a:ext cx="192" cy="336"/>
            </a:xfrm>
            <a:prstGeom prst="rect">
              <a:avLst/>
            </a:prstGeom>
            <a:noFill/>
            <a:ln w="19050">
              <a:solidFill>
                <a:schemeClr val="tx1"/>
              </a:solidFill>
              <a:miter lim="800000"/>
              <a:headEnd/>
              <a:tailEnd/>
            </a:ln>
          </p:spPr>
          <p:txBody>
            <a:bodyPr wrap="none" anchor="ctr"/>
            <a:lstStyle/>
            <a:p>
              <a:endParaRPr lang="es-VE"/>
            </a:p>
          </p:txBody>
        </p:sp>
        <p:sp>
          <p:nvSpPr>
            <p:cNvPr id="26685" name="Line 150"/>
            <p:cNvSpPr>
              <a:spLocks noChangeShapeType="1"/>
            </p:cNvSpPr>
            <p:nvPr/>
          </p:nvSpPr>
          <p:spPr bwMode="auto">
            <a:xfrm flipH="1">
              <a:off x="4224" y="1296"/>
              <a:ext cx="336" cy="0"/>
            </a:xfrm>
            <a:prstGeom prst="line">
              <a:avLst/>
            </a:prstGeom>
            <a:noFill/>
            <a:ln w="19050">
              <a:solidFill>
                <a:schemeClr val="tx1"/>
              </a:solidFill>
              <a:round/>
              <a:headEnd/>
              <a:tailEnd type="triangle" w="med" len="med"/>
            </a:ln>
          </p:spPr>
          <p:txBody>
            <a:bodyPr/>
            <a:lstStyle/>
            <a:p>
              <a:endParaRPr lang="es-PE"/>
            </a:p>
          </p:txBody>
        </p:sp>
        <p:sp>
          <p:nvSpPr>
            <p:cNvPr id="26686" name="Line 152"/>
            <p:cNvSpPr>
              <a:spLocks noChangeShapeType="1"/>
            </p:cNvSpPr>
            <p:nvPr/>
          </p:nvSpPr>
          <p:spPr bwMode="auto">
            <a:xfrm flipH="1">
              <a:off x="4224" y="1056"/>
              <a:ext cx="432" cy="0"/>
            </a:xfrm>
            <a:prstGeom prst="line">
              <a:avLst/>
            </a:prstGeom>
            <a:noFill/>
            <a:ln w="19050">
              <a:solidFill>
                <a:schemeClr val="tx1"/>
              </a:solidFill>
              <a:round/>
              <a:headEnd/>
              <a:tailEnd type="triangle" w="med" len="med"/>
            </a:ln>
          </p:spPr>
          <p:txBody>
            <a:bodyPr/>
            <a:lstStyle/>
            <a:p>
              <a:endParaRPr lang="es-PE"/>
            </a:p>
          </p:txBody>
        </p:sp>
        <p:sp>
          <p:nvSpPr>
            <p:cNvPr id="26687" name="Line 154"/>
            <p:cNvSpPr>
              <a:spLocks noChangeShapeType="1"/>
            </p:cNvSpPr>
            <p:nvPr/>
          </p:nvSpPr>
          <p:spPr bwMode="auto">
            <a:xfrm>
              <a:off x="4224" y="1152"/>
              <a:ext cx="384" cy="0"/>
            </a:xfrm>
            <a:prstGeom prst="line">
              <a:avLst/>
            </a:prstGeom>
            <a:noFill/>
            <a:ln w="19050">
              <a:solidFill>
                <a:schemeClr val="tx1"/>
              </a:solidFill>
              <a:round/>
              <a:headEnd/>
              <a:tailEnd/>
            </a:ln>
          </p:spPr>
          <p:txBody>
            <a:bodyPr/>
            <a:lstStyle/>
            <a:p>
              <a:endParaRPr lang="es-PE"/>
            </a:p>
          </p:txBody>
        </p:sp>
        <p:sp>
          <p:nvSpPr>
            <p:cNvPr id="26688" name="Line 155"/>
            <p:cNvSpPr>
              <a:spLocks noChangeShapeType="1"/>
            </p:cNvSpPr>
            <p:nvPr/>
          </p:nvSpPr>
          <p:spPr bwMode="auto">
            <a:xfrm>
              <a:off x="4560" y="1296"/>
              <a:ext cx="0" cy="1392"/>
            </a:xfrm>
            <a:prstGeom prst="line">
              <a:avLst/>
            </a:prstGeom>
            <a:noFill/>
            <a:ln w="19050">
              <a:solidFill>
                <a:schemeClr val="tx1"/>
              </a:solidFill>
              <a:round/>
              <a:headEnd/>
              <a:tailEnd/>
            </a:ln>
          </p:spPr>
          <p:txBody>
            <a:bodyPr/>
            <a:lstStyle/>
            <a:p>
              <a:endParaRPr lang="es-PE"/>
            </a:p>
          </p:txBody>
        </p:sp>
        <p:sp>
          <p:nvSpPr>
            <p:cNvPr id="26689" name="Line 156"/>
            <p:cNvSpPr>
              <a:spLocks noChangeShapeType="1"/>
            </p:cNvSpPr>
            <p:nvPr/>
          </p:nvSpPr>
          <p:spPr bwMode="auto">
            <a:xfrm>
              <a:off x="4608" y="1152"/>
              <a:ext cx="0" cy="1440"/>
            </a:xfrm>
            <a:prstGeom prst="line">
              <a:avLst/>
            </a:prstGeom>
            <a:noFill/>
            <a:ln w="19050">
              <a:solidFill>
                <a:schemeClr val="tx1"/>
              </a:solidFill>
              <a:round/>
              <a:headEnd/>
              <a:tailEnd/>
            </a:ln>
          </p:spPr>
          <p:txBody>
            <a:bodyPr/>
            <a:lstStyle/>
            <a:p>
              <a:endParaRPr lang="es-PE"/>
            </a:p>
          </p:txBody>
        </p:sp>
        <p:sp>
          <p:nvSpPr>
            <p:cNvPr id="26690" name="Line 157"/>
            <p:cNvSpPr>
              <a:spLocks noChangeShapeType="1"/>
            </p:cNvSpPr>
            <p:nvPr/>
          </p:nvSpPr>
          <p:spPr bwMode="auto">
            <a:xfrm>
              <a:off x="5232" y="1776"/>
              <a:ext cx="0" cy="384"/>
            </a:xfrm>
            <a:prstGeom prst="line">
              <a:avLst/>
            </a:prstGeom>
            <a:noFill/>
            <a:ln w="19050">
              <a:solidFill>
                <a:schemeClr val="tx1"/>
              </a:solidFill>
              <a:round/>
              <a:headEnd/>
              <a:tailEnd/>
            </a:ln>
          </p:spPr>
          <p:txBody>
            <a:bodyPr/>
            <a:lstStyle/>
            <a:p>
              <a:endParaRPr lang="es-PE"/>
            </a:p>
          </p:txBody>
        </p:sp>
        <p:sp>
          <p:nvSpPr>
            <p:cNvPr id="26691" name="Line 158"/>
            <p:cNvSpPr>
              <a:spLocks noChangeShapeType="1"/>
            </p:cNvSpPr>
            <p:nvPr/>
          </p:nvSpPr>
          <p:spPr bwMode="auto">
            <a:xfrm>
              <a:off x="4944" y="1776"/>
              <a:ext cx="0" cy="624"/>
            </a:xfrm>
            <a:prstGeom prst="line">
              <a:avLst/>
            </a:prstGeom>
            <a:noFill/>
            <a:ln w="19050">
              <a:solidFill>
                <a:schemeClr val="tx1"/>
              </a:solidFill>
              <a:round/>
              <a:headEnd/>
              <a:tailEnd/>
            </a:ln>
          </p:spPr>
          <p:txBody>
            <a:bodyPr/>
            <a:lstStyle/>
            <a:p>
              <a:endParaRPr lang="es-PE"/>
            </a:p>
          </p:txBody>
        </p:sp>
        <p:sp>
          <p:nvSpPr>
            <p:cNvPr id="26692" name="Line 159"/>
            <p:cNvSpPr>
              <a:spLocks noChangeShapeType="1"/>
            </p:cNvSpPr>
            <p:nvPr/>
          </p:nvSpPr>
          <p:spPr bwMode="auto">
            <a:xfrm>
              <a:off x="4704" y="1584"/>
              <a:ext cx="0" cy="816"/>
            </a:xfrm>
            <a:prstGeom prst="line">
              <a:avLst/>
            </a:prstGeom>
            <a:noFill/>
            <a:ln w="19050">
              <a:solidFill>
                <a:schemeClr val="tx1"/>
              </a:solidFill>
              <a:round/>
              <a:headEnd/>
              <a:tailEnd/>
            </a:ln>
          </p:spPr>
          <p:txBody>
            <a:bodyPr/>
            <a:lstStyle/>
            <a:p>
              <a:endParaRPr lang="es-PE"/>
            </a:p>
          </p:txBody>
        </p:sp>
        <p:sp>
          <p:nvSpPr>
            <p:cNvPr id="26693" name="Line 160"/>
            <p:cNvSpPr>
              <a:spLocks noChangeShapeType="1"/>
            </p:cNvSpPr>
            <p:nvPr/>
          </p:nvSpPr>
          <p:spPr bwMode="auto">
            <a:xfrm>
              <a:off x="5232" y="2160"/>
              <a:ext cx="240" cy="0"/>
            </a:xfrm>
            <a:prstGeom prst="line">
              <a:avLst/>
            </a:prstGeom>
            <a:noFill/>
            <a:ln w="19050">
              <a:solidFill>
                <a:schemeClr val="tx1"/>
              </a:solidFill>
              <a:round/>
              <a:headEnd/>
              <a:tailEnd/>
            </a:ln>
          </p:spPr>
          <p:txBody>
            <a:bodyPr/>
            <a:lstStyle/>
            <a:p>
              <a:endParaRPr lang="es-PE"/>
            </a:p>
          </p:txBody>
        </p:sp>
        <p:sp>
          <p:nvSpPr>
            <p:cNvPr id="26694" name="Line 161"/>
            <p:cNvSpPr>
              <a:spLocks noChangeShapeType="1"/>
            </p:cNvSpPr>
            <p:nvPr/>
          </p:nvSpPr>
          <p:spPr bwMode="auto">
            <a:xfrm>
              <a:off x="4704" y="1584"/>
              <a:ext cx="768" cy="0"/>
            </a:xfrm>
            <a:prstGeom prst="line">
              <a:avLst/>
            </a:prstGeom>
            <a:noFill/>
            <a:ln w="19050">
              <a:solidFill>
                <a:schemeClr val="tx1"/>
              </a:solidFill>
              <a:round/>
              <a:headEnd/>
              <a:tailEnd/>
            </a:ln>
          </p:spPr>
          <p:txBody>
            <a:bodyPr/>
            <a:lstStyle/>
            <a:p>
              <a:endParaRPr lang="es-PE"/>
            </a:p>
          </p:txBody>
        </p:sp>
        <p:sp>
          <p:nvSpPr>
            <p:cNvPr id="26695" name="Line 162"/>
            <p:cNvSpPr>
              <a:spLocks noChangeShapeType="1"/>
            </p:cNvSpPr>
            <p:nvPr/>
          </p:nvSpPr>
          <p:spPr bwMode="auto">
            <a:xfrm>
              <a:off x="4704" y="2400"/>
              <a:ext cx="240" cy="0"/>
            </a:xfrm>
            <a:prstGeom prst="line">
              <a:avLst/>
            </a:prstGeom>
            <a:noFill/>
            <a:ln w="19050">
              <a:solidFill>
                <a:schemeClr val="tx1"/>
              </a:solidFill>
              <a:round/>
              <a:headEnd/>
              <a:tailEnd/>
            </a:ln>
          </p:spPr>
          <p:txBody>
            <a:bodyPr/>
            <a:lstStyle/>
            <a:p>
              <a:endParaRPr lang="es-PE"/>
            </a:p>
          </p:txBody>
        </p:sp>
        <p:sp>
          <p:nvSpPr>
            <p:cNvPr id="26696" name="Line 163"/>
            <p:cNvSpPr>
              <a:spLocks noChangeShapeType="1"/>
            </p:cNvSpPr>
            <p:nvPr/>
          </p:nvSpPr>
          <p:spPr bwMode="auto">
            <a:xfrm>
              <a:off x="4944" y="1776"/>
              <a:ext cx="288" cy="0"/>
            </a:xfrm>
            <a:prstGeom prst="line">
              <a:avLst/>
            </a:prstGeom>
            <a:noFill/>
            <a:ln w="19050">
              <a:solidFill>
                <a:schemeClr val="tx1"/>
              </a:solidFill>
              <a:round/>
              <a:headEnd/>
              <a:tailEnd/>
            </a:ln>
          </p:spPr>
          <p:txBody>
            <a:bodyPr/>
            <a:lstStyle/>
            <a:p>
              <a:endParaRPr lang="es-PE"/>
            </a:p>
          </p:txBody>
        </p:sp>
        <p:grpSp>
          <p:nvGrpSpPr>
            <p:cNvPr id="13" name="Group 164"/>
            <p:cNvGrpSpPr>
              <a:grpSpLocks/>
            </p:cNvGrpSpPr>
            <p:nvPr/>
          </p:nvGrpSpPr>
          <p:grpSpPr bwMode="auto">
            <a:xfrm rot="10800000">
              <a:off x="5136" y="2976"/>
              <a:ext cx="192" cy="144"/>
              <a:chOff x="3696" y="3168"/>
              <a:chExt cx="192" cy="144"/>
            </a:xfrm>
          </p:grpSpPr>
          <p:sp>
            <p:nvSpPr>
              <p:cNvPr id="26737" name="Rectangle 165"/>
              <p:cNvSpPr>
                <a:spLocks noChangeArrowheads="1"/>
              </p:cNvSpPr>
              <p:nvPr/>
            </p:nvSpPr>
            <p:spPr bwMode="auto">
              <a:xfrm>
                <a:off x="3696" y="3168"/>
                <a:ext cx="192" cy="144"/>
              </a:xfrm>
              <a:prstGeom prst="rect">
                <a:avLst/>
              </a:prstGeom>
              <a:noFill/>
              <a:ln w="19050">
                <a:solidFill>
                  <a:schemeClr val="tx1"/>
                </a:solidFill>
                <a:miter lim="800000"/>
                <a:headEnd/>
                <a:tailEnd/>
              </a:ln>
            </p:spPr>
            <p:txBody>
              <a:bodyPr wrap="none" anchor="ctr"/>
              <a:lstStyle/>
              <a:p>
                <a:endParaRPr lang="es-VE"/>
              </a:p>
            </p:txBody>
          </p:sp>
          <p:sp>
            <p:nvSpPr>
              <p:cNvPr id="26738" name="Line 166"/>
              <p:cNvSpPr>
                <a:spLocks noChangeShapeType="1"/>
              </p:cNvSpPr>
              <p:nvPr/>
            </p:nvSpPr>
            <p:spPr bwMode="auto">
              <a:xfrm>
                <a:off x="3744" y="3168"/>
                <a:ext cx="0" cy="144"/>
              </a:xfrm>
              <a:prstGeom prst="line">
                <a:avLst/>
              </a:prstGeom>
              <a:noFill/>
              <a:ln w="19050">
                <a:solidFill>
                  <a:schemeClr val="tx1"/>
                </a:solidFill>
                <a:round/>
                <a:headEnd/>
                <a:tailEnd/>
              </a:ln>
            </p:spPr>
            <p:txBody>
              <a:bodyPr/>
              <a:lstStyle/>
              <a:p>
                <a:endParaRPr lang="es-PE"/>
              </a:p>
            </p:txBody>
          </p:sp>
        </p:grpSp>
        <p:sp>
          <p:nvSpPr>
            <p:cNvPr id="26698" name="Line 167"/>
            <p:cNvSpPr>
              <a:spLocks noChangeShapeType="1"/>
            </p:cNvSpPr>
            <p:nvPr/>
          </p:nvSpPr>
          <p:spPr bwMode="auto">
            <a:xfrm>
              <a:off x="4224" y="2688"/>
              <a:ext cx="192" cy="0"/>
            </a:xfrm>
            <a:prstGeom prst="line">
              <a:avLst/>
            </a:prstGeom>
            <a:noFill/>
            <a:ln w="19050">
              <a:solidFill>
                <a:schemeClr val="tx1"/>
              </a:solidFill>
              <a:round/>
              <a:headEnd/>
              <a:tailEnd/>
            </a:ln>
          </p:spPr>
          <p:txBody>
            <a:bodyPr/>
            <a:lstStyle/>
            <a:p>
              <a:endParaRPr lang="es-PE"/>
            </a:p>
          </p:txBody>
        </p:sp>
        <p:sp>
          <p:nvSpPr>
            <p:cNvPr id="26699" name="Line 168"/>
            <p:cNvSpPr>
              <a:spLocks noChangeShapeType="1"/>
            </p:cNvSpPr>
            <p:nvPr/>
          </p:nvSpPr>
          <p:spPr bwMode="auto">
            <a:xfrm>
              <a:off x="4416" y="3216"/>
              <a:ext cx="336" cy="0"/>
            </a:xfrm>
            <a:prstGeom prst="line">
              <a:avLst/>
            </a:prstGeom>
            <a:noFill/>
            <a:ln w="19050">
              <a:solidFill>
                <a:schemeClr val="tx1"/>
              </a:solidFill>
              <a:round/>
              <a:headEnd/>
              <a:tailEnd/>
            </a:ln>
          </p:spPr>
          <p:txBody>
            <a:bodyPr/>
            <a:lstStyle/>
            <a:p>
              <a:endParaRPr lang="es-PE"/>
            </a:p>
          </p:txBody>
        </p:sp>
        <p:sp>
          <p:nvSpPr>
            <p:cNvPr id="26700" name="Line 169"/>
            <p:cNvSpPr>
              <a:spLocks noChangeShapeType="1"/>
            </p:cNvSpPr>
            <p:nvPr/>
          </p:nvSpPr>
          <p:spPr bwMode="auto">
            <a:xfrm flipV="1">
              <a:off x="4416" y="2688"/>
              <a:ext cx="0" cy="528"/>
            </a:xfrm>
            <a:prstGeom prst="line">
              <a:avLst/>
            </a:prstGeom>
            <a:noFill/>
            <a:ln w="19050">
              <a:solidFill>
                <a:schemeClr val="tx1"/>
              </a:solidFill>
              <a:round/>
              <a:headEnd/>
              <a:tailEnd/>
            </a:ln>
          </p:spPr>
          <p:txBody>
            <a:bodyPr/>
            <a:lstStyle/>
            <a:p>
              <a:endParaRPr lang="es-PE"/>
            </a:p>
          </p:txBody>
        </p:sp>
        <p:sp>
          <p:nvSpPr>
            <p:cNvPr id="26701" name="Line 170"/>
            <p:cNvSpPr>
              <a:spLocks noChangeShapeType="1"/>
            </p:cNvSpPr>
            <p:nvPr/>
          </p:nvSpPr>
          <p:spPr bwMode="auto">
            <a:xfrm flipH="1">
              <a:off x="4224" y="2688"/>
              <a:ext cx="0" cy="144"/>
            </a:xfrm>
            <a:prstGeom prst="line">
              <a:avLst/>
            </a:prstGeom>
            <a:noFill/>
            <a:ln w="19050">
              <a:solidFill>
                <a:schemeClr val="tx1"/>
              </a:solidFill>
              <a:round/>
              <a:headEnd/>
              <a:tailEnd type="triangle" w="med" len="med"/>
            </a:ln>
          </p:spPr>
          <p:txBody>
            <a:bodyPr/>
            <a:lstStyle/>
            <a:p>
              <a:endParaRPr lang="es-PE"/>
            </a:p>
          </p:txBody>
        </p:sp>
        <p:sp>
          <p:nvSpPr>
            <p:cNvPr id="26702" name="Line 171"/>
            <p:cNvSpPr>
              <a:spLocks noChangeShapeType="1"/>
            </p:cNvSpPr>
            <p:nvPr/>
          </p:nvSpPr>
          <p:spPr bwMode="auto">
            <a:xfrm>
              <a:off x="4464" y="2976"/>
              <a:ext cx="288" cy="0"/>
            </a:xfrm>
            <a:prstGeom prst="line">
              <a:avLst/>
            </a:prstGeom>
            <a:noFill/>
            <a:ln w="19050">
              <a:solidFill>
                <a:schemeClr val="tx1"/>
              </a:solidFill>
              <a:round/>
              <a:headEnd/>
              <a:tailEnd type="triangle" w="med" len="med"/>
            </a:ln>
          </p:spPr>
          <p:txBody>
            <a:bodyPr/>
            <a:lstStyle/>
            <a:p>
              <a:endParaRPr lang="es-PE"/>
            </a:p>
          </p:txBody>
        </p:sp>
        <p:sp>
          <p:nvSpPr>
            <p:cNvPr id="26703" name="Line 172"/>
            <p:cNvSpPr>
              <a:spLocks noChangeShapeType="1"/>
            </p:cNvSpPr>
            <p:nvPr/>
          </p:nvSpPr>
          <p:spPr bwMode="auto">
            <a:xfrm>
              <a:off x="4608" y="2592"/>
              <a:ext cx="336" cy="0"/>
            </a:xfrm>
            <a:prstGeom prst="line">
              <a:avLst/>
            </a:prstGeom>
            <a:noFill/>
            <a:ln w="19050">
              <a:solidFill>
                <a:schemeClr val="tx1"/>
              </a:solidFill>
              <a:round/>
              <a:headEnd/>
              <a:tailEnd/>
            </a:ln>
          </p:spPr>
          <p:txBody>
            <a:bodyPr/>
            <a:lstStyle/>
            <a:p>
              <a:endParaRPr lang="es-PE"/>
            </a:p>
          </p:txBody>
        </p:sp>
        <p:sp>
          <p:nvSpPr>
            <p:cNvPr id="26704" name="Line 173"/>
            <p:cNvSpPr>
              <a:spLocks noChangeShapeType="1"/>
            </p:cNvSpPr>
            <p:nvPr/>
          </p:nvSpPr>
          <p:spPr bwMode="auto">
            <a:xfrm flipH="1">
              <a:off x="4944" y="2592"/>
              <a:ext cx="0" cy="144"/>
            </a:xfrm>
            <a:prstGeom prst="line">
              <a:avLst/>
            </a:prstGeom>
            <a:noFill/>
            <a:ln w="19050">
              <a:solidFill>
                <a:schemeClr val="tx1"/>
              </a:solidFill>
              <a:round/>
              <a:headEnd/>
              <a:tailEnd type="triangle" w="med" len="med"/>
            </a:ln>
          </p:spPr>
          <p:txBody>
            <a:bodyPr/>
            <a:lstStyle/>
            <a:p>
              <a:endParaRPr lang="es-PE"/>
            </a:p>
          </p:txBody>
        </p:sp>
        <p:sp>
          <p:nvSpPr>
            <p:cNvPr id="26705" name="Line 174"/>
            <p:cNvSpPr>
              <a:spLocks noChangeShapeType="1"/>
            </p:cNvSpPr>
            <p:nvPr/>
          </p:nvSpPr>
          <p:spPr bwMode="auto">
            <a:xfrm>
              <a:off x="4464" y="2064"/>
              <a:ext cx="0" cy="912"/>
            </a:xfrm>
            <a:prstGeom prst="line">
              <a:avLst/>
            </a:prstGeom>
            <a:noFill/>
            <a:ln w="19050">
              <a:solidFill>
                <a:schemeClr val="tx1"/>
              </a:solidFill>
              <a:round/>
              <a:headEnd/>
              <a:tailEnd/>
            </a:ln>
          </p:spPr>
          <p:txBody>
            <a:bodyPr/>
            <a:lstStyle/>
            <a:p>
              <a:endParaRPr lang="es-PE"/>
            </a:p>
          </p:txBody>
        </p:sp>
        <p:sp>
          <p:nvSpPr>
            <p:cNvPr id="26706" name="Line 175"/>
            <p:cNvSpPr>
              <a:spLocks noChangeShapeType="1"/>
            </p:cNvSpPr>
            <p:nvPr/>
          </p:nvSpPr>
          <p:spPr bwMode="auto">
            <a:xfrm>
              <a:off x="4560" y="2688"/>
              <a:ext cx="192" cy="192"/>
            </a:xfrm>
            <a:prstGeom prst="line">
              <a:avLst/>
            </a:prstGeom>
            <a:noFill/>
            <a:ln w="19050">
              <a:solidFill>
                <a:schemeClr val="tx1"/>
              </a:solidFill>
              <a:round/>
              <a:headEnd/>
              <a:tailEnd/>
            </a:ln>
          </p:spPr>
          <p:txBody>
            <a:bodyPr/>
            <a:lstStyle/>
            <a:p>
              <a:endParaRPr lang="es-PE"/>
            </a:p>
          </p:txBody>
        </p:sp>
        <p:sp>
          <p:nvSpPr>
            <p:cNvPr id="26707" name="Line 176"/>
            <p:cNvSpPr>
              <a:spLocks noChangeShapeType="1"/>
            </p:cNvSpPr>
            <p:nvPr/>
          </p:nvSpPr>
          <p:spPr bwMode="auto">
            <a:xfrm>
              <a:off x="1488" y="1776"/>
              <a:ext cx="2736" cy="0"/>
            </a:xfrm>
            <a:prstGeom prst="line">
              <a:avLst/>
            </a:prstGeom>
            <a:noFill/>
            <a:ln w="19050">
              <a:solidFill>
                <a:schemeClr val="tx1"/>
              </a:solidFill>
              <a:round/>
              <a:headEnd/>
              <a:tailEnd/>
            </a:ln>
          </p:spPr>
          <p:txBody>
            <a:bodyPr/>
            <a:lstStyle/>
            <a:p>
              <a:endParaRPr lang="es-PE"/>
            </a:p>
          </p:txBody>
        </p:sp>
        <p:sp>
          <p:nvSpPr>
            <p:cNvPr id="26708" name="Rectangle 180"/>
            <p:cNvSpPr>
              <a:spLocks noChangeArrowheads="1"/>
            </p:cNvSpPr>
            <p:nvPr/>
          </p:nvSpPr>
          <p:spPr bwMode="auto">
            <a:xfrm rot="-5400000">
              <a:off x="1584" y="1536"/>
              <a:ext cx="144" cy="336"/>
            </a:xfrm>
            <a:prstGeom prst="rect">
              <a:avLst/>
            </a:prstGeom>
            <a:noFill/>
            <a:ln w="19050">
              <a:solidFill>
                <a:schemeClr val="tx1"/>
              </a:solidFill>
              <a:miter lim="800000"/>
              <a:headEnd/>
              <a:tailEnd/>
            </a:ln>
          </p:spPr>
          <p:txBody>
            <a:bodyPr wrap="none" anchor="ctr"/>
            <a:lstStyle/>
            <a:p>
              <a:endParaRPr lang="es-VE"/>
            </a:p>
          </p:txBody>
        </p:sp>
        <p:sp>
          <p:nvSpPr>
            <p:cNvPr id="26709" name="Rectangle 181"/>
            <p:cNvSpPr>
              <a:spLocks noChangeArrowheads="1"/>
            </p:cNvSpPr>
            <p:nvPr/>
          </p:nvSpPr>
          <p:spPr bwMode="auto">
            <a:xfrm rot="-5400000">
              <a:off x="3648" y="1536"/>
              <a:ext cx="144" cy="336"/>
            </a:xfrm>
            <a:prstGeom prst="rect">
              <a:avLst/>
            </a:prstGeom>
            <a:noFill/>
            <a:ln w="19050">
              <a:solidFill>
                <a:schemeClr val="tx1"/>
              </a:solidFill>
              <a:miter lim="800000"/>
              <a:headEnd/>
              <a:tailEnd/>
            </a:ln>
          </p:spPr>
          <p:txBody>
            <a:bodyPr wrap="none" anchor="ctr"/>
            <a:lstStyle/>
            <a:p>
              <a:endParaRPr lang="es-VE"/>
            </a:p>
          </p:txBody>
        </p:sp>
        <p:sp>
          <p:nvSpPr>
            <p:cNvPr id="26710" name="Rectangle 182"/>
            <p:cNvSpPr>
              <a:spLocks noChangeArrowheads="1"/>
            </p:cNvSpPr>
            <p:nvPr/>
          </p:nvSpPr>
          <p:spPr bwMode="auto">
            <a:xfrm rot="-5400000">
              <a:off x="2928" y="1536"/>
              <a:ext cx="144" cy="336"/>
            </a:xfrm>
            <a:prstGeom prst="rect">
              <a:avLst/>
            </a:prstGeom>
            <a:noFill/>
            <a:ln w="19050">
              <a:solidFill>
                <a:schemeClr val="tx1"/>
              </a:solidFill>
              <a:miter lim="800000"/>
              <a:headEnd/>
              <a:tailEnd/>
            </a:ln>
          </p:spPr>
          <p:txBody>
            <a:bodyPr wrap="none" anchor="ctr"/>
            <a:lstStyle/>
            <a:p>
              <a:endParaRPr lang="es-VE"/>
            </a:p>
          </p:txBody>
        </p:sp>
        <p:sp>
          <p:nvSpPr>
            <p:cNvPr id="26711" name="Rectangle 183"/>
            <p:cNvSpPr>
              <a:spLocks noChangeArrowheads="1"/>
            </p:cNvSpPr>
            <p:nvPr/>
          </p:nvSpPr>
          <p:spPr bwMode="auto">
            <a:xfrm rot="-5400000">
              <a:off x="2256" y="1536"/>
              <a:ext cx="144" cy="336"/>
            </a:xfrm>
            <a:prstGeom prst="rect">
              <a:avLst/>
            </a:prstGeom>
            <a:noFill/>
            <a:ln w="19050">
              <a:solidFill>
                <a:schemeClr val="tx1"/>
              </a:solidFill>
              <a:miter lim="800000"/>
              <a:headEnd/>
              <a:tailEnd/>
            </a:ln>
          </p:spPr>
          <p:txBody>
            <a:bodyPr wrap="none" anchor="ctr"/>
            <a:lstStyle/>
            <a:p>
              <a:endParaRPr lang="es-VE"/>
            </a:p>
          </p:txBody>
        </p:sp>
        <p:sp>
          <p:nvSpPr>
            <p:cNvPr id="26712" name="Line 184"/>
            <p:cNvSpPr>
              <a:spLocks noChangeShapeType="1"/>
            </p:cNvSpPr>
            <p:nvPr/>
          </p:nvSpPr>
          <p:spPr bwMode="auto">
            <a:xfrm>
              <a:off x="1488" y="2544"/>
              <a:ext cx="240" cy="0"/>
            </a:xfrm>
            <a:prstGeom prst="line">
              <a:avLst/>
            </a:prstGeom>
            <a:noFill/>
            <a:ln w="19050">
              <a:solidFill>
                <a:schemeClr val="tx1"/>
              </a:solidFill>
              <a:round/>
              <a:headEnd/>
              <a:tailEnd/>
            </a:ln>
          </p:spPr>
          <p:txBody>
            <a:bodyPr/>
            <a:lstStyle/>
            <a:p>
              <a:endParaRPr lang="es-PE"/>
            </a:p>
          </p:txBody>
        </p:sp>
        <p:sp>
          <p:nvSpPr>
            <p:cNvPr id="26713" name="Rectangle 185"/>
            <p:cNvSpPr>
              <a:spLocks noChangeArrowheads="1"/>
            </p:cNvSpPr>
            <p:nvPr/>
          </p:nvSpPr>
          <p:spPr bwMode="auto">
            <a:xfrm>
              <a:off x="432" y="1728"/>
              <a:ext cx="672" cy="912"/>
            </a:xfrm>
            <a:prstGeom prst="rect">
              <a:avLst/>
            </a:prstGeom>
            <a:noFill/>
            <a:ln w="19050">
              <a:solidFill>
                <a:schemeClr val="tx1"/>
              </a:solidFill>
              <a:miter lim="800000"/>
              <a:headEnd/>
              <a:tailEnd/>
            </a:ln>
          </p:spPr>
          <p:txBody>
            <a:bodyPr wrap="none" anchor="ctr"/>
            <a:lstStyle/>
            <a:p>
              <a:endParaRPr lang="es-VE"/>
            </a:p>
          </p:txBody>
        </p:sp>
        <p:sp>
          <p:nvSpPr>
            <p:cNvPr id="26714" name="Oval 186"/>
            <p:cNvSpPr>
              <a:spLocks noChangeArrowheads="1"/>
            </p:cNvSpPr>
            <p:nvPr/>
          </p:nvSpPr>
          <p:spPr bwMode="auto">
            <a:xfrm>
              <a:off x="1008" y="2016"/>
              <a:ext cx="96" cy="96"/>
            </a:xfrm>
            <a:prstGeom prst="ellipse">
              <a:avLst/>
            </a:prstGeom>
            <a:noFill/>
            <a:ln w="19050">
              <a:solidFill>
                <a:schemeClr val="tx1"/>
              </a:solidFill>
              <a:round/>
              <a:headEnd/>
              <a:tailEnd/>
            </a:ln>
          </p:spPr>
          <p:txBody>
            <a:bodyPr wrap="none" anchor="ctr"/>
            <a:lstStyle/>
            <a:p>
              <a:endParaRPr lang="es-VE"/>
            </a:p>
          </p:txBody>
        </p:sp>
        <p:sp>
          <p:nvSpPr>
            <p:cNvPr id="26715" name="Oval 187"/>
            <p:cNvSpPr>
              <a:spLocks noChangeArrowheads="1"/>
            </p:cNvSpPr>
            <p:nvPr/>
          </p:nvSpPr>
          <p:spPr bwMode="auto">
            <a:xfrm>
              <a:off x="1008" y="2208"/>
              <a:ext cx="96" cy="96"/>
            </a:xfrm>
            <a:prstGeom prst="ellipse">
              <a:avLst/>
            </a:prstGeom>
            <a:noFill/>
            <a:ln w="19050">
              <a:solidFill>
                <a:schemeClr val="tx1"/>
              </a:solidFill>
              <a:round/>
              <a:headEnd/>
              <a:tailEnd/>
            </a:ln>
          </p:spPr>
          <p:txBody>
            <a:bodyPr wrap="none" anchor="ctr"/>
            <a:lstStyle/>
            <a:p>
              <a:endParaRPr lang="es-VE"/>
            </a:p>
          </p:txBody>
        </p:sp>
        <p:sp>
          <p:nvSpPr>
            <p:cNvPr id="26716" name="Line 188"/>
            <p:cNvSpPr>
              <a:spLocks noChangeShapeType="1"/>
            </p:cNvSpPr>
            <p:nvPr/>
          </p:nvSpPr>
          <p:spPr bwMode="auto">
            <a:xfrm>
              <a:off x="1104" y="2064"/>
              <a:ext cx="3360" cy="0"/>
            </a:xfrm>
            <a:prstGeom prst="line">
              <a:avLst/>
            </a:prstGeom>
            <a:noFill/>
            <a:ln w="19050">
              <a:solidFill>
                <a:schemeClr val="tx1"/>
              </a:solidFill>
              <a:round/>
              <a:headEnd/>
              <a:tailEnd/>
            </a:ln>
          </p:spPr>
          <p:txBody>
            <a:bodyPr/>
            <a:lstStyle/>
            <a:p>
              <a:endParaRPr lang="es-PE"/>
            </a:p>
          </p:txBody>
        </p:sp>
        <p:sp>
          <p:nvSpPr>
            <p:cNvPr id="26717" name="Text Box 189"/>
            <p:cNvSpPr txBox="1">
              <a:spLocks noChangeArrowheads="1"/>
            </p:cNvSpPr>
            <p:nvPr/>
          </p:nvSpPr>
          <p:spPr bwMode="auto">
            <a:xfrm>
              <a:off x="336" y="3168"/>
              <a:ext cx="192" cy="336"/>
            </a:xfrm>
            <a:prstGeom prst="rect">
              <a:avLst/>
            </a:prstGeom>
            <a:noFill/>
            <a:ln w="9525">
              <a:noFill/>
              <a:miter lim="800000"/>
              <a:headEnd/>
              <a:tailEnd/>
            </a:ln>
          </p:spPr>
          <p:txBody>
            <a:bodyPr>
              <a:spAutoFit/>
            </a:bodyPr>
            <a:lstStyle/>
            <a:p>
              <a:pPr eaLnBrk="0" hangingPunct="0">
                <a:spcBef>
                  <a:spcPct val="50000"/>
                </a:spcBef>
              </a:pPr>
              <a:r>
                <a:rPr lang="es-MX" sz="1200">
                  <a:latin typeface="Arial Narrow" pitchFamily="34" charset="0"/>
                </a:rPr>
                <a:t>14 </a:t>
              </a:r>
              <a:endParaRPr lang="es-ES" sz="1200">
                <a:latin typeface="Arial Narrow" pitchFamily="34" charset="0"/>
              </a:endParaRPr>
            </a:p>
          </p:txBody>
        </p:sp>
        <p:sp>
          <p:nvSpPr>
            <p:cNvPr id="26718" name="Text Box 196"/>
            <p:cNvSpPr txBox="1">
              <a:spLocks noChangeArrowheads="1"/>
            </p:cNvSpPr>
            <p:nvPr/>
          </p:nvSpPr>
          <p:spPr bwMode="auto">
            <a:xfrm>
              <a:off x="480" y="2064"/>
              <a:ext cx="816" cy="221"/>
            </a:xfrm>
            <a:prstGeom prst="rect">
              <a:avLst/>
            </a:prstGeom>
            <a:noFill/>
            <a:ln w="9525">
              <a:noFill/>
              <a:miter lim="800000"/>
              <a:headEnd/>
              <a:tailEnd/>
            </a:ln>
          </p:spPr>
          <p:txBody>
            <a:bodyPr>
              <a:spAutoFit/>
            </a:bodyPr>
            <a:lstStyle/>
            <a:p>
              <a:pPr eaLnBrk="0" hangingPunct="0">
                <a:spcBef>
                  <a:spcPct val="50000"/>
                </a:spcBef>
              </a:pPr>
              <a:r>
                <a:rPr lang="es-MX" sz="1200">
                  <a:latin typeface="Arial Narrow" pitchFamily="34" charset="0"/>
                </a:rPr>
                <a:t>Proveedor</a:t>
              </a:r>
              <a:endParaRPr lang="es-ES" sz="1200">
                <a:latin typeface="Arial Narrow" pitchFamily="34" charset="0"/>
              </a:endParaRPr>
            </a:p>
          </p:txBody>
        </p:sp>
        <p:sp>
          <p:nvSpPr>
            <p:cNvPr id="26719" name="Text Box 197"/>
            <p:cNvSpPr txBox="1">
              <a:spLocks noChangeArrowheads="1"/>
            </p:cNvSpPr>
            <p:nvPr/>
          </p:nvSpPr>
          <p:spPr bwMode="auto">
            <a:xfrm>
              <a:off x="3984" y="2928"/>
              <a:ext cx="336" cy="336"/>
            </a:xfrm>
            <a:prstGeom prst="rect">
              <a:avLst/>
            </a:prstGeom>
            <a:noFill/>
            <a:ln w="9525">
              <a:noFill/>
              <a:miter lim="800000"/>
              <a:headEnd/>
              <a:tailEnd/>
            </a:ln>
          </p:spPr>
          <p:txBody>
            <a:bodyPr>
              <a:spAutoFit/>
            </a:bodyPr>
            <a:lstStyle/>
            <a:p>
              <a:pPr eaLnBrk="0" hangingPunct="0">
                <a:spcBef>
                  <a:spcPct val="50000"/>
                </a:spcBef>
              </a:pPr>
              <a:r>
                <a:rPr lang="es-MX" sz="1200">
                  <a:latin typeface="Arial Narrow" pitchFamily="34" charset="0"/>
                </a:rPr>
                <a:t>11      10</a:t>
              </a:r>
              <a:endParaRPr lang="es-ES" sz="1200">
                <a:latin typeface="Arial Narrow" pitchFamily="34" charset="0"/>
              </a:endParaRPr>
            </a:p>
          </p:txBody>
        </p:sp>
        <p:sp>
          <p:nvSpPr>
            <p:cNvPr id="26720" name="Text Box 198"/>
            <p:cNvSpPr txBox="1">
              <a:spLocks noChangeArrowheads="1"/>
            </p:cNvSpPr>
            <p:nvPr/>
          </p:nvSpPr>
          <p:spPr bwMode="auto">
            <a:xfrm>
              <a:off x="2256" y="3504"/>
              <a:ext cx="960" cy="336"/>
            </a:xfrm>
            <a:prstGeom prst="rect">
              <a:avLst/>
            </a:prstGeom>
            <a:noFill/>
            <a:ln w="9525">
              <a:noFill/>
              <a:miter lim="800000"/>
              <a:headEnd/>
              <a:tailEnd/>
            </a:ln>
          </p:spPr>
          <p:txBody>
            <a:bodyPr>
              <a:spAutoFit/>
            </a:bodyPr>
            <a:lstStyle/>
            <a:p>
              <a:pPr eaLnBrk="0" hangingPunct="0">
                <a:spcBef>
                  <a:spcPct val="50000"/>
                </a:spcBef>
              </a:pPr>
              <a:r>
                <a:rPr lang="es-MX" sz="1200">
                  <a:latin typeface="Arial Narrow" pitchFamily="34" charset="0"/>
                </a:rPr>
                <a:t>Departamento solicitante </a:t>
              </a:r>
              <a:endParaRPr lang="es-ES" sz="1200">
                <a:latin typeface="Arial Narrow" pitchFamily="34" charset="0"/>
              </a:endParaRPr>
            </a:p>
          </p:txBody>
        </p:sp>
        <p:sp>
          <p:nvSpPr>
            <p:cNvPr id="26721" name="Text Box 199"/>
            <p:cNvSpPr txBox="1">
              <a:spLocks noChangeArrowheads="1"/>
            </p:cNvSpPr>
            <p:nvPr/>
          </p:nvSpPr>
          <p:spPr bwMode="auto">
            <a:xfrm>
              <a:off x="4896" y="1584"/>
              <a:ext cx="432" cy="221"/>
            </a:xfrm>
            <a:prstGeom prst="rect">
              <a:avLst/>
            </a:prstGeom>
            <a:noFill/>
            <a:ln w="9525">
              <a:noFill/>
              <a:miter lim="800000"/>
              <a:headEnd/>
              <a:tailEnd/>
            </a:ln>
          </p:spPr>
          <p:txBody>
            <a:bodyPr>
              <a:spAutoFit/>
            </a:bodyPr>
            <a:lstStyle/>
            <a:p>
              <a:pPr eaLnBrk="0" hangingPunct="0">
                <a:spcBef>
                  <a:spcPct val="50000"/>
                </a:spcBef>
              </a:pPr>
              <a:r>
                <a:rPr lang="es-MX" sz="1200">
                  <a:latin typeface="Arial Narrow" pitchFamily="34" charset="0"/>
                </a:rPr>
                <a:t>Bodega</a:t>
              </a:r>
              <a:endParaRPr lang="es-ES" sz="1200">
                <a:latin typeface="Arial Narrow" pitchFamily="34" charset="0"/>
              </a:endParaRPr>
            </a:p>
          </p:txBody>
        </p:sp>
        <p:sp>
          <p:nvSpPr>
            <p:cNvPr id="26722" name="Text Box 200"/>
            <p:cNvSpPr txBox="1">
              <a:spLocks noChangeArrowheads="1"/>
            </p:cNvSpPr>
            <p:nvPr/>
          </p:nvSpPr>
          <p:spPr bwMode="auto">
            <a:xfrm>
              <a:off x="4944" y="2496"/>
              <a:ext cx="432" cy="221"/>
            </a:xfrm>
            <a:prstGeom prst="rect">
              <a:avLst/>
            </a:prstGeom>
            <a:noFill/>
            <a:ln w="9525">
              <a:noFill/>
              <a:miter lim="800000"/>
              <a:headEnd/>
              <a:tailEnd/>
            </a:ln>
          </p:spPr>
          <p:txBody>
            <a:bodyPr>
              <a:spAutoFit/>
            </a:bodyPr>
            <a:lstStyle/>
            <a:p>
              <a:pPr eaLnBrk="0" hangingPunct="0">
                <a:spcBef>
                  <a:spcPct val="50000"/>
                </a:spcBef>
              </a:pPr>
              <a:r>
                <a:rPr lang="es-MX" sz="1200">
                  <a:latin typeface="Arial Narrow" pitchFamily="34" charset="0"/>
                </a:rPr>
                <a:t>Almacén </a:t>
              </a:r>
              <a:endParaRPr lang="es-ES" sz="1200">
                <a:latin typeface="Arial Narrow" pitchFamily="34" charset="0"/>
              </a:endParaRPr>
            </a:p>
          </p:txBody>
        </p:sp>
        <p:sp>
          <p:nvSpPr>
            <p:cNvPr id="26723" name="Text Box 201"/>
            <p:cNvSpPr txBox="1">
              <a:spLocks noChangeArrowheads="1"/>
            </p:cNvSpPr>
            <p:nvPr/>
          </p:nvSpPr>
          <p:spPr bwMode="auto">
            <a:xfrm>
              <a:off x="2304" y="864"/>
              <a:ext cx="960" cy="336"/>
            </a:xfrm>
            <a:prstGeom prst="rect">
              <a:avLst/>
            </a:prstGeom>
            <a:noFill/>
            <a:ln w="9525">
              <a:noFill/>
              <a:miter lim="800000"/>
              <a:headEnd/>
              <a:tailEnd/>
            </a:ln>
          </p:spPr>
          <p:txBody>
            <a:bodyPr>
              <a:spAutoFit/>
            </a:bodyPr>
            <a:lstStyle/>
            <a:p>
              <a:pPr eaLnBrk="0" hangingPunct="0">
                <a:spcBef>
                  <a:spcPct val="50000"/>
                </a:spcBef>
              </a:pPr>
              <a:r>
                <a:rPr lang="es-MX" sz="1200">
                  <a:latin typeface="Arial Narrow" pitchFamily="34" charset="0"/>
                </a:rPr>
                <a:t>Departamento solicitante </a:t>
              </a:r>
              <a:endParaRPr lang="es-ES" sz="1200">
                <a:latin typeface="Arial Narrow" pitchFamily="34" charset="0"/>
              </a:endParaRPr>
            </a:p>
          </p:txBody>
        </p:sp>
        <p:sp>
          <p:nvSpPr>
            <p:cNvPr id="26724" name="Text Box 202"/>
            <p:cNvSpPr txBox="1">
              <a:spLocks noChangeArrowheads="1"/>
            </p:cNvSpPr>
            <p:nvPr/>
          </p:nvSpPr>
          <p:spPr bwMode="auto">
            <a:xfrm>
              <a:off x="4608" y="1392"/>
              <a:ext cx="192" cy="221"/>
            </a:xfrm>
            <a:prstGeom prst="rect">
              <a:avLst/>
            </a:prstGeom>
            <a:noFill/>
            <a:ln w="9525">
              <a:noFill/>
              <a:miter lim="800000"/>
              <a:headEnd/>
              <a:tailEnd/>
            </a:ln>
          </p:spPr>
          <p:txBody>
            <a:bodyPr>
              <a:spAutoFit/>
            </a:bodyPr>
            <a:lstStyle/>
            <a:p>
              <a:pPr eaLnBrk="0" hangingPunct="0">
                <a:spcBef>
                  <a:spcPct val="50000"/>
                </a:spcBef>
              </a:pPr>
              <a:r>
                <a:rPr lang="es-MX" sz="1200">
                  <a:latin typeface="Arial Narrow" pitchFamily="34" charset="0"/>
                </a:rPr>
                <a:t>3</a:t>
              </a:r>
              <a:endParaRPr lang="es-ES" sz="1200">
                <a:latin typeface="Arial Narrow" pitchFamily="34" charset="0"/>
              </a:endParaRPr>
            </a:p>
          </p:txBody>
        </p:sp>
        <p:sp>
          <p:nvSpPr>
            <p:cNvPr id="26725" name="Text Box 203"/>
            <p:cNvSpPr txBox="1">
              <a:spLocks noChangeArrowheads="1"/>
            </p:cNvSpPr>
            <p:nvPr/>
          </p:nvSpPr>
          <p:spPr bwMode="auto">
            <a:xfrm>
              <a:off x="4416" y="912"/>
              <a:ext cx="192" cy="221"/>
            </a:xfrm>
            <a:prstGeom prst="rect">
              <a:avLst/>
            </a:prstGeom>
            <a:noFill/>
            <a:ln w="9525">
              <a:noFill/>
              <a:miter lim="800000"/>
              <a:headEnd/>
              <a:tailEnd/>
            </a:ln>
          </p:spPr>
          <p:txBody>
            <a:bodyPr>
              <a:spAutoFit/>
            </a:bodyPr>
            <a:lstStyle/>
            <a:p>
              <a:pPr eaLnBrk="0" hangingPunct="0">
                <a:spcBef>
                  <a:spcPct val="50000"/>
                </a:spcBef>
              </a:pPr>
              <a:r>
                <a:rPr lang="es-MX" sz="1200">
                  <a:latin typeface="Arial Narrow" pitchFamily="34" charset="0"/>
                </a:rPr>
                <a:t>1</a:t>
              </a:r>
              <a:endParaRPr lang="es-ES" sz="1200">
                <a:latin typeface="Arial Narrow" pitchFamily="34" charset="0"/>
              </a:endParaRPr>
            </a:p>
          </p:txBody>
        </p:sp>
        <p:sp>
          <p:nvSpPr>
            <p:cNvPr id="26726" name="Text Box 204"/>
            <p:cNvSpPr txBox="1">
              <a:spLocks noChangeArrowheads="1"/>
            </p:cNvSpPr>
            <p:nvPr/>
          </p:nvSpPr>
          <p:spPr bwMode="auto">
            <a:xfrm>
              <a:off x="2928" y="2688"/>
              <a:ext cx="192" cy="336"/>
            </a:xfrm>
            <a:prstGeom prst="rect">
              <a:avLst/>
            </a:prstGeom>
            <a:noFill/>
            <a:ln w="9525">
              <a:noFill/>
              <a:miter lim="800000"/>
              <a:headEnd/>
              <a:tailEnd/>
            </a:ln>
          </p:spPr>
          <p:txBody>
            <a:bodyPr>
              <a:spAutoFit/>
            </a:bodyPr>
            <a:lstStyle/>
            <a:p>
              <a:pPr eaLnBrk="0" hangingPunct="0">
                <a:spcBef>
                  <a:spcPct val="50000"/>
                </a:spcBef>
              </a:pPr>
              <a:r>
                <a:rPr lang="es-MX" sz="1200">
                  <a:latin typeface="Arial Narrow" pitchFamily="34" charset="0"/>
                </a:rPr>
                <a:t>12 </a:t>
              </a:r>
              <a:endParaRPr lang="es-ES" sz="1200">
                <a:latin typeface="Arial Narrow" pitchFamily="34" charset="0"/>
              </a:endParaRPr>
            </a:p>
          </p:txBody>
        </p:sp>
        <p:sp>
          <p:nvSpPr>
            <p:cNvPr id="26727" name="Text Box 205"/>
            <p:cNvSpPr txBox="1">
              <a:spLocks noChangeArrowheads="1"/>
            </p:cNvSpPr>
            <p:nvPr/>
          </p:nvSpPr>
          <p:spPr bwMode="auto">
            <a:xfrm>
              <a:off x="2928" y="1920"/>
              <a:ext cx="192" cy="336"/>
            </a:xfrm>
            <a:prstGeom prst="rect">
              <a:avLst/>
            </a:prstGeom>
            <a:noFill/>
            <a:ln w="9525">
              <a:noFill/>
              <a:miter lim="800000"/>
              <a:headEnd/>
              <a:tailEnd/>
            </a:ln>
          </p:spPr>
          <p:txBody>
            <a:bodyPr>
              <a:spAutoFit/>
            </a:bodyPr>
            <a:lstStyle/>
            <a:p>
              <a:pPr eaLnBrk="0" hangingPunct="0">
                <a:spcBef>
                  <a:spcPct val="50000"/>
                </a:spcBef>
              </a:pPr>
              <a:r>
                <a:rPr lang="es-MX" sz="1200">
                  <a:latin typeface="Arial Narrow" pitchFamily="34" charset="0"/>
                </a:rPr>
                <a:t>15</a:t>
              </a:r>
              <a:endParaRPr lang="es-ES" sz="1200">
                <a:latin typeface="Arial Narrow" pitchFamily="34" charset="0"/>
              </a:endParaRPr>
            </a:p>
          </p:txBody>
        </p:sp>
        <p:sp>
          <p:nvSpPr>
            <p:cNvPr id="26728" name="Text Box 206"/>
            <p:cNvSpPr txBox="1">
              <a:spLocks noChangeArrowheads="1"/>
            </p:cNvSpPr>
            <p:nvPr/>
          </p:nvSpPr>
          <p:spPr bwMode="auto">
            <a:xfrm>
              <a:off x="864" y="2256"/>
              <a:ext cx="192" cy="336"/>
            </a:xfrm>
            <a:prstGeom prst="rect">
              <a:avLst/>
            </a:prstGeom>
            <a:noFill/>
            <a:ln w="9525">
              <a:noFill/>
              <a:miter lim="800000"/>
              <a:headEnd/>
              <a:tailEnd/>
            </a:ln>
          </p:spPr>
          <p:txBody>
            <a:bodyPr>
              <a:spAutoFit/>
            </a:bodyPr>
            <a:lstStyle/>
            <a:p>
              <a:pPr eaLnBrk="0" hangingPunct="0">
                <a:spcBef>
                  <a:spcPct val="50000"/>
                </a:spcBef>
              </a:pPr>
              <a:r>
                <a:rPr lang="es-MX" sz="1200">
                  <a:latin typeface="Arial Narrow" pitchFamily="34" charset="0"/>
                </a:rPr>
                <a:t>13 </a:t>
              </a:r>
              <a:endParaRPr lang="es-ES" sz="1200">
                <a:latin typeface="Arial Narrow" pitchFamily="34" charset="0"/>
              </a:endParaRPr>
            </a:p>
          </p:txBody>
        </p:sp>
        <p:sp>
          <p:nvSpPr>
            <p:cNvPr id="26729" name="Text Box 207"/>
            <p:cNvSpPr txBox="1">
              <a:spLocks noChangeArrowheads="1"/>
            </p:cNvSpPr>
            <p:nvPr/>
          </p:nvSpPr>
          <p:spPr bwMode="auto">
            <a:xfrm>
              <a:off x="864" y="1920"/>
              <a:ext cx="192" cy="336"/>
            </a:xfrm>
            <a:prstGeom prst="rect">
              <a:avLst/>
            </a:prstGeom>
            <a:noFill/>
            <a:ln w="9525">
              <a:noFill/>
              <a:miter lim="800000"/>
              <a:headEnd/>
              <a:tailEnd/>
            </a:ln>
          </p:spPr>
          <p:txBody>
            <a:bodyPr>
              <a:spAutoFit/>
            </a:bodyPr>
            <a:lstStyle/>
            <a:p>
              <a:pPr eaLnBrk="0" hangingPunct="0">
                <a:spcBef>
                  <a:spcPct val="50000"/>
                </a:spcBef>
              </a:pPr>
              <a:r>
                <a:rPr lang="es-MX" sz="1200">
                  <a:latin typeface="Arial Narrow" pitchFamily="34" charset="0"/>
                </a:rPr>
                <a:t>14 </a:t>
              </a:r>
              <a:endParaRPr lang="es-ES" sz="1200">
                <a:latin typeface="Arial Narrow" pitchFamily="34" charset="0"/>
              </a:endParaRPr>
            </a:p>
          </p:txBody>
        </p:sp>
        <p:sp>
          <p:nvSpPr>
            <p:cNvPr id="26730" name="Text Box 208"/>
            <p:cNvSpPr txBox="1">
              <a:spLocks noChangeArrowheads="1"/>
            </p:cNvSpPr>
            <p:nvPr/>
          </p:nvSpPr>
          <p:spPr bwMode="auto">
            <a:xfrm>
              <a:off x="3936" y="1200"/>
              <a:ext cx="288" cy="202"/>
            </a:xfrm>
            <a:prstGeom prst="rect">
              <a:avLst/>
            </a:prstGeom>
            <a:noFill/>
            <a:ln w="9525">
              <a:noFill/>
              <a:miter lim="800000"/>
              <a:headEnd/>
              <a:tailEnd/>
            </a:ln>
          </p:spPr>
          <p:txBody>
            <a:bodyPr>
              <a:spAutoFit/>
            </a:bodyPr>
            <a:lstStyle/>
            <a:p>
              <a:pPr eaLnBrk="0" hangingPunct="0">
                <a:spcBef>
                  <a:spcPct val="50000"/>
                </a:spcBef>
              </a:pPr>
              <a:r>
                <a:rPr lang="es-MX" sz="1000">
                  <a:latin typeface="Arial Narrow" pitchFamily="34" charset="0"/>
                </a:rPr>
                <a:t>7, 18</a:t>
              </a:r>
              <a:endParaRPr lang="es-ES" sz="1000">
                <a:latin typeface="Arial Narrow" pitchFamily="34" charset="0"/>
              </a:endParaRPr>
            </a:p>
          </p:txBody>
        </p:sp>
        <p:sp>
          <p:nvSpPr>
            <p:cNvPr id="26731" name="Text Box 209"/>
            <p:cNvSpPr txBox="1">
              <a:spLocks noChangeArrowheads="1"/>
            </p:cNvSpPr>
            <p:nvPr/>
          </p:nvSpPr>
          <p:spPr bwMode="auto">
            <a:xfrm>
              <a:off x="4368" y="1728"/>
              <a:ext cx="336" cy="202"/>
            </a:xfrm>
            <a:prstGeom prst="rect">
              <a:avLst/>
            </a:prstGeom>
            <a:noFill/>
            <a:ln w="9525">
              <a:noFill/>
              <a:miter lim="800000"/>
              <a:headEnd/>
              <a:tailEnd/>
            </a:ln>
          </p:spPr>
          <p:txBody>
            <a:bodyPr>
              <a:spAutoFit/>
            </a:bodyPr>
            <a:lstStyle/>
            <a:p>
              <a:pPr eaLnBrk="0" hangingPunct="0">
                <a:spcBef>
                  <a:spcPct val="50000"/>
                </a:spcBef>
              </a:pPr>
              <a:r>
                <a:rPr lang="es-MX" sz="1000">
                  <a:latin typeface="Arial Narrow" pitchFamily="34" charset="0"/>
                </a:rPr>
                <a:t>6, 17</a:t>
              </a:r>
              <a:endParaRPr lang="es-ES" sz="1000">
                <a:latin typeface="Arial Narrow" pitchFamily="34" charset="0"/>
              </a:endParaRPr>
            </a:p>
          </p:txBody>
        </p:sp>
        <p:sp>
          <p:nvSpPr>
            <p:cNvPr id="26732" name="Text Box 210"/>
            <p:cNvSpPr txBox="1">
              <a:spLocks noChangeArrowheads="1"/>
            </p:cNvSpPr>
            <p:nvPr/>
          </p:nvSpPr>
          <p:spPr bwMode="auto">
            <a:xfrm>
              <a:off x="3984" y="1008"/>
              <a:ext cx="192" cy="221"/>
            </a:xfrm>
            <a:prstGeom prst="rect">
              <a:avLst/>
            </a:prstGeom>
            <a:noFill/>
            <a:ln w="9525">
              <a:noFill/>
              <a:miter lim="800000"/>
              <a:headEnd/>
              <a:tailEnd/>
            </a:ln>
          </p:spPr>
          <p:txBody>
            <a:bodyPr>
              <a:spAutoFit/>
            </a:bodyPr>
            <a:lstStyle/>
            <a:p>
              <a:pPr eaLnBrk="0" hangingPunct="0">
                <a:spcBef>
                  <a:spcPct val="50000"/>
                </a:spcBef>
              </a:pPr>
              <a:r>
                <a:rPr lang="es-MX" sz="1200">
                  <a:latin typeface="Arial Narrow" pitchFamily="34" charset="0"/>
                </a:rPr>
                <a:t>2</a:t>
              </a:r>
              <a:endParaRPr lang="es-ES" sz="1200">
                <a:latin typeface="Arial Narrow" pitchFamily="34" charset="0"/>
              </a:endParaRPr>
            </a:p>
          </p:txBody>
        </p:sp>
        <p:sp>
          <p:nvSpPr>
            <p:cNvPr id="26733" name="Text Box 211"/>
            <p:cNvSpPr txBox="1">
              <a:spLocks noChangeArrowheads="1"/>
            </p:cNvSpPr>
            <p:nvPr/>
          </p:nvSpPr>
          <p:spPr bwMode="auto">
            <a:xfrm>
              <a:off x="4848" y="3168"/>
              <a:ext cx="192" cy="202"/>
            </a:xfrm>
            <a:prstGeom prst="rect">
              <a:avLst/>
            </a:prstGeom>
            <a:noFill/>
            <a:ln w="9525">
              <a:noFill/>
              <a:miter lim="800000"/>
              <a:headEnd/>
              <a:tailEnd/>
            </a:ln>
          </p:spPr>
          <p:txBody>
            <a:bodyPr>
              <a:spAutoFit/>
            </a:bodyPr>
            <a:lstStyle/>
            <a:p>
              <a:pPr eaLnBrk="0" hangingPunct="0">
                <a:spcBef>
                  <a:spcPct val="50000"/>
                </a:spcBef>
              </a:pPr>
              <a:r>
                <a:rPr lang="es-MX" sz="1000">
                  <a:latin typeface="Arial Narrow" pitchFamily="34" charset="0"/>
                </a:rPr>
                <a:t>8</a:t>
              </a:r>
              <a:endParaRPr lang="es-ES" sz="1000">
                <a:latin typeface="Arial Narrow" pitchFamily="34" charset="0"/>
              </a:endParaRPr>
            </a:p>
          </p:txBody>
        </p:sp>
        <p:sp>
          <p:nvSpPr>
            <p:cNvPr id="26734" name="Text Box 212"/>
            <p:cNvSpPr txBox="1">
              <a:spLocks noChangeArrowheads="1"/>
            </p:cNvSpPr>
            <p:nvPr/>
          </p:nvSpPr>
          <p:spPr bwMode="auto">
            <a:xfrm>
              <a:off x="4800" y="2880"/>
              <a:ext cx="240" cy="298"/>
            </a:xfrm>
            <a:prstGeom prst="rect">
              <a:avLst/>
            </a:prstGeom>
            <a:noFill/>
            <a:ln w="9525">
              <a:noFill/>
              <a:miter lim="800000"/>
              <a:headEnd/>
              <a:tailEnd/>
            </a:ln>
          </p:spPr>
          <p:txBody>
            <a:bodyPr>
              <a:spAutoFit/>
            </a:bodyPr>
            <a:lstStyle/>
            <a:p>
              <a:pPr eaLnBrk="0" hangingPunct="0">
                <a:spcBef>
                  <a:spcPct val="50000"/>
                </a:spcBef>
              </a:pPr>
              <a:r>
                <a:rPr lang="es-MX" sz="1000">
                  <a:latin typeface="Arial Narrow" pitchFamily="34" charset="0"/>
                </a:rPr>
                <a:t>5, 16</a:t>
              </a:r>
              <a:endParaRPr lang="es-ES" sz="1000">
                <a:latin typeface="Arial Narrow" pitchFamily="34" charset="0"/>
              </a:endParaRPr>
            </a:p>
          </p:txBody>
        </p:sp>
        <p:sp>
          <p:nvSpPr>
            <p:cNvPr id="26735" name="Text Box 213"/>
            <p:cNvSpPr txBox="1">
              <a:spLocks noChangeArrowheads="1"/>
            </p:cNvSpPr>
            <p:nvPr/>
          </p:nvSpPr>
          <p:spPr bwMode="auto">
            <a:xfrm>
              <a:off x="4944" y="2688"/>
              <a:ext cx="192" cy="202"/>
            </a:xfrm>
            <a:prstGeom prst="rect">
              <a:avLst/>
            </a:prstGeom>
            <a:noFill/>
            <a:ln w="9525">
              <a:noFill/>
              <a:miter lim="800000"/>
              <a:headEnd/>
              <a:tailEnd/>
            </a:ln>
          </p:spPr>
          <p:txBody>
            <a:bodyPr>
              <a:spAutoFit/>
            </a:bodyPr>
            <a:lstStyle/>
            <a:p>
              <a:pPr eaLnBrk="0" hangingPunct="0">
                <a:spcBef>
                  <a:spcPct val="50000"/>
                </a:spcBef>
              </a:pPr>
              <a:r>
                <a:rPr lang="es-MX" sz="1000">
                  <a:latin typeface="Arial Narrow" pitchFamily="34" charset="0"/>
                </a:rPr>
                <a:t>4</a:t>
              </a:r>
              <a:endParaRPr lang="es-ES" sz="1000">
                <a:latin typeface="Arial Narrow" pitchFamily="34" charset="0"/>
              </a:endParaRPr>
            </a:p>
          </p:txBody>
        </p:sp>
        <p:sp>
          <p:nvSpPr>
            <p:cNvPr id="26736" name="Text Box 214"/>
            <p:cNvSpPr txBox="1">
              <a:spLocks noChangeArrowheads="1"/>
            </p:cNvSpPr>
            <p:nvPr/>
          </p:nvSpPr>
          <p:spPr bwMode="auto">
            <a:xfrm>
              <a:off x="4224" y="2544"/>
              <a:ext cx="240" cy="221"/>
            </a:xfrm>
            <a:prstGeom prst="rect">
              <a:avLst/>
            </a:prstGeom>
            <a:noFill/>
            <a:ln w="9525">
              <a:noFill/>
              <a:miter lim="800000"/>
              <a:headEnd/>
              <a:tailEnd/>
            </a:ln>
          </p:spPr>
          <p:txBody>
            <a:bodyPr>
              <a:spAutoFit/>
            </a:bodyPr>
            <a:lstStyle/>
            <a:p>
              <a:pPr eaLnBrk="0" hangingPunct="0">
                <a:spcBef>
                  <a:spcPct val="50000"/>
                </a:spcBef>
              </a:pPr>
              <a:r>
                <a:rPr lang="es-MX" sz="1200">
                  <a:latin typeface="Arial Narrow" pitchFamily="34" charset="0"/>
                </a:rPr>
                <a:t>9</a:t>
              </a:r>
              <a:endParaRPr lang="es-ES" sz="1200">
                <a:latin typeface="Arial Narrow"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500" fill="hold"/>
                                        <p:tgtEl>
                                          <p:spTgt spid="29698"/>
                                        </p:tgtEl>
                                        <p:attrNameLst>
                                          <p:attrName>ppt_w</p:attrName>
                                        </p:attrNameLst>
                                      </p:cBhvr>
                                      <p:tavLst>
                                        <p:tav tm="0">
                                          <p:val>
                                            <p:fltVal val="0"/>
                                          </p:val>
                                        </p:tav>
                                        <p:tav tm="100000">
                                          <p:val>
                                            <p:strVal val="#ppt_w"/>
                                          </p:val>
                                        </p:tav>
                                      </p:tavLst>
                                    </p:anim>
                                    <p:anim calcmode="lin" valueType="num">
                                      <p:cBhvr>
                                        <p:cTn id="8" dur="500" fill="hold"/>
                                        <p:tgtEl>
                                          <p:spTgt spid="2969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DBD669F-2DFE-43A9-8CEB-944EDD6146C5}" type="slidenum">
              <a:rPr lang="es-PE" smtClean="0">
                <a:solidFill>
                  <a:srgbClr val="FF0000"/>
                </a:solidFill>
              </a:rPr>
              <a:pPr/>
              <a:t>49</a:t>
            </a:fld>
            <a:endParaRPr lang="es-PE" dirty="0">
              <a:solidFill>
                <a:srgbClr val="FF0000"/>
              </a:solidFill>
            </a:endParaRPr>
          </a:p>
        </p:txBody>
      </p:sp>
      <p:sp>
        <p:nvSpPr>
          <p:cNvPr id="4" name="3 Rectángulo"/>
          <p:cNvSpPr/>
          <p:nvPr/>
        </p:nvSpPr>
        <p:spPr>
          <a:xfrm>
            <a:off x="2928926" y="2214554"/>
            <a:ext cx="3050772" cy="1200329"/>
          </a:xfrm>
          <a:prstGeom prst="rect">
            <a:avLst/>
          </a:prstGeom>
        </p:spPr>
        <p:txBody>
          <a:bodyPr wrap="none">
            <a:spAutoFit/>
          </a:bodyPr>
          <a:lstStyle/>
          <a:p>
            <a:r>
              <a:rPr lang="es-ES" sz="2400" b="1" dirty="0" smtClean="0">
                <a:solidFill>
                  <a:srgbClr val="FF0000"/>
                </a:solidFill>
              </a:rPr>
              <a:t>DIAGRAMAS DE FLUJO</a:t>
            </a:r>
          </a:p>
          <a:p>
            <a:endParaRPr lang="es-ES" sz="2400" b="1" dirty="0" smtClean="0">
              <a:solidFill>
                <a:srgbClr val="FF0000"/>
              </a:solidFill>
            </a:endParaRPr>
          </a:p>
          <a:p>
            <a:r>
              <a:rPr lang="es-ES" sz="2400" b="1" dirty="0" smtClean="0">
                <a:solidFill>
                  <a:srgbClr val="FF0000"/>
                </a:solidFill>
              </a:rPr>
              <a:t>        Ejemplos: </a:t>
            </a:r>
            <a:endParaRPr lang="es-PE" sz="2400"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DBD669F-2DFE-43A9-8CEB-944EDD6146C5}" type="slidenum">
              <a:rPr lang="es-PE" smtClean="0">
                <a:solidFill>
                  <a:srgbClr val="FF0000"/>
                </a:solidFill>
              </a:rPr>
              <a:pPr/>
              <a:t>5</a:t>
            </a:fld>
            <a:endParaRPr lang="es-PE" dirty="0">
              <a:solidFill>
                <a:srgbClr val="FF0000"/>
              </a:solidFill>
            </a:endParaRPr>
          </a:p>
        </p:txBody>
      </p:sp>
      <p:sp>
        <p:nvSpPr>
          <p:cNvPr id="3" name="Rectangle 1"/>
          <p:cNvSpPr>
            <a:spLocks noChangeArrowheads="1"/>
          </p:cNvSpPr>
          <p:nvPr/>
        </p:nvSpPr>
        <p:spPr bwMode="auto">
          <a:xfrm>
            <a:off x="1285852" y="1859340"/>
            <a:ext cx="671517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PE" sz="2400" b="1" dirty="0" smtClean="0"/>
              <a:t>Actividad:</a:t>
            </a:r>
          </a:p>
          <a:p>
            <a:endParaRPr lang="es-PE" sz="2400" dirty="0" smtClean="0"/>
          </a:p>
          <a:p>
            <a:r>
              <a:rPr lang="es-PE" sz="2400" dirty="0" smtClean="0"/>
              <a:t>“Conjunto de tareas necesarias para la obtención de un resultado”.</a:t>
            </a:r>
          </a:p>
          <a:p>
            <a:endParaRPr lang="es-PE" sz="2400" dirty="0" smtClean="0"/>
          </a:p>
          <a:p>
            <a:endParaRPr lang="es-PE" sz="2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DBD669F-2DFE-43A9-8CEB-944EDD6146C5}" type="slidenum">
              <a:rPr lang="es-PE" smtClean="0">
                <a:solidFill>
                  <a:srgbClr val="FF0000"/>
                </a:solidFill>
              </a:rPr>
              <a:pPr/>
              <a:t>50</a:t>
            </a:fld>
            <a:endParaRPr lang="es-PE" dirty="0">
              <a:solidFill>
                <a:srgbClr val="FF0000"/>
              </a:solidFill>
            </a:endParaRPr>
          </a:p>
        </p:txBody>
      </p:sp>
      <p:sp>
        <p:nvSpPr>
          <p:cNvPr id="4" name="3 Rectángulo"/>
          <p:cNvSpPr/>
          <p:nvPr/>
        </p:nvSpPr>
        <p:spPr>
          <a:xfrm>
            <a:off x="899592" y="2132856"/>
            <a:ext cx="7344816" cy="4154984"/>
          </a:xfrm>
          <a:prstGeom prst="rect">
            <a:avLst/>
          </a:prstGeom>
        </p:spPr>
        <p:txBody>
          <a:bodyPr wrap="square">
            <a:spAutoFit/>
          </a:bodyPr>
          <a:lstStyle/>
          <a:p>
            <a:r>
              <a:rPr lang="es-PE" b="1" dirty="0" smtClean="0">
                <a:solidFill>
                  <a:srgbClr val="FF0000"/>
                </a:solidFill>
              </a:rPr>
              <a:t>Ejemplo:</a:t>
            </a:r>
          </a:p>
          <a:p>
            <a:pPr algn="just"/>
            <a:endParaRPr lang="es-PE" dirty="0" smtClean="0"/>
          </a:p>
          <a:p>
            <a:pPr algn="just"/>
            <a:r>
              <a:rPr lang="es-PE" b="1" dirty="0" smtClean="0"/>
              <a:t>Proceso de Revisión de Documentos:</a:t>
            </a:r>
          </a:p>
          <a:p>
            <a:pPr algn="just"/>
            <a:endParaRPr lang="es-PE" b="1" dirty="0" smtClean="0"/>
          </a:p>
          <a:p>
            <a:pPr algn="just"/>
            <a:r>
              <a:rPr lang="es-PE" sz="1600" dirty="0" smtClean="0"/>
              <a:t>Este </a:t>
            </a:r>
            <a:r>
              <a:rPr lang="es-PE" sz="1600" dirty="0" smtClean="0"/>
              <a:t>proceso consiste en revisar el documento de principio a fin, en </a:t>
            </a:r>
            <a:r>
              <a:rPr lang="es-PE" sz="1600" dirty="0" smtClean="0"/>
              <a:t>busca </a:t>
            </a:r>
            <a:r>
              <a:rPr lang="es-PE" sz="1600" dirty="0" smtClean="0"/>
              <a:t>de errores tipográficos cuando se ha concluido la captura de información. Todos </a:t>
            </a:r>
            <a:r>
              <a:rPr lang="es-PE" sz="1600" dirty="0" smtClean="0"/>
              <a:t>los </a:t>
            </a:r>
            <a:r>
              <a:rPr lang="es-PE" sz="1600" dirty="0" err="1" smtClean="0"/>
              <a:t>capturistas</a:t>
            </a:r>
            <a:r>
              <a:rPr lang="es-PE" sz="1600" dirty="0" smtClean="0"/>
              <a:t> </a:t>
            </a:r>
            <a:r>
              <a:rPr lang="es-PE" sz="1600" dirty="0" smtClean="0"/>
              <a:t>tienen la habilidad de teclear texto a alta velocidad y precisión, manteniendo tasas de error en niveles inferiores al 3%, por tal motivo es necesario incluir este paso como parte del ciclo de producción del proyecto final</a:t>
            </a:r>
            <a:r>
              <a:rPr lang="es-PE" sz="1600" dirty="0" smtClean="0"/>
              <a:t>.</a:t>
            </a:r>
          </a:p>
          <a:p>
            <a:pPr algn="just"/>
            <a:endParaRPr lang="es-PE" sz="1600" dirty="0" smtClean="0"/>
          </a:p>
          <a:p>
            <a:pPr algn="just"/>
            <a:r>
              <a:rPr lang="es-PE" sz="1600" dirty="0" smtClean="0"/>
              <a:t>La revisión de un proyecto es realizado en primera instancia por </a:t>
            </a:r>
            <a:r>
              <a:rPr lang="es-PE" sz="1600" dirty="0" smtClean="0"/>
              <a:t>el personal </a:t>
            </a:r>
            <a:r>
              <a:rPr lang="es-PE" sz="1600" dirty="0" smtClean="0"/>
              <a:t>quienes se encargan de hacer la lectura y consignación de los errores encontrados, luego se hacen las correcciones necesarias directamente en el archivo. Siempre es recomendable que la siguiente revisión sea llevada a cabo por el cliente. Todos los documentos y trabajos finales se entregan 100% libres de error. En el siguiente diagrama de flujo </a:t>
            </a:r>
            <a:r>
              <a:rPr lang="es-PE" sz="1600" dirty="0" smtClean="0"/>
              <a:t>se muestran los </a:t>
            </a:r>
            <a:r>
              <a:rPr lang="es-PE" sz="1600" dirty="0" smtClean="0"/>
              <a:t>pasos y/o procesos que se </a:t>
            </a:r>
            <a:r>
              <a:rPr lang="es-PE" sz="1600" dirty="0" smtClean="0"/>
              <a:t>realizan:</a:t>
            </a:r>
            <a:endParaRPr lang="es-PE" sz="1600" dirty="0"/>
          </a:p>
        </p:txBody>
      </p:sp>
      <p:pic>
        <p:nvPicPr>
          <p:cNvPr id="184322" name="Picture 2"/>
          <p:cNvPicPr>
            <a:picLocks noChangeAspect="1" noChangeArrowheads="1"/>
          </p:cNvPicPr>
          <p:nvPr/>
        </p:nvPicPr>
        <p:blipFill>
          <a:blip r:embed="rId2" cstate="print"/>
          <a:srcRect/>
          <a:stretch>
            <a:fillRect/>
          </a:stretch>
        </p:blipFill>
        <p:spPr bwMode="auto">
          <a:xfrm>
            <a:off x="2627784" y="476672"/>
            <a:ext cx="5328592" cy="19975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DBD669F-2DFE-43A9-8CEB-944EDD6146C5}" type="slidenum">
              <a:rPr lang="es-PE" smtClean="0">
                <a:solidFill>
                  <a:srgbClr val="FF0000"/>
                </a:solidFill>
              </a:rPr>
              <a:pPr/>
              <a:t>51</a:t>
            </a:fld>
            <a:endParaRPr lang="es-PE" dirty="0">
              <a:solidFill>
                <a:srgbClr val="FF0000"/>
              </a:solidFill>
            </a:endParaRPr>
          </a:p>
        </p:txBody>
      </p:sp>
      <p:pic>
        <p:nvPicPr>
          <p:cNvPr id="183299" name="Picture 3"/>
          <p:cNvPicPr>
            <a:picLocks noChangeAspect="1" noChangeArrowheads="1"/>
          </p:cNvPicPr>
          <p:nvPr/>
        </p:nvPicPr>
        <p:blipFill>
          <a:blip r:embed="rId2" cstate="print"/>
          <a:srcRect/>
          <a:stretch>
            <a:fillRect/>
          </a:stretch>
        </p:blipFill>
        <p:spPr bwMode="auto">
          <a:xfrm>
            <a:off x="2915816" y="260648"/>
            <a:ext cx="3096344" cy="60486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DBD669F-2DFE-43A9-8CEB-944EDD6146C5}" type="slidenum">
              <a:rPr lang="es-PE" smtClean="0">
                <a:solidFill>
                  <a:srgbClr val="FF0000"/>
                </a:solidFill>
              </a:rPr>
              <a:pPr/>
              <a:t>52</a:t>
            </a:fld>
            <a:endParaRPr lang="es-PE" dirty="0">
              <a:solidFill>
                <a:srgbClr val="FF0000"/>
              </a:solidFill>
            </a:endParaRPr>
          </a:p>
        </p:txBody>
      </p:sp>
      <p:sp>
        <p:nvSpPr>
          <p:cNvPr id="104451" name="Rectangle 3"/>
          <p:cNvSpPr>
            <a:spLocks noChangeArrowheads="1"/>
          </p:cNvSpPr>
          <p:nvPr/>
        </p:nvSpPr>
        <p:spPr bwMode="auto">
          <a:xfrm>
            <a:off x="2555776" y="521750"/>
            <a:ext cx="443656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FF0000"/>
                </a:solidFill>
                <a:effectLst/>
                <a:latin typeface="Helvetica"/>
                <a:ea typeface="Times New Roman" pitchFamily="18" charset="0"/>
                <a:cs typeface="Arial" pitchFamily="34" charset="0"/>
              </a:rPr>
              <a:t>Solicitud de compra:</a:t>
            </a:r>
            <a:endParaRPr kumimoji="0" lang="es-ES" sz="3200" b="1" i="0" u="none" strike="noStrike" cap="none" normalizeH="0" baseline="0" dirty="0" smtClean="0">
              <a:ln>
                <a:noFill/>
              </a:ln>
              <a:solidFill>
                <a:srgbClr val="FF0000"/>
              </a:solidFill>
              <a:effectLst/>
              <a:latin typeface="Arial" pitchFamily="34" charset="0"/>
              <a:cs typeface="Arial" pitchFamily="34" charset="0"/>
            </a:endParaRPr>
          </a:p>
        </p:txBody>
      </p:sp>
      <p:pic>
        <p:nvPicPr>
          <p:cNvPr id="185346" name="Picture 2"/>
          <p:cNvPicPr>
            <a:picLocks noChangeAspect="1" noChangeArrowheads="1"/>
          </p:cNvPicPr>
          <p:nvPr/>
        </p:nvPicPr>
        <p:blipFill>
          <a:blip r:embed="rId2" cstate="print"/>
          <a:srcRect/>
          <a:stretch>
            <a:fillRect/>
          </a:stretch>
        </p:blipFill>
        <p:spPr bwMode="auto">
          <a:xfrm>
            <a:off x="2833688" y="1004888"/>
            <a:ext cx="3682528" cy="51353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DBD669F-2DFE-43A9-8CEB-944EDD6146C5}" type="slidenum">
              <a:rPr lang="es-PE" smtClean="0">
                <a:solidFill>
                  <a:srgbClr val="FF0000"/>
                </a:solidFill>
              </a:rPr>
              <a:pPr/>
              <a:t>53</a:t>
            </a:fld>
            <a:endParaRPr lang="es-PE" dirty="0">
              <a:solidFill>
                <a:srgbClr val="FF0000"/>
              </a:solidFill>
            </a:endParaRPr>
          </a:p>
        </p:txBody>
      </p:sp>
      <p:pic>
        <p:nvPicPr>
          <p:cNvPr id="106497" name="Picture 1"/>
          <p:cNvPicPr>
            <a:picLocks noChangeAspect="1" noChangeArrowheads="1"/>
          </p:cNvPicPr>
          <p:nvPr/>
        </p:nvPicPr>
        <p:blipFill>
          <a:blip r:embed="rId2" cstate="print"/>
          <a:srcRect/>
          <a:stretch>
            <a:fillRect/>
          </a:stretch>
        </p:blipFill>
        <p:spPr bwMode="auto">
          <a:xfrm>
            <a:off x="2339751" y="620688"/>
            <a:ext cx="5426275" cy="54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DBD669F-2DFE-43A9-8CEB-944EDD6146C5}" type="slidenum">
              <a:rPr lang="es-PE" smtClean="0">
                <a:solidFill>
                  <a:srgbClr val="FF0000"/>
                </a:solidFill>
              </a:rPr>
              <a:pPr/>
              <a:t>54</a:t>
            </a:fld>
            <a:endParaRPr lang="es-PE" dirty="0">
              <a:solidFill>
                <a:srgbClr val="FF0000"/>
              </a:solidFill>
            </a:endParaRPr>
          </a:p>
        </p:txBody>
      </p:sp>
      <p:pic>
        <p:nvPicPr>
          <p:cNvPr id="4" name="3 Imagen" descr="http://www.gestiopolis.com/recursos/documentos/fulldocs/rrhh/sigsel36.gif"/>
          <p:cNvPicPr/>
          <p:nvPr/>
        </p:nvPicPr>
        <p:blipFill>
          <a:blip r:embed="rId2" cstate="print"/>
          <a:srcRect/>
          <a:stretch>
            <a:fillRect/>
          </a:stretch>
        </p:blipFill>
        <p:spPr bwMode="auto">
          <a:xfrm>
            <a:off x="809625" y="1009650"/>
            <a:ext cx="7524750" cy="4838700"/>
          </a:xfrm>
          <a:prstGeom prst="rect">
            <a:avLst/>
          </a:prstGeom>
          <a:noFill/>
          <a:ln w="9525">
            <a:noFill/>
            <a:miter lim="800000"/>
            <a:headEnd/>
            <a:tailEnd/>
          </a:ln>
        </p:spPr>
      </p:pic>
      <p:sp>
        <p:nvSpPr>
          <p:cNvPr id="104451" name="Rectangle 3"/>
          <p:cNvSpPr>
            <a:spLocks noChangeArrowheads="1"/>
          </p:cNvSpPr>
          <p:nvPr/>
        </p:nvSpPr>
        <p:spPr bwMode="auto">
          <a:xfrm>
            <a:off x="2357422" y="428604"/>
            <a:ext cx="5715040" cy="4154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50" b="1" i="0" u="none" strike="noStrike" cap="none" normalizeH="0" baseline="0" dirty="0" smtClean="0">
                <a:ln>
                  <a:noFill/>
                </a:ln>
                <a:solidFill>
                  <a:srgbClr val="FF0000"/>
                </a:solidFill>
                <a:effectLst/>
                <a:latin typeface="Helvetica"/>
                <a:ea typeface="Times New Roman" pitchFamily="18" charset="0"/>
                <a:cs typeface="Arial" pitchFamily="34" charset="0"/>
              </a:rPr>
              <a:t>Diagrama de flujo de procedimientos administrativos Departamento de Captación de Recursos Humanos y Dirección Superior Propuesta</a:t>
            </a:r>
            <a:endParaRPr kumimoji="0" lang="es-ES" sz="2000" b="1"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DBD669F-2DFE-43A9-8CEB-944EDD6146C5}" type="slidenum">
              <a:rPr lang="es-PE" smtClean="0">
                <a:solidFill>
                  <a:srgbClr val="FF0000"/>
                </a:solidFill>
              </a:rPr>
              <a:pPr/>
              <a:t>55</a:t>
            </a:fld>
            <a:endParaRPr lang="es-PE" dirty="0">
              <a:solidFill>
                <a:srgbClr val="FF0000"/>
              </a:solidFill>
            </a:endParaRPr>
          </a:p>
        </p:txBody>
      </p:sp>
      <p:pic>
        <p:nvPicPr>
          <p:cNvPr id="3" name="2 Imagen"/>
          <p:cNvPicPr/>
          <p:nvPr/>
        </p:nvPicPr>
        <p:blipFill>
          <a:blip r:embed="rId2" cstate="print"/>
          <a:srcRect/>
          <a:stretch>
            <a:fillRect/>
          </a:stretch>
        </p:blipFill>
        <p:spPr bwMode="auto">
          <a:xfrm>
            <a:off x="1285852" y="1000108"/>
            <a:ext cx="6572295" cy="48577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DBD669F-2DFE-43A9-8CEB-944EDD6146C5}" type="slidenum">
              <a:rPr lang="es-PE" smtClean="0">
                <a:solidFill>
                  <a:srgbClr val="FF0000"/>
                </a:solidFill>
              </a:rPr>
              <a:pPr/>
              <a:t>56</a:t>
            </a:fld>
            <a:endParaRPr lang="es-PE" dirty="0">
              <a:solidFill>
                <a:srgbClr val="FF0000"/>
              </a:solidFill>
            </a:endParaRPr>
          </a:p>
        </p:txBody>
      </p:sp>
      <p:sp>
        <p:nvSpPr>
          <p:cNvPr id="3" name="Rectangle 1"/>
          <p:cNvSpPr>
            <a:spLocks noChangeArrowheads="1"/>
          </p:cNvSpPr>
          <p:nvPr/>
        </p:nvSpPr>
        <p:spPr bwMode="auto">
          <a:xfrm>
            <a:off x="1285852" y="2214554"/>
            <a:ext cx="671517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PE" sz="2400" b="1" dirty="0" smtClean="0">
                <a:solidFill>
                  <a:srgbClr val="FF0000"/>
                </a:solidFill>
              </a:rPr>
              <a:t>Gracias </a:t>
            </a:r>
            <a:endParaRPr lang="es-PE"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DBD669F-2DFE-43A9-8CEB-944EDD6146C5}" type="slidenum">
              <a:rPr lang="es-PE" smtClean="0">
                <a:solidFill>
                  <a:srgbClr val="FF0000"/>
                </a:solidFill>
              </a:rPr>
              <a:pPr/>
              <a:t>6</a:t>
            </a:fld>
            <a:endParaRPr lang="es-PE" dirty="0">
              <a:solidFill>
                <a:srgbClr val="FF0000"/>
              </a:solidFill>
            </a:endParaRPr>
          </a:p>
        </p:txBody>
      </p:sp>
      <p:sp>
        <p:nvSpPr>
          <p:cNvPr id="3" name="Rectangle 1"/>
          <p:cNvSpPr>
            <a:spLocks noChangeArrowheads="1"/>
          </p:cNvSpPr>
          <p:nvPr/>
        </p:nvSpPr>
        <p:spPr bwMode="auto">
          <a:xfrm>
            <a:off x="1285852" y="1142984"/>
            <a:ext cx="6715172"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PE" sz="2000" b="1" dirty="0" smtClean="0"/>
              <a:t>Sistema:</a:t>
            </a:r>
          </a:p>
          <a:p>
            <a:endParaRPr lang="es-PE" sz="2000" dirty="0" smtClean="0"/>
          </a:p>
          <a:p>
            <a:r>
              <a:rPr lang="es-PE" sz="2000" dirty="0" smtClean="0"/>
              <a:t>“Conjunto de procesos que tiene por finalidad la consecución de un objetivo”.</a:t>
            </a:r>
          </a:p>
          <a:p>
            <a:endParaRPr lang="es-PE" sz="2000" dirty="0" smtClean="0"/>
          </a:p>
          <a:p>
            <a:endParaRPr lang="es-PE" sz="2000" dirty="0" smtClean="0"/>
          </a:p>
          <a:p>
            <a:endParaRPr lang="es-PE" sz="2000" dirty="0"/>
          </a:p>
        </p:txBody>
      </p:sp>
      <p:pic>
        <p:nvPicPr>
          <p:cNvPr id="4" name="3 Imagen"/>
          <p:cNvPicPr/>
          <p:nvPr/>
        </p:nvPicPr>
        <p:blipFill>
          <a:blip r:embed="rId2" cstate="print"/>
          <a:srcRect/>
          <a:stretch>
            <a:fillRect/>
          </a:stretch>
        </p:blipFill>
        <p:spPr bwMode="auto">
          <a:xfrm>
            <a:off x="1857356" y="2500306"/>
            <a:ext cx="5610225"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DBD669F-2DFE-43A9-8CEB-944EDD6146C5}" type="slidenum">
              <a:rPr lang="es-PE" smtClean="0">
                <a:solidFill>
                  <a:srgbClr val="FF0000"/>
                </a:solidFill>
              </a:rPr>
              <a:pPr/>
              <a:t>7</a:t>
            </a:fld>
            <a:endParaRPr lang="es-PE" dirty="0">
              <a:solidFill>
                <a:srgbClr val="FF0000"/>
              </a:solidFill>
            </a:endParaRPr>
          </a:p>
        </p:txBody>
      </p:sp>
      <p:sp>
        <p:nvSpPr>
          <p:cNvPr id="3" name="Rectangle 1"/>
          <p:cNvSpPr>
            <a:spLocks noChangeArrowheads="1"/>
          </p:cNvSpPr>
          <p:nvPr/>
        </p:nvSpPr>
        <p:spPr bwMode="auto">
          <a:xfrm>
            <a:off x="1428728" y="1214422"/>
            <a:ext cx="6715172"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PE" sz="2000" dirty="0" smtClean="0">
                <a:solidFill>
                  <a:srgbClr val="FF0000"/>
                </a:solidFill>
              </a:rPr>
              <a:t>Elementos de un proceso:</a:t>
            </a:r>
          </a:p>
          <a:p>
            <a:pPr algn="just"/>
            <a:endParaRPr lang="es-PE" sz="2000" dirty="0" smtClean="0">
              <a:solidFill>
                <a:srgbClr val="FF0000"/>
              </a:solidFill>
            </a:endParaRPr>
          </a:p>
          <a:p>
            <a:pPr algn="just"/>
            <a:r>
              <a:rPr lang="es-PE" sz="2000" dirty="0" smtClean="0"/>
              <a:t>Todo proceso tiene tres elementos:</a:t>
            </a:r>
          </a:p>
          <a:p>
            <a:pPr algn="just"/>
            <a:endParaRPr lang="es-PE" sz="2000" dirty="0" smtClean="0"/>
          </a:p>
          <a:p>
            <a:pPr lvl="0" algn="just"/>
            <a:r>
              <a:rPr lang="es-PE" sz="2000" b="1" dirty="0" smtClean="0"/>
              <a:t>Un input.- </a:t>
            </a:r>
            <a:r>
              <a:rPr lang="es-PE" sz="2000" dirty="0" smtClean="0"/>
              <a:t>(Entrada principal), producto con unas características  objetivas que responda al estándar o criterio de aceptación definido: la factura del suministrador con los datos necesarios. </a:t>
            </a:r>
          </a:p>
          <a:p>
            <a:pPr algn="just"/>
            <a:endParaRPr lang="es-PE" sz="2000" dirty="0" smtClean="0"/>
          </a:p>
          <a:p>
            <a:pPr algn="just"/>
            <a:r>
              <a:rPr lang="es-PE" sz="2000" dirty="0" smtClean="0"/>
              <a:t>El input es un producto que proviene de un suministrador  (externo o interno) es la salida de otro proceso (precedente en la cadena de valor) o de un proceso del proveedor o del cliente”.</a:t>
            </a:r>
          </a:p>
          <a:p>
            <a:pPr lvl="0" algn="just"/>
            <a:endParaRPr lang="es-PE" sz="20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DBD669F-2DFE-43A9-8CEB-944EDD6146C5}" type="slidenum">
              <a:rPr lang="es-PE" smtClean="0">
                <a:solidFill>
                  <a:srgbClr val="FF0000"/>
                </a:solidFill>
              </a:rPr>
              <a:pPr/>
              <a:t>8</a:t>
            </a:fld>
            <a:endParaRPr lang="es-PE" dirty="0">
              <a:solidFill>
                <a:srgbClr val="FF0000"/>
              </a:solidFill>
            </a:endParaRPr>
          </a:p>
        </p:txBody>
      </p:sp>
      <p:sp>
        <p:nvSpPr>
          <p:cNvPr id="3" name="Rectangle 1"/>
          <p:cNvSpPr>
            <a:spLocks noChangeArrowheads="1"/>
          </p:cNvSpPr>
          <p:nvPr/>
        </p:nvSpPr>
        <p:spPr bwMode="auto">
          <a:xfrm>
            <a:off x="1000100" y="1071546"/>
            <a:ext cx="6715172"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PE" sz="2000" dirty="0" smtClean="0">
                <a:solidFill>
                  <a:srgbClr val="FF0000"/>
                </a:solidFill>
              </a:rPr>
              <a:t>Elementos de un proceso:</a:t>
            </a:r>
          </a:p>
          <a:p>
            <a:pPr algn="just"/>
            <a:endParaRPr lang="es-PE" sz="2000" dirty="0" smtClean="0">
              <a:solidFill>
                <a:srgbClr val="FF0000"/>
              </a:solidFill>
            </a:endParaRPr>
          </a:p>
          <a:p>
            <a:pPr algn="just"/>
            <a:endParaRPr lang="es-PE" sz="2000" dirty="0" smtClean="0"/>
          </a:p>
          <a:p>
            <a:pPr lvl="0" algn="just"/>
            <a:r>
              <a:rPr lang="es-PE" sz="2000" b="1" dirty="0" smtClean="0"/>
              <a:t>La secuencia de actividades.- </a:t>
            </a:r>
            <a:r>
              <a:rPr lang="es-PE" sz="2000" dirty="0" smtClean="0"/>
              <a:t>Precisan medios y recursos con determinados requisitos para ejecutarlo siempre bien a la primera: una persona con la competencia y autoridad necesarias para asentar el compromiso de pago, hardware y software para procesar facturas, etc.</a:t>
            </a:r>
            <a:endParaRPr lang="es-PE"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DBD669F-2DFE-43A9-8CEB-944EDD6146C5}" type="slidenum">
              <a:rPr lang="es-PE" smtClean="0">
                <a:solidFill>
                  <a:srgbClr val="FF0000"/>
                </a:solidFill>
              </a:rPr>
              <a:pPr/>
              <a:t>9</a:t>
            </a:fld>
            <a:endParaRPr lang="es-PE" dirty="0">
              <a:solidFill>
                <a:srgbClr val="FF0000"/>
              </a:solidFill>
            </a:endParaRPr>
          </a:p>
        </p:txBody>
      </p:sp>
      <p:sp>
        <p:nvSpPr>
          <p:cNvPr id="3" name="Rectangle 1"/>
          <p:cNvSpPr>
            <a:spLocks noChangeArrowheads="1"/>
          </p:cNvSpPr>
          <p:nvPr/>
        </p:nvSpPr>
        <p:spPr bwMode="auto">
          <a:xfrm>
            <a:off x="1000100" y="1071546"/>
            <a:ext cx="6715172"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PE" sz="2000" dirty="0" smtClean="0">
                <a:solidFill>
                  <a:srgbClr val="FF0000"/>
                </a:solidFill>
              </a:rPr>
              <a:t>Elementos de un proceso:</a:t>
            </a:r>
          </a:p>
          <a:p>
            <a:pPr algn="just"/>
            <a:endParaRPr lang="es-PE" sz="2000" dirty="0" smtClean="0">
              <a:solidFill>
                <a:srgbClr val="FF0000"/>
              </a:solidFill>
            </a:endParaRPr>
          </a:p>
          <a:p>
            <a:pPr lvl="0" algn="just"/>
            <a:r>
              <a:rPr lang="es-PE" sz="2000" b="1" dirty="0" smtClean="0"/>
              <a:t>Un output.- </a:t>
            </a:r>
            <a:r>
              <a:rPr lang="es-PE" sz="2000" dirty="0" smtClean="0"/>
              <a:t>Producto con la calidad exigida por el </a:t>
            </a:r>
            <a:r>
              <a:rPr lang="es-PE" sz="2000" dirty="0" err="1" smtClean="0"/>
              <a:t>estandar</a:t>
            </a:r>
            <a:r>
              <a:rPr lang="es-PE" sz="2000" dirty="0" smtClean="0"/>
              <a:t> del proceso: La salida es un producto que va destinado a un usuario o cliente (externo o interno), el output final de los procesos de la cadena de valor es el input o una entrada para un “proceso cliente”.</a:t>
            </a:r>
            <a:endParaRPr lang="es-PE"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TotalTime>
  <Words>2417</Words>
  <Application>Microsoft Office PowerPoint</Application>
  <PresentationFormat>Presentación en pantalla (4:3)</PresentationFormat>
  <Paragraphs>446</Paragraphs>
  <Slides>56</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56</vt:i4>
      </vt:variant>
    </vt:vector>
  </HeadingPairs>
  <TitlesOfParts>
    <vt:vector size="58" baseType="lpstr">
      <vt:lpstr>Tema de Office</vt:lpstr>
      <vt:lpstr>Document</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DIAGRAMA DE BLOQUE</vt:lpstr>
      <vt:lpstr>DIAGRAMA DE DETALLE</vt:lpstr>
      <vt:lpstr>DIAGRAMA DE FORMATO HORIZONTAL</vt:lpstr>
      <vt:lpstr>DIAGRAMA DE FORMATO TABULAR</vt:lpstr>
      <vt:lpstr>De ilustraciones y texto: Ilustra el manejo de la información con textos y dibujos</vt:lpstr>
      <vt:lpstr>Combinados: Emplean dos o más diagramas en forma integrada   </vt:lpstr>
      <vt:lpstr>DIAGRAMA DE FORMATO ARQUITECTÓNICO</vt:lpstr>
      <vt:lpstr>Diapositiva 49</vt:lpstr>
      <vt:lpstr>Diapositiva 50</vt:lpstr>
      <vt:lpstr>Diapositiva 51</vt:lpstr>
      <vt:lpstr>Diapositiva 52</vt:lpstr>
      <vt:lpstr>Diapositiva 53</vt:lpstr>
      <vt:lpstr>Diapositiva 54</vt:lpstr>
      <vt:lpstr>Diapositiva 55</vt:lpstr>
      <vt:lpstr>Diapositiva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PJUDICIAL</dc:creator>
  <cp:lastModifiedBy>PJUDICIAL</cp:lastModifiedBy>
  <cp:revision>64</cp:revision>
  <dcterms:created xsi:type="dcterms:W3CDTF">2014-03-31T17:58:21Z</dcterms:created>
  <dcterms:modified xsi:type="dcterms:W3CDTF">2014-05-26T20:57:49Z</dcterms:modified>
</cp:coreProperties>
</file>