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5" r:id="rId2"/>
    <p:sldId id="288" r:id="rId3"/>
    <p:sldId id="316" r:id="rId4"/>
    <p:sldId id="317" r:id="rId5"/>
    <p:sldId id="318" r:id="rId6"/>
    <p:sldId id="319" r:id="rId7"/>
    <p:sldId id="320" r:id="rId8"/>
    <p:sldId id="321" r:id="rId9"/>
    <p:sldId id="322" r:id="rId10"/>
    <p:sldId id="323" r:id="rId11"/>
    <p:sldId id="266" r:id="rId12"/>
    <p:sldId id="267" r:id="rId13"/>
    <p:sldId id="268" r:id="rId14"/>
    <p:sldId id="269" r:id="rId15"/>
    <p:sldId id="270" r:id="rId16"/>
    <p:sldId id="271" r:id="rId17"/>
    <p:sldId id="294" r:id="rId18"/>
    <p:sldId id="295" r:id="rId19"/>
    <p:sldId id="296" r:id="rId20"/>
    <p:sldId id="297" r:id="rId21"/>
    <p:sldId id="298" r:id="rId22"/>
    <p:sldId id="299" r:id="rId23"/>
    <p:sldId id="300" r:id="rId24"/>
    <p:sldId id="301" r:id="rId25"/>
    <p:sldId id="302" r:id="rId26"/>
    <p:sldId id="311" r:id="rId27"/>
    <p:sldId id="312" r:id="rId28"/>
    <p:sldId id="315" r:id="rId29"/>
    <p:sldId id="313" r:id="rId30"/>
    <p:sldId id="314" r:id="rId31"/>
    <p:sldId id="264" r:id="rId32"/>
    <p:sldId id="261" r:id="rId33"/>
    <p:sldId id="289" r:id="rId34"/>
    <p:sldId id="262" r:id="rId35"/>
    <p:sldId id="290" r:id="rId36"/>
    <p:sldId id="263" r:id="rId37"/>
    <p:sldId id="291" r:id="rId38"/>
    <p:sldId id="292"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7670" autoAdjust="0"/>
  </p:normalViewPr>
  <p:slideViewPr>
    <p:cSldViewPr>
      <p:cViewPr varScale="1">
        <p:scale>
          <a:sx n="90" d="100"/>
          <a:sy n="90" d="100"/>
        </p:scale>
        <p:origin x="-9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ata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EA52A-F006-4FB7-AF63-B2CEC44524C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C6BA5D01-7933-4FE6-A607-2D366FCAC7EB}">
      <dgm:prSet phldrT="[Texto]" custT="1"/>
      <dgm:spPr/>
      <dgm:t>
        <a:bodyPr/>
        <a:lstStyle/>
        <a:p>
          <a:r>
            <a:rPr lang="es-ES" sz="2400" b="1" dirty="0" smtClean="0"/>
            <a:t>LOCALIZACIÓN ORIENTADA AL PRODUCTO</a:t>
          </a:r>
        </a:p>
        <a:p>
          <a:r>
            <a:rPr lang="es-ES" sz="1800" b="1" dirty="0" smtClean="0"/>
            <a:t> </a:t>
          </a:r>
          <a:r>
            <a:rPr lang="es-ES" sz="1800" dirty="0" smtClean="0"/>
            <a:t>(Términos de costo)</a:t>
          </a:r>
          <a:endParaRPr lang="es-ES" sz="1800" dirty="0"/>
        </a:p>
      </dgm:t>
    </dgm:pt>
    <dgm:pt modelId="{3747D2D5-12AD-4970-BD9E-4012B63C29E0}" type="parTrans" cxnId="{DEA7D7DB-CE13-42DD-95DD-26241495031D}">
      <dgm:prSet/>
      <dgm:spPr/>
      <dgm:t>
        <a:bodyPr/>
        <a:lstStyle/>
        <a:p>
          <a:endParaRPr lang="es-ES"/>
        </a:p>
      </dgm:t>
    </dgm:pt>
    <dgm:pt modelId="{E658BD2F-80B5-4221-8C73-63C5E3B9C5D8}" type="sibTrans" cxnId="{DEA7D7DB-CE13-42DD-95DD-26241495031D}">
      <dgm:prSet/>
      <dgm:spPr/>
      <dgm:t>
        <a:bodyPr/>
        <a:lstStyle/>
        <a:p>
          <a:endParaRPr lang="es-ES"/>
        </a:p>
      </dgm:t>
    </dgm:pt>
    <dgm:pt modelId="{1728D200-51BC-4B27-B34B-E281A2ECE7CE}">
      <dgm:prSet phldrT="[Texto]" custT="1"/>
      <dgm:spPr/>
      <dgm:t>
        <a:bodyPr/>
        <a:lstStyle/>
        <a:p>
          <a:r>
            <a:rPr lang="es-ES" sz="2400" b="1" dirty="0" smtClean="0"/>
            <a:t>LOCALIZACIÓN ORIENTADA AL MERCADO </a:t>
          </a:r>
          <a:endParaRPr lang="es-ES" sz="2300" dirty="0" smtClean="0"/>
        </a:p>
        <a:p>
          <a:r>
            <a:rPr lang="es-ES" sz="1800" dirty="0" smtClean="0"/>
            <a:t>(Términos de eficiencia)</a:t>
          </a:r>
          <a:endParaRPr lang="es-ES" sz="1800" dirty="0"/>
        </a:p>
      </dgm:t>
    </dgm:pt>
    <dgm:pt modelId="{E355932D-522B-4C76-AD5C-2DDBA67A2EBD}" type="parTrans" cxnId="{7C32C138-80C1-477D-B36B-693E221F94F1}">
      <dgm:prSet/>
      <dgm:spPr/>
      <dgm:t>
        <a:bodyPr/>
        <a:lstStyle/>
        <a:p>
          <a:endParaRPr lang="es-ES"/>
        </a:p>
      </dgm:t>
    </dgm:pt>
    <dgm:pt modelId="{9E0CAB37-B840-4E37-9E14-005F851E2D62}" type="sibTrans" cxnId="{7C32C138-80C1-477D-B36B-693E221F94F1}">
      <dgm:prSet/>
      <dgm:spPr/>
      <dgm:t>
        <a:bodyPr/>
        <a:lstStyle/>
        <a:p>
          <a:endParaRPr lang="es-ES"/>
        </a:p>
      </dgm:t>
    </dgm:pt>
    <dgm:pt modelId="{2FC5FF72-8528-49DB-8F34-0405ADC44AE9}">
      <dgm:prSet phldrT="[Texto]" custT="1"/>
      <dgm:spPr/>
      <dgm:t>
        <a:bodyPr/>
        <a:lstStyle/>
        <a:p>
          <a:r>
            <a:rPr lang="es-ES" sz="2400" b="1" dirty="0" smtClean="0"/>
            <a:t>LOCALIZACIÓN ORIENTADA AL PROCESO</a:t>
          </a:r>
        </a:p>
        <a:p>
          <a:r>
            <a:rPr lang="es-ES" sz="1800" dirty="0" smtClean="0"/>
            <a:t>(Términos de eficiencia)</a:t>
          </a:r>
          <a:endParaRPr lang="es-ES" sz="1800" dirty="0"/>
        </a:p>
      </dgm:t>
    </dgm:pt>
    <dgm:pt modelId="{8573C7D5-8FDD-4C8D-99A2-F498B3E47833}" type="parTrans" cxnId="{A985D4AE-63F3-4375-B267-71D8FE47D3EF}">
      <dgm:prSet/>
      <dgm:spPr/>
      <dgm:t>
        <a:bodyPr/>
        <a:lstStyle/>
        <a:p>
          <a:endParaRPr lang="es-ES"/>
        </a:p>
      </dgm:t>
    </dgm:pt>
    <dgm:pt modelId="{FC0F6BA6-8C7A-419C-A1A8-B1CBC8BC51AB}" type="sibTrans" cxnId="{A985D4AE-63F3-4375-B267-71D8FE47D3EF}">
      <dgm:prSet/>
      <dgm:spPr/>
      <dgm:t>
        <a:bodyPr/>
        <a:lstStyle/>
        <a:p>
          <a:endParaRPr lang="es-ES"/>
        </a:p>
      </dgm:t>
    </dgm:pt>
    <dgm:pt modelId="{F1BDAB3C-3660-4B9C-AA04-E94B2D037391}" type="pres">
      <dgm:prSet presAssocID="{799EA52A-F006-4FB7-AF63-B2CEC44524C7}" presName="linear" presStyleCnt="0">
        <dgm:presLayoutVars>
          <dgm:dir/>
          <dgm:animLvl val="lvl"/>
          <dgm:resizeHandles val="exact"/>
        </dgm:presLayoutVars>
      </dgm:prSet>
      <dgm:spPr/>
      <dgm:t>
        <a:bodyPr/>
        <a:lstStyle/>
        <a:p>
          <a:endParaRPr lang="es-ES"/>
        </a:p>
      </dgm:t>
    </dgm:pt>
    <dgm:pt modelId="{CFAC10A1-019D-45D0-8966-4C33BB842D6C}" type="pres">
      <dgm:prSet presAssocID="{C6BA5D01-7933-4FE6-A607-2D366FCAC7EB}" presName="parentLin" presStyleCnt="0"/>
      <dgm:spPr/>
    </dgm:pt>
    <dgm:pt modelId="{38A0CCEE-C5DB-4755-A65A-86B795EF057C}" type="pres">
      <dgm:prSet presAssocID="{C6BA5D01-7933-4FE6-A607-2D366FCAC7EB}" presName="parentLeftMargin" presStyleLbl="node1" presStyleIdx="0" presStyleCnt="3"/>
      <dgm:spPr/>
      <dgm:t>
        <a:bodyPr/>
        <a:lstStyle/>
        <a:p>
          <a:endParaRPr lang="es-ES"/>
        </a:p>
      </dgm:t>
    </dgm:pt>
    <dgm:pt modelId="{924ABD96-962C-444A-97DC-5A633282253C}" type="pres">
      <dgm:prSet presAssocID="{C6BA5D01-7933-4FE6-A607-2D366FCAC7EB}" presName="parentText" presStyleLbl="node1" presStyleIdx="0" presStyleCnt="3">
        <dgm:presLayoutVars>
          <dgm:chMax val="0"/>
          <dgm:bulletEnabled val="1"/>
        </dgm:presLayoutVars>
      </dgm:prSet>
      <dgm:spPr/>
      <dgm:t>
        <a:bodyPr/>
        <a:lstStyle/>
        <a:p>
          <a:endParaRPr lang="es-ES"/>
        </a:p>
      </dgm:t>
    </dgm:pt>
    <dgm:pt modelId="{E4AF80C1-5AE0-40DA-8861-FAD9057F4A03}" type="pres">
      <dgm:prSet presAssocID="{C6BA5D01-7933-4FE6-A607-2D366FCAC7EB}" presName="negativeSpace" presStyleCnt="0"/>
      <dgm:spPr/>
    </dgm:pt>
    <dgm:pt modelId="{ED00D1C4-5C0F-43E1-86FE-889EAC70ED24}" type="pres">
      <dgm:prSet presAssocID="{C6BA5D01-7933-4FE6-A607-2D366FCAC7EB}" presName="childText" presStyleLbl="conFgAcc1" presStyleIdx="0" presStyleCnt="3">
        <dgm:presLayoutVars>
          <dgm:bulletEnabled val="1"/>
        </dgm:presLayoutVars>
      </dgm:prSet>
      <dgm:spPr/>
    </dgm:pt>
    <dgm:pt modelId="{3DAC8942-6829-4C04-BE64-6C5E223EFDB1}" type="pres">
      <dgm:prSet presAssocID="{E658BD2F-80B5-4221-8C73-63C5E3B9C5D8}" presName="spaceBetweenRectangles" presStyleCnt="0"/>
      <dgm:spPr/>
    </dgm:pt>
    <dgm:pt modelId="{8B79B5B8-283A-44C0-B284-7D3EB563454D}" type="pres">
      <dgm:prSet presAssocID="{1728D200-51BC-4B27-B34B-E281A2ECE7CE}" presName="parentLin" presStyleCnt="0"/>
      <dgm:spPr/>
    </dgm:pt>
    <dgm:pt modelId="{DC787602-7A1F-4535-8909-CFD8A3A50572}" type="pres">
      <dgm:prSet presAssocID="{1728D200-51BC-4B27-B34B-E281A2ECE7CE}" presName="parentLeftMargin" presStyleLbl="node1" presStyleIdx="0" presStyleCnt="3"/>
      <dgm:spPr/>
      <dgm:t>
        <a:bodyPr/>
        <a:lstStyle/>
        <a:p>
          <a:endParaRPr lang="es-ES"/>
        </a:p>
      </dgm:t>
    </dgm:pt>
    <dgm:pt modelId="{E252BFAA-A2AA-47BF-BCF7-5E5993CF134E}" type="pres">
      <dgm:prSet presAssocID="{1728D200-51BC-4B27-B34B-E281A2ECE7CE}" presName="parentText" presStyleLbl="node1" presStyleIdx="1" presStyleCnt="3">
        <dgm:presLayoutVars>
          <dgm:chMax val="0"/>
          <dgm:bulletEnabled val="1"/>
        </dgm:presLayoutVars>
      </dgm:prSet>
      <dgm:spPr/>
      <dgm:t>
        <a:bodyPr/>
        <a:lstStyle/>
        <a:p>
          <a:endParaRPr lang="es-ES"/>
        </a:p>
      </dgm:t>
    </dgm:pt>
    <dgm:pt modelId="{017283DC-911B-45FA-8F53-1DA98C579F89}" type="pres">
      <dgm:prSet presAssocID="{1728D200-51BC-4B27-B34B-E281A2ECE7CE}" presName="negativeSpace" presStyleCnt="0"/>
      <dgm:spPr/>
    </dgm:pt>
    <dgm:pt modelId="{E4BD62D9-199D-4CC0-9E48-555B738FC57A}" type="pres">
      <dgm:prSet presAssocID="{1728D200-51BC-4B27-B34B-E281A2ECE7CE}" presName="childText" presStyleLbl="conFgAcc1" presStyleIdx="1" presStyleCnt="3">
        <dgm:presLayoutVars>
          <dgm:bulletEnabled val="1"/>
        </dgm:presLayoutVars>
      </dgm:prSet>
      <dgm:spPr/>
    </dgm:pt>
    <dgm:pt modelId="{70012BCF-986F-43F5-91D2-E73C81BF68EC}" type="pres">
      <dgm:prSet presAssocID="{9E0CAB37-B840-4E37-9E14-005F851E2D62}" presName="spaceBetweenRectangles" presStyleCnt="0"/>
      <dgm:spPr/>
    </dgm:pt>
    <dgm:pt modelId="{F69FAE2B-21B9-49E5-8C54-4DD1214DA8A8}" type="pres">
      <dgm:prSet presAssocID="{2FC5FF72-8528-49DB-8F34-0405ADC44AE9}" presName="parentLin" presStyleCnt="0"/>
      <dgm:spPr/>
    </dgm:pt>
    <dgm:pt modelId="{818C24CF-A956-4AB6-8128-606BC1B60AE7}" type="pres">
      <dgm:prSet presAssocID="{2FC5FF72-8528-49DB-8F34-0405ADC44AE9}" presName="parentLeftMargin" presStyleLbl="node1" presStyleIdx="1" presStyleCnt="3"/>
      <dgm:spPr/>
      <dgm:t>
        <a:bodyPr/>
        <a:lstStyle/>
        <a:p>
          <a:endParaRPr lang="es-ES"/>
        </a:p>
      </dgm:t>
    </dgm:pt>
    <dgm:pt modelId="{C546A77B-BA08-411B-8D46-D8FD3F2CC2EE}" type="pres">
      <dgm:prSet presAssocID="{2FC5FF72-8528-49DB-8F34-0405ADC44AE9}" presName="parentText" presStyleLbl="node1" presStyleIdx="2" presStyleCnt="3">
        <dgm:presLayoutVars>
          <dgm:chMax val="0"/>
          <dgm:bulletEnabled val="1"/>
        </dgm:presLayoutVars>
      </dgm:prSet>
      <dgm:spPr/>
      <dgm:t>
        <a:bodyPr/>
        <a:lstStyle/>
        <a:p>
          <a:endParaRPr lang="es-ES"/>
        </a:p>
      </dgm:t>
    </dgm:pt>
    <dgm:pt modelId="{DBB06DA5-F497-4919-A15A-6F58B1667B87}" type="pres">
      <dgm:prSet presAssocID="{2FC5FF72-8528-49DB-8F34-0405ADC44AE9}" presName="negativeSpace" presStyleCnt="0"/>
      <dgm:spPr/>
    </dgm:pt>
    <dgm:pt modelId="{87B17EA9-D9F0-44FE-8D0A-14CC178EB0FE}" type="pres">
      <dgm:prSet presAssocID="{2FC5FF72-8528-49DB-8F34-0405ADC44AE9}" presName="childText" presStyleLbl="conFgAcc1" presStyleIdx="2" presStyleCnt="3">
        <dgm:presLayoutVars>
          <dgm:bulletEnabled val="1"/>
        </dgm:presLayoutVars>
      </dgm:prSet>
      <dgm:spPr/>
    </dgm:pt>
  </dgm:ptLst>
  <dgm:cxnLst>
    <dgm:cxn modelId="{A985D4AE-63F3-4375-B267-71D8FE47D3EF}" srcId="{799EA52A-F006-4FB7-AF63-B2CEC44524C7}" destId="{2FC5FF72-8528-49DB-8F34-0405ADC44AE9}" srcOrd="2" destOrd="0" parTransId="{8573C7D5-8FDD-4C8D-99A2-F498B3E47833}" sibTransId="{FC0F6BA6-8C7A-419C-A1A8-B1CBC8BC51AB}"/>
    <dgm:cxn modelId="{DEA7D7DB-CE13-42DD-95DD-26241495031D}" srcId="{799EA52A-F006-4FB7-AF63-B2CEC44524C7}" destId="{C6BA5D01-7933-4FE6-A607-2D366FCAC7EB}" srcOrd="0" destOrd="0" parTransId="{3747D2D5-12AD-4970-BD9E-4012B63C29E0}" sibTransId="{E658BD2F-80B5-4221-8C73-63C5E3B9C5D8}"/>
    <dgm:cxn modelId="{EB96708F-C5B4-4C01-8E54-8FB1F02AD4C9}" type="presOf" srcId="{1728D200-51BC-4B27-B34B-E281A2ECE7CE}" destId="{DC787602-7A1F-4535-8909-CFD8A3A50572}" srcOrd="0" destOrd="0" presId="urn:microsoft.com/office/officeart/2005/8/layout/list1"/>
    <dgm:cxn modelId="{D9388825-5F0C-4FAF-9E9D-644B7D839D07}" type="presOf" srcId="{1728D200-51BC-4B27-B34B-E281A2ECE7CE}" destId="{E252BFAA-A2AA-47BF-BCF7-5E5993CF134E}" srcOrd="1" destOrd="0" presId="urn:microsoft.com/office/officeart/2005/8/layout/list1"/>
    <dgm:cxn modelId="{FA000A14-059B-48D6-B3AC-A07D4D5555EB}" type="presOf" srcId="{2FC5FF72-8528-49DB-8F34-0405ADC44AE9}" destId="{C546A77B-BA08-411B-8D46-D8FD3F2CC2EE}" srcOrd="1" destOrd="0" presId="urn:microsoft.com/office/officeart/2005/8/layout/list1"/>
    <dgm:cxn modelId="{66D71DCF-613B-40BF-80BC-A866ACDDB514}" type="presOf" srcId="{C6BA5D01-7933-4FE6-A607-2D366FCAC7EB}" destId="{924ABD96-962C-444A-97DC-5A633282253C}" srcOrd="1" destOrd="0" presId="urn:microsoft.com/office/officeart/2005/8/layout/list1"/>
    <dgm:cxn modelId="{6A123484-985A-4732-808D-65C7593EB9FB}" type="presOf" srcId="{799EA52A-F006-4FB7-AF63-B2CEC44524C7}" destId="{F1BDAB3C-3660-4B9C-AA04-E94B2D037391}" srcOrd="0" destOrd="0" presId="urn:microsoft.com/office/officeart/2005/8/layout/list1"/>
    <dgm:cxn modelId="{EF75AA37-42D3-46A0-8064-8E9647CE48D8}" type="presOf" srcId="{2FC5FF72-8528-49DB-8F34-0405ADC44AE9}" destId="{818C24CF-A956-4AB6-8128-606BC1B60AE7}" srcOrd="0" destOrd="0" presId="urn:microsoft.com/office/officeart/2005/8/layout/list1"/>
    <dgm:cxn modelId="{7C32C138-80C1-477D-B36B-693E221F94F1}" srcId="{799EA52A-F006-4FB7-AF63-B2CEC44524C7}" destId="{1728D200-51BC-4B27-B34B-E281A2ECE7CE}" srcOrd="1" destOrd="0" parTransId="{E355932D-522B-4C76-AD5C-2DDBA67A2EBD}" sibTransId="{9E0CAB37-B840-4E37-9E14-005F851E2D62}"/>
    <dgm:cxn modelId="{014C982F-62C5-4581-BC7A-0D5AD06ACB27}" type="presOf" srcId="{C6BA5D01-7933-4FE6-A607-2D366FCAC7EB}" destId="{38A0CCEE-C5DB-4755-A65A-86B795EF057C}" srcOrd="0" destOrd="0" presId="urn:microsoft.com/office/officeart/2005/8/layout/list1"/>
    <dgm:cxn modelId="{566F94F4-3269-47BE-BB3B-C59EDE0386A3}" type="presParOf" srcId="{F1BDAB3C-3660-4B9C-AA04-E94B2D037391}" destId="{CFAC10A1-019D-45D0-8966-4C33BB842D6C}" srcOrd="0" destOrd="0" presId="urn:microsoft.com/office/officeart/2005/8/layout/list1"/>
    <dgm:cxn modelId="{E300CF66-E3C4-4803-B7D5-EC8F2CB1D49B}" type="presParOf" srcId="{CFAC10A1-019D-45D0-8966-4C33BB842D6C}" destId="{38A0CCEE-C5DB-4755-A65A-86B795EF057C}" srcOrd="0" destOrd="0" presId="urn:microsoft.com/office/officeart/2005/8/layout/list1"/>
    <dgm:cxn modelId="{09F7EEE5-1B80-46E9-9C8B-BAA6B55B5489}" type="presParOf" srcId="{CFAC10A1-019D-45D0-8966-4C33BB842D6C}" destId="{924ABD96-962C-444A-97DC-5A633282253C}" srcOrd="1" destOrd="0" presId="urn:microsoft.com/office/officeart/2005/8/layout/list1"/>
    <dgm:cxn modelId="{6CE3BEBC-7F18-4938-9B48-055A2E0A8800}" type="presParOf" srcId="{F1BDAB3C-3660-4B9C-AA04-E94B2D037391}" destId="{E4AF80C1-5AE0-40DA-8861-FAD9057F4A03}" srcOrd="1" destOrd="0" presId="urn:microsoft.com/office/officeart/2005/8/layout/list1"/>
    <dgm:cxn modelId="{E8776636-8739-4302-90D5-DE860AD69748}" type="presParOf" srcId="{F1BDAB3C-3660-4B9C-AA04-E94B2D037391}" destId="{ED00D1C4-5C0F-43E1-86FE-889EAC70ED24}" srcOrd="2" destOrd="0" presId="urn:microsoft.com/office/officeart/2005/8/layout/list1"/>
    <dgm:cxn modelId="{2349CE53-3FF7-4AD1-B175-C11B448B6038}" type="presParOf" srcId="{F1BDAB3C-3660-4B9C-AA04-E94B2D037391}" destId="{3DAC8942-6829-4C04-BE64-6C5E223EFDB1}" srcOrd="3" destOrd="0" presId="urn:microsoft.com/office/officeart/2005/8/layout/list1"/>
    <dgm:cxn modelId="{68709759-E500-4E6C-B703-334EC95E2078}" type="presParOf" srcId="{F1BDAB3C-3660-4B9C-AA04-E94B2D037391}" destId="{8B79B5B8-283A-44C0-B284-7D3EB563454D}" srcOrd="4" destOrd="0" presId="urn:microsoft.com/office/officeart/2005/8/layout/list1"/>
    <dgm:cxn modelId="{873654E6-664D-4619-B646-514BD91A8D73}" type="presParOf" srcId="{8B79B5B8-283A-44C0-B284-7D3EB563454D}" destId="{DC787602-7A1F-4535-8909-CFD8A3A50572}" srcOrd="0" destOrd="0" presId="urn:microsoft.com/office/officeart/2005/8/layout/list1"/>
    <dgm:cxn modelId="{41AD4B6B-BF11-4A79-AFD9-ECF62764AB5B}" type="presParOf" srcId="{8B79B5B8-283A-44C0-B284-7D3EB563454D}" destId="{E252BFAA-A2AA-47BF-BCF7-5E5993CF134E}" srcOrd="1" destOrd="0" presId="urn:microsoft.com/office/officeart/2005/8/layout/list1"/>
    <dgm:cxn modelId="{58EB0984-3939-4EE6-AD94-52E7F7BA1278}" type="presParOf" srcId="{F1BDAB3C-3660-4B9C-AA04-E94B2D037391}" destId="{017283DC-911B-45FA-8F53-1DA98C579F89}" srcOrd="5" destOrd="0" presId="urn:microsoft.com/office/officeart/2005/8/layout/list1"/>
    <dgm:cxn modelId="{4BE93CE4-6B85-4C81-9867-00F7073E7874}" type="presParOf" srcId="{F1BDAB3C-3660-4B9C-AA04-E94B2D037391}" destId="{E4BD62D9-199D-4CC0-9E48-555B738FC57A}" srcOrd="6" destOrd="0" presId="urn:microsoft.com/office/officeart/2005/8/layout/list1"/>
    <dgm:cxn modelId="{37EF30CD-0DB5-4ED2-833D-972726345C75}" type="presParOf" srcId="{F1BDAB3C-3660-4B9C-AA04-E94B2D037391}" destId="{70012BCF-986F-43F5-91D2-E73C81BF68EC}" srcOrd="7" destOrd="0" presId="urn:microsoft.com/office/officeart/2005/8/layout/list1"/>
    <dgm:cxn modelId="{3B6A5391-83AD-4537-A43E-74484B9BEF56}" type="presParOf" srcId="{F1BDAB3C-3660-4B9C-AA04-E94B2D037391}" destId="{F69FAE2B-21B9-49E5-8C54-4DD1214DA8A8}" srcOrd="8" destOrd="0" presId="urn:microsoft.com/office/officeart/2005/8/layout/list1"/>
    <dgm:cxn modelId="{ADE0EBFB-0D8D-4467-80A4-D08EB65179AC}" type="presParOf" srcId="{F69FAE2B-21B9-49E5-8C54-4DD1214DA8A8}" destId="{818C24CF-A956-4AB6-8128-606BC1B60AE7}" srcOrd="0" destOrd="0" presId="urn:microsoft.com/office/officeart/2005/8/layout/list1"/>
    <dgm:cxn modelId="{77159431-3021-4AE4-9569-7D173DD56AFF}" type="presParOf" srcId="{F69FAE2B-21B9-49E5-8C54-4DD1214DA8A8}" destId="{C546A77B-BA08-411B-8D46-D8FD3F2CC2EE}" srcOrd="1" destOrd="0" presId="urn:microsoft.com/office/officeart/2005/8/layout/list1"/>
    <dgm:cxn modelId="{E80AC468-CD84-403B-8280-E87C44B3ED38}" type="presParOf" srcId="{F1BDAB3C-3660-4B9C-AA04-E94B2D037391}" destId="{DBB06DA5-F497-4919-A15A-6F58B1667B87}" srcOrd="9" destOrd="0" presId="urn:microsoft.com/office/officeart/2005/8/layout/list1"/>
    <dgm:cxn modelId="{BA6A3FBC-D665-4B59-B9D3-C5B0B004389C}" type="presParOf" srcId="{F1BDAB3C-3660-4B9C-AA04-E94B2D037391}" destId="{87B17EA9-D9F0-44FE-8D0A-14CC178EB0F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5CCCAE-AB51-43AE-8B82-6D484E1D1D5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1889245-5F60-4DE7-876B-3461B9B38F1B}">
      <dgm:prSet phldrT="[Texto]" phldr="1"/>
      <dgm:spPr>
        <a:blipFill rotWithShape="0">
          <a:blip xmlns:r="http://schemas.openxmlformats.org/officeDocument/2006/relationships" r:embed="rId1"/>
          <a:stretch>
            <a:fillRect/>
          </a:stretch>
        </a:blipFill>
      </dgm:spPr>
      <dgm:t>
        <a:bodyPr/>
        <a:lstStyle/>
        <a:p>
          <a:endParaRPr lang="es-ES" dirty="0"/>
        </a:p>
      </dgm:t>
    </dgm:pt>
    <dgm:pt modelId="{CBD3F1D8-C71A-43F3-B266-914CFCA21A71}" type="parTrans" cxnId="{E82E4FCA-8074-4051-8E9F-973AB218A880}">
      <dgm:prSet/>
      <dgm:spPr/>
      <dgm:t>
        <a:bodyPr/>
        <a:lstStyle/>
        <a:p>
          <a:endParaRPr lang="es-ES"/>
        </a:p>
      </dgm:t>
    </dgm:pt>
    <dgm:pt modelId="{809AC3DE-A02E-4523-A4EE-965415421FEE}" type="sibTrans" cxnId="{E82E4FCA-8074-4051-8E9F-973AB218A880}">
      <dgm:prSet/>
      <dgm:spPr/>
      <dgm:t>
        <a:bodyPr/>
        <a:lstStyle/>
        <a:p>
          <a:endParaRPr lang="es-ES"/>
        </a:p>
      </dgm:t>
    </dgm:pt>
    <dgm:pt modelId="{4452A438-6EF4-4B9D-8340-D78438B31C3C}">
      <dgm:prSet phldrT="[Texto]"/>
      <dgm:spPr/>
      <dgm:t>
        <a:bodyPr/>
        <a:lstStyle/>
        <a:p>
          <a:r>
            <a:rPr lang="es-ES" dirty="0" smtClean="0"/>
            <a:t>Conseguir que la </a:t>
          </a:r>
          <a:r>
            <a:rPr lang="es-ES" dirty="0" err="1" smtClean="0"/>
            <a:t>circulacion</a:t>
          </a:r>
          <a:r>
            <a:rPr lang="es-ES" dirty="0" smtClean="0"/>
            <a:t> de los materiales sea fluida, evitando </a:t>
          </a:r>
          <a:r>
            <a:rPr lang="es-ES" dirty="0" err="1" smtClean="0"/>
            <a:t>asi</a:t>
          </a:r>
          <a:r>
            <a:rPr lang="es-ES" dirty="0" smtClean="0"/>
            <a:t> el coste que suponen las esperas y demoras .</a:t>
          </a:r>
          <a:endParaRPr lang="es-ES" dirty="0"/>
        </a:p>
      </dgm:t>
    </dgm:pt>
    <dgm:pt modelId="{AA750C98-F955-43D6-A226-7ABEB4B7B393}" type="parTrans" cxnId="{62B65A57-22AA-4BD0-960A-D3FD31527C73}">
      <dgm:prSet/>
      <dgm:spPr/>
      <dgm:t>
        <a:bodyPr/>
        <a:lstStyle/>
        <a:p>
          <a:endParaRPr lang="es-ES"/>
        </a:p>
      </dgm:t>
    </dgm:pt>
    <dgm:pt modelId="{9A224B85-18E5-40BE-9037-0FE8FF5CB2A6}" type="sibTrans" cxnId="{62B65A57-22AA-4BD0-960A-D3FD31527C73}">
      <dgm:prSet/>
      <dgm:spPr/>
      <dgm:t>
        <a:bodyPr/>
        <a:lstStyle/>
        <a:p>
          <a:endParaRPr lang="es-ES"/>
        </a:p>
      </dgm:t>
    </dgm:pt>
    <dgm:pt modelId="{667318F8-0750-4AE0-A4C8-862D68F3A2A6}">
      <dgm:prSet phldrT="[Texto]" phldr="1"/>
      <dgm:spPr>
        <a:blipFill rotWithShape="0">
          <a:blip xmlns:r="http://schemas.openxmlformats.org/officeDocument/2006/relationships" r:embed="rId2"/>
          <a:stretch>
            <a:fillRect/>
          </a:stretch>
        </a:blipFill>
      </dgm:spPr>
      <dgm:t>
        <a:bodyPr/>
        <a:lstStyle/>
        <a:p>
          <a:endParaRPr lang="es-ES" dirty="0"/>
        </a:p>
      </dgm:t>
    </dgm:pt>
    <dgm:pt modelId="{2461E94F-41FF-47A3-89A1-5CFEBF804A38}" type="parTrans" cxnId="{0CD9397B-168A-43E6-86C7-AA2E192AB295}">
      <dgm:prSet/>
      <dgm:spPr/>
      <dgm:t>
        <a:bodyPr/>
        <a:lstStyle/>
        <a:p>
          <a:endParaRPr lang="es-ES"/>
        </a:p>
      </dgm:t>
    </dgm:pt>
    <dgm:pt modelId="{0D659783-C60E-4336-AE56-C937FC5EDF79}" type="sibTrans" cxnId="{0CD9397B-168A-43E6-86C7-AA2E192AB295}">
      <dgm:prSet/>
      <dgm:spPr/>
      <dgm:t>
        <a:bodyPr/>
        <a:lstStyle/>
        <a:p>
          <a:endParaRPr lang="es-ES"/>
        </a:p>
      </dgm:t>
    </dgm:pt>
    <dgm:pt modelId="{8E0BADC1-13AE-4458-9F68-E557F449CE25}">
      <dgm:prSet phldrT="[Texto]"/>
      <dgm:spPr/>
      <dgm:t>
        <a:bodyPr/>
        <a:lstStyle/>
        <a:p>
          <a:r>
            <a:rPr lang="es-ES" dirty="0" smtClean="0"/>
            <a:t>Permiten y facilitan la actividad principal que se desarrolla en una planta.</a:t>
          </a:r>
          <a:endParaRPr lang="es-ES" dirty="0"/>
        </a:p>
      </dgm:t>
    </dgm:pt>
    <dgm:pt modelId="{6504DE92-020A-430A-990D-0C5BEAF6A62C}" type="parTrans" cxnId="{3CDBA9CF-E9E8-42C0-9338-B8B7534ECAD7}">
      <dgm:prSet/>
      <dgm:spPr/>
      <dgm:t>
        <a:bodyPr/>
        <a:lstStyle/>
        <a:p>
          <a:endParaRPr lang="es-ES"/>
        </a:p>
      </dgm:t>
    </dgm:pt>
    <dgm:pt modelId="{E872E707-D40A-4368-B75B-7EB9D5067CFB}" type="sibTrans" cxnId="{3CDBA9CF-E9E8-42C0-9338-B8B7534ECAD7}">
      <dgm:prSet/>
      <dgm:spPr/>
      <dgm:t>
        <a:bodyPr/>
        <a:lstStyle/>
        <a:p>
          <a:endParaRPr lang="es-ES"/>
        </a:p>
      </dgm:t>
    </dgm:pt>
    <dgm:pt modelId="{491AE928-051E-407A-9562-82019170EBBF}" type="pres">
      <dgm:prSet presAssocID="{F15CCCAE-AB51-43AE-8B82-6D484E1D1D52}" presName="Name0" presStyleCnt="0">
        <dgm:presLayoutVars>
          <dgm:dir/>
          <dgm:animLvl val="lvl"/>
          <dgm:resizeHandles/>
        </dgm:presLayoutVars>
      </dgm:prSet>
      <dgm:spPr/>
      <dgm:t>
        <a:bodyPr/>
        <a:lstStyle/>
        <a:p>
          <a:endParaRPr lang="es-ES"/>
        </a:p>
      </dgm:t>
    </dgm:pt>
    <dgm:pt modelId="{9920C8E5-15A0-4B42-8863-8258EEE622AB}" type="pres">
      <dgm:prSet presAssocID="{11889245-5F60-4DE7-876B-3461B9B38F1B}" presName="linNode" presStyleCnt="0"/>
      <dgm:spPr/>
    </dgm:pt>
    <dgm:pt modelId="{FA224FE4-8AE2-47A4-A861-906D43B72B43}" type="pres">
      <dgm:prSet presAssocID="{11889245-5F60-4DE7-876B-3461B9B38F1B}" presName="parentShp" presStyleLbl="node1" presStyleIdx="0" presStyleCnt="2">
        <dgm:presLayoutVars>
          <dgm:bulletEnabled val="1"/>
        </dgm:presLayoutVars>
      </dgm:prSet>
      <dgm:spPr/>
      <dgm:t>
        <a:bodyPr/>
        <a:lstStyle/>
        <a:p>
          <a:endParaRPr lang="es-ES"/>
        </a:p>
      </dgm:t>
    </dgm:pt>
    <dgm:pt modelId="{1FDF5FED-7FC3-4B46-8A4C-43D5A051B6BD}" type="pres">
      <dgm:prSet presAssocID="{11889245-5F60-4DE7-876B-3461B9B38F1B}" presName="childShp" presStyleLbl="bgAccFollowNode1" presStyleIdx="0" presStyleCnt="2">
        <dgm:presLayoutVars>
          <dgm:bulletEnabled val="1"/>
        </dgm:presLayoutVars>
      </dgm:prSet>
      <dgm:spPr/>
      <dgm:t>
        <a:bodyPr/>
        <a:lstStyle/>
        <a:p>
          <a:endParaRPr lang="es-ES"/>
        </a:p>
      </dgm:t>
    </dgm:pt>
    <dgm:pt modelId="{C77AF6CB-8CEF-4904-865F-86FB1C5FC7BE}" type="pres">
      <dgm:prSet presAssocID="{809AC3DE-A02E-4523-A4EE-965415421FEE}" presName="spacing" presStyleCnt="0"/>
      <dgm:spPr/>
    </dgm:pt>
    <dgm:pt modelId="{E4C81E0C-A331-4AEA-A4D4-E1712646734C}" type="pres">
      <dgm:prSet presAssocID="{667318F8-0750-4AE0-A4C8-862D68F3A2A6}" presName="linNode" presStyleCnt="0"/>
      <dgm:spPr/>
    </dgm:pt>
    <dgm:pt modelId="{0F34C4B8-F680-4AE7-AB82-ECF1EBC0813F}" type="pres">
      <dgm:prSet presAssocID="{667318F8-0750-4AE0-A4C8-862D68F3A2A6}" presName="parentShp" presStyleLbl="node1" presStyleIdx="1" presStyleCnt="2">
        <dgm:presLayoutVars>
          <dgm:bulletEnabled val="1"/>
        </dgm:presLayoutVars>
      </dgm:prSet>
      <dgm:spPr/>
      <dgm:t>
        <a:bodyPr/>
        <a:lstStyle/>
        <a:p>
          <a:endParaRPr lang="es-ES"/>
        </a:p>
      </dgm:t>
    </dgm:pt>
    <dgm:pt modelId="{3D4E60A6-0CA4-4D29-8161-5A0D812D20C3}" type="pres">
      <dgm:prSet presAssocID="{667318F8-0750-4AE0-A4C8-862D68F3A2A6}" presName="childShp" presStyleLbl="bgAccFollowNode1" presStyleIdx="1" presStyleCnt="2">
        <dgm:presLayoutVars>
          <dgm:bulletEnabled val="1"/>
        </dgm:presLayoutVars>
      </dgm:prSet>
      <dgm:spPr/>
      <dgm:t>
        <a:bodyPr/>
        <a:lstStyle/>
        <a:p>
          <a:endParaRPr lang="es-ES"/>
        </a:p>
      </dgm:t>
    </dgm:pt>
  </dgm:ptLst>
  <dgm:cxnLst>
    <dgm:cxn modelId="{6C0AF03C-9AAF-44DF-A8F1-97999E8C08E2}" type="presOf" srcId="{F15CCCAE-AB51-43AE-8B82-6D484E1D1D52}" destId="{491AE928-051E-407A-9562-82019170EBBF}" srcOrd="0" destOrd="0" presId="urn:microsoft.com/office/officeart/2005/8/layout/vList6"/>
    <dgm:cxn modelId="{E82E4FCA-8074-4051-8E9F-973AB218A880}" srcId="{F15CCCAE-AB51-43AE-8B82-6D484E1D1D52}" destId="{11889245-5F60-4DE7-876B-3461B9B38F1B}" srcOrd="0" destOrd="0" parTransId="{CBD3F1D8-C71A-43F3-B266-914CFCA21A71}" sibTransId="{809AC3DE-A02E-4523-A4EE-965415421FEE}"/>
    <dgm:cxn modelId="{3CDBA9CF-E9E8-42C0-9338-B8B7534ECAD7}" srcId="{667318F8-0750-4AE0-A4C8-862D68F3A2A6}" destId="{8E0BADC1-13AE-4458-9F68-E557F449CE25}" srcOrd="0" destOrd="0" parTransId="{6504DE92-020A-430A-990D-0C5BEAF6A62C}" sibTransId="{E872E707-D40A-4368-B75B-7EB9D5067CFB}"/>
    <dgm:cxn modelId="{0CD9397B-168A-43E6-86C7-AA2E192AB295}" srcId="{F15CCCAE-AB51-43AE-8B82-6D484E1D1D52}" destId="{667318F8-0750-4AE0-A4C8-862D68F3A2A6}" srcOrd="1" destOrd="0" parTransId="{2461E94F-41FF-47A3-89A1-5CFEBF804A38}" sibTransId="{0D659783-C60E-4336-AE56-C937FC5EDF79}"/>
    <dgm:cxn modelId="{EDF9634A-37C2-4DB4-9AA1-CF530924E6EB}" type="presOf" srcId="{11889245-5F60-4DE7-876B-3461B9B38F1B}" destId="{FA224FE4-8AE2-47A4-A861-906D43B72B43}" srcOrd="0" destOrd="0" presId="urn:microsoft.com/office/officeart/2005/8/layout/vList6"/>
    <dgm:cxn modelId="{56A623EB-5C2B-4111-82E8-D2E96FE34CEF}" type="presOf" srcId="{8E0BADC1-13AE-4458-9F68-E557F449CE25}" destId="{3D4E60A6-0CA4-4D29-8161-5A0D812D20C3}" srcOrd="0" destOrd="0" presId="urn:microsoft.com/office/officeart/2005/8/layout/vList6"/>
    <dgm:cxn modelId="{62B65A57-22AA-4BD0-960A-D3FD31527C73}" srcId="{11889245-5F60-4DE7-876B-3461B9B38F1B}" destId="{4452A438-6EF4-4B9D-8340-D78438B31C3C}" srcOrd="0" destOrd="0" parTransId="{AA750C98-F955-43D6-A226-7ABEB4B7B393}" sibTransId="{9A224B85-18E5-40BE-9037-0FE8FF5CB2A6}"/>
    <dgm:cxn modelId="{72C71810-5DB4-46ED-AEFB-D4EC76615829}" type="presOf" srcId="{667318F8-0750-4AE0-A4C8-862D68F3A2A6}" destId="{0F34C4B8-F680-4AE7-AB82-ECF1EBC0813F}" srcOrd="0" destOrd="0" presId="urn:microsoft.com/office/officeart/2005/8/layout/vList6"/>
    <dgm:cxn modelId="{3C4A6D82-1FE7-41AC-8D6B-E15CC14A0B3A}" type="presOf" srcId="{4452A438-6EF4-4B9D-8340-D78438B31C3C}" destId="{1FDF5FED-7FC3-4B46-8A4C-43D5A051B6BD}" srcOrd="0" destOrd="0" presId="urn:microsoft.com/office/officeart/2005/8/layout/vList6"/>
    <dgm:cxn modelId="{8EA27A29-CF13-4DD4-B8F0-AA3D1478E4C5}" type="presParOf" srcId="{491AE928-051E-407A-9562-82019170EBBF}" destId="{9920C8E5-15A0-4B42-8863-8258EEE622AB}" srcOrd="0" destOrd="0" presId="urn:microsoft.com/office/officeart/2005/8/layout/vList6"/>
    <dgm:cxn modelId="{D6905252-DACD-48B6-91DE-17387745C112}" type="presParOf" srcId="{9920C8E5-15A0-4B42-8863-8258EEE622AB}" destId="{FA224FE4-8AE2-47A4-A861-906D43B72B43}" srcOrd="0" destOrd="0" presId="urn:microsoft.com/office/officeart/2005/8/layout/vList6"/>
    <dgm:cxn modelId="{9A39A680-0560-4B00-867A-CB47FF8918B8}" type="presParOf" srcId="{9920C8E5-15A0-4B42-8863-8258EEE622AB}" destId="{1FDF5FED-7FC3-4B46-8A4C-43D5A051B6BD}" srcOrd="1" destOrd="0" presId="urn:microsoft.com/office/officeart/2005/8/layout/vList6"/>
    <dgm:cxn modelId="{BBB6980E-45D9-4930-8EEE-6CA0888A0FE1}" type="presParOf" srcId="{491AE928-051E-407A-9562-82019170EBBF}" destId="{C77AF6CB-8CEF-4904-865F-86FB1C5FC7BE}" srcOrd="1" destOrd="0" presId="urn:microsoft.com/office/officeart/2005/8/layout/vList6"/>
    <dgm:cxn modelId="{B26E1F3D-C7A6-42D6-9497-D60C03B175F3}" type="presParOf" srcId="{491AE928-051E-407A-9562-82019170EBBF}" destId="{E4C81E0C-A331-4AEA-A4D4-E1712646734C}" srcOrd="2" destOrd="0" presId="urn:microsoft.com/office/officeart/2005/8/layout/vList6"/>
    <dgm:cxn modelId="{9DE1B41C-67D0-4E33-95A3-DE0C853466B6}" type="presParOf" srcId="{E4C81E0C-A331-4AEA-A4D4-E1712646734C}" destId="{0F34C4B8-F680-4AE7-AB82-ECF1EBC0813F}" srcOrd="0" destOrd="0" presId="urn:microsoft.com/office/officeart/2005/8/layout/vList6"/>
    <dgm:cxn modelId="{CBB03344-AB28-41C1-B689-3FD9424274D1}" type="presParOf" srcId="{E4C81E0C-A331-4AEA-A4D4-E1712646734C}" destId="{3D4E60A6-0CA4-4D29-8161-5A0D812D20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1052C6-17DD-4B7A-81DA-B8BB2F65AF8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4DCBD202-43EC-4892-A90C-78A4CA6A776F}">
      <dgm:prSet phldrT="[Texto]" phldr="1"/>
      <dgm:spPr>
        <a:blipFill rotWithShape="0">
          <a:blip xmlns:r="http://schemas.openxmlformats.org/officeDocument/2006/relationships" r:embed="rId1"/>
          <a:stretch>
            <a:fillRect/>
          </a:stretch>
        </a:blipFill>
      </dgm:spPr>
      <dgm:t>
        <a:bodyPr/>
        <a:lstStyle/>
        <a:p>
          <a:endParaRPr lang="es-ES" dirty="0"/>
        </a:p>
      </dgm:t>
    </dgm:pt>
    <dgm:pt modelId="{0A0575B4-D258-49A7-A61B-1FC62F9AD43A}" type="parTrans" cxnId="{DE28A0D3-EFFE-4FA8-9E85-B9C24036B22B}">
      <dgm:prSet/>
      <dgm:spPr/>
      <dgm:t>
        <a:bodyPr/>
        <a:lstStyle/>
        <a:p>
          <a:endParaRPr lang="es-ES"/>
        </a:p>
      </dgm:t>
    </dgm:pt>
    <dgm:pt modelId="{70AD9A09-EE93-49F3-8099-C368F9881B11}" type="sibTrans" cxnId="{DE28A0D3-EFFE-4FA8-9E85-B9C24036B22B}">
      <dgm:prSet/>
      <dgm:spPr/>
      <dgm:t>
        <a:bodyPr/>
        <a:lstStyle/>
        <a:p>
          <a:endParaRPr lang="es-ES"/>
        </a:p>
      </dgm:t>
    </dgm:pt>
    <dgm:pt modelId="{1B216B80-9AE4-441F-B0BB-B9F89F01DA91}">
      <dgm:prSet phldrT="[Texto]"/>
      <dgm:spPr/>
      <dgm:t>
        <a:bodyPr/>
        <a:lstStyle/>
        <a:p>
          <a:r>
            <a:rPr lang="es-ES" dirty="0" smtClean="0"/>
            <a:t>Factor fundamental en el diseño de la distribución , determinante si este ya existe en el momento de proyectarla.</a:t>
          </a:r>
          <a:endParaRPr lang="es-ES" dirty="0"/>
        </a:p>
      </dgm:t>
    </dgm:pt>
    <dgm:pt modelId="{9208CE8C-630A-43A9-B97B-FD2A767CC846}" type="parTrans" cxnId="{20404229-D517-486F-B80F-C68DAE306B2D}">
      <dgm:prSet/>
      <dgm:spPr/>
      <dgm:t>
        <a:bodyPr/>
        <a:lstStyle/>
        <a:p>
          <a:endParaRPr lang="es-ES"/>
        </a:p>
      </dgm:t>
    </dgm:pt>
    <dgm:pt modelId="{F167F388-6110-4C54-8C30-D094C542B01C}" type="sibTrans" cxnId="{20404229-D517-486F-B80F-C68DAE306B2D}">
      <dgm:prSet/>
      <dgm:spPr/>
      <dgm:t>
        <a:bodyPr/>
        <a:lstStyle/>
        <a:p>
          <a:endParaRPr lang="es-ES"/>
        </a:p>
      </dgm:t>
    </dgm:pt>
    <dgm:pt modelId="{448503FB-6E75-4A83-973C-5C35A30004AD}">
      <dgm:prSet phldrT="[Texto]" phldr="1"/>
      <dgm:spPr>
        <a:blipFill rotWithShape="0">
          <a:blip xmlns:r="http://schemas.openxmlformats.org/officeDocument/2006/relationships" r:embed="rId2"/>
          <a:stretch>
            <a:fillRect/>
          </a:stretch>
        </a:blipFill>
      </dgm:spPr>
      <dgm:t>
        <a:bodyPr/>
        <a:lstStyle/>
        <a:p>
          <a:endParaRPr lang="es-ES" dirty="0"/>
        </a:p>
      </dgm:t>
    </dgm:pt>
    <dgm:pt modelId="{F4EA6A8E-D27F-4571-A0F7-27E3AE135722}" type="parTrans" cxnId="{C7339D58-A9F6-4E65-A3FE-A627E88CAF07}">
      <dgm:prSet/>
      <dgm:spPr/>
      <dgm:t>
        <a:bodyPr/>
        <a:lstStyle/>
        <a:p>
          <a:endParaRPr lang="es-ES"/>
        </a:p>
      </dgm:t>
    </dgm:pt>
    <dgm:pt modelId="{B909D941-617F-48BF-8463-69FB10B1220C}" type="sibTrans" cxnId="{C7339D58-A9F6-4E65-A3FE-A627E88CAF07}">
      <dgm:prSet/>
      <dgm:spPr/>
      <dgm:t>
        <a:bodyPr/>
        <a:lstStyle/>
        <a:p>
          <a:endParaRPr lang="es-ES"/>
        </a:p>
      </dgm:t>
    </dgm:pt>
    <dgm:pt modelId="{5ECF3D64-FF9D-4D0E-9B68-1BAEEA1D01BB}">
      <dgm:prSet phldrT="[Texto]"/>
      <dgm:spPr/>
      <dgm:t>
        <a:bodyPr/>
        <a:lstStyle/>
        <a:p>
          <a:r>
            <a:rPr lang="es-ES" dirty="0" smtClean="0"/>
            <a:t>Comenzar identificar los posibles cambios y su magnitud , buscando una distribución capaz de adaptarse dentro de los limites razonables y realistas.</a:t>
          </a:r>
          <a:endParaRPr lang="es-ES" dirty="0"/>
        </a:p>
      </dgm:t>
    </dgm:pt>
    <dgm:pt modelId="{41B4B82A-EDDC-437F-B008-343A73A41E55}" type="parTrans" cxnId="{0246DC21-7778-44D1-BE68-61D31905F342}">
      <dgm:prSet/>
      <dgm:spPr/>
      <dgm:t>
        <a:bodyPr/>
        <a:lstStyle/>
        <a:p>
          <a:endParaRPr lang="es-ES"/>
        </a:p>
      </dgm:t>
    </dgm:pt>
    <dgm:pt modelId="{2AD51CAD-5C59-4BB8-B819-BF756D4B904F}" type="sibTrans" cxnId="{0246DC21-7778-44D1-BE68-61D31905F342}">
      <dgm:prSet/>
      <dgm:spPr/>
      <dgm:t>
        <a:bodyPr/>
        <a:lstStyle/>
        <a:p>
          <a:endParaRPr lang="es-ES"/>
        </a:p>
      </dgm:t>
    </dgm:pt>
    <dgm:pt modelId="{734F7DE2-3CB4-41A7-B637-DAEF1CE9B6AF}" type="pres">
      <dgm:prSet presAssocID="{491052C6-17DD-4B7A-81DA-B8BB2F65AF80}" presName="Name0" presStyleCnt="0">
        <dgm:presLayoutVars>
          <dgm:dir/>
          <dgm:animLvl val="lvl"/>
          <dgm:resizeHandles/>
        </dgm:presLayoutVars>
      </dgm:prSet>
      <dgm:spPr/>
      <dgm:t>
        <a:bodyPr/>
        <a:lstStyle/>
        <a:p>
          <a:endParaRPr lang="es-ES"/>
        </a:p>
      </dgm:t>
    </dgm:pt>
    <dgm:pt modelId="{B11E6135-1660-46A4-88E9-BFAA5797AB0A}" type="pres">
      <dgm:prSet presAssocID="{4DCBD202-43EC-4892-A90C-78A4CA6A776F}" presName="linNode" presStyleCnt="0"/>
      <dgm:spPr/>
    </dgm:pt>
    <dgm:pt modelId="{1F34E0FC-B193-4E12-9778-58F3FEF7DF11}" type="pres">
      <dgm:prSet presAssocID="{4DCBD202-43EC-4892-A90C-78A4CA6A776F}" presName="parentShp" presStyleLbl="node1" presStyleIdx="0" presStyleCnt="2">
        <dgm:presLayoutVars>
          <dgm:bulletEnabled val="1"/>
        </dgm:presLayoutVars>
      </dgm:prSet>
      <dgm:spPr/>
      <dgm:t>
        <a:bodyPr/>
        <a:lstStyle/>
        <a:p>
          <a:endParaRPr lang="es-ES"/>
        </a:p>
      </dgm:t>
    </dgm:pt>
    <dgm:pt modelId="{4D7A938D-BFA6-40BC-87D9-993247AB7BA3}" type="pres">
      <dgm:prSet presAssocID="{4DCBD202-43EC-4892-A90C-78A4CA6A776F}" presName="childShp" presStyleLbl="bgAccFollowNode1" presStyleIdx="0" presStyleCnt="2">
        <dgm:presLayoutVars>
          <dgm:bulletEnabled val="1"/>
        </dgm:presLayoutVars>
      </dgm:prSet>
      <dgm:spPr/>
      <dgm:t>
        <a:bodyPr/>
        <a:lstStyle/>
        <a:p>
          <a:endParaRPr lang="es-ES"/>
        </a:p>
      </dgm:t>
    </dgm:pt>
    <dgm:pt modelId="{626C21D5-B3DB-4D14-8191-CB2A822A12B6}" type="pres">
      <dgm:prSet presAssocID="{70AD9A09-EE93-49F3-8099-C368F9881B11}" presName="spacing" presStyleCnt="0"/>
      <dgm:spPr/>
    </dgm:pt>
    <dgm:pt modelId="{2B35FCBB-B04C-4C8B-9F7B-B785D3D9C36F}" type="pres">
      <dgm:prSet presAssocID="{448503FB-6E75-4A83-973C-5C35A30004AD}" presName="linNode" presStyleCnt="0"/>
      <dgm:spPr/>
    </dgm:pt>
    <dgm:pt modelId="{16451163-77E2-4568-89A0-007296DF9942}" type="pres">
      <dgm:prSet presAssocID="{448503FB-6E75-4A83-973C-5C35A30004AD}" presName="parentShp" presStyleLbl="node1" presStyleIdx="1" presStyleCnt="2">
        <dgm:presLayoutVars>
          <dgm:bulletEnabled val="1"/>
        </dgm:presLayoutVars>
      </dgm:prSet>
      <dgm:spPr/>
      <dgm:t>
        <a:bodyPr/>
        <a:lstStyle/>
        <a:p>
          <a:endParaRPr lang="es-ES"/>
        </a:p>
      </dgm:t>
    </dgm:pt>
    <dgm:pt modelId="{A9DC48E6-2C8E-4BEB-8D9D-E69A2A90F4B7}" type="pres">
      <dgm:prSet presAssocID="{448503FB-6E75-4A83-973C-5C35A30004AD}" presName="childShp" presStyleLbl="bgAccFollowNode1" presStyleIdx="1" presStyleCnt="2">
        <dgm:presLayoutVars>
          <dgm:bulletEnabled val="1"/>
        </dgm:presLayoutVars>
      </dgm:prSet>
      <dgm:spPr/>
      <dgm:t>
        <a:bodyPr/>
        <a:lstStyle/>
        <a:p>
          <a:endParaRPr lang="es-ES"/>
        </a:p>
      </dgm:t>
    </dgm:pt>
  </dgm:ptLst>
  <dgm:cxnLst>
    <dgm:cxn modelId="{EF9FE6EB-74BD-4C51-93CC-EE0CABEB8034}" type="presOf" srcId="{5ECF3D64-FF9D-4D0E-9B68-1BAEEA1D01BB}" destId="{A9DC48E6-2C8E-4BEB-8D9D-E69A2A90F4B7}" srcOrd="0" destOrd="0" presId="urn:microsoft.com/office/officeart/2005/8/layout/vList6"/>
    <dgm:cxn modelId="{F6108B00-DD76-4F65-9DFA-6CB6F04B98B2}" type="presOf" srcId="{4DCBD202-43EC-4892-A90C-78A4CA6A776F}" destId="{1F34E0FC-B193-4E12-9778-58F3FEF7DF11}" srcOrd="0" destOrd="0" presId="urn:microsoft.com/office/officeart/2005/8/layout/vList6"/>
    <dgm:cxn modelId="{FCD43E90-5D2A-4A47-840B-D1989E86233D}" type="presOf" srcId="{448503FB-6E75-4A83-973C-5C35A30004AD}" destId="{16451163-77E2-4568-89A0-007296DF9942}" srcOrd="0" destOrd="0" presId="urn:microsoft.com/office/officeart/2005/8/layout/vList6"/>
    <dgm:cxn modelId="{2461D426-7B09-43E3-8F40-A9C1EB84BFAE}" type="presOf" srcId="{491052C6-17DD-4B7A-81DA-B8BB2F65AF80}" destId="{734F7DE2-3CB4-41A7-B637-DAEF1CE9B6AF}" srcOrd="0" destOrd="0" presId="urn:microsoft.com/office/officeart/2005/8/layout/vList6"/>
    <dgm:cxn modelId="{DF8A7EA6-1CA4-4488-8884-871A7C15D210}" type="presOf" srcId="{1B216B80-9AE4-441F-B0BB-B9F89F01DA91}" destId="{4D7A938D-BFA6-40BC-87D9-993247AB7BA3}" srcOrd="0" destOrd="0" presId="urn:microsoft.com/office/officeart/2005/8/layout/vList6"/>
    <dgm:cxn modelId="{C7339D58-A9F6-4E65-A3FE-A627E88CAF07}" srcId="{491052C6-17DD-4B7A-81DA-B8BB2F65AF80}" destId="{448503FB-6E75-4A83-973C-5C35A30004AD}" srcOrd="1" destOrd="0" parTransId="{F4EA6A8E-D27F-4571-A0F7-27E3AE135722}" sibTransId="{B909D941-617F-48BF-8463-69FB10B1220C}"/>
    <dgm:cxn modelId="{0246DC21-7778-44D1-BE68-61D31905F342}" srcId="{448503FB-6E75-4A83-973C-5C35A30004AD}" destId="{5ECF3D64-FF9D-4D0E-9B68-1BAEEA1D01BB}" srcOrd="0" destOrd="0" parTransId="{41B4B82A-EDDC-437F-B008-343A73A41E55}" sibTransId="{2AD51CAD-5C59-4BB8-B819-BF756D4B904F}"/>
    <dgm:cxn modelId="{20404229-D517-486F-B80F-C68DAE306B2D}" srcId="{4DCBD202-43EC-4892-A90C-78A4CA6A776F}" destId="{1B216B80-9AE4-441F-B0BB-B9F89F01DA91}" srcOrd="0" destOrd="0" parTransId="{9208CE8C-630A-43A9-B97B-FD2A767CC846}" sibTransId="{F167F388-6110-4C54-8C30-D094C542B01C}"/>
    <dgm:cxn modelId="{DE28A0D3-EFFE-4FA8-9E85-B9C24036B22B}" srcId="{491052C6-17DD-4B7A-81DA-B8BB2F65AF80}" destId="{4DCBD202-43EC-4892-A90C-78A4CA6A776F}" srcOrd="0" destOrd="0" parTransId="{0A0575B4-D258-49A7-A61B-1FC62F9AD43A}" sibTransId="{70AD9A09-EE93-49F3-8099-C368F9881B11}"/>
    <dgm:cxn modelId="{AE755E7F-7E43-4B72-A57B-5E07CC2EFCC3}" type="presParOf" srcId="{734F7DE2-3CB4-41A7-B637-DAEF1CE9B6AF}" destId="{B11E6135-1660-46A4-88E9-BFAA5797AB0A}" srcOrd="0" destOrd="0" presId="urn:microsoft.com/office/officeart/2005/8/layout/vList6"/>
    <dgm:cxn modelId="{943C6C72-2B60-4425-A7C6-4AE1470700F2}" type="presParOf" srcId="{B11E6135-1660-46A4-88E9-BFAA5797AB0A}" destId="{1F34E0FC-B193-4E12-9778-58F3FEF7DF11}" srcOrd="0" destOrd="0" presId="urn:microsoft.com/office/officeart/2005/8/layout/vList6"/>
    <dgm:cxn modelId="{15778FDD-CB8A-4B32-A669-A63AADCE9978}" type="presParOf" srcId="{B11E6135-1660-46A4-88E9-BFAA5797AB0A}" destId="{4D7A938D-BFA6-40BC-87D9-993247AB7BA3}" srcOrd="1" destOrd="0" presId="urn:microsoft.com/office/officeart/2005/8/layout/vList6"/>
    <dgm:cxn modelId="{C3AFAA4B-B791-4FA9-9182-B2FAD210EC43}" type="presParOf" srcId="{734F7DE2-3CB4-41A7-B637-DAEF1CE9B6AF}" destId="{626C21D5-B3DB-4D14-8191-CB2A822A12B6}" srcOrd="1" destOrd="0" presId="urn:microsoft.com/office/officeart/2005/8/layout/vList6"/>
    <dgm:cxn modelId="{CA234337-5BDE-4BF1-AC0A-A1CFB3B171FA}" type="presParOf" srcId="{734F7DE2-3CB4-41A7-B637-DAEF1CE9B6AF}" destId="{2B35FCBB-B04C-4C8B-9F7B-B785D3D9C36F}" srcOrd="2" destOrd="0" presId="urn:microsoft.com/office/officeart/2005/8/layout/vList6"/>
    <dgm:cxn modelId="{D34EF556-4651-413E-B17C-04573287A8AA}" type="presParOf" srcId="{2B35FCBB-B04C-4C8B-9F7B-B785D3D9C36F}" destId="{16451163-77E2-4568-89A0-007296DF9942}" srcOrd="0" destOrd="0" presId="urn:microsoft.com/office/officeart/2005/8/layout/vList6"/>
    <dgm:cxn modelId="{BAFCAFDE-D1C9-41FB-9A52-8F5D99D112BC}" type="presParOf" srcId="{2B35FCBB-B04C-4C8B-9F7B-B785D3D9C36F}" destId="{A9DC48E6-2C8E-4BEB-8D9D-E69A2A90F4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B6E26-25A9-48DF-82E7-05B05B5FBCA3}" type="doc">
      <dgm:prSet loTypeId="urn:microsoft.com/office/officeart/2005/8/layout/cycle3" loCatId="cycle" qsTypeId="urn:microsoft.com/office/officeart/2005/8/quickstyle/3d2" qsCatId="3D" csTypeId="urn:microsoft.com/office/officeart/2005/8/colors/accent2_2" csCatId="accent2" phldr="1"/>
      <dgm:spPr/>
      <dgm:t>
        <a:bodyPr/>
        <a:lstStyle/>
        <a:p>
          <a:endParaRPr lang="es-ES"/>
        </a:p>
      </dgm:t>
    </dgm:pt>
    <dgm:pt modelId="{4FFF6726-085D-499B-8292-31AA4D589D83}">
      <dgm:prSet phldrT="[Texto]" custT="1"/>
      <dgm:spPr/>
      <dgm:t>
        <a:bodyPr/>
        <a:lstStyle/>
        <a:p>
          <a:r>
            <a:rPr lang="es-ES" sz="2000" b="1" dirty="0" smtClean="0"/>
            <a:t>CLIMA LABORAL FAVORABLE</a:t>
          </a:r>
          <a:endParaRPr lang="es-ES" sz="2000" b="1" dirty="0">
            <a:latin typeface="Arial" panose="020B0604020202020204" pitchFamily="34" charset="0"/>
            <a:cs typeface="Arial" panose="020B0604020202020204" pitchFamily="34" charset="0"/>
          </a:endParaRPr>
        </a:p>
      </dgm:t>
    </dgm:pt>
    <dgm:pt modelId="{8FCABEA1-F24C-403D-9CF1-754AC2234131}" type="parTrans" cxnId="{7E3A60A0-0F02-4581-BA26-38570E502486}">
      <dgm:prSet/>
      <dgm:spPr/>
      <dgm:t>
        <a:bodyPr/>
        <a:lstStyle/>
        <a:p>
          <a:endParaRPr lang="es-ES"/>
        </a:p>
      </dgm:t>
    </dgm:pt>
    <dgm:pt modelId="{20A85134-3868-4056-866F-87CCD14D372D}" type="sibTrans" cxnId="{7E3A60A0-0F02-4581-BA26-38570E502486}">
      <dgm:prSet/>
      <dgm:spPr/>
      <dgm:t>
        <a:bodyPr/>
        <a:lstStyle/>
        <a:p>
          <a:endParaRPr lang="es-ES"/>
        </a:p>
      </dgm:t>
    </dgm:pt>
    <dgm:pt modelId="{D9672FEF-3B42-495D-A996-CB99AAD338FB}">
      <dgm:prSet phldrT="[Texto]" custT="1"/>
      <dgm:spPr/>
      <dgm:t>
        <a:bodyPr/>
        <a:lstStyle/>
        <a:p>
          <a:r>
            <a:rPr lang="es-ES" sz="1600" b="1" dirty="0" smtClean="0"/>
            <a:t>PROXIMIDAD A LOS MERCADOS</a:t>
          </a:r>
          <a:endParaRPr lang="es-ES" sz="1600" b="1" dirty="0">
            <a:latin typeface="Arial" panose="020B0604020202020204" pitchFamily="34" charset="0"/>
            <a:cs typeface="Arial" panose="020B0604020202020204" pitchFamily="34" charset="0"/>
          </a:endParaRPr>
        </a:p>
      </dgm:t>
    </dgm:pt>
    <dgm:pt modelId="{B9E0EBE4-44DE-478F-90BB-24B5DD2D0F11}" type="parTrans" cxnId="{BC92FB37-CA5B-404D-8EA0-EE42226A4D59}">
      <dgm:prSet/>
      <dgm:spPr/>
      <dgm:t>
        <a:bodyPr/>
        <a:lstStyle/>
        <a:p>
          <a:endParaRPr lang="es-ES"/>
        </a:p>
      </dgm:t>
    </dgm:pt>
    <dgm:pt modelId="{75706395-4C49-406A-B764-63673D0AAA39}" type="sibTrans" cxnId="{BC92FB37-CA5B-404D-8EA0-EE42226A4D59}">
      <dgm:prSet/>
      <dgm:spPr/>
      <dgm:t>
        <a:bodyPr/>
        <a:lstStyle/>
        <a:p>
          <a:endParaRPr lang="es-ES"/>
        </a:p>
      </dgm:t>
    </dgm:pt>
    <dgm:pt modelId="{2B008996-A758-4E61-8E9A-5D7931800697}">
      <dgm:prSet phldrT="[Texto]" custT="1"/>
      <dgm:spPr/>
      <dgm:t>
        <a:bodyPr/>
        <a:lstStyle/>
        <a:p>
          <a:r>
            <a:rPr lang="es-ES" sz="1600" b="1" dirty="0" smtClean="0"/>
            <a:t>CALIDAD DE VIDA</a:t>
          </a:r>
          <a:endParaRPr lang="es-ES" sz="1600" b="1" dirty="0">
            <a:latin typeface="Arial" panose="020B0604020202020204" pitchFamily="34" charset="0"/>
            <a:cs typeface="Arial" panose="020B0604020202020204" pitchFamily="34" charset="0"/>
          </a:endParaRPr>
        </a:p>
      </dgm:t>
    </dgm:pt>
    <dgm:pt modelId="{14F1190C-A4BF-4FA9-8B75-6022C88D645A}" type="parTrans" cxnId="{B7D992D7-89AA-44E0-94D9-5FEB7F75E2CD}">
      <dgm:prSet/>
      <dgm:spPr/>
      <dgm:t>
        <a:bodyPr/>
        <a:lstStyle/>
        <a:p>
          <a:endParaRPr lang="es-ES"/>
        </a:p>
      </dgm:t>
    </dgm:pt>
    <dgm:pt modelId="{4A0F1EE1-65A7-40A3-AFE6-04E46BA74504}" type="sibTrans" cxnId="{B7D992D7-89AA-44E0-94D9-5FEB7F75E2CD}">
      <dgm:prSet/>
      <dgm:spPr/>
      <dgm:t>
        <a:bodyPr/>
        <a:lstStyle/>
        <a:p>
          <a:endParaRPr lang="es-ES"/>
        </a:p>
      </dgm:t>
    </dgm:pt>
    <dgm:pt modelId="{548CA239-E0EA-4137-B5D7-342447D0C6FB}">
      <dgm:prSet phldrT="[Texto]" custT="1"/>
      <dgm:spPr/>
      <dgm:t>
        <a:bodyPr/>
        <a:lstStyle/>
        <a:p>
          <a:r>
            <a:rPr lang="es-ES" sz="1600" b="1" dirty="0" smtClean="0"/>
            <a:t>OTROS FACTORES</a:t>
          </a:r>
          <a:endParaRPr lang="es-ES" sz="1600" b="1" dirty="0">
            <a:latin typeface="Arial" panose="020B0604020202020204" pitchFamily="34" charset="0"/>
            <a:cs typeface="Arial" panose="020B0604020202020204" pitchFamily="34" charset="0"/>
          </a:endParaRPr>
        </a:p>
      </dgm:t>
    </dgm:pt>
    <dgm:pt modelId="{FF89C2A0-8ECD-4106-BFCA-F050C6FCD159}" type="parTrans" cxnId="{A03B6896-EAA0-4D03-ADD0-BC5D67CBB973}">
      <dgm:prSet/>
      <dgm:spPr/>
      <dgm:t>
        <a:bodyPr/>
        <a:lstStyle/>
        <a:p>
          <a:endParaRPr lang="es-ES"/>
        </a:p>
      </dgm:t>
    </dgm:pt>
    <dgm:pt modelId="{212EB913-25C1-4DC6-949C-91DEEEBF748A}" type="sibTrans" cxnId="{A03B6896-EAA0-4D03-ADD0-BC5D67CBB973}">
      <dgm:prSet/>
      <dgm:spPr/>
      <dgm:t>
        <a:bodyPr/>
        <a:lstStyle/>
        <a:p>
          <a:endParaRPr lang="es-ES"/>
        </a:p>
      </dgm:t>
    </dgm:pt>
    <dgm:pt modelId="{23778F3C-78EE-4CEC-96DC-C8278CF5EC5A}">
      <dgm:prSet/>
      <dgm:spPr/>
      <dgm:t>
        <a:bodyPr/>
        <a:lstStyle/>
        <a:p>
          <a:r>
            <a:rPr lang="es-ES" b="1" dirty="0" smtClean="0"/>
            <a:t>PROXIMIDAD A PROVEEDORES Y RECURSOS</a:t>
          </a:r>
          <a:endParaRPr lang="es-ES" dirty="0"/>
        </a:p>
      </dgm:t>
    </dgm:pt>
    <dgm:pt modelId="{4BF63A6F-C8ED-441A-9669-21833F3714B1}" type="parTrans" cxnId="{C1E7C779-8F39-4350-83EA-20C432D04F27}">
      <dgm:prSet/>
      <dgm:spPr/>
      <dgm:t>
        <a:bodyPr/>
        <a:lstStyle/>
        <a:p>
          <a:endParaRPr lang="es-ES"/>
        </a:p>
      </dgm:t>
    </dgm:pt>
    <dgm:pt modelId="{DF65C37C-B6BB-44CF-9646-AB41731B0514}" type="sibTrans" cxnId="{C1E7C779-8F39-4350-83EA-20C432D04F27}">
      <dgm:prSet/>
      <dgm:spPr/>
      <dgm:t>
        <a:bodyPr/>
        <a:lstStyle/>
        <a:p>
          <a:endParaRPr lang="es-ES"/>
        </a:p>
      </dgm:t>
    </dgm:pt>
    <dgm:pt modelId="{D93B46EA-B376-464C-AA49-DF9AE8216D12}">
      <dgm:prSet/>
      <dgm:spPr/>
      <dgm:t>
        <a:bodyPr/>
        <a:lstStyle/>
        <a:p>
          <a:r>
            <a:rPr lang="es-ES" b="1" dirty="0" smtClean="0"/>
            <a:t>PROXIMIDAD A LAS INSTALACIONES DE LA EMPRESA MATRIZ</a:t>
          </a:r>
          <a:endParaRPr lang="es-ES" dirty="0"/>
        </a:p>
      </dgm:t>
    </dgm:pt>
    <dgm:pt modelId="{EB77C44F-9169-4CEC-829C-F948BEEED7C4}" type="parTrans" cxnId="{7C901941-7AFA-4F0B-BCD0-F619B75675F0}">
      <dgm:prSet/>
      <dgm:spPr/>
      <dgm:t>
        <a:bodyPr/>
        <a:lstStyle/>
        <a:p>
          <a:endParaRPr lang="es-ES"/>
        </a:p>
      </dgm:t>
    </dgm:pt>
    <dgm:pt modelId="{81E3AE3B-066A-40DA-BECF-BF16081B9BA2}" type="sibTrans" cxnId="{7C901941-7AFA-4F0B-BCD0-F619B75675F0}">
      <dgm:prSet/>
      <dgm:spPr/>
      <dgm:t>
        <a:bodyPr/>
        <a:lstStyle/>
        <a:p>
          <a:endParaRPr lang="es-ES"/>
        </a:p>
      </dgm:t>
    </dgm:pt>
    <dgm:pt modelId="{5F57A472-A6C0-4532-971C-57C2CC1D2CEF}">
      <dgm:prSet phldrT="[Texto]" custT="1"/>
      <dgm:spPr/>
      <dgm:t>
        <a:bodyPr/>
        <a:lstStyle/>
        <a:p>
          <a:r>
            <a:rPr lang="es-ES" sz="1200" b="1" dirty="0" smtClean="0"/>
            <a:t>COSTOS DE SERVICIOS PÚBLICOS, IMPUESTOS Y BIENES RAÍCES</a:t>
          </a:r>
          <a:endParaRPr lang="es-ES" sz="1200" b="1" dirty="0">
            <a:latin typeface="Arial" panose="020B0604020202020204" pitchFamily="34" charset="0"/>
            <a:cs typeface="Arial" panose="020B0604020202020204" pitchFamily="34" charset="0"/>
          </a:endParaRPr>
        </a:p>
      </dgm:t>
    </dgm:pt>
    <dgm:pt modelId="{36C3BA78-48A4-4673-831A-95DA6F22BC4E}" type="parTrans" cxnId="{143AB87A-FF8A-4676-ABF2-F3FD51EFB8D1}">
      <dgm:prSet/>
      <dgm:spPr/>
      <dgm:t>
        <a:bodyPr/>
        <a:lstStyle/>
        <a:p>
          <a:endParaRPr lang="es-ES"/>
        </a:p>
      </dgm:t>
    </dgm:pt>
    <dgm:pt modelId="{153A6C1E-2CE1-4F45-BAF0-2D0A1257EF27}" type="sibTrans" cxnId="{143AB87A-FF8A-4676-ABF2-F3FD51EFB8D1}">
      <dgm:prSet/>
      <dgm:spPr/>
      <dgm:t>
        <a:bodyPr/>
        <a:lstStyle/>
        <a:p>
          <a:endParaRPr lang="es-ES"/>
        </a:p>
      </dgm:t>
    </dgm:pt>
    <dgm:pt modelId="{DB474794-1EA3-4723-8CD4-30E74E325F2A}" type="pres">
      <dgm:prSet presAssocID="{CCCB6E26-25A9-48DF-82E7-05B05B5FBCA3}" presName="Name0" presStyleCnt="0">
        <dgm:presLayoutVars>
          <dgm:dir/>
          <dgm:resizeHandles val="exact"/>
        </dgm:presLayoutVars>
      </dgm:prSet>
      <dgm:spPr/>
      <dgm:t>
        <a:bodyPr/>
        <a:lstStyle/>
        <a:p>
          <a:endParaRPr lang="es-ES"/>
        </a:p>
      </dgm:t>
    </dgm:pt>
    <dgm:pt modelId="{69971C4A-0050-4D17-963D-4068E0EE9DF5}" type="pres">
      <dgm:prSet presAssocID="{CCCB6E26-25A9-48DF-82E7-05B05B5FBCA3}" presName="cycle" presStyleCnt="0"/>
      <dgm:spPr/>
    </dgm:pt>
    <dgm:pt modelId="{3BB0DD95-C5B8-4A43-BFB0-7356B772193F}" type="pres">
      <dgm:prSet presAssocID="{4FFF6726-085D-499B-8292-31AA4D589D83}" presName="nodeFirstNode" presStyleLbl="node1" presStyleIdx="0" presStyleCnt="7" custScaleX="112820" custRadScaleRad="100604" custRadScaleInc="15737">
        <dgm:presLayoutVars>
          <dgm:bulletEnabled val="1"/>
        </dgm:presLayoutVars>
      </dgm:prSet>
      <dgm:spPr/>
      <dgm:t>
        <a:bodyPr/>
        <a:lstStyle/>
        <a:p>
          <a:endParaRPr lang="es-ES"/>
        </a:p>
      </dgm:t>
    </dgm:pt>
    <dgm:pt modelId="{30A4564E-3FCA-457C-8F1E-F557D8C5B9AD}" type="pres">
      <dgm:prSet presAssocID="{20A85134-3868-4056-866F-87CCD14D372D}" presName="sibTransFirstNode" presStyleLbl="bgShp" presStyleIdx="0" presStyleCnt="1"/>
      <dgm:spPr/>
      <dgm:t>
        <a:bodyPr/>
        <a:lstStyle/>
        <a:p>
          <a:endParaRPr lang="es-ES"/>
        </a:p>
      </dgm:t>
    </dgm:pt>
    <dgm:pt modelId="{34D7675F-CF96-4D4A-93B6-CED214DC6A79}" type="pres">
      <dgm:prSet presAssocID="{D9672FEF-3B42-495D-A996-CB99AAD338FB}" presName="nodeFollowingNodes" presStyleLbl="node1" presStyleIdx="1" presStyleCnt="7" custScaleX="100285" custRadScaleRad="110811" custRadScaleInc="37259">
        <dgm:presLayoutVars>
          <dgm:bulletEnabled val="1"/>
        </dgm:presLayoutVars>
      </dgm:prSet>
      <dgm:spPr/>
      <dgm:t>
        <a:bodyPr/>
        <a:lstStyle/>
        <a:p>
          <a:endParaRPr lang="es-ES"/>
        </a:p>
      </dgm:t>
    </dgm:pt>
    <dgm:pt modelId="{0152C7C4-6726-491B-B57B-00871E1004F1}" type="pres">
      <dgm:prSet presAssocID="{2B008996-A758-4E61-8E9A-5D7931800697}" presName="nodeFollowingNodes" presStyleLbl="node1" presStyleIdx="2" presStyleCnt="7" custScaleX="112820" custRadScaleRad="107688" custRadScaleInc="5678">
        <dgm:presLayoutVars>
          <dgm:bulletEnabled val="1"/>
        </dgm:presLayoutVars>
      </dgm:prSet>
      <dgm:spPr/>
      <dgm:t>
        <a:bodyPr/>
        <a:lstStyle/>
        <a:p>
          <a:endParaRPr lang="es-ES"/>
        </a:p>
      </dgm:t>
    </dgm:pt>
    <dgm:pt modelId="{700B2DEA-7376-4871-A41A-104DA4D974E8}" type="pres">
      <dgm:prSet presAssocID="{23778F3C-78EE-4CEC-96DC-C8278CF5EC5A}" presName="nodeFollowingNodes" presStyleLbl="node1" presStyleIdx="3" presStyleCnt="7" custRadScaleRad="107888" custRadScaleInc="-16860">
        <dgm:presLayoutVars>
          <dgm:bulletEnabled val="1"/>
        </dgm:presLayoutVars>
      </dgm:prSet>
      <dgm:spPr/>
      <dgm:t>
        <a:bodyPr/>
        <a:lstStyle/>
        <a:p>
          <a:endParaRPr lang="es-PE"/>
        </a:p>
      </dgm:t>
    </dgm:pt>
    <dgm:pt modelId="{E7B21D20-8409-42BE-94E8-8505195191A6}" type="pres">
      <dgm:prSet presAssocID="{D93B46EA-B376-464C-AA49-DF9AE8216D12}" presName="nodeFollowingNodes" presStyleLbl="node1" presStyleIdx="4" presStyleCnt="7">
        <dgm:presLayoutVars>
          <dgm:bulletEnabled val="1"/>
        </dgm:presLayoutVars>
      </dgm:prSet>
      <dgm:spPr/>
      <dgm:t>
        <a:bodyPr/>
        <a:lstStyle/>
        <a:p>
          <a:endParaRPr lang="es-PE"/>
        </a:p>
      </dgm:t>
    </dgm:pt>
    <dgm:pt modelId="{0222BCAD-CB6B-4193-8652-34B3864FBA17}" type="pres">
      <dgm:prSet presAssocID="{5F57A472-A6C0-4532-971C-57C2CC1D2CEF}" presName="nodeFollowingNodes" presStyleLbl="node1" presStyleIdx="5" presStyleCnt="7">
        <dgm:presLayoutVars>
          <dgm:bulletEnabled val="1"/>
        </dgm:presLayoutVars>
      </dgm:prSet>
      <dgm:spPr/>
      <dgm:t>
        <a:bodyPr/>
        <a:lstStyle/>
        <a:p>
          <a:endParaRPr lang="es-ES"/>
        </a:p>
      </dgm:t>
    </dgm:pt>
    <dgm:pt modelId="{DF1F80BA-6593-4D4C-92F2-072642213C55}" type="pres">
      <dgm:prSet presAssocID="{548CA239-E0EA-4137-B5D7-342447D0C6FB}" presName="nodeFollowingNodes" presStyleLbl="node1" presStyleIdx="6" presStyleCnt="7" custScaleX="103639" custRadScaleRad="104978" custRadScaleInc="-20112">
        <dgm:presLayoutVars>
          <dgm:bulletEnabled val="1"/>
        </dgm:presLayoutVars>
      </dgm:prSet>
      <dgm:spPr/>
      <dgm:t>
        <a:bodyPr/>
        <a:lstStyle/>
        <a:p>
          <a:endParaRPr lang="es-ES"/>
        </a:p>
      </dgm:t>
    </dgm:pt>
  </dgm:ptLst>
  <dgm:cxnLst>
    <dgm:cxn modelId="{C1E7C779-8F39-4350-83EA-20C432D04F27}" srcId="{CCCB6E26-25A9-48DF-82E7-05B05B5FBCA3}" destId="{23778F3C-78EE-4CEC-96DC-C8278CF5EC5A}" srcOrd="3" destOrd="0" parTransId="{4BF63A6F-C8ED-441A-9669-21833F3714B1}" sibTransId="{DF65C37C-B6BB-44CF-9646-AB41731B0514}"/>
    <dgm:cxn modelId="{9D1FF9AF-9E28-4627-983A-6BD72C177B6B}" type="presOf" srcId="{D93B46EA-B376-464C-AA49-DF9AE8216D12}" destId="{E7B21D20-8409-42BE-94E8-8505195191A6}" srcOrd="0" destOrd="0" presId="urn:microsoft.com/office/officeart/2005/8/layout/cycle3"/>
    <dgm:cxn modelId="{FEE24067-EA68-4C8B-88FE-BF9CE483BDB2}" type="presOf" srcId="{D9672FEF-3B42-495D-A996-CB99AAD338FB}" destId="{34D7675F-CF96-4D4A-93B6-CED214DC6A79}" srcOrd="0" destOrd="0" presId="urn:microsoft.com/office/officeart/2005/8/layout/cycle3"/>
    <dgm:cxn modelId="{BC92FB37-CA5B-404D-8EA0-EE42226A4D59}" srcId="{CCCB6E26-25A9-48DF-82E7-05B05B5FBCA3}" destId="{D9672FEF-3B42-495D-A996-CB99AAD338FB}" srcOrd="1" destOrd="0" parTransId="{B9E0EBE4-44DE-478F-90BB-24B5DD2D0F11}" sibTransId="{75706395-4C49-406A-B764-63673D0AAA39}"/>
    <dgm:cxn modelId="{7E3A60A0-0F02-4581-BA26-38570E502486}" srcId="{CCCB6E26-25A9-48DF-82E7-05B05B5FBCA3}" destId="{4FFF6726-085D-499B-8292-31AA4D589D83}" srcOrd="0" destOrd="0" parTransId="{8FCABEA1-F24C-403D-9CF1-754AC2234131}" sibTransId="{20A85134-3868-4056-866F-87CCD14D372D}"/>
    <dgm:cxn modelId="{B7D992D7-89AA-44E0-94D9-5FEB7F75E2CD}" srcId="{CCCB6E26-25A9-48DF-82E7-05B05B5FBCA3}" destId="{2B008996-A758-4E61-8E9A-5D7931800697}" srcOrd="2" destOrd="0" parTransId="{14F1190C-A4BF-4FA9-8B75-6022C88D645A}" sibTransId="{4A0F1EE1-65A7-40A3-AFE6-04E46BA74504}"/>
    <dgm:cxn modelId="{A03B6896-EAA0-4D03-ADD0-BC5D67CBB973}" srcId="{CCCB6E26-25A9-48DF-82E7-05B05B5FBCA3}" destId="{548CA239-E0EA-4137-B5D7-342447D0C6FB}" srcOrd="6" destOrd="0" parTransId="{FF89C2A0-8ECD-4106-BFCA-F050C6FCD159}" sibTransId="{212EB913-25C1-4DC6-949C-91DEEEBF748A}"/>
    <dgm:cxn modelId="{602670D5-EC13-4EE5-A690-FCD81F691F42}" type="presOf" srcId="{2B008996-A758-4E61-8E9A-5D7931800697}" destId="{0152C7C4-6726-491B-B57B-00871E1004F1}" srcOrd="0" destOrd="0" presId="urn:microsoft.com/office/officeart/2005/8/layout/cycle3"/>
    <dgm:cxn modelId="{A34297F6-8AC3-4F42-A58C-5CF744E1E9CB}" type="presOf" srcId="{548CA239-E0EA-4137-B5D7-342447D0C6FB}" destId="{DF1F80BA-6593-4D4C-92F2-072642213C55}" srcOrd="0" destOrd="0" presId="urn:microsoft.com/office/officeart/2005/8/layout/cycle3"/>
    <dgm:cxn modelId="{F26E135F-F5F8-446E-9DED-D1BCBC98B639}" type="presOf" srcId="{23778F3C-78EE-4CEC-96DC-C8278CF5EC5A}" destId="{700B2DEA-7376-4871-A41A-104DA4D974E8}" srcOrd="0" destOrd="0" presId="urn:microsoft.com/office/officeart/2005/8/layout/cycle3"/>
    <dgm:cxn modelId="{A659086E-0A35-43CD-8A1B-A4B26646A4D0}" type="presOf" srcId="{20A85134-3868-4056-866F-87CCD14D372D}" destId="{30A4564E-3FCA-457C-8F1E-F557D8C5B9AD}" srcOrd="0" destOrd="0" presId="urn:microsoft.com/office/officeart/2005/8/layout/cycle3"/>
    <dgm:cxn modelId="{75E3C695-74E7-4602-9638-7B601CA92A63}" type="presOf" srcId="{5F57A472-A6C0-4532-971C-57C2CC1D2CEF}" destId="{0222BCAD-CB6B-4193-8652-34B3864FBA17}" srcOrd="0" destOrd="0" presId="urn:microsoft.com/office/officeart/2005/8/layout/cycle3"/>
    <dgm:cxn modelId="{6C52746A-71A9-4129-B9FE-55F6FA31635E}" type="presOf" srcId="{4FFF6726-085D-499B-8292-31AA4D589D83}" destId="{3BB0DD95-C5B8-4A43-BFB0-7356B772193F}" srcOrd="0" destOrd="0" presId="urn:microsoft.com/office/officeart/2005/8/layout/cycle3"/>
    <dgm:cxn modelId="{7C901941-7AFA-4F0B-BCD0-F619B75675F0}" srcId="{CCCB6E26-25A9-48DF-82E7-05B05B5FBCA3}" destId="{D93B46EA-B376-464C-AA49-DF9AE8216D12}" srcOrd="4" destOrd="0" parTransId="{EB77C44F-9169-4CEC-829C-F948BEEED7C4}" sibTransId="{81E3AE3B-066A-40DA-BECF-BF16081B9BA2}"/>
    <dgm:cxn modelId="{64EDB980-78F0-4919-9031-4EA498967968}" type="presOf" srcId="{CCCB6E26-25A9-48DF-82E7-05B05B5FBCA3}" destId="{DB474794-1EA3-4723-8CD4-30E74E325F2A}" srcOrd="0" destOrd="0" presId="urn:microsoft.com/office/officeart/2005/8/layout/cycle3"/>
    <dgm:cxn modelId="{143AB87A-FF8A-4676-ABF2-F3FD51EFB8D1}" srcId="{CCCB6E26-25A9-48DF-82E7-05B05B5FBCA3}" destId="{5F57A472-A6C0-4532-971C-57C2CC1D2CEF}" srcOrd="5" destOrd="0" parTransId="{36C3BA78-48A4-4673-831A-95DA6F22BC4E}" sibTransId="{153A6C1E-2CE1-4F45-BAF0-2D0A1257EF27}"/>
    <dgm:cxn modelId="{9AEB4803-726B-42C4-BF0D-6F7778063CD5}" type="presParOf" srcId="{DB474794-1EA3-4723-8CD4-30E74E325F2A}" destId="{69971C4A-0050-4D17-963D-4068E0EE9DF5}" srcOrd="0" destOrd="0" presId="urn:microsoft.com/office/officeart/2005/8/layout/cycle3"/>
    <dgm:cxn modelId="{0D96060C-1FF0-44AD-8BE8-038B639126B2}" type="presParOf" srcId="{69971C4A-0050-4D17-963D-4068E0EE9DF5}" destId="{3BB0DD95-C5B8-4A43-BFB0-7356B772193F}" srcOrd="0" destOrd="0" presId="urn:microsoft.com/office/officeart/2005/8/layout/cycle3"/>
    <dgm:cxn modelId="{343CF81B-3EE6-459D-BE81-94D4744939CC}" type="presParOf" srcId="{69971C4A-0050-4D17-963D-4068E0EE9DF5}" destId="{30A4564E-3FCA-457C-8F1E-F557D8C5B9AD}" srcOrd="1" destOrd="0" presId="urn:microsoft.com/office/officeart/2005/8/layout/cycle3"/>
    <dgm:cxn modelId="{F3669E41-DDF0-4ECE-A77A-9C9C5B800D35}" type="presParOf" srcId="{69971C4A-0050-4D17-963D-4068E0EE9DF5}" destId="{34D7675F-CF96-4D4A-93B6-CED214DC6A79}" srcOrd="2" destOrd="0" presId="urn:microsoft.com/office/officeart/2005/8/layout/cycle3"/>
    <dgm:cxn modelId="{7FEF5657-2A85-4623-8A9B-DAACA0E425DC}" type="presParOf" srcId="{69971C4A-0050-4D17-963D-4068E0EE9DF5}" destId="{0152C7C4-6726-491B-B57B-00871E1004F1}" srcOrd="3" destOrd="0" presId="urn:microsoft.com/office/officeart/2005/8/layout/cycle3"/>
    <dgm:cxn modelId="{450E8171-1740-46B1-B4E7-FB45C1229F5F}" type="presParOf" srcId="{69971C4A-0050-4D17-963D-4068E0EE9DF5}" destId="{700B2DEA-7376-4871-A41A-104DA4D974E8}" srcOrd="4" destOrd="0" presId="urn:microsoft.com/office/officeart/2005/8/layout/cycle3"/>
    <dgm:cxn modelId="{A88A5404-EEE9-484B-8C9A-25535D2785C0}" type="presParOf" srcId="{69971C4A-0050-4D17-963D-4068E0EE9DF5}" destId="{E7B21D20-8409-42BE-94E8-8505195191A6}" srcOrd="5" destOrd="0" presId="urn:microsoft.com/office/officeart/2005/8/layout/cycle3"/>
    <dgm:cxn modelId="{B0B76364-7BE8-4DF1-A0AD-8B95D7AC4C14}" type="presParOf" srcId="{69971C4A-0050-4D17-963D-4068E0EE9DF5}" destId="{0222BCAD-CB6B-4193-8652-34B3864FBA17}" srcOrd="6" destOrd="0" presId="urn:microsoft.com/office/officeart/2005/8/layout/cycle3"/>
    <dgm:cxn modelId="{B26B84A3-43E7-47CC-AEFD-991C632476DF}" type="presParOf" srcId="{69971C4A-0050-4D17-963D-4068E0EE9DF5}" destId="{DF1F80BA-6593-4D4C-92F2-072642213C55}"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CB6E26-25A9-48DF-82E7-05B05B5FBCA3}" type="doc">
      <dgm:prSet loTypeId="urn:microsoft.com/office/officeart/2005/8/layout/cycle3" loCatId="cycle" qsTypeId="urn:microsoft.com/office/officeart/2005/8/quickstyle/3d2" qsCatId="3D" csTypeId="urn:microsoft.com/office/officeart/2005/8/colors/accent2_2" csCatId="accent2" phldr="1"/>
      <dgm:spPr/>
      <dgm:t>
        <a:bodyPr/>
        <a:lstStyle/>
        <a:p>
          <a:endParaRPr lang="es-ES"/>
        </a:p>
      </dgm:t>
    </dgm:pt>
    <dgm:pt modelId="{4FFF6726-085D-499B-8292-31AA4D589D83}">
      <dgm:prSet phldrT="[Texto]" custT="1"/>
      <dgm:spPr/>
      <dgm:t>
        <a:bodyPr/>
        <a:lstStyle/>
        <a:p>
          <a:r>
            <a:rPr lang="es-ES" sz="1800" b="1" dirty="0" smtClean="0"/>
            <a:t>PROXIMIDAD A LOS CLIENTES</a:t>
          </a:r>
          <a:endParaRPr lang="es-ES" sz="1800" b="1" dirty="0">
            <a:latin typeface="Arial" panose="020B0604020202020204" pitchFamily="34" charset="0"/>
            <a:cs typeface="Arial" panose="020B0604020202020204" pitchFamily="34" charset="0"/>
          </a:endParaRPr>
        </a:p>
      </dgm:t>
    </dgm:pt>
    <dgm:pt modelId="{8FCABEA1-F24C-403D-9CF1-754AC2234131}" type="parTrans" cxnId="{7E3A60A0-0F02-4581-BA26-38570E502486}">
      <dgm:prSet/>
      <dgm:spPr/>
      <dgm:t>
        <a:bodyPr/>
        <a:lstStyle/>
        <a:p>
          <a:endParaRPr lang="es-ES"/>
        </a:p>
      </dgm:t>
    </dgm:pt>
    <dgm:pt modelId="{20A85134-3868-4056-866F-87CCD14D372D}" type="sibTrans" cxnId="{7E3A60A0-0F02-4581-BA26-38570E502486}">
      <dgm:prSet/>
      <dgm:spPr/>
      <dgm:t>
        <a:bodyPr/>
        <a:lstStyle/>
        <a:p>
          <a:endParaRPr lang="es-ES"/>
        </a:p>
      </dgm:t>
    </dgm:pt>
    <dgm:pt modelId="{D9672FEF-3B42-495D-A996-CB99AAD338FB}">
      <dgm:prSet phldrT="[Texto]" custT="1"/>
      <dgm:spPr/>
      <dgm:t>
        <a:bodyPr/>
        <a:lstStyle/>
        <a:p>
          <a:r>
            <a:rPr lang="es-ES" sz="1800" b="1" dirty="0" smtClean="0"/>
            <a:t>COSTOS DE TRANSPORTE  Y PROXIMIDAD A LOS MERCADOS</a:t>
          </a:r>
          <a:endParaRPr lang="es-ES" sz="1800" b="1" dirty="0">
            <a:latin typeface="Arial" panose="020B0604020202020204" pitchFamily="34" charset="0"/>
            <a:cs typeface="Arial" panose="020B0604020202020204" pitchFamily="34" charset="0"/>
          </a:endParaRPr>
        </a:p>
      </dgm:t>
    </dgm:pt>
    <dgm:pt modelId="{B9E0EBE4-44DE-478F-90BB-24B5DD2D0F11}" type="parTrans" cxnId="{BC92FB37-CA5B-404D-8EA0-EE42226A4D59}">
      <dgm:prSet/>
      <dgm:spPr/>
      <dgm:t>
        <a:bodyPr/>
        <a:lstStyle/>
        <a:p>
          <a:endParaRPr lang="es-ES"/>
        </a:p>
      </dgm:t>
    </dgm:pt>
    <dgm:pt modelId="{75706395-4C49-406A-B764-63673D0AAA39}" type="sibTrans" cxnId="{BC92FB37-CA5B-404D-8EA0-EE42226A4D59}">
      <dgm:prSet/>
      <dgm:spPr/>
      <dgm:t>
        <a:bodyPr/>
        <a:lstStyle/>
        <a:p>
          <a:endParaRPr lang="es-ES"/>
        </a:p>
      </dgm:t>
    </dgm:pt>
    <dgm:pt modelId="{2B008996-A758-4E61-8E9A-5D7931800697}">
      <dgm:prSet phldrT="[Texto]" custT="1"/>
      <dgm:spPr/>
      <dgm:t>
        <a:bodyPr/>
        <a:lstStyle/>
        <a:p>
          <a:r>
            <a:rPr lang="es-ES" sz="2000" b="1" dirty="0" smtClean="0"/>
            <a:t>LOCALIZACIÓN DE LOS COMPETIDORES</a:t>
          </a:r>
          <a:endParaRPr lang="es-ES" sz="2000" b="1" dirty="0">
            <a:latin typeface="Arial" panose="020B0604020202020204" pitchFamily="34" charset="0"/>
            <a:cs typeface="Arial" panose="020B0604020202020204" pitchFamily="34" charset="0"/>
          </a:endParaRPr>
        </a:p>
      </dgm:t>
    </dgm:pt>
    <dgm:pt modelId="{14F1190C-A4BF-4FA9-8B75-6022C88D645A}" type="parTrans" cxnId="{B7D992D7-89AA-44E0-94D9-5FEB7F75E2CD}">
      <dgm:prSet/>
      <dgm:spPr/>
      <dgm:t>
        <a:bodyPr/>
        <a:lstStyle/>
        <a:p>
          <a:endParaRPr lang="es-ES"/>
        </a:p>
      </dgm:t>
    </dgm:pt>
    <dgm:pt modelId="{4A0F1EE1-65A7-40A3-AFE6-04E46BA74504}" type="sibTrans" cxnId="{B7D992D7-89AA-44E0-94D9-5FEB7F75E2CD}">
      <dgm:prSet/>
      <dgm:spPr/>
      <dgm:t>
        <a:bodyPr/>
        <a:lstStyle/>
        <a:p>
          <a:endParaRPr lang="es-ES"/>
        </a:p>
      </dgm:t>
    </dgm:pt>
    <dgm:pt modelId="{2C679F52-D749-404E-ACA9-25B801A9D57A}">
      <dgm:prSet custT="1"/>
      <dgm:spPr/>
      <dgm:t>
        <a:bodyPr/>
        <a:lstStyle/>
        <a:p>
          <a:r>
            <a:rPr lang="es-ES" sz="1800" b="1" dirty="0" smtClean="0"/>
            <a:t>FACTORES ESPECÍFICOS DEL LUGAR</a:t>
          </a:r>
          <a:endParaRPr lang="es-ES" sz="1800" dirty="0"/>
        </a:p>
      </dgm:t>
    </dgm:pt>
    <dgm:pt modelId="{5F9F4895-D38A-41EA-A48F-FEBDA8609565}" type="parTrans" cxnId="{5EF60413-D29A-4386-A56F-5477CB7E2D03}">
      <dgm:prSet/>
      <dgm:spPr/>
      <dgm:t>
        <a:bodyPr/>
        <a:lstStyle/>
        <a:p>
          <a:endParaRPr lang="es-ES"/>
        </a:p>
      </dgm:t>
    </dgm:pt>
    <dgm:pt modelId="{1333C59A-9262-4F32-9227-F7202CAFA52A}" type="sibTrans" cxnId="{5EF60413-D29A-4386-A56F-5477CB7E2D03}">
      <dgm:prSet/>
      <dgm:spPr/>
      <dgm:t>
        <a:bodyPr/>
        <a:lstStyle/>
        <a:p>
          <a:endParaRPr lang="es-ES"/>
        </a:p>
      </dgm:t>
    </dgm:pt>
    <dgm:pt modelId="{DB474794-1EA3-4723-8CD4-30E74E325F2A}" type="pres">
      <dgm:prSet presAssocID="{CCCB6E26-25A9-48DF-82E7-05B05B5FBCA3}" presName="Name0" presStyleCnt="0">
        <dgm:presLayoutVars>
          <dgm:dir/>
          <dgm:resizeHandles val="exact"/>
        </dgm:presLayoutVars>
      </dgm:prSet>
      <dgm:spPr/>
      <dgm:t>
        <a:bodyPr/>
        <a:lstStyle/>
        <a:p>
          <a:endParaRPr lang="es-ES"/>
        </a:p>
      </dgm:t>
    </dgm:pt>
    <dgm:pt modelId="{69971C4A-0050-4D17-963D-4068E0EE9DF5}" type="pres">
      <dgm:prSet presAssocID="{CCCB6E26-25A9-48DF-82E7-05B05B5FBCA3}" presName="cycle" presStyleCnt="0"/>
      <dgm:spPr/>
    </dgm:pt>
    <dgm:pt modelId="{3BB0DD95-C5B8-4A43-BFB0-7356B772193F}" type="pres">
      <dgm:prSet presAssocID="{4FFF6726-085D-499B-8292-31AA4D589D83}" presName="nodeFirstNode" presStyleLbl="node1" presStyleIdx="0" presStyleCnt="4" custScaleX="51184" custScaleY="61455" custRadScaleRad="171159" custRadScaleInc="14525">
        <dgm:presLayoutVars>
          <dgm:bulletEnabled val="1"/>
        </dgm:presLayoutVars>
      </dgm:prSet>
      <dgm:spPr/>
      <dgm:t>
        <a:bodyPr/>
        <a:lstStyle/>
        <a:p>
          <a:endParaRPr lang="es-ES"/>
        </a:p>
      </dgm:t>
    </dgm:pt>
    <dgm:pt modelId="{30A4564E-3FCA-457C-8F1E-F557D8C5B9AD}" type="pres">
      <dgm:prSet presAssocID="{20A85134-3868-4056-866F-87CCD14D372D}" presName="sibTransFirstNode" presStyleLbl="bgShp" presStyleIdx="0" presStyleCnt="1"/>
      <dgm:spPr/>
      <dgm:t>
        <a:bodyPr/>
        <a:lstStyle/>
        <a:p>
          <a:endParaRPr lang="es-ES"/>
        </a:p>
      </dgm:t>
    </dgm:pt>
    <dgm:pt modelId="{34D7675F-CF96-4D4A-93B6-CED214DC6A79}" type="pres">
      <dgm:prSet presAssocID="{D9672FEF-3B42-495D-A996-CB99AAD338FB}" presName="nodeFollowingNodes" presStyleLbl="node1" presStyleIdx="1" presStyleCnt="4" custScaleX="50398" custScaleY="55759" custRadScaleRad="165240" custRadScaleInc="-6898">
        <dgm:presLayoutVars>
          <dgm:bulletEnabled val="1"/>
        </dgm:presLayoutVars>
      </dgm:prSet>
      <dgm:spPr/>
      <dgm:t>
        <a:bodyPr/>
        <a:lstStyle/>
        <a:p>
          <a:endParaRPr lang="es-ES"/>
        </a:p>
      </dgm:t>
    </dgm:pt>
    <dgm:pt modelId="{0152C7C4-6726-491B-B57B-00871E1004F1}" type="pres">
      <dgm:prSet presAssocID="{2B008996-A758-4E61-8E9A-5D7931800697}" presName="nodeFollowingNodes" presStyleLbl="node1" presStyleIdx="2" presStyleCnt="4" custScaleX="67880" custScaleY="53651" custRadScaleRad="112963" custRadScaleInc="-26233">
        <dgm:presLayoutVars>
          <dgm:bulletEnabled val="1"/>
        </dgm:presLayoutVars>
      </dgm:prSet>
      <dgm:spPr/>
      <dgm:t>
        <a:bodyPr/>
        <a:lstStyle/>
        <a:p>
          <a:endParaRPr lang="es-ES"/>
        </a:p>
      </dgm:t>
    </dgm:pt>
    <dgm:pt modelId="{F9254472-426F-4DD4-904A-1C6E16B67FDB}" type="pres">
      <dgm:prSet presAssocID="{2C679F52-D749-404E-ACA9-25B801A9D57A}" presName="nodeFollowingNodes" presStyleLbl="node1" presStyleIdx="3" presStyleCnt="4" custScaleX="48856" custScaleY="57902" custRadScaleRad="86180" custRadScaleInc="13271">
        <dgm:presLayoutVars>
          <dgm:bulletEnabled val="1"/>
        </dgm:presLayoutVars>
      </dgm:prSet>
      <dgm:spPr/>
      <dgm:t>
        <a:bodyPr/>
        <a:lstStyle/>
        <a:p>
          <a:endParaRPr lang="es-PE"/>
        </a:p>
      </dgm:t>
    </dgm:pt>
  </dgm:ptLst>
  <dgm:cxnLst>
    <dgm:cxn modelId="{DDB041A5-6463-4D48-91EF-E965F54EC83B}" type="presOf" srcId="{CCCB6E26-25A9-48DF-82E7-05B05B5FBCA3}" destId="{DB474794-1EA3-4723-8CD4-30E74E325F2A}" srcOrd="0" destOrd="0" presId="urn:microsoft.com/office/officeart/2005/8/layout/cycle3"/>
    <dgm:cxn modelId="{F4D854BC-45D3-48FA-8632-0A375D715AD3}" type="presOf" srcId="{20A85134-3868-4056-866F-87CCD14D372D}" destId="{30A4564E-3FCA-457C-8F1E-F557D8C5B9AD}" srcOrd="0" destOrd="0" presId="urn:microsoft.com/office/officeart/2005/8/layout/cycle3"/>
    <dgm:cxn modelId="{E46F512C-D9C9-46D6-87E2-C6522A0FD5CA}" type="presOf" srcId="{2B008996-A758-4E61-8E9A-5D7931800697}" destId="{0152C7C4-6726-491B-B57B-00871E1004F1}" srcOrd="0" destOrd="0" presId="urn:microsoft.com/office/officeart/2005/8/layout/cycle3"/>
    <dgm:cxn modelId="{BC92FB37-CA5B-404D-8EA0-EE42226A4D59}" srcId="{CCCB6E26-25A9-48DF-82E7-05B05B5FBCA3}" destId="{D9672FEF-3B42-495D-A996-CB99AAD338FB}" srcOrd="1" destOrd="0" parTransId="{B9E0EBE4-44DE-478F-90BB-24B5DD2D0F11}" sibTransId="{75706395-4C49-406A-B764-63673D0AAA39}"/>
    <dgm:cxn modelId="{7E3A60A0-0F02-4581-BA26-38570E502486}" srcId="{CCCB6E26-25A9-48DF-82E7-05B05B5FBCA3}" destId="{4FFF6726-085D-499B-8292-31AA4D589D83}" srcOrd="0" destOrd="0" parTransId="{8FCABEA1-F24C-403D-9CF1-754AC2234131}" sibTransId="{20A85134-3868-4056-866F-87CCD14D372D}"/>
    <dgm:cxn modelId="{B7D992D7-89AA-44E0-94D9-5FEB7F75E2CD}" srcId="{CCCB6E26-25A9-48DF-82E7-05B05B5FBCA3}" destId="{2B008996-A758-4E61-8E9A-5D7931800697}" srcOrd="2" destOrd="0" parTransId="{14F1190C-A4BF-4FA9-8B75-6022C88D645A}" sibTransId="{4A0F1EE1-65A7-40A3-AFE6-04E46BA74504}"/>
    <dgm:cxn modelId="{D4C3D549-755C-42FA-ABEE-4177CD560772}" type="presOf" srcId="{4FFF6726-085D-499B-8292-31AA4D589D83}" destId="{3BB0DD95-C5B8-4A43-BFB0-7356B772193F}" srcOrd="0" destOrd="0" presId="urn:microsoft.com/office/officeart/2005/8/layout/cycle3"/>
    <dgm:cxn modelId="{389A5141-E646-4331-B047-6DC9DAD76C45}" type="presOf" srcId="{D9672FEF-3B42-495D-A996-CB99AAD338FB}" destId="{34D7675F-CF96-4D4A-93B6-CED214DC6A79}" srcOrd="0" destOrd="0" presId="urn:microsoft.com/office/officeart/2005/8/layout/cycle3"/>
    <dgm:cxn modelId="{5EF60413-D29A-4386-A56F-5477CB7E2D03}" srcId="{CCCB6E26-25A9-48DF-82E7-05B05B5FBCA3}" destId="{2C679F52-D749-404E-ACA9-25B801A9D57A}" srcOrd="3" destOrd="0" parTransId="{5F9F4895-D38A-41EA-A48F-FEBDA8609565}" sibTransId="{1333C59A-9262-4F32-9227-F7202CAFA52A}"/>
    <dgm:cxn modelId="{5D852A9B-F068-4D60-B4E0-07BB93FE9179}" type="presOf" srcId="{2C679F52-D749-404E-ACA9-25B801A9D57A}" destId="{F9254472-426F-4DD4-904A-1C6E16B67FDB}" srcOrd="0" destOrd="0" presId="urn:microsoft.com/office/officeart/2005/8/layout/cycle3"/>
    <dgm:cxn modelId="{ACC39794-66E7-441D-9903-0F73FBCB17EF}" type="presParOf" srcId="{DB474794-1EA3-4723-8CD4-30E74E325F2A}" destId="{69971C4A-0050-4D17-963D-4068E0EE9DF5}" srcOrd="0" destOrd="0" presId="urn:microsoft.com/office/officeart/2005/8/layout/cycle3"/>
    <dgm:cxn modelId="{5D50E0D5-5568-4E09-94C9-8AF0C79AFBB2}" type="presParOf" srcId="{69971C4A-0050-4D17-963D-4068E0EE9DF5}" destId="{3BB0DD95-C5B8-4A43-BFB0-7356B772193F}" srcOrd="0" destOrd="0" presId="urn:microsoft.com/office/officeart/2005/8/layout/cycle3"/>
    <dgm:cxn modelId="{7BA2EFB8-1127-4220-9687-47B37D09CFAD}" type="presParOf" srcId="{69971C4A-0050-4D17-963D-4068E0EE9DF5}" destId="{30A4564E-3FCA-457C-8F1E-F557D8C5B9AD}" srcOrd="1" destOrd="0" presId="urn:microsoft.com/office/officeart/2005/8/layout/cycle3"/>
    <dgm:cxn modelId="{AE3A9C10-0127-4780-81C6-1A20CD11936D}" type="presParOf" srcId="{69971C4A-0050-4D17-963D-4068E0EE9DF5}" destId="{34D7675F-CF96-4D4A-93B6-CED214DC6A79}" srcOrd="2" destOrd="0" presId="urn:microsoft.com/office/officeart/2005/8/layout/cycle3"/>
    <dgm:cxn modelId="{8FFC4965-F124-432E-8344-7590BB7945F1}" type="presParOf" srcId="{69971C4A-0050-4D17-963D-4068E0EE9DF5}" destId="{0152C7C4-6726-491B-B57B-00871E1004F1}" srcOrd="3" destOrd="0" presId="urn:microsoft.com/office/officeart/2005/8/layout/cycle3"/>
    <dgm:cxn modelId="{624FEC79-644A-47E7-98BC-7F849E78431A}" type="presParOf" srcId="{69971C4A-0050-4D17-963D-4068E0EE9DF5}" destId="{F9254472-426F-4DD4-904A-1C6E16B67FD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5D7299-BFB5-40A0-A3D3-B7E246799EF2}" type="doc">
      <dgm:prSet loTypeId="urn:microsoft.com/office/officeart/2005/8/layout/pyramid2" loCatId="list" qsTypeId="urn:microsoft.com/office/officeart/2005/8/quickstyle/simple1" qsCatId="simple" csTypeId="urn:microsoft.com/office/officeart/2005/8/colors/accent1_2" csCatId="accent1" phldr="1"/>
      <dgm:spPr/>
    </dgm:pt>
    <dgm:pt modelId="{8361D115-C8CC-4902-9027-0314FEB7327A}">
      <dgm:prSet phldrT="[Texto]"/>
      <dgm:spPr>
        <a:solidFill>
          <a:srgbClr val="92D050">
            <a:alpha val="90000"/>
          </a:srgbClr>
        </a:solidFill>
      </dgm:spPr>
      <dgm:t>
        <a:bodyPr/>
        <a:lstStyle/>
        <a:p>
          <a:r>
            <a:rPr lang="es-ES" dirty="0" smtClean="0"/>
            <a:t>Evaluación de alternativas </a:t>
          </a:r>
          <a:endParaRPr lang="es-ES" dirty="0"/>
        </a:p>
      </dgm:t>
    </dgm:pt>
    <dgm:pt modelId="{B026DA3C-861E-4AF1-BBC3-D8CFAD536929}" type="parTrans" cxnId="{591F3338-8D14-4C8E-878F-ADD4B8B6B5F8}">
      <dgm:prSet/>
      <dgm:spPr/>
      <dgm:t>
        <a:bodyPr/>
        <a:lstStyle/>
        <a:p>
          <a:endParaRPr lang="es-ES"/>
        </a:p>
      </dgm:t>
    </dgm:pt>
    <dgm:pt modelId="{1A23EE81-686F-4D8D-B025-4713875D21FA}" type="sibTrans" cxnId="{591F3338-8D14-4C8E-878F-ADD4B8B6B5F8}">
      <dgm:prSet/>
      <dgm:spPr/>
      <dgm:t>
        <a:bodyPr/>
        <a:lstStyle/>
        <a:p>
          <a:endParaRPr lang="es-ES"/>
        </a:p>
      </dgm:t>
    </dgm:pt>
    <dgm:pt modelId="{E9C7709C-8A37-4162-8F4B-3783D79BBEE3}">
      <dgm:prSet phldrT="[Texto]"/>
      <dgm:spPr>
        <a:solidFill>
          <a:schemeClr val="accent6">
            <a:lumMod val="20000"/>
            <a:lumOff val="80000"/>
            <a:alpha val="90000"/>
          </a:schemeClr>
        </a:solidFill>
      </dgm:spPr>
      <dgm:t>
        <a:bodyPr/>
        <a:lstStyle/>
        <a:p>
          <a:r>
            <a:rPr lang="es-ES" dirty="0" smtClean="0"/>
            <a:t>búsqueda de las alternativas de localización </a:t>
          </a:r>
          <a:endParaRPr lang="es-ES" dirty="0"/>
        </a:p>
      </dgm:t>
    </dgm:pt>
    <dgm:pt modelId="{51E5F630-08AF-43E9-91CA-269B6496E8E5}" type="parTrans" cxnId="{5977EE7D-916B-441A-90DE-FB2C7415FA94}">
      <dgm:prSet/>
      <dgm:spPr/>
      <dgm:t>
        <a:bodyPr/>
        <a:lstStyle/>
        <a:p>
          <a:endParaRPr lang="es-ES"/>
        </a:p>
      </dgm:t>
    </dgm:pt>
    <dgm:pt modelId="{FFDEA675-7CE5-4AD0-BD07-B22C46FF25DD}" type="sibTrans" cxnId="{5977EE7D-916B-441A-90DE-FB2C7415FA94}">
      <dgm:prSet/>
      <dgm:spPr/>
      <dgm:t>
        <a:bodyPr/>
        <a:lstStyle/>
        <a:p>
          <a:endParaRPr lang="es-ES"/>
        </a:p>
      </dgm:t>
    </dgm:pt>
    <dgm:pt modelId="{C99D3068-13B2-4BD4-8475-CE3782DCAE64}">
      <dgm:prSet/>
      <dgm:spPr/>
      <dgm:t>
        <a:bodyPr/>
        <a:lstStyle/>
        <a:p>
          <a:r>
            <a:rPr lang="es-ES" dirty="0" smtClean="0"/>
            <a:t>Selección de la localización </a:t>
          </a:r>
          <a:endParaRPr lang="es-ES" dirty="0"/>
        </a:p>
      </dgm:t>
    </dgm:pt>
    <dgm:pt modelId="{C24DFC6E-AA0F-481E-8D38-3B5078139ACB}" type="parTrans" cxnId="{2DF92C44-97E2-45C2-932F-D661B9CB27D2}">
      <dgm:prSet/>
      <dgm:spPr/>
      <dgm:t>
        <a:bodyPr/>
        <a:lstStyle/>
        <a:p>
          <a:endParaRPr lang="es-ES"/>
        </a:p>
      </dgm:t>
    </dgm:pt>
    <dgm:pt modelId="{D0D0E894-5331-47DF-AA97-FD521E5141EC}" type="sibTrans" cxnId="{2DF92C44-97E2-45C2-932F-D661B9CB27D2}">
      <dgm:prSet/>
      <dgm:spPr/>
      <dgm:t>
        <a:bodyPr/>
        <a:lstStyle/>
        <a:p>
          <a:endParaRPr lang="es-ES"/>
        </a:p>
      </dgm:t>
    </dgm:pt>
    <dgm:pt modelId="{35C9FEF2-58F9-4E42-8089-7F9A5F33C48B}" type="pres">
      <dgm:prSet presAssocID="{1A5D7299-BFB5-40A0-A3D3-B7E246799EF2}" presName="compositeShape" presStyleCnt="0">
        <dgm:presLayoutVars>
          <dgm:dir/>
          <dgm:resizeHandles/>
        </dgm:presLayoutVars>
      </dgm:prSet>
      <dgm:spPr/>
    </dgm:pt>
    <dgm:pt modelId="{3ADA9CF4-82EA-4C2E-A4C2-C460C92F8F44}" type="pres">
      <dgm:prSet presAssocID="{1A5D7299-BFB5-40A0-A3D3-B7E246799EF2}" presName="pyramid" presStyleLbl="node1" presStyleIdx="0" presStyleCnt="1"/>
      <dgm:spPr>
        <a:solidFill>
          <a:schemeClr val="accent6">
            <a:lumMod val="75000"/>
          </a:schemeClr>
        </a:solidFill>
      </dgm:spPr>
    </dgm:pt>
    <dgm:pt modelId="{2AE83D16-6261-40BD-82C5-0F16868EC15F}" type="pres">
      <dgm:prSet presAssocID="{1A5D7299-BFB5-40A0-A3D3-B7E246799EF2}" presName="theList" presStyleCnt="0"/>
      <dgm:spPr/>
    </dgm:pt>
    <dgm:pt modelId="{9CC711C0-A00B-4993-949F-B976333D85C9}" type="pres">
      <dgm:prSet presAssocID="{C99D3068-13B2-4BD4-8475-CE3782DCAE64}" presName="aNode" presStyleLbl="fgAcc1" presStyleIdx="0" presStyleCnt="3">
        <dgm:presLayoutVars>
          <dgm:bulletEnabled val="1"/>
        </dgm:presLayoutVars>
      </dgm:prSet>
      <dgm:spPr/>
      <dgm:t>
        <a:bodyPr/>
        <a:lstStyle/>
        <a:p>
          <a:endParaRPr lang="es-ES"/>
        </a:p>
      </dgm:t>
    </dgm:pt>
    <dgm:pt modelId="{20A96B13-F0EB-46D2-BAEE-6CF8D594FBD3}" type="pres">
      <dgm:prSet presAssocID="{C99D3068-13B2-4BD4-8475-CE3782DCAE64}" presName="aSpace" presStyleCnt="0"/>
      <dgm:spPr/>
    </dgm:pt>
    <dgm:pt modelId="{AEE15C4D-6EE6-4058-AFFC-E97047324D7F}" type="pres">
      <dgm:prSet presAssocID="{8361D115-C8CC-4902-9027-0314FEB7327A}" presName="aNode" presStyleLbl="fgAcc1" presStyleIdx="1" presStyleCnt="3">
        <dgm:presLayoutVars>
          <dgm:bulletEnabled val="1"/>
        </dgm:presLayoutVars>
      </dgm:prSet>
      <dgm:spPr/>
      <dgm:t>
        <a:bodyPr/>
        <a:lstStyle/>
        <a:p>
          <a:endParaRPr lang="es-ES"/>
        </a:p>
      </dgm:t>
    </dgm:pt>
    <dgm:pt modelId="{8D6B8064-61BA-45A6-9E19-59003019E878}" type="pres">
      <dgm:prSet presAssocID="{8361D115-C8CC-4902-9027-0314FEB7327A}" presName="aSpace" presStyleCnt="0"/>
      <dgm:spPr/>
    </dgm:pt>
    <dgm:pt modelId="{4CD76B42-D460-46DF-B09E-FF4B35BF5129}" type="pres">
      <dgm:prSet presAssocID="{E9C7709C-8A37-4162-8F4B-3783D79BBEE3}" presName="aNode" presStyleLbl="fgAcc1" presStyleIdx="2" presStyleCnt="3">
        <dgm:presLayoutVars>
          <dgm:bulletEnabled val="1"/>
        </dgm:presLayoutVars>
      </dgm:prSet>
      <dgm:spPr/>
      <dgm:t>
        <a:bodyPr/>
        <a:lstStyle/>
        <a:p>
          <a:endParaRPr lang="es-ES"/>
        </a:p>
      </dgm:t>
    </dgm:pt>
    <dgm:pt modelId="{B1489908-2412-445F-B401-1215FF298EBE}" type="pres">
      <dgm:prSet presAssocID="{E9C7709C-8A37-4162-8F4B-3783D79BBEE3}" presName="aSpace" presStyleCnt="0"/>
      <dgm:spPr/>
    </dgm:pt>
  </dgm:ptLst>
  <dgm:cxnLst>
    <dgm:cxn modelId="{5977EE7D-916B-441A-90DE-FB2C7415FA94}" srcId="{1A5D7299-BFB5-40A0-A3D3-B7E246799EF2}" destId="{E9C7709C-8A37-4162-8F4B-3783D79BBEE3}" srcOrd="2" destOrd="0" parTransId="{51E5F630-08AF-43E9-91CA-269B6496E8E5}" sibTransId="{FFDEA675-7CE5-4AD0-BD07-B22C46FF25DD}"/>
    <dgm:cxn modelId="{591F3338-8D14-4C8E-878F-ADD4B8B6B5F8}" srcId="{1A5D7299-BFB5-40A0-A3D3-B7E246799EF2}" destId="{8361D115-C8CC-4902-9027-0314FEB7327A}" srcOrd="1" destOrd="0" parTransId="{B026DA3C-861E-4AF1-BBC3-D8CFAD536929}" sibTransId="{1A23EE81-686F-4D8D-B025-4713875D21FA}"/>
    <dgm:cxn modelId="{93CFC890-9125-44F5-92C0-9C144F3F0C93}" type="presOf" srcId="{E9C7709C-8A37-4162-8F4B-3783D79BBEE3}" destId="{4CD76B42-D460-46DF-B09E-FF4B35BF5129}" srcOrd="0" destOrd="0" presId="urn:microsoft.com/office/officeart/2005/8/layout/pyramid2"/>
    <dgm:cxn modelId="{2DF92C44-97E2-45C2-932F-D661B9CB27D2}" srcId="{1A5D7299-BFB5-40A0-A3D3-B7E246799EF2}" destId="{C99D3068-13B2-4BD4-8475-CE3782DCAE64}" srcOrd="0" destOrd="0" parTransId="{C24DFC6E-AA0F-481E-8D38-3B5078139ACB}" sibTransId="{D0D0E894-5331-47DF-AA97-FD521E5141EC}"/>
    <dgm:cxn modelId="{60024BA0-8BE6-43A5-B87B-387061518B42}" type="presOf" srcId="{8361D115-C8CC-4902-9027-0314FEB7327A}" destId="{AEE15C4D-6EE6-4058-AFFC-E97047324D7F}" srcOrd="0" destOrd="0" presId="urn:microsoft.com/office/officeart/2005/8/layout/pyramid2"/>
    <dgm:cxn modelId="{0F859FEC-24D8-4F20-B9B1-96C2E92289DF}" type="presOf" srcId="{1A5D7299-BFB5-40A0-A3D3-B7E246799EF2}" destId="{35C9FEF2-58F9-4E42-8089-7F9A5F33C48B}" srcOrd="0" destOrd="0" presId="urn:microsoft.com/office/officeart/2005/8/layout/pyramid2"/>
    <dgm:cxn modelId="{97E25239-43DC-4033-8DFE-A43F3D5C058A}" type="presOf" srcId="{C99D3068-13B2-4BD4-8475-CE3782DCAE64}" destId="{9CC711C0-A00B-4993-949F-B976333D85C9}" srcOrd="0" destOrd="0" presId="urn:microsoft.com/office/officeart/2005/8/layout/pyramid2"/>
    <dgm:cxn modelId="{4C37936A-85BD-4F57-898E-464CA405A064}" type="presParOf" srcId="{35C9FEF2-58F9-4E42-8089-7F9A5F33C48B}" destId="{3ADA9CF4-82EA-4C2E-A4C2-C460C92F8F44}" srcOrd="0" destOrd="0" presId="urn:microsoft.com/office/officeart/2005/8/layout/pyramid2"/>
    <dgm:cxn modelId="{B120D05C-776F-4851-A0D9-3AB071C73A10}" type="presParOf" srcId="{35C9FEF2-58F9-4E42-8089-7F9A5F33C48B}" destId="{2AE83D16-6261-40BD-82C5-0F16868EC15F}" srcOrd="1" destOrd="0" presId="urn:microsoft.com/office/officeart/2005/8/layout/pyramid2"/>
    <dgm:cxn modelId="{067C0556-EFD7-4DBC-B3B4-CD58DC5ECD99}" type="presParOf" srcId="{2AE83D16-6261-40BD-82C5-0F16868EC15F}" destId="{9CC711C0-A00B-4993-949F-B976333D85C9}" srcOrd="0" destOrd="0" presId="urn:microsoft.com/office/officeart/2005/8/layout/pyramid2"/>
    <dgm:cxn modelId="{5FC7B419-F1B2-419C-8CD4-375C70884DD1}" type="presParOf" srcId="{2AE83D16-6261-40BD-82C5-0F16868EC15F}" destId="{20A96B13-F0EB-46D2-BAEE-6CF8D594FBD3}" srcOrd="1" destOrd="0" presId="urn:microsoft.com/office/officeart/2005/8/layout/pyramid2"/>
    <dgm:cxn modelId="{DB183AC4-4D8C-489B-852B-E626E6227F8F}" type="presParOf" srcId="{2AE83D16-6261-40BD-82C5-0F16868EC15F}" destId="{AEE15C4D-6EE6-4058-AFFC-E97047324D7F}" srcOrd="2" destOrd="0" presId="urn:microsoft.com/office/officeart/2005/8/layout/pyramid2"/>
    <dgm:cxn modelId="{FDD8A995-A7B0-4C0D-9CE2-868CBC89490F}" type="presParOf" srcId="{2AE83D16-6261-40BD-82C5-0F16868EC15F}" destId="{8D6B8064-61BA-45A6-9E19-59003019E878}" srcOrd="3" destOrd="0" presId="urn:microsoft.com/office/officeart/2005/8/layout/pyramid2"/>
    <dgm:cxn modelId="{0BD20A37-815A-4285-878E-343531482CA9}" type="presParOf" srcId="{2AE83D16-6261-40BD-82C5-0F16868EC15F}" destId="{4CD76B42-D460-46DF-B09E-FF4B35BF5129}" srcOrd="4" destOrd="0" presId="urn:microsoft.com/office/officeart/2005/8/layout/pyramid2"/>
    <dgm:cxn modelId="{F2DEEB77-6404-4596-A7E7-E03128E59F86}" type="presParOf" srcId="{2AE83D16-6261-40BD-82C5-0F16868EC15F}" destId="{B1489908-2412-445F-B401-1215FF298EB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D82782-E895-40FD-AE88-4D2691A2D486}" type="doc">
      <dgm:prSet loTypeId="urn:microsoft.com/office/officeart/2005/8/layout/pyramid1" loCatId="pyramid" qsTypeId="urn:microsoft.com/office/officeart/2005/8/quickstyle/simple1" qsCatId="simple" csTypeId="urn:microsoft.com/office/officeart/2005/8/colors/accent1_2" csCatId="accent1" phldr="1"/>
      <dgm:spPr/>
    </dgm:pt>
    <dgm:pt modelId="{C8DA6F3E-793A-4ED3-821D-FCD0729AB779}">
      <dgm:prSet phldrT="[Texto]" custT="1"/>
      <dgm:spPr>
        <a:solidFill>
          <a:srgbClr val="0070C0"/>
        </a:solidFill>
      </dgm:spPr>
      <dgm:t>
        <a:bodyPr/>
        <a:lstStyle/>
        <a:p>
          <a:r>
            <a:rPr lang="es-PE" sz="1200" dirty="0" smtClean="0"/>
            <a:t>DETERMINAR  LOS FACTORES RELEVANTES</a:t>
          </a:r>
        </a:p>
      </dgm:t>
    </dgm:pt>
    <dgm:pt modelId="{76E2BD74-BEBF-48BD-B218-5FB4A52F2EF7}" type="parTrans" cxnId="{DA500828-A707-4A12-A9BE-CEB3CD6B2EFA}">
      <dgm:prSet/>
      <dgm:spPr/>
      <dgm:t>
        <a:bodyPr/>
        <a:lstStyle/>
        <a:p>
          <a:endParaRPr lang="es-ES"/>
        </a:p>
      </dgm:t>
    </dgm:pt>
    <dgm:pt modelId="{6FFFEDFD-1B56-47B2-B693-E308B09155AF}" type="sibTrans" cxnId="{DA500828-A707-4A12-A9BE-CEB3CD6B2EFA}">
      <dgm:prSet/>
      <dgm:spPr/>
      <dgm:t>
        <a:bodyPr/>
        <a:lstStyle/>
        <a:p>
          <a:endParaRPr lang="es-ES"/>
        </a:p>
      </dgm:t>
    </dgm:pt>
    <dgm:pt modelId="{08690192-A617-42DF-BA6C-CCF215D409F7}">
      <dgm:prSet phldrT="[Texto]" custT="1"/>
      <dgm:spPr>
        <a:solidFill>
          <a:srgbClr val="FFFF00"/>
        </a:solidFill>
      </dgm:spPr>
      <dgm:t>
        <a:bodyPr/>
        <a:lstStyle/>
        <a:p>
          <a:r>
            <a:rPr lang="es-PE" sz="1200" dirty="0" smtClean="0"/>
            <a:t>ASIGNAR UN PESO A CADA FACTOR</a:t>
          </a:r>
        </a:p>
      </dgm:t>
    </dgm:pt>
    <dgm:pt modelId="{DC2EC046-C25F-471C-AB8A-D68A6B790AD9}" type="parTrans" cxnId="{F4DA8665-308E-4B53-9724-70A6A0CF1411}">
      <dgm:prSet/>
      <dgm:spPr/>
      <dgm:t>
        <a:bodyPr/>
        <a:lstStyle/>
        <a:p>
          <a:endParaRPr lang="es-ES"/>
        </a:p>
      </dgm:t>
    </dgm:pt>
    <dgm:pt modelId="{253CEBBE-3AFF-47D1-96A1-E6E0BE00D605}" type="sibTrans" cxnId="{F4DA8665-308E-4B53-9724-70A6A0CF1411}">
      <dgm:prSet/>
      <dgm:spPr/>
      <dgm:t>
        <a:bodyPr/>
        <a:lstStyle/>
        <a:p>
          <a:endParaRPr lang="es-ES"/>
        </a:p>
      </dgm:t>
    </dgm:pt>
    <dgm:pt modelId="{D329AE8E-8FDD-4A01-B927-7180502D90D7}">
      <dgm:prSet phldrT="[Texto]" custT="1"/>
      <dgm:spPr>
        <a:solidFill>
          <a:srgbClr val="92D050"/>
        </a:solidFill>
      </dgm:spPr>
      <dgm:t>
        <a:bodyPr/>
        <a:lstStyle/>
        <a:p>
          <a:r>
            <a:rPr lang="es-PE" sz="1200" dirty="0" smtClean="0"/>
            <a:t>FIJAR  UNA ESCALA A CADA FACTOR</a:t>
          </a:r>
        </a:p>
      </dgm:t>
    </dgm:pt>
    <dgm:pt modelId="{7D8D2184-1B2F-4EC6-9495-F80AD81DB7C3}" type="parTrans" cxnId="{09058457-FBAF-47F5-AFB2-8708A79D10D2}">
      <dgm:prSet/>
      <dgm:spPr/>
      <dgm:t>
        <a:bodyPr/>
        <a:lstStyle/>
        <a:p>
          <a:endParaRPr lang="es-ES"/>
        </a:p>
      </dgm:t>
    </dgm:pt>
    <dgm:pt modelId="{E6FF4B12-EF16-421A-A43D-07022673CBDD}" type="sibTrans" cxnId="{09058457-FBAF-47F5-AFB2-8708A79D10D2}">
      <dgm:prSet/>
      <dgm:spPr/>
      <dgm:t>
        <a:bodyPr/>
        <a:lstStyle/>
        <a:p>
          <a:endParaRPr lang="es-ES"/>
        </a:p>
      </dgm:t>
    </dgm:pt>
    <dgm:pt modelId="{02C93569-93D2-44E2-81CA-D712926EA00A}">
      <dgm:prSet phldrT="[Texto]" custT="1"/>
      <dgm:spPr>
        <a:solidFill>
          <a:srgbClr val="FF0000"/>
        </a:solidFill>
      </dgm:spPr>
      <dgm:t>
        <a:bodyPr/>
        <a:lstStyle/>
        <a:p>
          <a:r>
            <a:rPr lang="es-PE" sz="1200" dirty="0" smtClean="0"/>
            <a:t>ESCOGER LA MAYOR  PUNTUACIÓN  EN BASE A LOS RESULTADOS DE LOCALIZACIÓN </a:t>
          </a:r>
        </a:p>
      </dgm:t>
    </dgm:pt>
    <dgm:pt modelId="{EABE37E1-1C16-44E3-8111-1449BF9A9181}" type="parTrans" cxnId="{A6E4C153-86E6-4D09-9BA3-606749E2485D}">
      <dgm:prSet/>
      <dgm:spPr/>
      <dgm:t>
        <a:bodyPr/>
        <a:lstStyle/>
        <a:p>
          <a:endParaRPr lang="es-ES"/>
        </a:p>
      </dgm:t>
    </dgm:pt>
    <dgm:pt modelId="{56C3651B-5919-493B-883F-C40C3BEAC42E}" type="sibTrans" cxnId="{A6E4C153-86E6-4D09-9BA3-606749E2485D}">
      <dgm:prSet/>
      <dgm:spPr/>
      <dgm:t>
        <a:bodyPr/>
        <a:lstStyle/>
        <a:p>
          <a:endParaRPr lang="es-ES"/>
        </a:p>
      </dgm:t>
    </dgm:pt>
    <dgm:pt modelId="{713569EC-D703-4C05-9484-0FD933317D47}">
      <dgm:prSet phldrT="[Texto]" custT="1"/>
      <dgm:spPr>
        <a:solidFill>
          <a:schemeClr val="accent4">
            <a:lumMod val="60000"/>
            <a:lumOff val="40000"/>
          </a:schemeClr>
        </a:solidFill>
      </dgm:spPr>
      <dgm:t>
        <a:bodyPr/>
        <a:lstStyle/>
        <a:p>
          <a:r>
            <a:rPr lang="es-PE" sz="1200" dirty="0" smtClean="0"/>
            <a:t>MULTIPLICAR LA PUNTUACIÓN PARA CADAD FACTOR  Y OBTENER EL TOTAL</a:t>
          </a:r>
        </a:p>
      </dgm:t>
    </dgm:pt>
    <dgm:pt modelId="{15CB8445-60D6-403D-B76C-903824248287}" type="parTrans" cxnId="{4824C026-26E6-4417-93C7-A1C19FE1A41D}">
      <dgm:prSet/>
      <dgm:spPr/>
      <dgm:t>
        <a:bodyPr/>
        <a:lstStyle/>
        <a:p>
          <a:endParaRPr lang="es-ES"/>
        </a:p>
      </dgm:t>
    </dgm:pt>
    <dgm:pt modelId="{C7E8CCB1-4589-4F7D-B732-11D057D58DA4}" type="sibTrans" cxnId="{4824C026-26E6-4417-93C7-A1C19FE1A41D}">
      <dgm:prSet/>
      <dgm:spPr/>
      <dgm:t>
        <a:bodyPr/>
        <a:lstStyle/>
        <a:p>
          <a:endParaRPr lang="es-ES"/>
        </a:p>
      </dgm:t>
    </dgm:pt>
    <dgm:pt modelId="{8BD4395E-0F73-44B0-96D8-E9193C7C07F5}">
      <dgm:prSet custT="1"/>
      <dgm:spPr>
        <a:solidFill>
          <a:schemeClr val="accent6">
            <a:lumMod val="60000"/>
            <a:lumOff val="40000"/>
          </a:schemeClr>
        </a:solidFill>
      </dgm:spPr>
      <dgm:t>
        <a:bodyPr/>
        <a:lstStyle/>
        <a:p>
          <a:r>
            <a:rPr lang="es-PE" sz="1200" dirty="0" smtClean="0"/>
            <a:t>EVALUACIÓN DE CADA LOCALIZACIÓN</a:t>
          </a:r>
          <a:endParaRPr lang="es-ES" sz="1200" dirty="0"/>
        </a:p>
      </dgm:t>
    </dgm:pt>
    <dgm:pt modelId="{81403FB4-A909-457F-B192-B9CFA6684290}" type="parTrans" cxnId="{8A28F51E-FB31-4036-8051-ED265D24405E}">
      <dgm:prSet/>
      <dgm:spPr/>
      <dgm:t>
        <a:bodyPr/>
        <a:lstStyle/>
        <a:p>
          <a:endParaRPr lang="es-ES"/>
        </a:p>
      </dgm:t>
    </dgm:pt>
    <dgm:pt modelId="{8C73FA4D-4345-4D5E-8641-91399AC008D8}" type="sibTrans" cxnId="{8A28F51E-FB31-4036-8051-ED265D24405E}">
      <dgm:prSet/>
      <dgm:spPr/>
      <dgm:t>
        <a:bodyPr/>
        <a:lstStyle/>
        <a:p>
          <a:endParaRPr lang="es-ES"/>
        </a:p>
      </dgm:t>
    </dgm:pt>
    <dgm:pt modelId="{FA45E8F7-14AD-466F-A48C-E45B65B19EAE}" type="pres">
      <dgm:prSet presAssocID="{A2D82782-E895-40FD-AE88-4D2691A2D486}" presName="Name0" presStyleCnt="0">
        <dgm:presLayoutVars>
          <dgm:dir/>
          <dgm:animLvl val="lvl"/>
          <dgm:resizeHandles val="exact"/>
        </dgm:presLayoutVars>
      </dgm:prSet>
      <dgm:spPr/>
    </dgm:pt>
    <dgm:pt modelId="{AE33C102-2159-468E-AA02-C17194B4C535}" type="pres">
      <dgm:prSet presAssocID="{02C93569-93D2-44E2-81CA-D712926EA00A}" presName="Name8" presStyleCnt="0"/>
      <dgm:spPr/>
    </dgm:pt>
    <dgm:pt modelId="{58300E85-E42E-43B8-991F-C55BFE5B6830}" type="pres">
      <dgm:prSet presAssocID="{02C93569-93D2-44E2-81CA-D712926EA00A}" presName="level" presStyleLbl="node1" presStyleIdx="0" presStyleCnt="6">
        <dgm:presLayoutVars>
          <dgm:chMax val="1"/>
          <dgm:bulletEnabled val="1"/>
        </dgm:presLayoutVars>
      </dgm:prSet>
      <dgm:spPr/>
      <dgm:t>
        <a:bodyPr/>
        <a:lstStyle/>
        <a:p>
          <a:endParaRPr lang="es-ES"/>
        </a:p>
      </dgm:t>
    </dgm:pt>
    <dgm:pt modelId="{29ED37D3-35BF-48D8-AF3D-6E6CACF181C3}" type="pres">
      <dgm:prSet presAssocID="{02C93569-93D2-44E2-81CA-D712926EA00A}" presName="levelTx" presStyleLbl="revTx" presStyleIdx="0" presStyleCnt="0">
        <dgm:presLayoutVars>
          <dgm:chMax val="1"/>
          <dgm:bulletEnabled val="1"/>
        </dgm:presLayoutVars>
      </dgm:prSet>
      <dgm:spPr/>
      <dgm:t>
        <a:bodyPr/>
        <a:lstStyle/>
        <a:p>
          <a:endParaRPr lang="es-ES"/>
        </a:p>
      </dgm:t>
    </dgm:pt>
    <dgm:pt modelId="{F50F22CC-D06B-4A0F-A935-33F234D346D0}" type="pres">
      <dgm:prSet presAssocID="{713569EC-D703-4C05-9484-0FD933317D47}" presName="Name8" presStyleCnt="0"/>
      <dgm:spPr/>
    </dgm:pt>
    <dgm:pt modelId="{CC790278-F9FA-436D-9382-BF67D0724449}" type="pres">
      <dgm:prSet presAssocID="{713569EC-D703-4C05-9484-0FD933317D47}" presName="level" presStyleLbl="node1" presStyleIdx="1" presStyleCnt="6">
        <dgm:presLayoutVars>
          <dgm:chMax val="1"/>
          <dgm:bulletEnabled val="1"/>
        </dgm:presLayoutVars>
      </dgm:prSet>
      <dgm:spPr/>
      <dgm:t>
        <a:bodyPr/>
        <a:lstStyle/>
        <a:p>
          <a:endParaRPr lang="es-ES"/>
        </a:p>
      </dgm:t>
    </dgm:pt>
    <dgm:pt modelId="{7CA984DA-1AB5-418B-A0B1-FB3EC5AB5040}" type="pres">
      <dgm:prSet presAssocID="{713569EC-D703-4C05-9484-0FD933317D47}" presName="levelTx" presStyleLbl="revTx" presStyleIdx="0" presStyleCnt="0">
        <dgm:presLayoutVars>
          <dgm:chMax val="1"/>
          <dgm:bulletEnabled val="1"/>
        </dgm:presLayoutVars>
      </dgm:prSet>
      <dgm:spPr/>
      <dgm:t>
        <a:bodyPr/>
        <a:lstStyle/>
        <a:p>
          <a:endParaRPr lang="es-ES"/>
        </a:p>
      </dgm:t>
    </dgm:pt>
    <dgm:pt modelId="{B33E0CEB-7D52-46BF-B441-A785121F7528}" type="pres">
      <dgm:prSet presAssocID="{8BD4395E-0F73-44B0-96D8-E9193C7C07F5}" presName="Name8" presStyleCnt="0"/>
      <dgm:spPr/>
    </dgm:pt>
    <dgm:pt modelId="{E4A148D3-A170-456C-AF30-D08159568292}" type="pres">
      <dgm:prSet presAssocID="{8BD4395E-0F73-44B0-96D8-E9193C7C07F5}" presName="level" presStyleLbl="node1" presStyleIdx="2" presStyleCnt="6">
        <dgm:presLayoutVars>
          <dgm:chMax val="1"/>
          <dgm:bulletEnabled val="1"/>
        </dgm:presLayoutVars>
      </dgm:prSet>
      <dgm:spPr/>
      <dgm:t>
        <a:bodyPr/>
        <a:lstStyle/>
        <a:p>
          <a:endParaRPr lang="es-ES"/>
        </a:p>
      </dgm:t>
    </dgm:pt>
    <dgm:pt modelId="{47463658-3C17-489B-9AEC-7A14D06BD94C}" type="pres">
      <dgm:prSet presAssocID="{8BD4395E-0F73-44B0-96D8-E9193C7C07F5}" presName="levelTx" presStyleLbl="revTx" presStyleIdx="0" presStyleCnt="0">
        <dgm:presLayoutVars>
          <dgm:chMax val="1"/>
          <dgm:bulletEnabled val="1"/>
        </dgm:presLayoutVars>
      </dgm:prSet>
      <dgm:spPr/>
      <dgm:t>
        <a:bodyPr/>
        <a:lstStyle/>
        <a:p>
          <a:endParaRPr lang="es-ES"/>
        </a:p>
      </dgm:t>
    </dgm:pt>
    <dgm:pt modelId="{865D4E9C-329A-46D7-B2D9-E18A570A12E4}" type="pres">
      <dgm:prSet presAssocID="{D329AE8E-8FDD-4A01-B927-7180502D90D7}" presName="Name8" presStyleCnt="0"/>
      <dgm:spPr/>
    </dgm:pt>
    <dgm:pt modelId="{90F71108-3D6D-4DDB-BD23-4B0E9BD36485}" type="pres">
      <dgm:prSet presAssocID="{D329AE8E-8FDD-4A01-B927-7180502D90D7}" presName="level" presStyleLbl="node1" presStyleIdx="3" presStyleCnt="6">
        <dgm:presLayoutVars>
          <dgm:chMax val="1"/>
          <dgm:bulletEnabled val="1"/>
        </dgm:presLayoutVars>
      </dgm:prSet>
      <dgm:spPr/>
      <dgm:t>
        <a:bodyPr/>
        <a:lstStyle/>
        <a:p>
          <a:endParaRPr lang="es-ES"/>
        </a:p>
      </dgm:t>
    </dgm:pt>
    <dgm:pt modelId="{ED9C24A8-3C1C-434C-8501-BE7DDF31D005}" type="pres">
      <dgm:prSet presAssocID="{D329AE8E-8FDD-4A01-B927-7180502D90D7}" presName="levelTx" presStyleLbl="revTx" presStyleIdx="0" presStyleCnt="0">
        <dgm:presLayoutVars>
          <dgm:chMax val="1"/>
          <dgm:bulletEnabled val="1"/>
        </dgm:presLayoutVars>
      </dgm:prSet>
      <dgm:spPr/>
      <dgm:t>
        <a:bodyPr/>
        <a:lstStyle/>
        <a:p>
          <a:endParaRPr lang="es-ES"/>
        </a:p>
      </dgm:t>
    </dgm:pt>
    <dgm:pt modelId="{452F9E15-6DDC-4469-855D-4CE8E0259ADA}" type="pres">
      <dgm:prSet presAssocID="{08690192-A617-42DF-BA6C-CCF215D409F7}" presName="Name8" presStyleCnt="0"/>
      <dgm:spPr/>
    </dgm:pt>
    <dgm:pt modelId="{1CB971A9-BE17-4297-B518-FB3017D2C1C7}" type="pres">
      <dgm:prSet presAssocID="{08690192-A617-42DF-BA6C-CCF215D409F7}" presName="level" presStyleLbl="node1" presStyleIdx="4" presStyleCnt="6">
        <dgm:presLayoutVars>
          <dgm:chMax val="1"/>
          <dgm:bulletEnabled val="1"/>
        </dgm:presLayoutVars>
      </dgm:prSet>
      <dgm:spPr/>
      <dgm:t>
        <a:bodyPr/>
        <a:lstStyle/>
        <a:p>
          <a:endParaRPr lang="es-ES"/>
        </a:p>
      </dgm:t>
    </dgm:pt>
    <dgm:pt modelId="{9BCAC907-BFE6-4A1A-A8B0-8AFC658C33C2}" type="pres">
      <dgm:prSet presAssocID="{08690192-A617-42DF-BA6C-CCF215D409F7}" presName="levelTx" presStyleLbl="revTx" presStyleIdx="0" presStyleCnt="0">
        <dgm:presLayoutVars>
          <dgm:chMax val="1"/>
          <dgm:bulletEnabled val="1"/>
        </dgm:presLayoutVars>
      </dgm:prSet>
      <dgm:spPr/>
      <dgm:t>
        <a:bodyPr/>
        <a:lstStyle/>
        <a:p>
          <a:endParaRPr lang="es-ES"/>
        </a:p>
      </dgm:t>
    </dgm:pt>
    <dgm:pt modelId="{930C6C35-C610-4D61-A7FB-10C0CB50287A}" type="pres">
      <dgm:prSet presAssocID="{C8DA6F3E-793A-4ED3-821D-FCD0729AB779}" presName="Name8" presStyleCnt="0"/>
      <dgm:spPr/>
    </dgm:pt>
    <dgm:pt modelId="{C4BDA50B-609F-4FA0-91D0-C356DFBC9C13}" type="pres">
      <dgm:prSet presAssocID="{C8DA6F3E-793A-4ED3-821D-FCD0729AB779}" presName="level" presStyleLbl="node1" presStyleIdx="5" presStyleCnt="6">
        <dgm:presLayoutVars>
          <dgm:chMax val="1"/>
          <dgm:bulletEnabled val="1"/>
        </dgm:presLayoutVars>
      </dgm:prSet>
      <dgm:spPr/>
      <dgm:t>
        <a:bodyPr/>
        <a:lstStyle/>
        <a:p>
          <a:endParaRPr lang="es-ES"/>
        </a:p>
      </dgm:t>
    </dgm:pt>
    <dgm:pt modelId="{FB9341F4-8595-492A-A201-BD3CE87C4727}" type="pres">
      <dgm:prSet presAssocID="{C8DA6F3E-793A-4ED3-821D-FCD0729AB779}" presName="levelTx" presStyleLbl="revTx" presStyleIdx="0" presStyleCnt="0">
        <dgm:presLayoutVars>
          <dgm:chMax val="1"/>
          <dgm:bulletEnabled val="1"/>
        </dgm:presLayoutVars>
      </dgm:prSet>
      <dgm:spPr/>
      <dgm:t>
        <a:bodyPr/>
        <a:lstStyle/>
        <a:p>
          <a:endParaRPr lang="es-ES"/>
        </a:p>
      </dgm:t>
    </dgm:pt>
  </dgm:ptLst>
  <dgm:cxnLst>
    <dgm:cxn modelId="{024D5B3E-DA2E-4CCD-9F08-E6D59E443ED5}" type="presOf" srcId="{D329AE8E-8FDD-4A01-B927-7180502D90D7}" destId="{90F71108-3D6D-4DDB-BD23-4B0E9BD36485}" srcOrd="0" destOrd="0" presId="urn:microsoft.com/office/officeart/2005/8/layout/pyramid1"/>
    <dgm:cxn modelId="{F4DA8665-308E-4B53-9724-70A6A0CF1411}" srcId="{A2D82782-E895-40FD-AE88-4D2691A2D486}" destId="{08690192-A617-42DF-BA6C-CCF215D409F7}" srcOrd="4" destOrd="0" parTransId="{DC2EC046-C25F-471C-AB8A-D68A6B790AD9}" sibTransId="{253CEBBE-3AFF-47D1-96A1-E6E0BE00D605}"/>
    <dgm:cxn modelId="{AE765B46-4C4F-4C8A-AE92-5D363D3B2AFA}" type="presOf" srcId="{713569EC-D703-4C05-9484-0FD933317D47}" destId="{7CA984DA-1AB5-418B-A0B1-FB3EC5AB5040}" srcOrd="1" destOrd="0" presId="urn:microsoft.com/office/officeart/2005/8/layout/pyramid1"/>
    <dgm:cxn modelId="{B8459017-0120-4E6A-9F1F-C1B30E9F9678}" type="presOf" srcId="{8BD4395E-0F73-44B0-96D8-E9193C7C07F5}" destId="{E4A148D3-A170-456C-AF30-D08159568292}" srcOrd="0" destOrd="0" presId="urn:microsoft.com/office/officeart/2005/8/layout/pyramid1"/>
    <dgm:cxn modelId="{799CFF2E-C862-473E-B6E6-52ACE3D4E555}" type="presOf" srcId="{08690192-A617-42DF-BA6C-CCF215D409F7}" destId="{1CB971A9-BE17-4297-B518-FB3017D2C1C7}" srcOrd="0" destOrd="0" presId="urn:microsoft.com/office/officeart/2005/8/layout/pyramid1"/>
    <dgm:cxn modelId="{FAE3A869-632B-4712-9F76-64378F2507A7}" type="presOf" srcId="{C8DA6F3E-793A-4ED3-821D-FCD0729AB779}" destId="{C4BDA50B-609F-4FA0-91D0-C356DFBC9C13}" srcOrd="0" destOrd="0" presId="urn:microsoft.com/office/officeart/2005/8/layout/pyramid1"/>
    <dgm:cxn modelId="{3F75B1BB-4156-4B80-898C-4B396AE5C08C}" type="presOf" srcId="{02C93569-93D2-44E2-81CA-D712926EA00A}" destId="{58300E85-E42E-43B8-991F-C55BFE5B6830}" srcOrd="0" destOrd="0" presId="urn:microsoft.com/office/officeart/2005/8/layout/pyramid1"/>
    <dgm:cxn modelId="{A6E4C153-86E6-4D09-9BA3-606749E2485D}" srcId="{A2D82782-E895-40FD-AE88-4D2691A2D486}" destId="{02C93569-93D2-44E2-81CA-D712926EA00A}" srcOrd="0" destOrd="0" parTransId="{EABE37E1-1C16-44E3-8111-1449BF9A9181}" sibTransId="{56C3651B-5919-493B-883F-C40C3BEAC42E}"/>
    <dgm:cxn modelId="{93445083-CA5B-4D6C-B3F1-19E80C901475}" type="presOf" srcId="{02C93569-93D2-44E2-81CA-D712926EA00A}" destId="{29ED37D3-35BF-48D8-AF3D-6E6CACF181C3}" srcOrd="1" destOrd="0" presId="urn:microsoft.com/office/officeart/2005/8/layout/pyramid1"/>
    <dgm:cxn modelId="{A5B5C998-D12E-4F6F-BB51-16931A56AB28}" type="presOf" srcId="{713569EC-D703-4C05-9484-0FD933317D47}" destId="{CC790278-F9FA-436D-9382-BF67D0724449}" srcOrd="0" destOrd="0" presId="urn:microsoft.com/office/officeart/2005/8/layout/pyramid1"/>
    <dgm:cxn modelId="{8A28F51E-FB31-4036-8051-ED265D24405E}" srcId="{A2D82782-E895-40FD-AE88-4D2691A2D486}" destId="{8BD4395E-0F73-44B0-96D8-E9193C7C07F5}" srcOrd="2" destOrd="0" parTransId="{81403FB4-A909-457F-B192-B9CFA6684290}" sibTransId="{8C73FA4D-4345-4D5E-8641-91399AC008D8}"/>
    <dgm:cxn modelId="{DA500828-A707-4A12-A9BE-CEB3CD6B2EFA}" srcId="{A2D82782-E895-40FD-AE88-4D2691A2D486}" destId="{C8DA6F3E-793A-4ED3-821D-FCD0729AB779}" srcOrd="5" destOrd="0" parTransId="{76E2BD74-BEBF-48BD-B218-5FB4A52F2EF7}" sibTransId="{6FFFEDFD-1B56-47B2-B693-E308B09155AF}"/>
    <dgm:cxn modelId="{EC4D604D-C094-4483-906F-133158A9FC71}" type="presOf" srcId="{D329AE8E-8FDD-4A01-B927-7180502D90D7}" destId="{ED9C24A8-3C1C-434C-8501-BE7DDF31D005}" srcOrd="1" destOrd="0" presId="urn:microsoft.com/office/officeart/2005/8/layout/pyramid1"/>
    <dgm:cxn modelId="{09058457-FBAF-47F5-AFB2-8708A79D10D2}" srcId="{A2D82782-E895-40FD-AE88-4D2691A2D486}" destId="{D329AE8E-8FDD-4A01-B927-7180502D90D7}" srcOrd="3" destOrd="0" parTransId="{7D8D2184-1B2F-4EC6-9495-F80AD81DB7C3}" sibTransId="{E6FF4B12-EF16-421A-A43D-07022673CBDD}"/>
    <dgm:cxn modelId="{DAFD9950-3F71-4E52-8D9E-F443499EB9F2}" type="presOf" srcId="{C8DA6F3E-793A-4ED3-821D-FCD0729AB779}" destId="{FB9341F4-8595-492A-A201-BD3CE87C4727}" srcOrd="1" destOrd="0" presId="urn:microsoft.com/office/officeart/2005/8/layout/pyramid1"/>
    <dgm:cxn modelId="{B5303B73-F375-4340-B3E7-07D2178D0B72}" type="presOf" srcId="{A2D82782-E895-40FD-AE88-4D2691A2D486}" destId="{FA45E8F7-14AD-466F-A48C-E45B65B19EAE}" srcOrd="0" destOrd="0" presId="urn:microsoft.com/office/officeart/2005/8/layout/pyramid1"/>
    <dgm:cxn modelId="{9166227B-77A6-4906-8206-7919B9B1CA50}" type="presOf" srcId="{08690192-A617-42DF-BA6C-CCF215D409F7}" destId="{9BCAC907-BFE6-4A1A-A8B0-8AFC658C33C2}" srcOrd="1" destOrd="0" presId="urn:microsoft.com/office/officeart/2005/8/layout/pyramid1"/>
    <dgm:cxn modelId="{4824C026-26E6-4417-93C7-A1C19FE1A41D}" srcId="{A2D82782-E895-40FD-AE88-4D2691A2D486}" destId="{713569EC-D703-4C05-9484-0FD933317D47}" srcOrd="1" destOrd="0" parTransId="{15CB8445-60D6-403D-B76C-903824248287}" sibTransId="{C7E8CCB1-4589-4F7D-B732-11D057D58DA4}"/>
    <dgm:cxn modelId="{8FCEFBAD-1833-445F-BE2D-2484571515D6}" type="presOf" srcId="{8BD4395E-0F73-44B0-96D8-E9193C7C07F5}" destId="{47463658-3C17-489B-9AEC-7A14D06BD94C}" srcOrd="1" destOrd="0" presId="urn:microsoft.com/office/officeart/2005/8/layout/pyramid1"/>
    <dgm:cxn modelId="{C700FBED-928F-4745-A081-6CE653BBE9A5}" type="presParOf" srcId="{FA45E8F7-14AD-466F-A48C-E45B65B19EAE}" destId="{AE33C102-2159-468E-AA02-C17194B4C535}" srcOrd="0" destOrd="0" presId="urn:microsoft.com/office/officeart/2005/8/layout/pyramid1"/>
    <dgm:cxn modelId="{435C5C13-7FBD-4D25-9BD9-821006F62337}" type="presParOf" srcId="{AE33C102-2159-468E-AA02-C17194B4C535}" destId="{58300E85-E42E-43B8-991F-C55BFE5B6830}" srcOrd="0" destOrd="0" presId="urn:microsoft.com/office/officeart/2005/8/layout/pyramid1"/>
    <dgm:cxn modelId="{3A4F3532-E7E9-4505-A959-131817E8C97A}" type="presParOf" srcId="{AE33C102-2159-468E-AA02-C17194B4C535}" destId="{29ED37D3-35BF-48D8-AF3D-6E6CACF181C3}" srcOrd="1" destOrd="0" presId="urn:microsoft.com/office/officeart/2005/8/layout/pyramid1"/>
    <dgm:cxn modelId="{3DD91642-1181-4F4F-9B3C-8044D685E4BB}" type="presParOf" srcId="{FA45E8F7-14AD-466F-A48C-E45B65B19EAE}" destId="{F50F22CC-D06B-4A0F-A935-33F234D346D0}" srcOrd="1" destOrd="0" presId="urn:microsoft.com/office/officeart/2005/8/layout/pyramid1"/>
    <dgm:cxn modelId="{1277FCBD-1F7C-4354-8E64-4C9AF8831265}" type="presParOf" srcId="{F50F22CC-D06B-4A0F-A935-33F234D346D0}" destId="{CC790278-F9FA-436D-9382-BF67D0724449}" srcOrd="0" destOrd="0" presId="urn:microsoft.com/office/officeart/2005/8/layout/pyramid1"/>
    <dgm:cxn modelId="{E4FE8959-A91D-4B11-872C-49534328CEC4}" type="presParOf" srcId="{F50F22CC-D06B-4A0F-A935-33F234D346D0}" destId="{7CA984DA-1AB5-418B-A0B1-FB3EC5AB5040}" srcOrd="1" destOrd="0" presId="urn:microsoft.com/office/officeart/2005/8/layout/pyramid1"/>
    <dgm:cxn modelId="{3044FCD0-4D4F-4091-A47B-B59AD471C865}" type="presParOf" srcId="{FA45E8F7-14AD-466F-A48C-E45B65B19EAE}" destId="{B33E0CEB-7D52-46BF-B441-A785121F7528}" srcOrd="2" destOrd="0" presId="urn:microsoft.com/office/officeart/2005/8/layout/pyramid1"/>
    <dgm:cxn modelId="{2F6D1904-C083-49D4-8D98-D33C4B7FDC6D}" type="presParOf" srcId="{B33E0CEB-7D52-46BF-B441-A785121F7528}" destId="{E4A148D3-A170-456C-AF30-D08159568292}" srcOrd="0" destOrd="0" presId="urn:microsoft.com/office/officeart/2005/8/layout/pyramid1"/>
    <dgm:cxn modelId="{12FF2D3C-77A6-48D1-836A-9560BA161505}" type="presParOf" srcId="{B33E0CEB-7D52-46BF-B441-A785121F7528}" destId="{47463658-3C17-489B-9AEC-7A14D06BD94C}" srcOrd="1" destOrd="0" presId="urn:microsoft.com/office/officeart/2005/8/layout/pyramid1"/>
    <dgm:cxn modelId="{B979098F-ADDB-4BC8-B07A-ADA4833860F2}" type="presParOf" srcId="{FA45E8F7-14AD-466F-A48C-E45B65B19EAE}" destId="{865D4E9C-329A-46D7-B2D9-E18A570A12E4}" srcOrd="3" destOrd="0" presId="urn:microsoft.com/office/officeart/2005/8/layout/pyramid1"/>
    <dgm:cxn modelId="{F56C732E-4368-4E51-A04D-1D530CE1D436}" type="presParOf" srcId="{865D4E9C-329A-46D7-B2D9-E18A570A12E4}" destId="{90F71108-3D6D-4DDB-BD23-4B0E9BD36485}" srcOrd="0" destOrd="0" presId="urn:microsoft.com/office/officeart/2005/8/layout/pyramid1"/>
    <dgm:cxn modelId="{D23931F5-1CA0-41AC-88B5-FAB004C099CE}" type="presParOf" srcId="{865D4E9C-329A-46D7-B2D9-E18A570A12E4}" destId="{ED9C24A8-3C1C-434C-8501-BE7DDF31D005}" srcOrd="1" destOrd="0" presId="urn:microsoft.com/office/officeart/2005/8/layout/pyramid1"/>
    <dgm:cxn modelId="{934E4A40-B4B1-4E26-BA75-C689D081B702}" type="presParOf" srcId="{FA45E8F7-14AD-466F-A48C-E45B65B19EAE}" destId="{452F9E15-6DDC-4469-855D-4CE8E0259ADA}" srcOrd="4" destOrd="0" presId="urn:microsoft.com/office/officeart/2005/8/layout/pyramid1"/>
    <dgm:cxn modelId="{A4F198D1-5B75-48C6-BCDB-63EC31A336C7}" type="presParOf" srcId="{452F9E15-6DDC-4469-855D-4CE8E0259ADA}" destId="{1CB971A9-BE17-4297-B518-FB3017D2C1C7}" srcOrd="0" destOrd="0" presId="urn:microsoft.com/office/officeart/2005/8/layout/pyramid1"/>
    <dgm:cxn modelId="{6B29BD33-B074-4760-B561-0927FD36D80F}" type="presParOf" srcId="{452F9E15-6DDC-4469-855D-4CE8E0259ADA}" destId="{9BCAC907-BFE6-4A1A-A8B0-8AFC658C33C2}" srcOrd="1" destOrd="0" presId="urn:microsoft.com/office/officeart/2005/8/layout/pyramid1"/>
    <dgm:cxn modelId="{DC3EA996-E783-4B8B-8700-0D1ED13113CD}" type="presParOf" srcId="{FA45E8F7-14AD-466F-A48C-E45B65B19EAE}" destId="{930C6C35-C610-4D61-A7FB-10C0CB50287A}" srcOrd="5" destOrd="0" presId="urn:microsoft.com/office/officeart/2005/8/layout/pyramid1"/>
    <dgm:cxn modelId="{D65A3459-4466-49CC-A753-BCFAB4423523}" type="presParOf" srcId="{930C6C35-C610-4D61-A7FB-10C0CB50287A}" destId="{C4BDA50B-609F-4FA0-91D0-C356DFBC9C13}" srcOrd="0" destOrd="0" presId="urn:microsoft.com/office/officeart/2005/8/layout/pyramid1"/>
    <dgm:cxn modelId="{F451A680-8BDA-4BE0-841D-7C0718ADA9DA}" type="presParOf" srcId="{930C6C35-C610-4D61-A7FB-10C0CB50287A}" destId="{FB9341F4-8595-492A-A201-BD3CE87C472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C5F037-AB40-4859-A425-B72904622AFA}" type="doc">
      <dgm:prSet loTypeId="urn:microsoft.com/office/officeart/2005/8/layout/process4" loCatId="list" qsTypeId="urn:microsoft.com/office/officeart/2005/8/quickstyle/simple1" qsCatId="simple" csTypeId="urn:microsoft.com/office/officeart/2005/8/colors/colorful5" csCatId="colorful" phldr="1"/>
      <dgm:spPr/>
    </dgm:pt>
    <dgm:pt modelId="{64861F9F-049F-4DD7-9A9B-0A3BBA2B2525}">
      <dgm:prSet phldrT="[Texto]"/>
      <dgm:spPr/>
      <dgm:t>
        <a:bodyPr/>
        <a:lstStyle/>
        <a:p>
          <a:r>
            <a:rPr lang="es-PE" dirty="0" smtClean="0"/>
            <a:t>COLOCAR INSTALACIONES EN EL MAPA</a:t>
          </a:r>
          <a:endParaRPr lang="es-ES" dirty="0"/>
        </a:p>
      </dgm:t>
    </dgm:pt>
    <dgm:pt modelId="{072F7BD0-E6C1-4518-A44D-47227F3D1136}" type="parTrans" cxnId="{765B3420-18D0-4A3F-A214-696D880E22EE}">
      <dgm:prSet/>
      <dgm:spPr/>
      <dgm:t>
        <a:bodyPr/>
        <a:lstStyle/>
        <a:p>
          <a:endParaRPr lang="es-ES"/>
        </a:p>
      </dgm:t>
    </dgm:pt>
    <dgm:pt modelId="{2A0523F0-6B22-4CAE-9844-F7817671CC1E}" type="sibTrans" cxnId="{765B3420-18D0-4A3F-A214-696D880E22EE}">
      <dgm:prSet/>
      <dgm:spPr/>
      <dgm:t>
        <a:bodyPr/>
        <a:lstStyle/>
        <a:p>
          <a:endParaRPr lang="es-ES"/>
        </a:p>
      </dgm:t>
    </dgm:pt>
    <dgm:pt modelId="{7FD6685A-6D82-488A-A09A-A5568D1B86BC}">
      <dgm:prSet phldrT="[Texto]"/>
      <dgm:spPr/>
      <dgm:t>
        <a:bodyPr/>
        <a:lstStyle/>
        <a:p>
          <a:r>
            <a:rPr lang="es-PE" dirty="0" smtClean="0"/>
            <a:t>ESTABLECER DISTANCIAS RELATIVAS </a:t>
          </a:r>
          <a:endParaRPr lang="es-ES" dirty="0"/>
        </a:p>
      </dgm:t>
    </dgm:pt>
    <dgm:pt modelId="{C4ECDDDF-9AC1-4B8D-9121-5414DB5E5199}" type="parTrans" cxnId="{D98F06FD-CF84-40C3-A628-58F1574CE5B6}">
      <dgm:prSet/>
      <dgm:spPr/>
      <dgm:t>
        <a:bodyPr/>
        <a:lstStyle/>
        <a:p>
          <a:endParaRPr lang="es-ES"/>
        </a:p>
      </dgm:t>
    </dgm:pt>
    <dgm:pt modelId="{255855A9-E1EB-4D46-8D89-DADC9E89A1B8}" type="sibTrans" cxnId="{D98F06FD-CF84-40C3-A628-58F1574CE5B6}">
      <dgm:prSet/>
      <dgm:spPr/>
      <dgm:t>
        <a:bodyPr/>
        <a:lstStyle/>
        <a:p>
          <a:endParaRPr lang="es-ES"/>
        </a:p>
      </dgm:t>
    </dgm:pt>
    <dgm:pt modelId="{FB5A8599-7575-4719-8F91-D99DF0660FD1}">
      <dgm:prSet phldrT="[Texto]"/>
      <dgm:spPr/>
      <dgm:t>
        <a:bodyPr/>
        <a:lstStyle/>
        <a:p>
          <a:r>
            <a:rPr lang="es-PE" dirty="0" smtClean="0"/>
            <a:t>CALCULAR EL COSTO MINIMO</a:t>
          </a:r>
          <a:endParaRPr lang="es-ES" dirty="0"/>
        </a:p>
      </dgm:t>
    </dgm:pt>
    <dgm:pt modelId="{89F71C89-CF5C-4E6E-9FF0-6CCFB171D36A}" type="parTrans" cxnId="{E1DAD224-BC02-40EE-9098-A7DEC31E3E42}">
      <dgm:prSet/>
      <dgm:spPr/>
      <dgm:t>
        <a:bodyPr/>
        <a:lstStyle/>
        <a:p>
          <a:endParaRPr lang="es-ES"/>
        </a:p>
      </dgm:t>
    </dgm:pt>
    <dgm:pt modelId="{0BFC2B1E-F6E9-442A-B5D6-5B4B330F718A}" type="sibTrans" cxnId="{E1DAD224-BC02-40EE-9098-A7DEC31E3E42}">
      <dgm:prSet/>
      <dgm:spPr/>
      <dgm:t>
        <a:bodyPr/>
        <a:lstStyle/>
        <a:p>
          <a:endParaRPr lang="es-ES"/>
        </a:p>
      </dgm:t>
    </dgm:pt>
    <dgm:pt modelId="{3A608230-CD7C-445D-9D5A-6E687CA8B9BA}" type="pres">
      <dgm:prSet presAssocID="{E1C5F037-AB40-4859-A425-B72904622AFA}" presName="Name0" presStyleCnt="0">
        <dgm:presLayoutVars>
          <dgm:dir/>
          <dgm:animLvl val="lvl"/>
          <dgm:resizeHandles val="exact"/>
        </dgm:presLayoutVars>
      </dgm:prSet>
      <dgm:spPr/>
    </dgm:pt>
    <dgm:pt modelId="{216223ED-7663-4E71-9959-CCBB6538B3AC}" type="pres">
      <dgm:prSet presAssocID="{FB5A8599-7575-4719-8F91-D99DF0660FD1}" presName="boxAndChildren" presStyleCnt="0"/>
      <dgm:spPr/>
    </dgm:pt>
    <dgm:pt modelId="{7F756A2F-9334-4A6F-95BF-251CE6434D99}" type="pres">
      <dgm:prSet presAssocID="{FB5A8599-7575-4719-8F91-D99DF0660FD1}" presName="parentTextBox" presStyleLbl="node1" presStyleIdx="0" presStyleCnt="3"/>
      <dgm:spPr/>
      <dgm:t>
        <a:bodyPr/>
        <a:lstStyle/>
        <a:p>
          <a:endParaRPr lang="es-ES"/>
        </a:p>
      </dgm:t>
    </dgm:pt>
    <dgm:pt modelId="{713B5033-5784-47A8-B785-A9FD2057C0E3}" type="pres">
      <dgm:prSet presAssocID="{255855A9-E1EB-4D46-8D89-DADC9E89A1B8}" presName="sp" presStyleCnt="0"/>
      <dgm:spPr/>
    </dgm:pt>
    <dgm:pt modelId="{1F775CB1-314A-4C82-9529-643B6DBD7F86}" type="pres">
      <dgm:prSet presAssocID="{7FD6685A-6D82-488A-A09A-A5568D1B86BC}" presName="arrowAndChildren" presStyleCnt="0"/>
      <dgm:spPr/>
    </dgm:pt>
    <dgm:pt modelId="{63C73837-B2EA-4288-AAD5-3705A750A634}" type="pres">
      <dgm:prSet presAssocID="{7FD6685A-6D82-488A-A09A-A5568D1B86BC}" presName="parentTextArrow" presStyleLbl="node1" presStyleIdx="1" presStyleCnt="3"/>
      <dgm:spPr/>
      <dgm:t>
        <a:bodyPr/>
        <a:lstStyle/>
        <a:p>
          <a:endParaRPr lang="es-ES"/>
        </a:p>
      </dgm:t>
    </dgm:pt>
    <dgm:pt modelId="{0E0C5293-4845-443A-9C59-2597EC38F39E}" type="pres">
      <dgm:prSet presAssocID="{2A0523F0-6B22-4CAE-9844-F7817671CC1E}" presName="sp" presStyleCnt="0"/>
      <dgm:spPr/>
    </dgm:pt>
    <dgm:pt modelId="{94CA6AC1-FC90-4C8D-B76C-831F1F4B17A9}" type="pres">
      <dgm:prSet presAssocID="{64861F9F-049F-4DD7-9A9B-0A3BBA2B2525}" presName="arrowAndChildren" presStyleCnt="0"/>
      <dgm:spPr/>
    </dgm:pt>
    <dgm:pt modelId="{26BE9A47-5D23-405B-97E8-6A47525C6F34}" type="pres">
      <dgm:prSet presAssocID="{64861F9F-049F-4DD7-9A9B-0A3BBA2B2525}" presName="parentTextArrow" presStyleLbl="node1" presStyleIdx="2" presStyleCnt="3"/>
      <dgm:spPr/>
      <dgm:t>
        <a:bodyPr/>
        <a:lstStyle/>
        <a:p>
          <a:endParaRPr lang="es-ES"/>
        </a:p>
      </dgm:t>
    </dgm:pt>
  </dgm:ptLst>
  <dgm:cxnLst>
    <dgm:cxn modelId="{3FDB7E0F-0AC0-4BAD-A5EF-D94ED9A8608C}" type="presOf" srcId="{7FD6685A-6D82-488A-A09A-A5568D1B86BC}" destId="{63C73837-B2EA-4288-AAD5-3705A750A634}" srcOrd="0" destOrd="0" presId="urn:microsoft.com/office/officeart/2005/8/layout/process4"/>
    <dgm:cxn modelId="{E1DAD224-BC02-40EE-9098-A7DEC31E3E42}" srcId="{E1C5F037-AB40-4859-A425-B72904622AFA}" destId="{FB5A8599-7575-4719-8F91-D99DF0660FD1}" srcOrd="2" destOrd="0" parTransId="{89F71C89-CF5C-4E6E-9FF0-6CCFB171D36A}" sibTransId="{0BFC2B1E-F6E9-442A-B5D6-5B4B330F718A}"/>
    <dgm:cxn modelId="{DA02354C-AA0F-4533-AEBD-7438C86DE667}" type="presOf" srcId="{FB5A8599-7575-4719-8F91-D99DF0660FD1}" destId="{7F756A2F-9334-4A6F-95BF-251CE6434D99}" srcOrd="0" destOrd="0" presId="urn:microsoft.com/office/officeart/2005/8/layout/process4"/>
    <dgm:cxn modelId="{D98F06FD-CF84-40C3-A628-58F1574CE5B6}" srcId="{E1C5F037-AB40-4859-A425-B72904622AFA}" destId="{7FD6685A-6D82-488A-A09A-A5568D1B86BC}" srcOrd="1" destOrd="0" parTransId="{C4ECDDDF-9AC1-4B8D-9121-5414DB5E5199}" sibTransId="{255855A9-E1EB-4D46-8D89-DADC9E89A1B8}"/>
    <dgm:cxn modelId="{CEEB9FD7-91CB-4F91-97FC-A51037D93048}" type="presOf" srcId="{E1C5F037-AB40-4859-A425-B72904622AFA}" destId="{3A608230-CD7C-445D-9D5A-6E687CA8B9BA}" srcOrd="0" destOrd="0" presId="urn:microsoft.com/office/officeart/2005/8/layout/process4"/>
    <dgm:cxn modelId="{CA89B0A5-96AE-48A5-A3D8-B38587B54B51}" type="presOf" srcId="{64861F9F-049F-4DD7-9A9B-0A3BBA2B2525}" destId="{26BE9A47-5D23-405B-97E8-6A47525C6F34}" srcOrd="0" destOrd="0" presId="urn:microsoft.com/office/officeart/2005/8/layout/process4"/>
    <dgm:cxn modelId="{765B3420-18D0-4A3F-A214-696D880E22EE}" srcId="{E1C5F037-AB40-4859-A425-B72904622AFA}" destId="{64861F9F-049F-4DD7-9A9B-0A3BBA2B2525}" srcOrd="0" destOrd="0" parTransId="{072F7BD0-E6C1-4518-A44D-47227F3D1136}" sibTransId="{2A0523F0-6B22-4CAE-9844-F7817671CC1E}"/>
    <dgm:cxn modelId="{FD781945-48EB-493D-AA30-F90BC461253B}" type="presParOf" srcId="{3A608230-CD7C-445D-9D5A-6E687CA8B9BA}" destId="{216223ED-7663-4E71-9959-CCBB6538B3AC}" srcOrd="0" destOrd="0" presId="urn:microsoft.com/office/officeart/2005/8/layout/process4"/>
    <dgm:cxn modelId="{5B30E3B0-537F-407B-B68E-147A7A9F51D3}" type="presParOf" srcId="{216223ED-7663-4E71-9959-CCBB6538B3AC}" destId="{7F756A2F-9334-4A6F-95BF-251CE6434D99}" srcOrd="0" destOrd="0" presId="urn:microsoft.com/office/officeart/2005/8/layout/process4"/>
    <dgm:cxn modelId="{A34BAA2C-A878-4A7A-9677-0A18EFFDF84C}" type="presParOf" srcId="{3A608230-CD7C-445D-9D5A-6E687CA8B9BA}" destId="{713B5033-5784-47A8-B785-A9FD2057C0E3}" srcOrd="1" destOrd="0" presId="urn:microsoft.com/office/officeart/2005/8/layout/process4"/>
    <dgm:cxn modelId="{74439EA7-E92F-42DD-B05C-3AD52902604D}" type="presParOf" srcId="{3A608230-CD7C-445D-9D5A-6E687CA8B9BA}" destId="{1F775CB1-314A-4C82-9529-643B6DBD7F86}" srcOrd="2" destOrd="0" presId="urn:microsoft.com/office/officeart/2005/8/layout/process4"/>
    <dgm:cxn modelId="{1520C92E-8C62-4FA3-937F-198D1357EF33}" type="presParOf" srcId="{1F775CB1-314A-4C82-9529-643B6DBD7F86}" destId="{63C73837-B2EA-4288-AAD5-3705A750A634}" srcOrd="0" destOrd="0" presId="urn:microsoft.com/office/officeart/2005/8/layout/process4"/>
    <dgm:cxn modelId="{3B0CA9CB-4911-445A-B16F-86EBE01CA0B6}" type="presParOf" srcId="{3A608230-CD7C-445D-9D5A-6E687CA8B9BA}" destId="{0E0C5293-4845-443A-9C59-2597EC38F39E}" srcOrd="3" destOrd="0" presId="urn:microsoft.com/office/officeart/2005/8/layout/process4"/>
    <dgm:cxn modelId="{B153CDBA-135F-45ED-9989-8789B6E31DDF}" type="presParOf" srcId="{3A608230-CD7C-445D-9D5A-6E687CA8B9BA}" destId="{94CA6AC1-FC90-4C8D-B76C-831F1F4B17A9}" srcOrd="4" destOrd="0" presId="urn:microsoft.com/office/officeart/2005/8/layout/process4"/>
    <dgm:cxn modelId="{3E71938F-AE8B-4F11-B5D9-EBAE19A51A4E}" type="presParOf" srcId="{94CA6AC1-FC90-4C8D-B76C-831F1F4B17A9}" destId="{26BE9A47-5D23-405B-97E8-6A47525C6F3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D59DC-DFB2-4A2C-9FCE-4C215C1F43E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7CE8EA76-3264-4735-98A4-7181C41A84F9}">
      <dgm:prSet phldrT="[Texto]"/>
      <dgm:spPr>
        <a:solidFill>
          <a:srgbClr val="0070C0"/>
        </a:solidFill>
      </dgm:spPr>
      <dgm:t>
        <a:bodyPr/>
        <a:lstStyle/>
        <a:p>
          <a:r>
            <a:rPr lang="es-ES" dirty="0" smtClean="0">
              <a:solidFill>
                <a:schemeClr val="tx1"/>
              </a:solidFill>
            </a:rPr>
            <a:t>FORMULACION</a:t>
          </a:r>
          <a:r>
            <a:rPr lang="es-ES" baseline="0" dirty="0" smtClean="0">
              <a:solidFill>
                <a:schemeClr val="tx1"/>
              </a:solidFill>
            </a:rPr>
            <a:t> DE PROBLEMA</a:t>
          </a:r>
          <a:endParaRPr lang="es-ES" dirty="0">
            <a:solidFill>
              <a:schemeClr val="tx1"/>
            </a:solidFill>
          </a:endParaRPr>
        </a:p>
      </dgm:t>
    </dgm:pt>
    <dgm:pt modelId="{0E6C8114-A462-4402-8EC1-D53A42C379ED}" type="parTrans" cxnId="{3F85048D-642D-46EA-ADD9-0E599E29A0C7}">
      <dgm:prSet/>
      <dgm:spPr/>
      <dgm:t>
        <a:bodyPr/>
        <a:lstStyle/>
        <a:p>
          <a:endParaRPr lang="es-ES"/>
        </a:p>
      </dgm:t>
    </dgm:pt>
    <dgm:pt modelId="{D2B9AD4C-8655-4E5F-888F-895CA7F10CED}" type="sibTrans" cxnId="{3F85048D-642D-46EA-ADD9-0E599E29A0C7}">
      <dgm:prSet/>
      <dgm:spPr/>
      <dgm:t>
        <a:bodyPr/>
        <a:lstStyle/>
        <a:p>
          <a:endParaRPr lang="es-ES"/>
        </a:p>
      </dgm:t>
    </dgm:pt>
    <dgm:pt modelId="{838385C3-5860-46C0-8774-CE4B4DC5ADC8}">
      <dgm:prSet phldrT="[Texto]"/>
      <dgm:spPr>
        <a:solidFill>
          <a:srgbClr val="FF0000"/>
        </a:solidFill>
      </dgm:spPr>
      <dgm:t>
        <a:bodyPr/>
        <a:lstStyle/>
        <a:p>
          <a:r>
            <a:rPr lang="es-ES" dirty="0" smtClean="0">
              <a:solidFill>
                <a:schemeClr val="tx1"/>
              </a:solidFill>
            </a:rPr>
            <a:t>ELABORACION DEL CUESTIONARIO </a:t>
          </a:r>
          <a:endParaRPr lang="es-ES" dirty="0">
            <a:solidFill>
              <a:schemeClr val="tx1"/>
            </a:solidFill>
          </a:endParaRPr>
        </a:p>
      </dgm:t>
    </dgm:pt>
    <dgm:pt modelId="{42984931-48AA-4A39-B6B9-80801735FC3E}" type="parTrans" cxnId="{53F5C342-54CE-46B1-82E1-843DFB254FD2}">
      <dgm:prSet/>
      <dgm:spPr/>
      <dgm:t>
        <a:bodyPr/>
        <a:lstStyle/>
        <a:p>
          <a:endParaRPr lang="es-ES"/>
        </a:p>
      </dgm:t>
    </dgm:pt>
    <dgm:pt modelId="{BA2870D9-CFB0-4CDD-BE6E-5A8C0DC815BD}" type="sibTrans" cxnId="{53F5C342-54CE-46B1-82E1-843DFB254FD2}">
      <dgm:prSet/>
      <dgm:spPr/>
      <dgm:t>
        <a:bodyPr/>
        <a:lstStyle/>
        <a:p>
          <a:endParaRPr lang="es-ES"/>
        </a:p>
      </dgm:t>
    </dgm:pt>
    <dgm:pt modelId="{7D6DF5EE-8573-417A-A7AC-68F8E4ECE4CC}">
      <dgm:prSet phldrT="[Texto]"/>
      <dgm:spPr>
        <a:solidFill>
          <a:schemeClr val="accent6">
            <a:lumMod val="75000"/>
          </a:schemeClr>
        </a:solidFill>
      </dgm:spPr>
      <dgm:t>
        <a:bodyPr/>
        <a:lstStyle/>
        <a:p>
          <a:r>
            <a:rPr lang="es-ES" dirty="0" smtClean="0">
              <a:solidFill>
                <a:schemeClr val="tx1"/>
              </a:solidFill>
            </a:rPr>
            <a:t>ELECCION DE EXPERTOS </a:t>
          </a:r>
          <a:endParaRPr lang="es-ES" dirty="0">
            <a:solidFill>
              <a:schemeClr val="tx1"/>
            </a:solidFill>
          </a:endParaRPr>
        </a:p>
      </dgm:t>
    </dgm:pt>
    <dgm:pt modelId="{327F8F2E-9961-4CE0-B948-9A4E624F3D1B}" type="parTrans" cxnId="{45AAC869-64C2-4520-9A81-F6B9B02136E8}">
      <dgm:prSet/>
      <dgm:spPr/>
      <dgm:t>
        <a:bodyPr/>
        <a:lstStyle/>
        <a:p>
          <a:endParaRPr lang="es-PE"/>
        </a:p>
      </dgm:t>
    </dgm:pt>
    <dgm:pt modelId="{45B24FC1-8282-46AD-97F0-B2215B63C3C9}" type="sibTrans" cxnId="{45AAC869-64C2-4520-9A81-F6B9B02136E8}">
      <dgm:prSet/>
      <dgm:spPr/>
      <dgm:t>
        <a:bodyPr/>
        <a:lstStyle/>
        <a:p>
          <a:endParaRPr lang="es-PE"/>
        </a:p>
      </dgm:t>
    </dgm:pt>
    <dgm:pt modelId="{8BCCEE91-D234-4DB0-A5E4-786A99803BAD}">
      <dgm:prSet phldrT="[Texto]"/>
      <dgm:spPr>
        <a:solidFill>
          <a:srgbClr val="FF0000"/>
        </a:solidFill>
      </dgm:spPr>
      <dgm:t>
        <a:bodyPr/>
        <a:lstStyle/>
        <a:p>
          <a:r>
            <a:rPr lang="es-ES" dirty="0" smtClean="0">
              <a:solidFill>
                <a:schemeClr val="tx1"/>
              </a:solidFill>
            </a:rPr>
            <a:t>DESARROLLO Y EXPLORACIÓN DE RESULTADO</a:t>
          </a:r>
          <a:endParaRPr lang="es-ES" dirty="0">
            <a:solidFill>
              <a:schemeClr val="tx1"/>
            </a:solidFill>
          </a:endParaRPr>
        </a:p>
      </dgm:t>
    </dgm:pt>
    <dgm:pt modelId="{4BE6F11C-886A-43F7-91C0-2F282709BFA2}" type="parTrans" cxnId="{816CAB4D-020A-4FC2-9680-088F2951A3A0}">
      <dgm:prSet/>
      <dgm:spPr/>
      <dgm:t>
        <a:bodyPr/>
        <a:lstStyle/>
        <a:p>
          <a:endParaRPr lang="es-PE"/>
        </a:p>
      </dgm:t>
    </dgm:pt>
    <dgm:pt modelId="{68726591-978C-4C08-B6E6-234C8C857B12}" type="sibTrans" cxnId="{816CAB4D-020A-4FC2-9680-088F2951A3A0}">
      <dgm:prSet/>
      <dgm:spPr/>
      <dgm:t>
        <a:bodyPr/>
        <a:lstStyle/>
        <a:p>
          <a:endParaRPr lang="es-PE"/>
        </a:p>
      </dgm:t>
    </dgm:pt>
    <dgm:pt modelId="{A1BB99B9-1888-4D68-B270-F427862AD7C8}" type="pres">
      <dgm:prSet presAssocID="{991D59DC-DFB2-4A2C-9FCE-4C215C1F43E9}" presName="Name0" presStyleCnt="0">
        <dgm:presLayoutVars>
          <dgm:dir/>
          <dgm:resizeHandles val="exact"/>
        </dgm:presLayoutVars>
      </dgm:prSet>
      <dgm:spPr/>
      <dgm:t>
        <a:bodyPr/>
        <a:lstStyle/>
        <a:p>
          <a:endParaRPr lang="es-ES"/>
        </a:p>
      </dgm:t>
    </dgm:pt>
    <dgm:pt modelId="{5B64FAEE-C133-41C2-B818-A74B06297ABE}" type="pres">
      <dgm:prSet presAssocID="{7CE8EA76-3264-4735-98A4-7181C41A84F9}" presName="node" presStyleLbl="node1" presStyleIdx="0" presStyleCnt="4">
        <dgm:presLayoutVars>
          <dgm:bulletEnabled val="1"/>
        </dgm:presLayoutVars>
      </dgm:prSet>
      <dgm:spPr/>
      <dgm:t>
        <a:bodyPr/>
        <a:lstStyle/>
        <a:p>
          <a:endParaRPr lang="es-ES"/>
        </a:p>
      </dgm:t>
    </dgm:pt>
    <dgm:pt modelId="{3D70AA85-5FE3-4B59-B2AC-8D0FF7E37EF3}" type="pres">
      <dgm:prSet presAssocID="{D2B9AD4C-8655-4E5F-888F-895CA7F10CED}" presName="sibTrans" presStyleCnt="0"/>
      <dgm:spPr/>
    </dgm:pt>
    <dgm:pt modelId="{908653FF-ABBF-4FED-9380-D5AE254B60AB}" type="pres">
      <dgm:prSet presAssocID="{7D6DF5EE-8573-417A-A7AC-68F8E4ECE4CC}" presName="node" presStyleLbl="node1" presStyleIdx="1" presStyleCnt="4">
        <dgm:presLayoutVars>
          <dgm:bulletEnabled val="1"/>
        </dgm:presLayoutVars>
      </dgm:prSet>
      <dgm:spPr/>
      <dgm:t>
        <a:bodyPr/>
        <a:lstStyle/>
        <a:p>
          <a:endParaRPr lang="es-ES"/>
        </a:p>
      </dgm:t>
    </dgm:pt>
    <dgm:pt modelId="{757F6E6E-67BB-4511-8DFF-911EE6326B51}" type="pres">
      <dgm:prSet presAssocID="{45B24FC1-8282-46AD-97F0-B2215B63C3C9}" presName="sibTrans" presStyleCnt="0"/>
      <dgm:spPr/>
    </dgm:pt>
    <dgm:pt modelId="{6A51E4D8-CABE-481F-87E4-AE5B37B05B6D}" type="pres">
      <dgm:prSet presAssocID="{838385C3-5860-46C0-8774-CE4B4DC5ADC8}" presName="node" presStyleLbl="node1" presStyleIdx="2" presStyleCnt="4">
        <dgm:presLayoutVars>
          <dgm:bulletEnabled val="1"/>
        </dgm:presLayoutVars>
      </dgm:prSet>
      <dgm:spPr/>
      <dgm:t>
        <a:bodyPr/>
        <a:lstStyle/>
        <a:p>
          <a:endParaRPr lang="es-ES"/>
        </a:p>
      </dgm:t>
    </dgm:pt>
    <dgm:pt modelId="{1E8BF58D-AFE9-46AB-8987-C3B33F3F300D}" type="pres">
      <dgm:prSet presAssocID="{BA2870D9-CFB0-4CDD-BE6E-5A8C0DC815BD}" presName="sibTrans" presStyleCnt="0"/>
      <dgm:spPr/>
    </dgm:pt>
    <dgm:pt modelId="{80D928E1-E721-47AA-A15E-4F771C367B30}" type="pres">
      <dgm:prSet presAssocID="{8BCCEE91-D234-4DB0-A5E4-786A99803BAD}" presName="node" presStyleLbl="node1" presStyleIdx="3" presStyleCnt="4">
        <dgm:presLayoutVars>
          <dgm:bulletEnabled val="1"/>
        </dgm:presLayoutVars>
      </dgm:prSet>
      <dgm:spPr/>
      <dgm:t>
        <a:bodyPr/>
        <a:lstStyle/>
        <a:p>
          <a:endParaRPr lang="es-PE"/>
        </a:p>
      </dgm:t>
    </dgm:pt>
  </dgm:ptLst>
  <dgm:cxnLst>
    <dgm:cxn modelId="{726E6698-7DD4-4153-90E7-3746AD26886C}" type="presOf" srcId="{7CE8EA76-3264-4735-98A4-7181C41A84F9}" destId="{5B64FAEE-C133-41C2-B818-A74B06297ABE}" srcOrd="0" destOrd="0" presId="urn:microsoft.com/office/officeart/2005/8/layout/hList6"/>
    <dgm:cxn modelId="{53F5C342-54CE-46B1-82E1-843DFB254FD2}" srcId="{991D59DC-DFB2-4A2C-9FCE-4C215C1F43E9}" destId="{838385C3-5860-46C0-8774-CE4B4DC5ADC8}" srcOrd="2" destOrd="0" parTransId="{42984931-48AA-4A39-B6B9-80801735FC3E}" sibTransId="{BA2870D9-CFB0-4CDD-BE6E-5A8C0DC815BD}"/>
    <dgm:cxn modelId="{816CAB4D-020A-4FC2-9680-088F2951A3A0}" srcId="{991D59DC-DFB2-4A2C-9FCE-4C215C1F43E9}" destId="{8BCCEE91-D234-4DB0-A5E4-786A99803BAD}" srcOrd="3" destOrd="0" parTransId="{4BE6F11C-886A-43F7-91C0-2F282709BFA2}" sibTransId="{68726591-978C-4C08-B6E6-234C8C857B12}"/>
    <dgm:cxn modelId="{3F85048D-642D-46EA-ADD9-0E599E29A0C7}" srcId="{991D59DC-DFB2-4A2C-9FCE-4C215C1F43E9}" destId="{7CE8EA76-3264-4735-98A4-7181C41A84F9}" srcOrd="0" destOrd="0" parTransId="{0E6C8114-A462-4402-8EC1-D53A42C379ED}" sibTransId="{D2B9AD4C-8655-4E5F-888F-895CA7F10CED}"/>
    <dgm:cxn modelId="{45AAC869-64C2-4520-9A81-F6B9B02136E8}" srcId="{991D59DC-DFB2-4A2C-9FCE-4C215C1F43E9}" destId="{7D6DF5EE-8573-417A-A7AC-68F8E4ECE4CC}" srcOrd="1" destOrd="0" parTransId="{327F8F2E-9961-4CE0-B948-9A4E624F3D1B}" sibTransId="{45B24FC1-8282-46AD-97F0-B2215B63C3C9}"/>
    <dgm:cxn modelId="{A5B16DA8-9C60-45B2-AB06-9F92385C65F5}" type="presOf" srcId="{7D6DF5EE-8573-417A-A7AC-68F8E4ECE4CC}" destId="{908653FF-ABBF-4FED-9380-D5AE254B60AB}" srcOrd="0" destOrd="0" presId="urn:microsoft.com/office/officeart/2005/8/layout/hList6"/>
    <dgm:cxn modelId="{872EBC7A-1888-4844-8E6E-4E7343FFD264}" type="presOf" srcId="{8BCCEE91-D234-4DB0-A5E4-786A99803BAD}" destId="{80D928E1-E721-47AA-A15E-4F771C367B30}" srcOrd="0" destOrd="0" presId="urn:microsoft.com/office/officeart/2005/8/layout/hList6"/>
    <dgm:cxn modelId="{C2BACC11-1328-498F-823E-6A8EFC5D7EE1}" type="presOf" srcId="{838385C3-5860-46C0-8774-CE4B4DC5ADC8}" destId="{6A51E4D8-CABE-481F-87E4-AE5B37B05B6D}" srcOrd="0" destOrd="0" presId="urn:microsoft.com/office/officeart/2005/8/layout/hList6"/>
    <dgm:cxn modelId="{F033D8FA-FA9A-47D2-8EB6-1A2FB34642C9}" type="presOf" srcId="{991D59DC-DFB2-4A2C-9FCE-4C215C1F43E9}" destId="{A1BB99B9-1888-4D68-B270-F427862AD7C8}" srcOrd="0" destOrd="0" presId="urn:microsoft.com/office/officeart/2005/8/layout/hList6"/>
    <dgm:cxn modelId="{43D8BE0F-2BF9-422D-9C2B-F30162C62F43}" type="presParOf" srcId="{A1BB99B9-1888-4D68-B270-F427862AD7C8}" destId="{5B64FAEE-C133-41C2-B818-A74B06297ABE}" srcOrd="0" destOrd="0" presId="urn:microsoft.com/office/officeart/2005/8/layout/hList6"/>
    <dgm:cxn modelId="{F894A9C0-CD8E-4D41-8FA4-7E6E4EFCA8A2}" type="presParOf" srcId="{A1BB99B9-1888-4D68-B270-F427862AD7C8}" destId="{3D70AA85-5FE3-4B59-B2AC-8D0FF7E37EF3}" srcOrd="1" destOrd="0" presId="urn:microsoft.com/office/officeart/2005/8/layout/hList6"/>
    <dgm:cxn modelId="{CD78CB10-24BD-428F-9528-82E8AF41FFC4}" type="presParOf" srcId="{A1BB99B9-1888-4D68-B270-F427862AD7C8}" destId="{908653FF-ABBF-4FED-9380-D5AE254B60AB}" srcOrd="2" destOrd="0" presId="urn:microsoft.com/office/officeart/2005/8/layout/hList6"/>
    <dgm:cxn modelId="{47503582-7D79-4EE3-9941-DAEC21B9DC6C}" type="presParOf" srcId="{A1BB99B9-1888-4D68-B270-F427862AD7C8}" destId="{757F6E6E-67BB-4511-8DFF-911EE6326B51}" srcOrd="3" destOrd="0" presId="urn:microsoft.com/office/officeart/2005/8/layout/hList6"/>
    <dgm:cxn modelId="{62FBAC31-ACE3-44C1-BD48-729EFA2E459D}" type="presParOf" srcId="{A1BB99B9-1888-4D68-B270-F427862AD7C8}" destId="{6A51E4D8-CABE-481F-87E4-AE5B37B05B6D}" srcOrd="4" destOrd="0" presId="urn:microsoft.com/office/officeart/2005/8/layout/hList6"/>
    <dgm:cxn modelId="{0D25742B-AB45-457A-8690-48C553362AF7}" type="presParOf" srcId="{A1BB99B9-1888-4D68-B270-F427862AD7C8}" destId="{1E8BF58D-AFE9-46AB-8987-C3B33F3F300D}" srcOrd="5" destOrd="0" presId="urn:microsoft.com/office/officeart/2005/8/layout/hList6"/>
    <dgm:cxn modelId="{DCF2E41F-3F55-46F8-B05A-45254004B4CA}" type="presParOf" srcId="{A1BB99B9-1888-4D68-B270-F427862AD7C8}" destId="{80D928E1-E721-47AA-A15E-4F771C367B3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96D9BB-9C54-43BB-8F46-D4668A1E83B4}"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ES"/>
        </a:p>
      </dgm:t>
    </dgm:pt>
    <dgm:pt modelId="{0E730D84-B8CD-40D0-BBEF-258562D1BFD5}">
      <dgm:prSet phldrT="[Texto]" phldr="1"/>
      <dgm:spPr>
        <a:blipFill rotWithShape="0">
          <a:blip xmlns:r="http://schemas.openxmlformats.org/officeDocument/2006/relationships" r:embed="rId1"/>
          <a:stretch>
            <a:fillRect/>
          </a:stretch>
        </a:blipFill>
      </dgm:spPr>
      <dgm:t>
        <a:bodyPr/>
        <a:lstStyle/>
        <a:p>
          <a:endParaRPr lang="es-ES" dirty="0"/>
        </a:p>
      </dgm:t>
    </dgm:pt>
    <dgm:pt modelId="{41C6C974-A544-475C-89CD-5029417021C3}" type="parTrans" cxnId="{E97EE342-11F0-4379-9DC1-028F18A0A616}">
      <dgm:prSet/>
      <dgm:spPr/>
      <dgm:t>
        <a:bodyPr/>
        <a:lstStyle/>
        <a:p>
          <a:endParaRPr lang="es-ES"/>
        </a:p>
      </dgm:t>
    </dgm:pt>
    <dgm:pt modelId="{186842D1-8514-4CDD-8875-0327DD609527}" type="sibTrans" cxnId="{E97EE342-11F0-4379-9DC1-028F18A0A616}">
      <dgm:prSet/>
      <dgm:spPr/>
      <dgm:t>
        <a:bodyPr/>
        <a:lstStyle/>
        <a:p>
          <a:endParaRPr lang="es-ES"/>
        </a:p>
      </dgm:t>
    </dgm:pt>
    <dgm:pt modelId="{61BCEC64-BAC7-44A6-B710-372F0575655F}">
      <dgm:prSet phldrT="[Texto]"/>
      <dgm:spPr/>
      <dgm:t>
        <a:bodyPr/>
        <a:lstStyle/>
        <a:p>
          <a:r>
            <a:rPr lang="es-ES" dirty="0" smtClean="0"/>
            <a:t>Fundamental , que influyen decisivamente en los métodos de producción, formas de manipulación y almacenamiento </a:t>
          </a:r>
          <a:endParaRPr lang="es-ES" dirty="0"/>
        </a:p>
      </dgm:t>
    </dgm:pt>
    <dgm:pt modelId="{62A964F2-9762-4607-AE87-D2D98AEC345E}" type="parTrans" cxnId="{9E1BE60E-A86D-48E5-BE36-87D9CA240F09}">
      <dgm:prSet/>
      <dgm:spPr/>
      <dgm:t>
        <a:bodyPr/>
        <a:lstStyle/>
        <a:p>
          <a:endParaRPr lang="es-ES"/>
        </a:p>
      </dgm:t>
    </dgm:pt>
    <dgm:pt modelId="{045116E2-D805-491C-BD98-A453E8614DAC}" type="sibTrans" cxnId="{9E1BE60E-A86D-48E5-BE36-87D9CA240F09}">
      <dgm:prSet/>
      <dgm:spPr/>
      <dgm:t>
        <a:bodyPr/>
        <a:lstStyle/>
        <a:p>
          <a:endParaRPr lang="es-ES"/>
        </a:p>
      </dgm:t>
    </dgm:pt>
    <dgm:pt modelId="{B6A987A7-954E-49A2-8259-389890289F78}">
      <dgm:prSet phldrT="[Texto]" phldr="1"/>
      <dgm:spPr>
        <a:blipFill rotWithShape="0">
          <a:blip xmlns:r="http://schemas.openxmlformats.org/officeDocument/2006/relationships" r:embed="rId2"/>
          <a:stretch>
            <a:fillRect/>
          </a:stretch>
        </a:blipFill>
      </dgm:spPr>
      <dgm:t>
        <a:bodyPr/>
        <a:lstStyle/>
        <a:p>
          <a:endParaRPr lang="es-ES" dirty="0"/>
        </a:p>
      </dgm:t>
    </dgm:pt>
    <dgm:pt modelId="{32D15068-12B7-4040-8F6D-C3071D89F923}" type="parTrans" cxnId="{484A0BFE-B0DD-4BEE-ABF8-C5FB4DFB0F3C}">
      <dgm:prSet/>
      <dgm:spPr/>
      <dgm:t>
        <a:bodyPr/>
        <a:lstStyle/>
        <a:p>
          <a:endParaRPr lang="es-ES"/>
        </a:p>
      </dgm:t>
    </dgm:pt>
    <dgm:pt modelId="{D22EBD52-54FA-4874-954C-628B213441AA}" type="sibTrans" cxnId="{484A0BFE-B0DD-4BEE-ABF8-C5FB4DFB0F3C}">
      <dgm:prSet/>
      <dgm:spPr/>
      <dgm:t>
        <a:bodyPr/>
        <a:lstStyle/>
        <a:p>
          <a:endParaRPr lang="es-ES"/>
        </a:p>
      </dgm:t>
    </dgm:pt>
    <dgm:pt modelId="{78C96047-47F2-4340-9F6E-D47BFE098A09}">
      <dgm:prSet phldrT="[Texto]"/>
      <dgm:spPr/>
      <dgm:t>
        <a:bodyPr/>
        <a:lstStyle/>
        <a:p>
          <a:pPr algn="l"/>
          <a:r>
            <a:rPr lang="es-ES" dirty="0" smtClean="0"/>
            <a:t>Se habrá de considerar su tipología y el numero existente de cada clase , así como el tipo , cantidad de equipos y utillaje.</a:t>
          </a:r>
          <a:endParaRPr lang="es-ES" dirty="0"/>
        </a:p>
      </dgm:t>
    </dgm:pt>
    <dgm:pt modelId="{0F36C369-8897-4A85-9CCF-B89474F0E19B}" type="parTrans" cxnId="{E7DADB9E-008C-4197-A228-D3CA081569DB}">
      <dgm:prSet/>
      <dgm:spPr/>
      <dgm:t>
        <a:bodyPr/>
        <a:lstStyle/>
        <a:p>
          <a:endParaRPr lang="es-ES"/>
        </a:p>
      </dgm:t>
    </dgm:pt>
    <dgm:pt modelId="{015F298C-CCFB-42A2-A338-889A5BD67F12}" type="sibTrans" cxnId="{E7DADB9E-008C-4197-A228-D3CA081569DB}">
      <dgm:prSet/>
      <dgm:spPr/>
      <dgm:t>
        <a:bodyPr/>
        <a:lstStyle/>
        <a:p>
          <a:endParaRPr lang="es-ES"/>
        </a:p>
      </dgm:t>
    </dgm:pt>
    <dgm:pt modelId="{BB23C1A0-04D2-4192-BA6D-3D3F71101125}" type="pres">
      <dgm:prSet presAssocID="{BA96D9BB-9C54-43BB-8F46-D4668A1E83B4}" presName="Name0" presStyleCnt="0">
        <dgm:presLayoutVars>
          <dgm:dir/>
          <dgm:animLvl val="lvl"/>
          <dgm:resizeHandles/>
        </dgm:presLayoutVars>
      </dgm:prSet>
      <dgm:spPr/>
      <dgm:t>
        <a:bodyPr/>
        <a:lstStyle/>
        <a:p>
          <a:endParaRPr lang="es-ES"/>
        </a:p>
      </dgm:t>
    </dgm:pt>
    <dgm:pt modelId="{168BBEC2-FF6D-4D1F-BD19-25AB84F7D11A}" type="pres">
      <dgm:prSet presAssocID="{0E730D84-B8CD-40D0-BBEF-258562D1BFD5}" presName="linNode" presStyleCnt="0"/>
      <dgm:spPr/>
    </dgm:pt>
    <dgm:pt modelId="{84144654-CF70-49EA-B606-CE2CBA4DCB2E}" type="pres">
      <dgm:prSet presAssocID="{0E730D84-B8CD-40D0-BBEF-258562D1BFD5}" presName="parentShp" presStyleLbl="node1" presStyleIdx="0" presStyleCnt="2">
        <dgm:presLayoutVars>
          <dgm:bulletEnabled val="1"/>
        </dgm:presLayoutVars>
      </dgm:prSet>
      <dgm:spPr/>
      <dgm:t>
        <a:bodyPr/>
        <a:lstStyle/>
        <a:p>
          <a:endParaRPr lang="es-ES"/>
        </a:p>
      </dgm:t>
    </dgm:pt>
    <dgm:pt modelId="{DE8F079A-6EED-4D54-92AB-339ACD454ABB}" type="pres">
      <dgm:prSet presAssocID="{0E730D84-B8CD-40D0-BBEF-258562D1BFD5}" presName="childShp" presStyleLbl="bgAccFollowNode1" presStyleIdx="0" presStyleCnt="2">
        <dgm:presLayoutVars>
          <dgm:bulletEnabled val="1"/>
        </dgm:presLayoutVars>
      </dgm:prSet>
      <dgm:spPr/>
      <dgm:t>
        <a:bodyPr/>
        <a:lstStyle/>
        <a:p>
          <a:endParaRPr lang="es-ES"/>
        </a:p>
      </dgm:t>
    </dgm:pt>
    <dgm:pt modelId="{49582FD6-81DD-4F1B-B90F-20D411B62D54}" type="pres">
      <dgm:prSet presAssocID="{186842D1-8514-4CDD-8875-0327DD609527}" presName="spacing" presStyleCnt="0"/>
      <dgm:spPr/>
    </dgm:pt>
    <dgm:pt modelId="{FFA4DC8D-F53F-4307-8E71-832F76E7CC67}" type="pres">
      <dgm:prSet presAssocID="{B6A987A7-954E-49A2-8259-389890289F78}" presName="linNode" presStyleCnt="0"/>
      <dgm:spPr/>
    </dgm:pt>
    <dgm:pt modelId="{1D0E6C12-48C9-4BA3-95BA-B905DAC9463A}" type="pres">
      <dgm:prSet presAssocID="{B6A987A7-954E-49A2-8259-389890289F78}" presName="parentShp" presStyleLbl="node1" presStyleIdx="1" presStyleCnt="2">
        <dgm:presLayoutVars>
          <dgm:bulletEnabled val="1"/>
        </dgm:presLayoutVars>
      </dgm:prSet>
      <dgm:spPr/>
      <dgm:t>
        <a:bodyPr/>
        <a:lstStyle/>
        <a:p>
          <a:endParaRPr lang="es-ES"/>
        </a:p>
      </dgm:t>
    </dgm:pt>
    <dgm:pt modelId="{5FA940A1-DB62-49F9-BBC4-16522B9C277D}" type="pres">
      <dgm:prSet presAssocID="{B6A987A7-954E-49A2-8259-389890289F78}" presName="childShp" presStyleLbl="bgAccFollowNode1" presStyleIdx="1" presStyleCnt="2">
        <dgm:presLayoutVars>
          <dgm:bulletEnabled val="1"/>
        </dgm:presLayoutVars>
      </dgm:prSet>
      <dgm:spPr/>
      <dgm:t>
        <a:bodyPr/>
        <a:lstStyle/>
        <a:p>
          <a:endParaRPr lang="es-ES"/>
        </a:p>
      </dgm:t>
    </dgm:pt>
  </dgm:ptLst>
  <dgm:cxnLst>
    <dgm:cxn modelId="{9E1BE60E-A86D-48E5-BE36-87D9CA240F09}" srcId="{0E730D84-B8CD-40D0-BBEF-258562D1BFD5}" destId="{61BCEC64-BAC7-44A6-B710-372F0575655F}" srcOrd="0" destOrd="0" parTransId="{62A964F2-9762-4607-AE87-D2D98AEC345E}" sibTransId="{045116E2-D805-491C-BD98-A453E8614DAC}"/>
    <dgm:cxn modelId="{484A0BFE-B0DD-4BEE-ABF8-C5FB4DFB0F3C}" srcId="{BA96D9BB-9C54-43BB-8F46-D4668A1E83B4}" destId="{B6A987A7-954E-49A2-8259-389890289F78}" srcOrd="1" destOrd="0" parTransId="{32D15068-12B7-4040-8F6D-C3071D89F923}" sibTransId="{D22EBD52-54FA-4874-954C-628B213441AA}"/>
    <dgm:cxn modelId="{80096344-603A-4584-893F-7B7001BF0354}" type="presOf" srcId="{61BCEC64-BAC7-44A6-B710-372F0575655F}" destId="{DE8F079A-6EED-4D54-92AB-339ACD454ABB}" srcOrd="0" destOrd="0" presId="urn:microsoft.com/office/officeart/2005/8/layout/vList6"/>
    <dgm:cxn modelId="{8A189DF8-CECC-46B5-9D3D-CDABBA8FD011}" type="presOf" srcId="{0E730D84-B8CD-40D0-BBEF-258562D1BFD5}" destId="{84144654-CF70-49EA-B606-CE2CBA4DCB2E}" srcOrd="0" destOrd="0" presId="urn:microsoft.com/office/officeart/2005/8/layout/vList6"/>
    <dgm:cxn modelId="{E97EE342-11F0-4379-9DC1-028F18A0A616}" srcId="{BA96D9BB-9C54-43BB-8F46-D4668A1E83B4}" destId="{0E730D84-B8CD-40D0-BBEF-258562D1BFD5}" srcOrd="0" destOrd="0" parTransId="{41C6C974-A544-475C-89CD-5029417021C3}" sibTransId="{186842D1-8514-4CDD-8875-0327DD609527}"/>
    <dgm:cxn modelId="{F65BBD92-0A1D-40EA-B623-DD419CFD2AFA}" type="presOf" srcId="{BA96D9BB-9C54-43BB-8F46-D4668A1E83B4}" destId="{BB23C1A0-04D2-4192-BA6D-3D3F71101125}" srcOrd="0" destOrd="0" presId="urn:microsoft.com/office/officeart/2005/8/layout/vList6"/>
    <dgm:cxn modelId="{26CDF558-0B9C-4AB1-9A2D-0854A59C0040}" type="presOf" srcId="{B6A987A7-954E-49A2-8259-389890289F78}" destId="{1D0E6C12-48C9-4BA3-95BA-B905DAC9463A}" srcOrd="0" destOrd="0" presId="urn:microsoft.com/office/officeart/2005/8/layout/vList6"/>
    <dgm:cxn modelId="{E7DADB9E-008C-4197-A228-D3CA081569DB}" srcId="{B6A987A7-954E-49A2-8259-389890289F78}" destId="{78C96047-47F2-4340-9F6E-D47BFE098A09}" srcOrd="0" destOrd="0" parTransId="{0F36C369-8897-4A85-9CCF-B89474F0E19B}" sibTransId="{015F298C-CCFB-42A2-A338-889A5BD67F12}"/>
    <dgm:cxn modelId="{CF5B17E0-2189-4DFC-8EF5-2C3C087FCC99}" type="presOf" srcId="{78C96047-47F2-4340-9F6E-D47BFE098A09}" destId="{5FA940A1-DB62-49F9-BBC4-16522B9C277D}" srcOrd="0" destOrd="0" presId="urn:microsoft.com/office/officeart/2005/8/layout/vList6"/>
    <dgm:cxn modelId="{B3E3819F-4578-4004-84A0-62B5E394ACF3}" type="presParOf" srcId="{BB23C1A0-04D2-4192-BA6D-3D3F71101125}" destId="{168BBEC2-FF6D-4D1F-BD19-25AB84F7D11A}" srcOrd="0" destOrd="0" presId="urn:microsoft.com/office/officeart/2005/8/layout/vList6"/>
    <dgm:cxn modelId="{A7826030-EF27-4A81-B310-73EEA0BA45EB}" type="presParOf" srcId="{168BBEC2-FF6D-4D1F-BD19-25AB84F7D11A}" destId="{84144654-CF70-49EA-B606-CE2CBA4DCB2E}" srcOrd="0" destOrd="0" presId="urn:microsoft.com/office/officeart/2005/8/layout/vList6"/>
    <dgm:cxn modelId="{128211B2-BDCC-44F5-A991-E1499C453576}" type="presParOf" srcId="{168BBEC2-FF6D-4D1F-BD19-25AB84F7D11A}" destId="{DE8F079A-6EED-4D54-92AB-339ACD454ABB}" srcOrd="1" destOrd="0" presId="urn:microsoft.com/office/officeart/2005/8/layout/vList6"/>
    <dgm:cxn modelId="{C97DFAC2-440A-425C-BAD0-03699832C900}" type="presParOf" srcId="{BB23C1A0-04D2-4192-BA6D-3D3F71101125}" destId="{49582FD6-81DD-4F1B-B90F-20D411B62D54}" srcOrd="1" destOrd="0" presId="urn:microsoft.com/office/officeart/2005/8/layout/vList6"/>
    <dgm:cxn modelId="{5D48A28D-39E2-4535-9C5F-94130E2AC0F7}" type="presParOf" srcId="{BB23C1A0-04D2-4192-BA6D-3D3F71101125}" destId="{FFA4DC8D-F53F-4307-8E71-832F76E7CC67}" srcOrd="2" destOrd="0" presId="urn:microsoft.com/office/officeart/2005/8/layout/vList6"/>
    <dgm:cxn modelId="{4131A8CE-0542-466A-9972-0C3AD2C65CED}" type="presParOf" srcId="{FFA4DC8D-F53F-4307-8E71-832F76E7CC67}" destId="{1D0E6C12-48C9-4BA3-95BA-B905DAC9463A}" srcOrd="0" destOrd="0" presId="urn:microsoft.com/office/officeart/2005/8/layout/vList6"/>
    <dgm:cxn modelId="{ABD24BA7-4DA2-4E91-88DC-5E23AC23D091}" type="presParOf" srcId="{FFA4DC8D-F53F-4307-8E71-832F76E7CC67}" destId="{5FA940A1-DB62-49F9-BBC4-16522B9C277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CE12D1-2D8C-4F33-8F4F-35EA0E0D485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77212C43-5944-49AE-B655-50C0A8B4A5AE}">
      <dgm:prSet phldrT="[Texto]" phldr="1"/>
      <dgm:spPr>
        <a:blipFill rotWithShape="0">
          <a:blip xmlns:r="http://schemas.openxmlformats.org/officeDocument/2006/relationships" r:embed="rId1"/>
          <a:stretch>
            <a:fillRect/>
          </a:stretch>
        </a:blipFill>
      </dgm:spPr>
      <dgm:t>
        <a:bodyPr/>
        <a:lstStyle/>
        <a:p>
          <a:endParaRPr lang="es-ES" dirty="0"/>
        </a:p>
      </dgm:t>
    </dgm:pt>
    <dgm:pt modelId="{353DD694-C304-41C1-BB57-0BA2BDE447DF}" type="parTrans" cxnId="{0E4CC487-82AD-49B4-953F-91F385BD3A79}">
      <dgm:prSet/>
      <dgm:spPr/>
      <dgm:t>
        <a:bodyPr/>
        <a:lstStyle/>
        <a:p>
          <a:endParaRPr lang="es-ES"/>
        </a:p>
      </dgm:t>
    </dgm:pt>
    <dgm:pt modelId="{08C52C9C-D398-4669-950C-56DC3F8A2B60}" type="sibTrans" cxnId="{0E4CC487-82AD-49B4-953F-91F385BD3A79}">
      <dgm:prSet/>
      <dgm:spPr/>
      <dgm:t>
        <a:bodyPr/>
        <a:lstStyle/>
        <a:p>
          <a:endParaRPr lang="es-ES"/>
        </a:p>
      </dgm:t>
    </dgm:pt>
    <dgm:pt modelId="{5A9EC7AD-390B-4EA6-BB2F-19D3CA29C66C}">
      <dgm:prSet phldrT="[Texto]"/>
      <dgm:spPr/>
      <dgm:t>
        <a:bodyPr/>
        <a:lstStyle/>
        <a:p>
          <a:r>
            <a:rPr lang="es-ES" dirty="0" smtClean="0"/>
            <a:t>Ha de ser ordenada en el proceso de distribución, englobando tanto la directa como la de supervisión y demás servicios auxiliares.</a:t>
          </a:r>
          <a:endParaRPr lang="es-ES" dirty="0"/>
        </a:p>
      </dgm:t>
    </dgm:pt>
    <dgm:pt modelId="{E021DB28-7EAC-40D5-99C5-DF1EAD19B7A7}" type="parTrans" cxnId="{23946600-A092-4DFD-9692-628DE59FB5FE}">
      <dgm:prSet/>
      <dgm:spPr/>
      <dgm:t>
        <a:bodyPr/>
        <a:lstStyle/>
        <a:p>
          <a:endParaRPr lang="es-ES"/>
        </a:p>
      </dgm:t>
    </dgm:pt>
    <dgm:pt modelId="{6146159C-B982-4D8B-800B-6D53C2FFAE58}" type="sibTrans" cxnId="{23946600-A092-4DFD-9692-628DE59FB5FE}">
      <dgm:prSet/>
      <dgm:spPr/>
      <dgm:t>
        <a:bodyPr/>
        <a:lstStyle/>
        <a:p>
          <a:endParaRPr lang="es-ES"/>
        </a:p>
      </dgm:t>
    </dgm:pt>
    <dgm:pt modelId="{AF8D6098-00D8-408E-92E6-36F15B446356}">
      <dgm:prSet phldrT="[Texto]" phldr="1"/>
      <dgm:spPr>
        <a:blipFill rotWithShape="0">
          <a:blip xmlns:r="http://schemas.openxmlformats.org/officeDocument/2006/relationships" r:embed="rId2"/>
          <a:stretch>
            <a:fillRect/>
          </a:stretch>
        </a:blipFill>
      </dgm:spPr>
      <dgm:t>
        <a:bodyPr/>
        <a:lstStyle/>
        <a:p>
          <a:endParaRPr lang="es-ES" dirty="0"/>
        </a:p>
      </dgm:t>
    </dgm:pt>
    <dgm:pt modelId="{7495D9CF-B559-4C77-AFBF-EBCB6132B2C5}" type="parTrans" cxnId="{A95EAB5A-66EE-47D7-B762-B44226B43341}">
      <dgm:prSet/>
      <dgm:spPr/>
      <dgm:t>
        <a:bodyPr/>
        <a:lstStyle/>
        <a:p>
          <a:endParaRPr lang="es-ES"/>
        </a:p>
      </dgm:t>
    </dgm:pt>
    <dgm:pt modelId="{20B06EE8-CEF3-42A3-9E98-68FB3EE5E385}" type="sibTrans" cxnId="{A95EAB5A-66EE-47D7-B762-B44226B43341}">
      <dgm:prSet/>
      <dgm:spPr/>
      <dgm:t>
        <a:bodyPr/>
        <a:lstStyle/>
        <a:p>
          <a:endParaRPr lang="es-ES"/>
        </a:p>
      </dgm:t>
    </dgm:pt>
    <dgm:pt modelId="{2314DBC7-5E1A-46DD-B3B9-4326304F81FF}">
      <dgm:prSet phldrT="[Texto]"/>
      <dgm:spPr/>
      <dgm:t>
        <a:bodyPr/>
        <a:lstStyle/>
        <a:p>
          <a:r>
            <a:rPr lang="es-ES" dirty="0" smtClean="0"/>
            <a:t>Hay que tener presente que las manutenciones no son operaciones productivas, por ello; hay que intentar que sean mínimas. </a:t>
          </a:r>
          <a:endParaRPr lang="es-ES" dirty="0"/>
        </a:p>
      </dgm:t>
    </dgm:pt>
    <dgm:pt modelId="{12E12CD4-F3E6-4EA9-BBF3-3AD4553F866D}" type="parTrans" cxnId="{A8E9732E-5721-4FE0-9872-BF675E3FF893}">
      <dgm:prSet/>
      <dgm:spPr/>
      <dgm:t>
        <a:bodyPr/>
        <a:lstStyle/>
        <a:p>
          <a:endParaRPr lang="es-ES"/>
        </a:p>
      </dgm:t>
    </dgm:pt>
    <dgm:pt modelId="{A4C255C7-5ABF-4E52-96D2-3E50D987381B}" type="sibTrans" cxnId="{A8E9732E-5721-4FE0-9872-BF675E3FF893}">
      <dgm:prSet/>
      <dgm:spPr/>
      <dgm:t>
        <a:bodyPr/>
        <a:lstStyle/>
        <a:p>
          <a:endParaRPr lang="es-ES"/>
        </a:p>
      </dgm:t>
    </dgm:pt>
    <dgm:pt modelId="{9C9CE946-E5A1-4F85-A75A-DEA11C050D7A}" type="pres">
      <dgm:prSet presAssocID="{94CE12D1-2D8C-4F33-8F4F-35EA0E0D4857}" presName="Name0" presStyleCnt="0">
        <dgm:presLayoutVars>
          <dgm:dir/>
          <dgm:animLvl val="lvl"/>
          <dgm:resizeHandles/>
        </dgm:presLayoutVars>
      </dgm:prSet>
      <dgm:spPr/>
      <dgm:t>
        <a:bodyPr/>
        <a:lstStyle/>
        <a:p>
          <a:endParaRPr lang="es-ES"/>
        </a:p>
      </dgm:t>
    </dgm:pt>
    <dgm:pt modelId="{97EA6C79-7290-4FBB-8A2F-AB3EBB1FC06C}" type="pres">
      <dgm:prSet presAssocID="{77212C43-5944-49AE-B655-50C0A8B4A5AE}" presName="linNode" presStyleCnt="0"/>
      <dgm:spPr/>
    </dgm:pt>
    <dgm:pt modelId="{514CC363-1974-4E7C-A832-8EBABC32CD3A}" type="pres">
      <dgm:prSet presAssocID="{77212C43-5944-49AE-B655-50C0A8B4A5AE}" presName="parentShp" presStyleLbl="node1" presStyleIdx="0" presStyleCnt="2">
        <dgm:presLayoutVars>
          <dgm:bulletEnabled val="1"/>
        </dgm:presLayoutVars>
      </dgm:prSet>
      <dgm:spPr/>
      <dgm:t>
        <a:bodyPr/>
        <a:lstStyle/>
        <a:p>
          <a:endParaRPr lang="es-ES"/>
        </a:p>
      </dgm:t>
    </dgm:pt>
    <dgm:pt modelId="{B0FC960D-D2FF-4C8A-8112-2D8C6E809BE6}" type="pres">
      <dgm:prSet presAssocID="{77212C43-5944-49AE-B655-50C0A8B4A5AE}" presName="childShp" presStyleLbl="bgAccFollowNode1" presStyleIdx="0" presStyleCnt="2">
        <dgm:presLayoutVars>
          <dgm:bulletEnabled val="1"/>
        </dgm:presLayoutVars>
      </dgm:prSet>
      <dgm:spPr/>
      <dgm:t>
        <a:bodyPr/>
        <a:lstStyle/>
        <a:p>
          <a:endParaRPr lang="es-ES"/>
        </a:p>
      </dgm:t>
    </dgm:pt>
    <dgm:pt modelId="{6D96DD8D-3AFE-4413-AFA0-63F7BA7A644B}" type="pres">
      <dgm:prSet presAssocID="{08C52C9C-D398-4669-950C-56DC3F8A2B60}" presName="spacing" presStyleCnt="0"/>
      <dgm:spPr/>
    </dgm:pt>
    <dgm:pt modelId="{579E350B-D769-4E21-9F30-1D29877541D3}" type="pres">
      <dgm:prSet presAssocID="{AF8D6098-00D8-408E-92E6-36F15B446356}" presName="linNode" presStyleCnt="0"/>
      <dgm:spPr/>
    </dgm:pt>
    <dgm:pt modelId="{E0051A9B-DF4E-4B2A-A8A0-500B5FE4C8E6}" type="pres">
      <dgm:prSet presAssocID="{AF8D6098-00D8-408E-92E6-36F15B446356}" presName="parentShp" presStyleLbl="node1" presStyleIdx="1" presStyleCnt="2">
        <dgm:presLayoutVars>
          <dgm:bulletEnabled val="1"/>
        </dgm:presLayoutVars>
      </dgm:prSet>
      <dgm:spPr/>
      <dgm:t>
        <a:bodyPr/>
        <a:lstStyle/>
        <a:p>
          <a:endParaRPr lang="es-ES"/>
        </a:p>
      </dgm:t>
    </dgm:pt>
    <dgm:pt modelId="{73A54C22-1DDD-4AD4-A7AE-AEF3606B3AAC}" type="pres">
      <dgm:prSet presAssocID="{AF8D6098-00D8-408E-92E6-36F15B446356}" presName="childShp" presStyleLbl="bgAccFollowNode1" presStyleIdx="1" presStyleCnt="2">
        <dgm:presLayoutVars>
          <dgm:bulletEnabled val="1"/>
        </dgm:presLayoutVars>
      </dgm:prSet>
      <dgm:spPr/>
      <dgm:t>
        <a:bodyPr/>
        <a:lstStyle/>
        <a:p>
          <a:endParaRPr lang="es-ES"/>
        </a:p>
      </dgm:t>
    </dgm:pt>
  </dgm:ptLst>
  <dgm:cxnLst>
    <dgm:cxn modelId="{A8E9732E-5721-4FE0-9872-BF675E3FF893}" srcId="{AF8D6098-00D8-408E-92E6-36F15B446356}" destId="{2314DBC7-5E1A-46DD-B3B9-4326304F81FF}" srcOrd="0" destOrd="0" parTransId="{12E12CD4-F3E6-4EA9-BBF3-3AD4553F866D}" sibTransId="{A4C255C7-5ABF-4E52-96D2-3E50D987381B}"/>
    <dgm:cxn modelId="{CFEF7BDE-1872-4C9C-9513-5310995ABF41}" type="presOf" srcId="{2314DBC7-5E1A-46DD-B3B9-4326304F81FF}" destId="{73A54C22-1DDD-4AD4-A7AE-AEF3606B3AAC}" srcOrd="0" destOrd="0" presId="urn:microsoft.com/office/officeart/2005/8/layout/vList6"/>
    <dgm:cxn modelId="{DA453956-B3C9-43EB-8C79-76F492D17151}" type="presOf" srcId="{5A9EC7AD-390B-4EA6-BB2F-19D3CA29C66C}" destId="{B0FC960D-D2FF-4C8A-8112-2D8C6E809BE6}" srcOrd="0" destOrd="0" presId="urn:microsoft.com/office/officeart/2005/8/layout/vList6"/>
    <dgm:cxn modelId="{C15D7530-E5F8-4136-AA81-EA8D339B082C}" type="presOf" srcId="{AF8D6098-00D8-408E-92E6-36F15B446356}" destId="{E0051A9B-DF4E-4B2A-A8A0-500B5FE4C8E6}" srcOrd="0" destOrd="0" presId="urn:microsoft.com/office/officeart/2005/8/layout/vList6"/>
    <dgm:cxn modelId="{A95EAB5A-66EE-47D7-B762-B44226B43341}" srcId="{94CE12D1-2D8C-4F33-8F4F-35EA0E0D4857}" destId="{AF8D6098-00D8-408E-92E6-36F15B446356}" srcOrd="1" destOrd="0" parTransId="{7495D9CF-B559-4C77-AFBF-EBCB6132B2C5}" sibTransId="{20B06EE8-CEF3-42A3-9E98-68FB3EE5E385}"/>
    <dgm:cxn modelId="{0E4CC487-82AD-49B4-953F-91F385BD3A79}" srcId="{94CE12D1-2D8C-4F33-8F4F-35EA0E0D4857}" destId="{77212C43-5944-49AE-B655-50C0A8B4A5AE}" srcOrd="0" destOrd="0" parTransId="{353DD694-C304-41C1-BB57-0BA2BDE447DF}" sibTransId="{08C52C9C-D398-4669-950C-56DC3F8A2B60}"/>
    <dgm:cxn modelId="{23946600-A092-4DFD-9692-628DE59FB5FE}" srcId="{77212C43-5944-49AE-B655-50C0A8B4A5AE}" destId="{5A9EC7AD-390B-4EA6-BB2F-19D3CA29C66C}" srcOrd="0" destOrd="0" parTransId="{E021DB28-7EAC-40D5-99C5-DF1EAD19B7A7}" sibTransId="{6146159C-B982-4D8B-800B-6D53C2FFAE58}"/>
    <dgm:cxn modelId="{E088CB01-1275-4F1F-B149-F99DF4882578}" type="presOf" srcId="{77212C43-5944-49AE-B655-50C0A8B4A5AE}" destId="{514CC363-1974-4E7C-A832-8EBABC32CD3A}" srcOrd="0" destOrd="0" presId="urn:microsoft.com/office/officeart/2005/8/layout/vList6"/>
    <dgm:cxn modelId="{D3C6B4F9-54EE-4433-9FB5-818ED2A810F6}" type="presOf" srcId="{94CE12D1-2D8C-4F33-8F4F-35EA0E0D4857}" destId="{9C9CE946-E5A1-4F85-A75A-DEA11C050D7A}" srcOrd="0" destOrd="0" presId="urn:microsoft.com/office/officeart/2005/8/layout/vList6"/>
    <dgm:cxn modelId="{85B9DA7B-959A-4F7F-9FC8-12D1738BE9D5}" type="presParOf" srcId="{9C9CE946-E5A1-4F85-A75A-DEA11C050D7A}" destId="{97EA6C79-7290-4FBB-8A2F-AB3EBB1FC06C}" srcOrd="0" destOrd="0" presId="urn:microsoft.com/office/officeart/2005/8/layout/vList6"/>
    <dgm:cxn modelId="{2152293F-F1BC-4865-8D31-0F3292551771}" type="presParOf" srcId="{97EA6C79-7290-4FBB-8A2F-AB3EBB1FC06C}" destId="{514CC363-1974-4E7C-A832-8EBABC32CD3A}" srcOrd="0" destOrd="0" presId="urn:microsoft.com/office/officeart/2005/8/layout/vList6"/>
    <dgm:cxn modelId="{D24BD0FE-1781-45CC-B233-5217E86DB9F8}" type="presParOf" srcId="{97EA6C79-7290-4FBB-8A2F-AB3EBB1FC06C}" destId="{B0FC960D-D2FF-4C8A-8112-2D8C6E809BE6}" srcOrd="1" destOrd="0" presId="urn:microsoft.com/office/officeart/2005/8/layout/vList6"/>
    <dgm:cxn modelId="{827015E1-7A72-4528-A914-EBBC4FD108A7}" type="presParOf" srcId="{9C9CE946-E5A1-4F85-A75A-DEA11C050D7A}" destId="{6D96DD8D-3AFE-4413-AFA0-63F7BA7A644B}" srcOrd="1" destOrd="0" presId="urn:microsoft.com/office/officeart/2005/8/layout/vList6"/>
    <dgm:cxn modelId="{0C9200B8-1B4C-4B91-95B7-47E0808AF268}" type="presParOf" srcId="{9C9CE946-E5A1-4F85-A75A-DEA11C050D7A}" destId="{579E350B-D769-4E21-9F30-1D29877541D3}" srcOrd="2" destOrd="0" presId="urn:microsoft.com/office/officeart/2005/8/layout/vList6"/>
    <dgm:cxn modelId="{F2893220-EEDD-492C-B32C-B61CFF45D89F}" type="presParOf" srcId="{579E350B-D769-4E21-9F30-1D29877541D3}" destId="{E0051A9B-DF4E-4B2A-A8A0-500B5FE4C8E6}" srcOrd="0" destOrd="0" presId="urn:microsoft.com/office/officeart/2005/8/layout/vList6"/>
    <dgm:cxn modelId="{B76EDED1-DD13-41B3-9274-834310070117}" type="presParOf" srcId="{579E350B-D769-4E21-9F30-1D29877541D3}" destId="{73A54C22-1DDD-4AD4-A7AE-AEF3606B3AA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D1C4-5C0F-43E1-86FE-889EAC70ED24}">
      <dsp:nvSpPr>
        <dsp:cNvPr id="0" name=""/>
        <dsp:cNvSpPr/>
      </dsp:nvSpPr>
      <dsp:spPr>
        <a:xfrm>
          <a:off x="0" y="663876"/>
          <a:ext cx="6044344" cy="103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ABD96-962C-444A-97DC-5A633282253C}">
      <dsp:nvSpPr>
        <dsp:cNvPr id="0" name=""/>
        <dsp:cNvSpPr/>
      </dsp:nvSpPr>
      <dsp:spPr>
        <a:xfrm>
          <a:off x="302217" y="58716"/>
          <a:ext cx="4231041" cy="121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923" tIns="0" rIns="159923" bIns="0" numCol="1" spcCol="1270" anchor="ctr" anchorCtr="0">
          <a:noAutofit/>
        </a:bodyPr>
        <a:lstStyle/>
        <a:p>
          <a:pPr lvl="0" algn="l" defTabSz="1066800">
            <a:lnSpc>
              <a:spcPct val="90000"/>
            </a:lnSpc>
            <a:spcBef>
              <a:spcPct val="0"/>
            </a:spcBef>
            <a:spcAft>
              <a:spcPct val="35000"/>
            </a:spcAft>
          </a:pPr>
          <a:r>
            <a:rPr lang="es-ES" sz="2400" b="1" kern="1200" dirty="0" smtClean="0"/>
            <a:t>LOCALIZACIÓN ORIENTADA AL PRODUCTO</a:t>
          </a:r>
        </a:p>
        <a:p>
          <a:pPr lvl="0" algn="l" defTabSz="1066800">
            <a:lnSpc>
              <a:spcPct val="90000"/>
            </a:lnSpc>
            <a:spcBef>
              <a:spcPct val="0"/>
            </a:spcBef>
            <a:spcAft>
              <a:spcPct val="35000"/>
            </a:spcAft>
          </a:pPr>
          <a:r>
            <a:rPr lang="es-ES" sz="1800" b="1" kern="1200" dirty="0" smtClean="0"/>
            <a:t> </a:t>
          </a:r>
          <a:r>
            <a:rPr lang="es-ES" sz="1800" kern="1200" dirty="0" smtClean="0"/>
            <a:t>(Términos de costo)</a:t>
          </a:r>
          <a:endParaRPr lang="es-ES" sz="1800" kern="1200" dirty="0"/>
        </a:p>
      </dsp:txBody>
      <dsp:txXfrm>
        <a:off x="361300" y="117799"/>
        <a:ext cx="4112875" cy="1092154"/>
      </dsp:txXfrm>
    </dsp:sp>
    <dsp:sp modelId="{E4BD62D9-199D-4CC0-9E48-555B738FC57A}">
      <dsp:nvSpPr>
        <dsp:cNvPr id="0" name=""/>
        <dsp:cNvSpPr/>
      </dsp:nvSpPr>
      <dsp:spPr>
        <a:xfrm>
          <a:off x="0" y="2523636"/>
          <a:ext cx="6044344" cy="103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2BFAA-A2AA-47BF-BCF7-5E5993CF134E}">
      <dsp:nvSpPr>
        <dsp:cNvPr id="0" name=""/>
        <dsp:cNvSpPr/>
      </dsp:nvSpPr>
      <dsp:spPr>
        <a:xfrm>
          <a:off x="302217" y="1918476"/>
          <a:ext cx="4231041" cy="121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923" tIns="0" rIns="159923" bIns="0" numCol="1" spcCol="1270" anchor="ctr" anchorCtr="0">
          <a:noAutofit/>
        </a:bodyPr>
        <a:lstStyle/>
        <a:p>
          <a:pPr lvl="0" algn="l" defTabSz="1066800">
            <a:lnSpc>
              <a:spcPct val="90000"/>
            </a:lnSpc>
            <a:spcBef>
              <a:spcPct val="0"/>
            </a:spcBef>
            <a:spcAft>
              <a:spcPct val="35000"/>
            </a:spcAft>
          </a:pPr>
          <a:r>
            <a:rPr lang="es-ES" sz="2400" b="1" kern="1200" dirty="0" smtClean="0"/>
            <a:t>LOCALIZACIÓN ORIENTADA AL MERCADO </a:t>
          </a:r>
          <a:endParaRPr lang="es-ES" sz="2300" kern="1200" dirty="0" smtClean="0"/>
        </a:p>
        <a:p>
          <a:pPr lvl="0" algn="l" defTabSz="1066800">
            <a:lnSpc>
              <a:spcPct val="90000"/>
            </a:lnSpc>
            <a:spcBef>
              <a:spcPct val="0"/>
            </a:spcBef>
            <a:spcAft>
              <a:spcPct val="35000"/>
            </a:spcAft>
          </a:pPr>
          <a:r>
            <a:rPr lang="es-ES" sz="1800" kern="1200" dirty="0" smtClean="0"/>
            <a:t>(Términos de eficiencia)</a:t>
          </a:r>
          <a:endParaRPr lang="es-ES" sz="1800" kern="1200" dirty="0"/>
        </a:p>
      </dsp:txBody>
      <dsp:txXfrm>
        <a:off x="361300" y="1977559"/>
        <a:ext cx="4112875" cy="1092154"/>
      </dsp:txXfrm>
    </dsp:sp>
    <dsp:sp modelId="{87B17EA9-D9F0-44FE-8D0A-14CC178EB0FE}">
      <dsp:nvSpPr>
        <dsp:cNvPr id="0" name=""/>
        <dsp:cNvSpPr/>
      </dsp:nvSpPr>
      <dsp:spPr>
        <a:xfrm>
          <a:off x="0" y="4383396"/>
          <a:ext cx="6044344" cy="103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6A77B-BA08-411B-8D46-D8FD3F2CC2EE}">
      <dsp:nvSpPr>
        <dsp:cNvPr id="0" name=""/>
        <dsp:cNvSpPr/>
      </dsp:nvSpPr>
      <dsp:spPr>
        <a:xfrm>
          <a:off x="302217" y="3778236"/>
          <a:ext cx="4231041" cy="121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923" tIns="0" rIns="159923" bIns="0" numCol="1" spcCol="1270" anchor="ctr" anchorCtr="0">
          <a:noAutofit/>
        </a:bodyPr>
        <a:lstStyle/>
        <a:p>
          <a:pPr lvl="0" algn="l" defTabSz="1066800">
            <a:lnSpc>
              <a:spcPct val="90000"/>
            </a:lnSpc>
            <a:spcBef>
              <a:spcPct val="0"/>
            </a:spcBef>
            <a:spcAft>
              <a:spcPct val="35000"/>
            </a:spcAft>
          </a:pPr>
          <a:r>
            <a:rPr lang="es-ES" sz="2400" b="1" kern="1200" dirty="0" smtClean="0"/>
            <a:t>LOCALIZACIÓN ORIENTADA AL PROCESO</a:t>
          </a:r>
        </a:p>
        <a:p>
          <a:pPr lvl="0" algn="l" defTabSz="1066800">
            <a:lnSpc>
              <a:spcPct val="90000"/>
            </a:lnSpc>
            <a:spcBef>
              <a:spcPct val="0"/>
            </a:spcBef>
            <a:spcAft>
              <a:spcPct val="35000"/>
            </a:spcAft>
          </a:pPr>
          <a:r>
            <a:rPr lang="es-ES" sz="1800" kern="1200" dirty="0" smtClean="0"/>
            <a:t>(Términos de eficiencia)</a:t>
          </a:r>
          <a:endParaRPr lang="es-ES" sz="1800" kern="1200" dirty="0"/>
        </a:p>
      </dsp:txBody>
      <dsp:txXfrm>
        <a:off x="361300" y="3837319"/>
        <a:ext cx="4112875" cy="1092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5FED-7FC3-4B46-8A4C-43D5A051B6BD}">
      <dsp:nvSpPr>
        <dsp:cNvPr id="0" name=""/>
        <dsp:cNvSpPr/>
      </dsp:nvSpPr>
      <dsp:spPr>
        <a:xfrm>
          <a:off x="2592288" y="791"/>
          <a:ext cx="3888432" cy="30853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Conseguir que la </a:t>
          </a:r>
          <a:r>
            <a:rPr lang="es-ES" sz="2300" kern="1200" dirty="0" err="1" smtClean="0"/>
            <a:t>circulacion</a:t>
          </a:r>
          <a:r>
            <a:rPr lang="es-ES" sz="2300" kern="1200" dirty="0" smtClean="0"/>
            <a:t> de los materiales sea fluida, evitando </a:t>
          </a:r>
          <a:r>
            <a:rPr lang="es-ES" sz="2300" kern="1200" dirty="0" err="1" smtClean="0"/>
            <a:t>asi</a:t>
          </a:r>
          <a:r>
            <a:rPr lang="es-ES" sz="2300" kern="1200" dirty="0" smtClean="0"/>
            <a:t> el coste que suponen las esperas y demoras .</a:t>
          </a:r>
          <a:endParaRPr lang="es-ES" sz="2300" kern="1200" dirty="0"/>
        </a:p>
      </dsp:txBody>
      <dsp:txXfrm>
        <a:off x="2592288" y="386454"/>
        <a:ext cx="2731443" cy="2313977"/>
      </dsp:txXfrm>
    </dsp:sp>
    <dsp:sp modelId="{FA224FE4-8AE2-47A4-A861-906D43B72B43}">
      <dsp:nvSpPr>
        <dsp:cNvPr id="0" name=""/>
        <dsp:cNvSpPr/>
      </dsp:nvSpPr>
      <dsp:spPr>
        <a:xfrm>
          <a:off x="0" y="791"/>
          <a:ext cx="2592288" cy="308530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es-ES" sz="5400" kern="1200" dirty="0"/>
        </a:p>
      </dsp:txBody>
      <dsp:txXfrm>
        <a:off x="126545" y="127336"/>
        <a:ext cx="2339198" cy="2832213"/>
      </dsp:txXfrm>
    </dsp:sp>
    <dsp:sp modelId="{3D4E60A6-0CA4-4D29-8161-5A0D812D20C3}">
      <dsp:nvSpPr>
        <dsp:cNvPr id="0" name=""/>
        <dsp:cNvSpPr/>
      </dsp:nvSpPr>
      <dsp:spPr>
        <a:xfrm>
          <a:off x="2592288" y="3394625"/>
          <a:ext cx="3888432" cy="30853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Permiten y facilitan la actividad principal que se desarrolla en una planta.</a:t>
          </a:r>
          <a:endParaRPr lang="es-ES" sz="2300" kern="1200" dirty="0"/>
        </a:p>
      </dsp:txBody>
      <dsp:txXfrm>
        <a:off x="2592288" y="3780288"/>
        <a:ext cx="2731443" cy="2313977"/>
      </dsp:txXfrm>
    </dsp:sp>
    <dsp:sp modelId="{0F34C4B8-F680-4AE7-AB82-ECF1EBC0813F}">
      <dsp:nvSpPr>
        <dsp:cNvPr id="0" name=""/>
        <dsp:cNvSpPr/>
      </dsp:nvSpPr>
      <dsp:spPr>
        <a:xfrm>
          <a:off x="0" y="3394625"/>
          <a:ext cx="2592288" cy="308530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es-ES" sz="5400" kern="1200" dirty="0"/>
        </a:p>
      </dsp:txBody>
      <dsp:txXfrm>
        <a:off x="126545" y="3521170"/>
        <a:ext cx="2339198" cy="2832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A938D-BFA6-40BC-87D9-993247AB7BA3}">
      <dsp:nvSpPr>
        <dsp:cNvPr id="0" name=""/>
        <dsp:cNvSpPr/>
      </dsp:nvSpPr>
      <dsp:spPr>
        <a:xfrm>
          <a:off x="2563484" y="814"/>
          <a:ext cx="3845227" cy="317511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dirty="0" smtClean="0"/>
            <a:t>Factor fundamental en el diseño de la distribución , determinante si este ya existe en el momento de proyectarla.</a:t>
          </a:r>
          <a:endParaRPr lang="es-ES" sz="2100" kern="1200" dirty="0"/>
        </a:p>
      </dsp:txBody>
      <dsp:txXfrm>
        <a:off x="2563484" y="397703"/>
        <a:ext cx="2654561" cy="2381332"/>
      </dsp:txXfrm>
    </dsp:sp>
    <dsp:sp modelId="{1F34E0FC-B193-4E12-9778-58F3FEF7DF11}">
      <dsp:nvSpPr>
        <dsp:cNvPr id="0" name=""/>
        <dsp:cNvSpPr/>
      </dsp:nvSpPr>
      <dsp:spPr>
        <a:xfrm>
          <a:off x="0" y="814"/>
          <a:ext cx="2563484" cy="317511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s-ES" sz="5300" kern="1200" dirty="0"/>
        </a:p>
      </dsp:txBody>
      <dsp:txXfrm>
        <a:off x="125139" y="125953"/>
        <a:ext cx="2313206" cy="2924832"/>
      </dsp:txXfrm>
    </dsp:sp>
    <dsp:sp modelId="{A9DC48E6-2C8E-4BEB-8D9D-E69A2A90F4B7}">
      <dsp:nvSpPr>
        <dsp:cNvPr id="0" name=""/>
        <dsp:cNvSpPr/>
      </dsp:nvSpPr>
      <dsp:spPr>
        <a:xfrm>
          <a:off x="2563484" y="3493435"/>
          <a:ext cx="3845227" cy="317511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dirty="0" smtClean="0"/>
            <a:t>Comenzar identificar los posibles cambios y su magnitud , buscando una distribución capaz de adaptarse dentro de los limites razonables y realistas.</a:t>
          </a:r>
          <a:endParaRPr lang="es-ES" sz="2100" kern="1200" dirty="0"/>
        </a:p>
      </dsp:txBody>
      <dsp:txXfrm>
        <a:off x="2563484" y="3890324"/>
        <a:ext cx="2654561" cy="2381332"/>
      </dsp:txXfrm>
    </dsp:sp>
    <dsp:sp modelId="{16451163-77E2-4568-89A0-007296DF9942}">
      <dsp:nvSpPr>
        <dsp:cNvPr id="0" name=""/>
        <dsp:cNvSpPr/>
      </dsp:nvSpPr>
      <dsp:spPr>
        <a:xfrm>
          <a:off x="0" y="3493435"/>
          <a:ext cx="2563484" cy="3175110"/>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s-ES" sz="5300" kern="1200" dirty="0"/>
        </a:p>
      </dsp:txBody>
      <dsp:txXfrm>
        <a:off x="125139" y="3618574"/>
        <a:ext cx="2313206" cy="2924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4564E-3FCA-457C-8F1E-F557D8C5B9AD}">
      <dsp:nvSpPr>
        <dsp:cNvPr id="0" name=""/>
        <dsp:cNvSpPr/>
      </dsp:nvSpPr>
      <dsp:spPr>
        <a:xfrm>
          <a:off x="1746689" y="-77932"/>
          <a:ext cx="5679313" cy="5679313"/>
        </a:xfrm>
        <a:prstGeom prst="circularArrow">
          <a:avLst>
            <a:gd name="adj1" fmla="val 5544"/>
            <a:gd name="adj2" fmla="val 330680"/>
            <a:gd name="adj3" fmla="val 14311578"/>
            <a:gd name="adj4" fmla="val 17067867"/>
            <a:gd name="adj5" fmla="val 575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B0DD95-C5B8-4A43-BFB0-7356B772193F}">
      <dsp:nvSpPr>
        <dsp:cNvPr id="0" name=""/>
        <dsp:cNvSpPr/>
      </dsp:nvSpPr>
      <dsp:spPr>
        <a:xfrm>
          <a:off x="3575435" y="6716"/>
          <a:ext cx="2021820"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CLIMA LABORAL FAVORABLE</a:t>
          </a:r>
          <a:endParaRPr lang="es-ES" sz="2000" b="1" kern="1200" dirty="0">
            <a:latin typeface="Arial" panose="020B0604020202020204" pitchFamily="34" charset="0"/>
            <a:cs typeface="Arial" panose="020B0604020202020204" pitchFamily="34" charset="0"/>
          </a:endParaRPr>
        </a:p>
      </dsp:txBody>
      <dsp:txXfrm>
        <a:off x="3619176" y="50457"/>
        <a:ext cx="1934338" cy="808556"/>
      </dsp:txXfrm>
    </dsp:sp>
    <dsp:sp modelId="{34D7675F-CF96-4D4A-93B6-CED214DC6A79}">
      <dsp:nvSpPr>
        <dsp:cNvPr id="0" name=""/>
        <dsp:cNvSpPr/>
      </dsp:nvSpPr>
      <dsp:spPr>
        <a:xfrm>
          <a:off x="5879075" y="1427782"/>
          <a:ext cx="1797184"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PROXIMIDAD A LOS MERCADOS</a:t>
          </a:r>
          <a:endParaRPr lang="es-ES" sz="1600" b="1" kern="1200" dirty="0">
            <a:latin typeface="Arial" panose="020B0604020202020204" pitchFamily="34" charset="0"/>
            <a:cs typeface="Arial" panose="020B0604020202020204" pitchFamily="34" charset="0"/>
          </a:endParaRPr>
        </a:p>
      </dsp:txBody>
      <dsp:txXfrm>
        <a:off x="5922816" y="1471523"/>
        <a:ext cx="1709702" cy="808556"/>
      </dsp:txXfrm>
    </dsp:sp>
    <dsp:sp modelId="{0152C7C4-6726-491B-B57B-00871E1004F1}">
      <dsp:nvSpPr>
        <dsp:cNvPr id="0" name=""/>
        <dsp:cNvSpPr/>
      </dsp:nvSpPr>
      <dsp:spPr>
        <a:xfrm>
          <a:off x="5789339" y="3117767"/>
          <a:ext cx="2021820"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CALIDAD DE VIDA</a:t>
          </a:r>
          <a:endParaRPr lang="es-ES" sz="1600" b="1" kern="1200" dirty="0">
            <a:latin typeface="Arial" panose="020B0604020202020204" pitchFamily="34" charset="0"/>
            <a:cs typeface="Arial" panose="020B0604020202020204" pitchFamily="34" charset="0"/>
          </a:endParaRPr>
        </a:p>
      </dsp:txBody>
      <dsp:txXfrm>
        <a:off x="5833080" y="3161508"/>
        <a:ext cx="1934338" cy="808556"/>
      </dsp:txXfrm>
    </dsp:sp>
    <dsp:sp modelId="{700B2DEA-7376-4871-A41A-104DA4D974E8}">
      <dsp:nvSpPr>
        <dsp:cNvPr id="0" name=""/>
        <dsp:cNvSpPr/>
      </dsp:nvSpPr>
      <dsp:spPr>
        <a:xfrm>
          <a:off x="4824527" y="4608504"/>
          <a:ext cx="1792076"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PROXIMIDAD A PROVEEDORES Y RECURSOS</a:t>
          </a:r>
          <a:endParaRPr lang="es-ES" sz="1400" kern="1200" dirty="0"/>
        </a:p>
      </dsp:txBody>
      <dsp:txXfrm>
        <a:off x="4868268" y="4652245"/>
        <a:ext cx="1704594" cy="808556"/>
      </dsp:txXfrm>
    </dsp:sp>
    <dsp:sp modelId="{E7B21D20-8409-42BE-94E8-8505195191A6}">
      <dsp:nvSpPr>
        <dsp:cNvPr id="0" name=""/>
        <dsp:cNvSpPr/>
      </dsp:nvSpPr>
      <dsp:spPr>
        <a:xfrm>
          <a:off x="2339110" y="4606679"/>
          <a:ext cx="1792076"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PROXIMIDAD A LAS INSTALACIONES DE LA EMPRESA MATRIZ</a:t>
          </a:r>
          <a:endParaRPr lang="es-ES" sz="1400" kern="1200" dirty="0"/>
        </a:p>
      </dsp:txBody>
      <dsp:txXfrm>
        <a:off x="2382851" y="4650420"/>
        <a:ext cx="1704594" cy="808556"/>
      </dsp:txXfrm>
    </dsp:sp>
    <dsp:sp modelId="{0222BCAD-CB6B-4193-8652-34B3864FBA17}">
      <dsp:nvSpPr>
        <dsp:cNvPr id="0" name=""/>
        <dsp:cNvSpPr/>
      </dsp:nvSpPr>
      <dsp:spPr>
        <a:xfrm>
          <a:off x="1028765" y="2963558"/>
          <a:ext cx="1792076"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COSTOS DE SERVICIOS PÚBLICOS, IMPUESTOS Y BIENES RAÍCES</a:t>
          </a:r>
          <a:endParaRPr lang="es-ES" sz="1200" b="1" kern="1200" dirty="0">
            <a:latin typeface="Arial" panose="020B0604020202020204" pitchFamily="34" charset="0"/>
            <a:cs typeface="Arial" panose="020B0604020202020204" pitchFamily="34" charset="0"/>
          </a:endParaRPr>
        </a:p>
      </dsp:txBody>
      <dsp:txXfrm>
        <a:off x="1072506" y="3007299"/>
        <a:ext cx="1704594" cy="808556"/>
      </dsp:txXfrm>
    </dsp:sp>
    <dsp:sp modelId="{DF1F80BA-6593-4D4C-92F2-072642213C55}">
      <dsp:nvSpPr>
        <dsp:cNvPr id="0" name=""/>
        <dsp:cNvSpPr/>
      </dsp:nvSpPr>
      <dsp:spPr>
        <a:xfrm>
          <a:off x="1144948" y="1171868"/>
          <a:ext cx="1857290" cy="8960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OTROS FACTORES</a:t>
          </a:r>
          <a:endParaRPr lang="es-ES" sz="1600" b="1" kern="1200" dirty="0">
            <a:latin typeface="Arial" panose="020B0604020202020204" pitchFamily="34" charset="0"/>
            <a:cs typeface="Arial" panose="020B0604020202020204" pitchFamily="34" charset="0"/>
          </a:endParaRPr>
        </a:p>
      </dsp:txBody>
      <dsp:txXfrm>
        <a:off x="1188689" y="1215609"/>
        <a:ext cx="1769808" cy="808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4564E-3FCA-457C-8F1E-F557D8C5B9AD}">
      <dsp:nvSpPr>
        <dsp:cNvPr id="0" name=""/>
        <dsp:cNvSpPr/>
      </dsp:nvSpPr>
      <dsp:spPr>
        <a:xfrm>
          <a:off x="2808502" y="128463"/>
          <a:ext cx="5984568" cy="5984568"/>
        </a:xfrm>
        <a:prstGeom prst="circularArrow">
          <a:avLst>
            <a:gd name="adj1" fmla="val 4668"/>
            <a:gd name="adj2" fmla="val 272909"/>
            <a:gd name="adj3" fmla="val 14467229"/>
            <a:gd name="adj4" fmla="val 17011262"/>
            <a:gd name="adj5" fmla="val 484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B0DD95-C5B8-4A43-BFB0-7356B772193F}">
      <dsp:nvSpPr>
        <dsp:cNvPr id="0" name=""/>
        <dsp:cNvSpPr/>
      </dsp:nvSpPr>
      <dsp:spPr>
        <a:xfrm>
          <a:off x="4779114" y="0"/>
          <a:ext cx="2043344" cy="12266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PROXIMIDAD A LOS CLIENTES</a:t>
          </a:r>
          <a:endParaRPr lang="es-ES" sz="1800" b="1" kern="1200" dirty="0">
            <a:latin typeface="Arial" panose="020B0604020202020204" pitchFamily="34" charset="0"/>
            <a:cs typeface="Arial" panose="020B0604020202020204" pitchFamily="34" charset="0"/>
          </a:endParaRPr>
        </a:p>
      </dsp:txBody>
      <dsp:txXfrm>
        <a:off x="4838996" y="59882"/>
        <a:ext cx="1923580" cy="1106925"/>
      </dsp:txXfrm>
    </dsp:sp>
    <dsp:sp modelId="{34D7675F-CF96-4D4A-93B6-CED214DC6A79}">
      <dsp:nvSpPr>
        <dsp:cNvPr id="0" name=""/>
        <dsp:cNvSpPr/>
      </dsp:nvSpPr>
      <dsp:spPr>
        <a:xfrm>
          <a:off x="7664639" y="2323822"/>
          <a:ext cx="2011966" cy="11129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COSTOS DE TRANSPORTE  Y PROXIMIDAD A LOS MERCADOS</a:t>
          </a:r>
          <a:endParaRPr lang="es-ES" sz="1800" b="1" kern="1200" dirty="0">
            <a:latin typeface="Arial" panose="020B0604020202020204" pitchFamily="34" charset="0"/>
            <a:cs typeface="Arial" panose="020B0604020202020204" pitchFamily="34" charset="0"/>
          </a:endParaRPr>
        </a:p>
      </dsp:txBody>
      <dsp:txXfrm>
        <a:off x="7718971" y="2378154"/>
        <a:ext cx="1903302" cy="1004328"/>
      </dsp:txXfrm>
    </dsp:sp>
    <dsp:sp modelId="{0152C7C4-6726-491B-B57B-00871E1004F1}">
      <dsp:nvSpPr>
        <dsp:cNvPr id="0" name=""/>
        <dsp:cNvSpPr/>
      </dsp:nvSpPr>
      <dsp:spPr>
        <a:xfrm>
          <a:off x="4564036" y="4948975"/>
          <a:ext cx="2709874" cy="107091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LOCALIZACIÓN DE LOS COMPETIDORES</a:t>
          </a:r>
          <a:endParaRPr lang="es-ES" sz="2000" b="1" kern="1200" dirty="0">
            <a:latin typeface="Arial" panose="020B0604020202020204" pitchFamily="34" charset="0"/>
            <a:cs typeface="Arial" panose="020B0604020202020204" pitchFamily="34" charset="0"/>
          </a:endParaRPr>
        </a:p>
      </dsp:txBody>
      <dsp:txXfrm>
        <a:off x="4616314" y="5001253"/>
        <a:ext cx="2605318" cy="966359"/>
      </dsp:txXfrm>
    </dsp:sp>
    <dsp:sp modelId="{F9254472-426F-4DD4-904A-1C6E16B67FDB}">
      <dsp:nvSpPr>
        <dsp:cNvPr id="0" name=""/>
        <dsp:cNvSpPr/>
      </dsp:nvSpPr>
      <dsp:spPr>
        <a:xfrm>
          <a:off x="2331785" y="2302434"/>
          <a:ext cx="1950406" cy="115576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FACTORES ESPECÍFICOS DEL LUGAR</a:t>
          </a:r>
          <a:endParaRPr lang="es-ES" sz="1800" kern="1200" dirty="0"/>
        </a:p>
      </dsp:txBody>
      <dsp:txXfrm>
        <a:off x="2388205" y="2358854"/>
        <a:ext cx="1837566" cy="1042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9CF4-82EA-4C2E-A4C2-C460C92F8F44}">
      <dsp:nvSpPr>
        <dsp:cNvPr id="0" name=""/>
        <dsp:cNvSpPr/>
      </dsp:nvSpPr>
      <dsp:spPr>
        <a:xfrm>
          <a:off x="1512371" y="0"/>
          <a:ext cx="4525963" cy="4525963"/>
        </a:xfrm>
        <a:prstGeom prst="triangl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711C0-A00B-4993-949F-B976333D85C9}">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Selección de la localización </a:t>
          </a:r>
          <a:endParaRPr lang="es-ES" sz="1900" kern="1200" dirty="0"/>
        </a:p>
      </dsp:txBody>
      <dsp:txXfrm>
        <a:off x="3827652" y="507327"/>
        <a:ext cx="2837275" cy="966780"/>
      </dsp:txXfrm>
    </dsp:sp>
    <dsp:sp modelId="{AEE15C4D-6EE6-4058-AFFC-E97047324D7F}">
      <dsp:nvSpPr>
        <dsp:cNvPr id="0" name=""/>
        <dsp:cNvSpPr/>
      </dsp:nvSpPr>
      <dsp:spPr>
        <a:xfrm>
          <a:off x="3775352" y="1660330"/>
          <a:ext cx="2941875" cy="1071380"/>
        </a:xfrm>
        <a:prstGeom prst="round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Evaluación de alternativas </a:t>
          </a:r>
          <a:endParaRPr lang="es-ES" sz="1900" kern="1200" dirty="0"/>
        </a:p>
      </dsp:txBody>
      <dsp:txXfrm>
        <a:off x="3827652" y="1712630"/>
        <a:ext cx="2837275" cy="966780"/>
      </dsp:txXfrm>
    </dsp:sp>
    <dsp:sp modelId="{4CD76B42-D460-46DF-B09E-FF4B35BF5129}">
      <dsp:nvSpPr>
        <dsp:cNvPr id="0" name=""/>
        <dsp:cNvSpPr/>
      </dsp:nvSpPr>
      <dsp:spPr>
        <a:xfrm>
          <a:off x="3775352" y="2865632"/>
          <a:ext cx="2941875" cy="1071380"/>
        </a:xfrm>
        <a:prstGeom prst="roundRect">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búsqueda de las alternativas de localización </a:t>
          </a:r>
          <a:endParaRPr lang="es-ES" sz="1900" kern="1200" dirty="0"/>
        </a:p>
      </dsp:txBody>
      <dsp:txXfrm>
        <a:off x="3827652" y="2917932"/>
        <a:ext cx="2837275" cy="96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00E85-E42E-43B8-991F-C55BFE5B6830}">
      <dsp:nvSpPr>
        <dsp:cNvPr id="0" name=""/>
        <dsp:cNvSpPr/>
      </dsp:nvSpPr>
      <dsp:spPr>
        <a:xfrm>
          <a:off x="3429000" y="0"/>
          <a:ext cx="1371600" cy="804866"/>
        </a:xfrm>
        <a:prstGeom prst="trapezoid">
          <a:avLst>
            <a:gd name="adj" fmla="val 85207"/>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ESCOGER LA MAYOR  PUNTUACIÓN  EN BASE A LOS RESULTADOS DE LOCALIZACIÓN </a:t>
          </a:r>
        </a:p>
      </dsp:txBody>
      <dsp:txXfrm>
        <a:off x="3429000" y="0"/>
        <a:ext cx="1371600" cy="804866"/>
      </dsp:txXfrm>
    </dsp:sp>
    <dsp:sp modelId="{CC790278-F9FA-436D-9382-BF67D0724449}">
      <dsp:nvSpPr>
        <dsp:cNvPr id="0" name=""/>
        <dsp:cNvSpPr/>
      </dsp:nvSpPr>
      <dsp:spPr>
        <a:xfrm>
          <a:off x="2743199" y="804865"/>
          <a:ext cx="2743200" cy="804866"/>
        </a:xfrm>
        <a:prstGeom prst="trapezoid">
          <a:avLst>
            <a:gd name="adj" fmla="val 85207"/>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MULTIPLICAR LA PUNTUACIÓN PARA CADAD FACTOR  Y OBTENER EL TOTAL</a:t>
          </a:r>
        </a:p>
      </dsp:txBody>
      <dsp:txXfrm>
        <a:off x="3223260" y="804865"/>
        <a:ext cx="1783080" cy="804866"/>
      </dsp:txXfrm>
    </dsp:sp>
    <dsp:sp modelId="{E4A148D3-A170-456C-AF30-D08159568292}">
      <dsp:nvSpPr>
        <dsp:cNvPr id="0" name=""/>
        <dsp:cNvSpPr/>
      </dsp:nvSpPr>
      <dsp:spPr>
        <a:xfrm>
          <a:off x="2057400" y="1609731"/>
          <a:ext cx="4114800" cy="804866"/>
        </a:xfrm>
        <a:prstGeom prst="trapezoid">
          <a:avLst>
            <a:gd name="adj" fmla="val 85207"/>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EVALUACIÓN DE CADA LOCALIZACIÓN</a:t>
          </a:r>
          <a:endParaRPr lang="es-ES" sz="1200" kern="1200" dirty="0"/>
        </a:p>
      </dsp:txBody>
      <dsp:txXfrm>
        <a:off x="2777489" y="1609731"/>
        <a:ext cx="2674620" cy="804866"/>
      </dsp:txXfrm>
    </dsp:sp>
    <dsp:sp modelId="{90F71108-3D6D-4DDB-BD23-4B0E9BD36485}">
      <dsp:nvSpPr>
        <dsp:cNvPr id="0" name=""/>
        <dsp:cNvSpPr/>
      </dsp:nvSpPr>
      <dsp:spPr>
        <a:xfrm>
          <a:off x="1371599" y="2414597"/>
          <a:ext cx="5486400" cy="804866"/>
        </a:xfrm>
        <a:prstGeom prst="trapezoid">
          <a:avLst>
            <a:gd name="adj" fmla="val 85207"/>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FIJAR  UNA ESCALA A CADA FACTOR</a:t>
          </a:r>
        </a:p>
      </dsp:txBody>
      <dsp:txXfrm>
        <a:off x="2331719" y="2414597"/>
        <a:ext cx="3566160" cy="804866"/>
      </dsp:txXfrm>
    </dsp:sp>
    <dsp:sp modelId="{1CB971A9-BE17-4297-B518-FB3017D2C1C7}">
      <dsp:nvSpPr>
        <dsp:cNvPr id="0" name=""/>
        <dsp:cNvSpPr/>
      </dsp:nvSpPr>
      <dsp:spPr>
        <a:xfrm>
          <a:off x="685799" y="3219464"/>
          <a:ext cx="6858000" cy="804866"/>
        </a:xfrm>
        <a:prstGeom prst="trapezoid">
          <a:avLst>
            <a:gd name="adj" fmla="val 85207"/>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ASIGNAR UN PESO A CADA FACTOR</a:t>
          </a:r>
        </a:p>
      </dsp:txBody>
      <dsp:txXfrm>
        <a:off x="1885949" y="3219464"/>
        <a:ext cx="4457700" cy="804866"/>
      </dsp:txXfrm>
    </dsp:sp>
    <dsp:sp modelId="{C4BDA50B-609F-4FA0-91D0-C356DFBC9C13}">
      <dsp:nvSpPr>
        <dsp:cNvPr id="0" name=""/>
        <dsp:cNvSpPr/>
      </dsp:nvSpPr>
      <dsp:spPr>
        <a:xfrm>
          <a:off x="0" y="4024329"/>
          <a:ext cx="8229600" cy="804866"/>
        </a:xfrm>
        <a:prstGeom prst="trapezoid">
          <a:avLst>
            <a:gd name="adj" fmla="val 85207"/>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dirty="0" smtClean="0"/>
            <a:t>DETERMINAR  LOS FACTORES RELEVANTES</a:t>
          </a:r>
        </a:p>
      </dsp:txBody>
      <dsp:txXfrm>
        <a:off x="1440179" y="4024329"/>
        <a:ext cx="5349240" cy="804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56A2F-9334-4A6F-95BF-251CE6434D99}">
      <dsp:nvSpPr>
        <dsp:cNvPr id="0" name=""/>
        <dsp:cNvSpPr/>
      </dsp:nvSpPr>
      <dsp:spPr>
        <a:xfrm>
          <a:off x="0" y="3406931"/>
          <a:ext cx="8229600" cy="1118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PE" sz="3800" kern="1200" dirty="0" smtClean="0"/>
            <a:t>CALCULAR EL COSTO MINIMO</a:t>
          </a:r>
          <a:endParaRPr lang="es-ES" sz="3800" kern="1200" dirty="0"/>
        </a:p>
      </dsp:txBody>
      <dsp:txXfrm>
        <a:off x="0" y="3406931"/>
        <a:ext cx="8229600" cy="1118231"/>
      </dsp:txXfrm>
    </dsp:sp>
    <dsp:sp modelId="{63C73837-B2EA-4288-AAD5-3705A750A634}">
      <dsp:nvSpPr>
        <dsp:cNvPr id="0" name=""/>
        <dsp:cNvSpPr/>
      </dsp:nvSpPr>
      <dsp:spPr>
        <a:xfrm rot="10800000">
          <a:off x="0" y="1703865"/>
          <a:ext cx="8229600" cy="1719839"/>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PE" sz="3800" kern="1200" dirty="0" smtClean="0"/>
            <a:t>ESTABLECER DISTANCIAS RELATIVAS </a:t>
          </a:r>
          <a:endParaRPr lang="es-ES" sz="3800" kern="1200" dirty="0"/>
        </a:p>
      </dsp:txBody>
      <dsp:txXfrm rot="10800000">
        <a:off x="0" y="1703865"/>
        <a:ext cx="8229600" cy="1117500"/>
      </dsp:txXfrm>
    </dsp:sp>
    <dsp:sp modelId="{26BE9A47-5D23-405B-97E8-6A47525C6F34}">
      <dsp:nvSpPr>
        <dsp:cNvPr id="0" name=""/>
        <dsp:cNvSpPr/>
      </dsp:nvSpPr>
      <dsp:spPr>
        <a:xfrm rot="10800000">
          <a:off x="0" y="799"/>
          <a:ext cx="8229600" cy="1719839"/>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PE" sz="3800" kern="1200" dirty="0" smtClean="0"/>
            <a:t>COLOCAR INSTALACIONES EN EL MAPA</a:t>
          </a:r>
          <a:endParaRPr lang="es-ES" sz="3800" kern="1200" dirty="0"/>
        </a:p>
      </dsp:txBody>
      <dsp:txXfrm rot="10800000">
        <a:off x="0" y="799"/>
        <a:ext cx="8229600" cy="1117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4FAEE-C133-41C2-B818-A74B06297ABE}">
      <dsp:nvSpPr>
        <dsp:cNvPr id="0" name=""/>
        <dsp:cNvSpPr/>
      </dsp:nvSpPr>
      <dsp:spPr>
        <a:xfrm rot="16200000">
          <a:off x="-1287549" y="1289533"/>
          <a:ext cx="4525963" cy="1946895"/>
        </a:xfrm>
        <a:prstGeom prst="flowChartManualOperati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1372" bIns="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FORMULACION</a:t>
          </a:r>
          <a:r>
            <a:rPr lang="es-ES" sz="2100" kern="1200" baseline="0" dirty="0" smtClean="0">
              <a:solidFill>
                <a:schemeClr val="tx1"/>
              </a:solidFill>
            </a:rPr>
            <a:t> DE PROBLEMA</a:t>
          </a:r>
          <a:endParaRPr lang="es-ES" sz="2100" kern="1200" dirty="0">
            <a:solidFill>
              <a:schemeClr val="tx1"/>
            </a:solidFill>
          </a:endParaRPr>
        </a:p>
      </dsp:txBody>
      <dsp:txXfrm rot="5400000">
        <a:off x="1985" y="905192"/>
        <a:ext cx="1946895" cy="2715577"/>
      </dsp:txXfrm>
    </dsp:sp>
    <dsp:sp modelId="{908653FF-ABBF-4FED-9380-D5AE254B60AB}">
      <dsp:nvSpPr>
        <dsp:cNvPr id="0" name=""/>
        <dsp:cNvSpPr/>
      </dsp:nvSpPr>
      <dsp:spPr>
        <a:xfrm rot="16200000">
          <a:off x="805362" y="1289533"/>
          <a:ext cx="4525963" cy="194689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1372" bIns="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ELECCION DE EXPERTOS </a:t>
          </a:r>
          <a:endParaRPr lang="es-ES" sz="2100" kern="1200" dirty="0">
            <a:solidFill>
              <a:schemeClr val="tx1"/>
            </a:solidFill>
          </a:endParaRPr>
        </a:p>
      </dsp:txBody>
      <dsp:txXfrm rot="5400000">
        <a:off x="2094896" y="905192"/>
        <a:ext cx="1946895" cy="2715577"/>
      </dsp:txXfrm>
    </dsp:sp>
    <dsp:sp modelId="{6A51E4D8-CABE-481F-87E4-AE5B37B05B6D}">
      <dsp:nvSpPr>
        <dsp:cNvPr id="0" name=""/>
        <dsp:cNvSpPr/>
      </dsp:nvSpPr>
      <dsp:spPr>
        <a:xfrm rot="16200000">
          <a:off x="2898274" y="1289533"/>
          <a:ext cx="4525963" cy="1946895"/>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1372" bIns="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ELABORACION DEL CUESTIONARIO </a:t>
          </a:r>
          <a:endParaRPr lang="es-ES" sz="2100" kern="1200" dirty="0">
            <a:solidFill>
              <a:schemeClr val="tx1"/>
            </a:solidFill>
          </a:endParaRPr>
        </a:p>
      </dsp:txBody>
      <dsp:txXfrm rot="5400000">
        <a:off x="4187808" y="905192"/>
        <a:ext cx="1946895" cy="2715577"/>
      </dsp:txXfrm>
    </dsp:sp>
    <dsp:sp modelId="{80D928E1-E721-47AA-A15E-4F771C367B30}">
      <dsp:nvSpPr>
        <dsp:cNvPr id="0" name=""/>
        <dsp:cNvSpPr/>
      </dsp:nvSpPr>
      <dsp:spPr>
        <a:xfrm rot="16200000">
          <a:off x="4991186" y="1289533"/>
          <a:ext cx="4525963" cy="1946895"/>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1372" bIns="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DESARROLLO Y EXPLORACIÓN DE RESULTADO</a:t>
          </a:r>
          <a:endParaRPr lang="es-ES" sz="2100" kern="1200" dirty="0">
            <a:solidFill>
              <a:schemeClr val="tx1"/>
            </a:solidFill>
          </a:endParaRPr>
        </a:p>
      </dsp:txBody>
      <dsp:txXfrm rot="5400000">
        <a:off x="6280720" y="905192"/>
        <a:ext cx="1946895" cy="2715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F079A-6EED-4D54-92AB-339ACD454ABB}">
      <dsp:nvSpPr>
        <dsp:cNvPr id="0" name=""/>
        <dsp:cNvSpPr/>
      </dsp:nvSpPr>
      <dsp:spPr>
        <a:xfrm>
          <a:off x="2477075" y="764"/>
          <a:ext cx="3715612" cy="298246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dirty="0" smtClean="0"/>
            <a:t>Fundamental , que influyen decisivamente en los métodos de producción, formas de manipulación y almacenamiento </a:t>
          </a:r>
          <a:endParaRPr lang="es-ES" sz="2100" kern="1200" dirty="0"/>
        </a:p>
      </dsp:txBody>
      <dsp:txXfrm>
        <a:off x="2477075" y="373572"/>
        <a:ext cx="2597190" cy="2236845"/>
      </dsp:txXfrm>
    </dsp:sp>
    <dsp:sp modelId="{84144654-CF70-49EA-B606-CE2CBA4DCB2E}">
      <dsp:nvSpPr>
        <dsp:cNvPr id="0" name=""/>
        <dsp:cNvSpPr/>
      </dsp:nvSpPr>
      <dsp:spPr>
        <a:xfrm>
          <a:off x="0" y="764"/>
          <a:ext cx="2477075" cy="2982460"/>
        </a:xfrm>
        <a:prstGeom prst="round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endParaRPr lang="es-ES" sz="5200" kern="1200" dirty="0"/>
        </a:p>
      </dsp:txBody>
      <dsp:txXfrm>
        <a:off x="120921" y="121685"/>
        <a:ext cx="2235233" cy="2740618"/>
      </dsp:txXfrm>
    </dsp:sp>
    <dsp:sp modelId="{5FA940A1-DB62-49F9-BBC4-16522B9C277D}">
      <dsp:nvSpPr>
        <dsp:cNvPr id="0" name=""/>
        <dsp:cNvSpPr/>
      </dsp:nvSpPr>
      <dsp:spPr>
        <a:xfrm>
          <a:off x="2477075" y="3281471"/>
          <a:ext cx="3715612" cy="298246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dirty="0" smtClean="0"/>
            <a:t>Se habrá de considerar su tipología y el numero existente de cada clase , así como el tipo , cantidad de equipos y utillaje.</a:t>
          </a:r>
          <a:endParaRPr lang="es-ES" sz="2100" kern="1200" dirty="0"/>
        </a:p>
      </dsp:txBody>
      <dsp:txXfrm>
        <a:off x="2477075" y="3654279"/>
        <a:ext cx="2597190" cy="2236845"/>
      </dsp:txXfrm>
    </dsp:sp>
    <dsp:sp modelId="{1D0E6C12-48C9-4BA3-95BA-B905DAC9463A}">
      <dsp:nvSpPr>
        <dsp:cNvPr id="0" name=""/>
        <dsp:cNvSpPr/>
      </dsp:nvSpPr>
      <dsp:spPr>
        <a:xfrm>
          <a:off x="0" y="3281471"/>
          <a:ext cx="2477075" cy="2982460"/>
        </a:xfrm>
        <a:prstGeom prst="roundRect">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endParaRPr lang="es-ES" sz="5200" kern="1200" dirty="0"/>
        </a:p>
      </dsp:txBody>
      <dsp:txXfrm>
        <a:off x="120921" y="3402392"/>
        <a:ext cx="2235233" cy="2740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C960D-D2FF-4C8A-8112-2D8C6E809BE6}">
      <dsp:nvSpPr>
        <dsp:cNvPr id="0" name=""/>
        <dsp:cNvSpPr/>
      </dsp:nvSpPr>
      <dsp:spPr>
        <a:xfrm>
          <a:off x="2569953" y="799"/>
          <a:ext cx="3854929" cy="31195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Ha de ser ordenada en el proceso de distribución, englobando tanto la directa como la de supervisión y demás servicios auxiliares.</a:t>
          </a:r>
          <a:endParaRPr lang="es-ES" sz="2200" kern="1200" dirty="0"/>
        </a:p>
      </dsp:txBody>
      <dsp:txXfrm>
        <a:off x="2569953" y="390747"/>
        <a:ext cx="2685085" cy="2339688"/>
      </dsp:txXfrm>
    </dsp:sp>
    <dsp:sp modelId="{514CC363-1974-4E7C-A832-8EBABC32CD3A}">
      <dsp:nvSpPr>
        <dsp:cNvPr id="0" name=""/>
        <dsp:cNvSpPr/>
      </dsp:nvSpPr>
      <dsp:spPr>
        <a:xfrm>
          <a:off x="0" y="799"/>
          <a:ext cx="2569953" cy="311958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s-ES" sz="5300" kern="1200" dirty="0"/>
        </a:p>
      </dsp:txBody>
      <dsp:txXfrm>
        <a:off x="125455" y="126254"/>
        <a:ext cx="2319043" cy="2868674"/>
      </dsp:txXfrm>
    </dsp:sp>
    <dsp:sp modelId="{73A54C22-1DDD-4AD4-A7AE-AEF3606B3AAC}">
      <dsp:nvSpPr>
        <dsp:cNvPr id="0" name=""/>
        <dsp:cNvSpPr/>
      </dsp:nvSpPr>
      <dsp:spPr>
        <a:xfrm>
          <a:off x="2569953" y="3432343"/>
          <a:ext cx="3854929" cy="31195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Hay que tener presente que las manutenciones no son operaciones productivas, por ello; hay que intentar que sean mínimas. </a:t>
          </a:r>
          <a:endParaRPr lang="es-ES" sz="2200" kern="1200" dirty="0"/>
        </a:p>
      </dsp:txBody>
      <dsp:txXfrm>
        <a:off x="2569953" y="3822291"/>
        <a:ext cx="2685085" cy="2339688"/>
      </dsp:txXfrm>
    </dsp:sp>
    <dsp:sp modelId="{E0051A9B-DF4E-4B2A-A8A0-500B5FE4C8E6}">
      <dsp:nvSpPr>
        <dsp:cNvPr id="0" name=""/>
        <dsp:cNvSpPr/>
      </dsp:nvSpPr>
      <dsp:spPr>
        <a:xfrm>
          <a:off x="0" y="3432343"/>
          <a:ext cx="2569953" cy="3119584"/>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s-ES" sz="5300" kern="1200" dirty="0"/>
        </a:p>
      </dsp:txBody>
      <dsp:txXfrm>
        <a:off x="125455" y="3557798"/>
        <a:ext cx="2319043" cy="28686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972CC-6318-4120-BAF4-2DB6E08EC817}" type="datetimeFigureOut">
              <a:rPr lang="es-PE" smtClean="0"/>
              <a:t>19/05/2014</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CE00B-C00E-44AE-92BA-5B6AE1ADC489}" type="slidenum">
              <a:rPr lang="es-PE" smtClean="0"/>
              <a:t>‹Nº›</a:t>
            </a:fld>
            <a:endParaRPr lang="es-PE"/>
          </a:p>
        </p:txBody>
      </p:sp>
    </p:spTree>
    <p:extLst>
      <p:ext uri="{BB962C8B-B14F-4D97-AF65-F5344CB8AC3E}">
        <p14:creationId xmlns:p14="http://schemas.microsoft.com/office/powerpoint/2010/main" val="214535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C0A167D8-3FF0-4F0F-955B-8CF52CA0DBE0}" type="slidenum">
              <a:rPr lang="es-PE" smtClean="0"/>
              <a:pPr/>
              <a:t>3</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268860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154676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310508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420796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371933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7285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364816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93855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27600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302021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46A5A6-4F5C-4062-9E47-1E985A118DEC}" type="datetimeFigureOut">
              <a:rPr lang="es-ES" smtClean="0"/>
              <a:pPr/>
              <a:t>19/05/2014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531D57E-9B67-4DAA-952A-3F8EDAC194BD}" type="slidenum">
              <a:rPr lang="es-ES" smtClean="0"/>
              <a:pPr/>
              <a:t>‹Nº›</a:t>
            </a:fld>
            <a:endParaRPr lang="es-ES"/>
          </a:p>
        </p:txBody>
      </p:sp>
    </p:spTree>
    <p:extLst>
      <p:ext uri="{BB962C8B-B14F-4D97-AF65-F5344CB8AC3E}">
        <p14:creationId xmlns:p14="http://schemas.microsoft.com/office/powerpoint/2010/main" val="348491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6A5A6-4F5C-4062-9E47-1E985A118DEC}" type="datetimeFigureOut">
              <a:rPr lang="es-ES" smtClean="0"/>
              <a:pPr/>
              <a:t>19/05/2014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D57E-9B67-4DAA-952A-3F8EDAC194BD}" type="slidenum">
              <a:rPr lang="es-ES" smtClean="0"/>
              <a:pPr/>
              <a:t>‹Nº›</a:t>
            </a:fld>
            <a:endParaRPr lang="es-ES"/>
          </a:p>
        </p:txBody>
      </p:sp>
    </p:spTree>
    <p:extLst>
      <p:ext uri="{BB962C8B-B14F-4D97-AF65-F5344CB8AC3E}">
        <p14:creationId xmlns:p14="http://schemas.microsoft.com/office/powerpoint/2010/main" val="2347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pe/url?sa=i&amp;rct=j&amp;q=&amp;esrc=s&amp;frm=1&amp;source=images&amp;cd=&amp;cad=rja&amp;uact=8&amp;docid=DpFhu9OGhu47QM&amp;tbnid=C_upOgUtNfqTFM:&amp;ved=&amp;url=http://www.grupoacre.com/servicios-laser-escaner-geotresde/servicios/plantas-petroquimicas-y-energeticas&amp;ei=MVRTU-6VC6WK2wWPv4HwDg&amp;bvm=bv.65058239,d.b2I&amp;psig=AFQjCNGEH4q3ucf3_vUZ4I1WfQ5k1ZhGEg&amp;ust=1398056369720449"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pe/url?sa=i&amp;rct=j&amp;q=&amp;esrc=s&amp;frm=1&amp;source=images&amp;cd=&amp;cad=rja&amp;uact=8&amp;docid=7lMZTKgoMoxsuM&amp;tbnid=e8JdBh9wFU0t-M:&amp;ved=0CAUQjRw&amp;url=http://ciudaddepuebla.olx.com.mx/plantas-de-reciclado-de-plastico-y-de-fabricacion-pelicula-soplada-blown-film-iid-171781725&amp;ei=EVVTU6HIO6fLsQS90ICwDQ&amp;bvm=bv.65058239,d.b2I&amp;psig=AFQjCNEOQBzIQzkf43HpdT4KU7yXSdzQLw&amp;ust=139805651296082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pe/url?sa=i&amp;rct=j&amp;q=&amp;esrc=s&amp;frm=1&amp;source=images&amp;cd=&amp;cad=rja&amp;uact=8&amp;docid=LIJu6bLcuu1LWM&amp;tbnid=6DtK7WIaHs3fAM:&amp;ved=0CAUQjRw&amp;url=http://joel-ganoza.blogspot.com/2010_07_01_archive.html&amp;ei=7lJTU_j1I8XnsATgjoHQCQ&amp;bvm=bv.65058239,d.b2I&amp;psig=AFQjCNHa7s2I20EtHK3jXBCL3KFRv4ut6g&amp;ust=139805600536807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1.bp.blogspot.com/_VJmDGNZrnGU/TIl0aQ2QVeI/AAAAAAAAAAc/Em_tqLryjPc/s1600/celulas+de+trabajo2.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571744"/>
            <a:ext cx="8229600" cy="1143000"/>
          </a:xfrm>
        </p:spPr>
        <p:style>
          <a:lnRef idx="0">
            <a:schemeClr val="accent6"/>
          </a:lnRef>
          <a:fillRef idx="3">
            <a:schemeClr val="accent6"/>
          </a:fillRef>
          <a:effectRef idx="3">
            <a:schemeClr val="accent6"/>
          </a:effectRef>
          <a:fontRef idx="minor">
            <a:schemeClr val="lt1"/>
          </a:fontRef>
        </p:style>
        <p:txBody>
          <a:bodyPr/>
          <a:lstStyle/>
          <a:p>
            <a:r>
              <a:rPr lang="es-PE" dirty="0" smtClean="0"/>
              <a:t>LOCALIZACION DE PLANTAS</a:t>
            </a:r>
            <a:endParaRPr lang="es-PE" dirty="0"/>
          </a:p>
        </p:txBody>
      </p:sp>
      <p:pic>
        <p:nvPicPr>
          <p:cNvPr id="28674" name="Picture 2" descr="https://encrypted-tbn1.gstatic.com/images?q=tbn:ANd9GcQUuOWnGJGMZW8Je64X24E8H_AqND3JR9Smgz1N3Kn_-Rgh97561w">
            <a:hlinkClick r:id="rId2"/>
          </p:cNvPr>
          <p:cNvPicPr>
            <a:picLocks noChangeAspect="1" noChangeArrowheads="1"/>
          </p:cNvPicPr>
          <p:nvPr/>
        </p:nvPicPr>
        <p:blipFill>
          <a:blip r:embed="rId3"/>
          <a:srcRect/>
          <a:stretch>
            <a:fillRect/>
          </a:stretch>
        </p:blipFill>
        <p:spPr bwMode="auto">
          <a:xfrm>
            <a:off x="1071538" y="428604"/>
            <a:ext cx="6786610" cy="2000251"/>
          </a:xfrm>
          <a:prstGeom prst="rect">
            <a:avLst/>
          </a:prstGeom>
          <a:noFill/>
        </p:spPr>
      </p:pic>
      <p:pic>
        <p:nvPicPr>
          <p:cNvPr id="28676" name="Picture 4" descr="http://images02.olx-st.com/ui/13/22/25/1299007021_171781725_2-Fotos-de--Plantas-de-reciclado-de-plastico-y-de-fabricacion-pelicula-soplada-blown-film.jpg">
            <a:hlinkClick r:id="rId4"/>
          </p:cNvPr>
          <p:cNvPicPr>
            <a:picLocks noChangeAspect="1" noChangeArrowheads="1"/>
          </p:cNvPicPr>
          <p:nvPr/>
        </p:nvPicPr>
        <p:blipFill>
          <a:blip r:embed="rId5"/>
          <a:srcRect/>
          <a:stretch>
            <a:fillRect/>
          </a:stretch>
        </p:blipFill>
        <p:spPr bwMode="auto">
          <a:xfrm>
            <a:off x="1428728" y="4000504"/>
            <a:ext cx="642942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lvl="0" algn="just"/>
            <a:r>
              <a:rPr lang="es-ES" sz="1400" b="1" dirty="0"/>
              <a:t>Proximidad a los clientes</a:t>
            </a:r>
            <a:r>
              <a:rPr lang="es-ES" sz="1400" dirty="0"/>
              <a:t>: </a:t>
            </a:r>
          </a:p>
          <a:p>
            <a:pPr marL="0" indent="0" algn="just">
              <a:buNone/>
            </a:pPr>
            <a:r>
              <a:rPr lang="es-ES" sz="1400" dirty="0" smtClean="0"/>
              <a:t>La </a:t>
            </a:r>
            <a:r>
              <a:rPr lang="es-ES" sz="1400" dirty="0"/>
              <a:t>localización es un factor clave para determinar el grado de comodidad con que los clientes pueden llevar a cabo sus transacciones con una empresa. Por ejemplo, pocas personas acudirán a una lavandería en seco o a un supermercado localizado en sitios remotos, si existen otros sitios más accesibles. Así, la influencia de la localización sobre los ingresos tiende a ser el factor </a:t>
            </a:r>
            <a:r>
              <a:rPr lang="es-ES" sz="1400" dirty="0" smtClean="0"/>
              <a:t>dominante.</a:t>
            </a:r>
          </a:p>
          <a:p>
            <a:pPr marL="0" indent="0" algn="just">
              <a:buNone/>
            </a:pPr>
            <a:endParaRPr lang="es-ES" sz="1400" dirty="0" smtClean="0"/>
          </a:p>
          <a:p>
            <a:pPr lvl="0" algn="just"/>
            <a:r>
              <a:rPr lang="es-ES" sz="1400" b="1" dirty="0"/>
              <a:t>Costos de transporte  y proximidad a los mercados:</a:t>
            </a:r>
            <a:r>
              <a:rPr lang="es-ES" sz="1400" dirty="0"/>
              <a:t> </a:t>
            </a:r>
          </a:p>
          <a:p>
            <a:pPr marL="0" indent="0" algn="just">
              <a:buNone/>
            </a:pPr>
            <a:r>
              <a:rPr lang="es-ES" sz="1400" dirty="0" smtClean="0"/>
              <a:t>Los </a:t>
            </a:r>
            <a:r>
              <a:rPr lang="es-ES" sz="1400" dirty="0"/>
              <a:t>costos de transporte y la proximidad a los mercados son factores extremadamente importantes para las operaciones de almacenamiento y distribución. Si disponen de un almacén cercano, muchas empresas pueden tener sus inventarios más cerca del cliente, lo cual reduce el tiempo de entrega favorece las ventas</a:t>
            </a:r>
            <a:r>
              <a:rPr lang="es-ES" sz="1400" dirty="0" smtClean="0"/>
              <a:t>.</a:t>
            </a:r>
          </a:p>
          <a:p>
            <a:pPr marL="0" indent="0" algn="just">
              <a:buNone/>
            </a:pPr>
            <a:endParaRPr lang="es-ES" sz="1400" dirty="0"/>
          </a:p>
          <a:p>
            <a:pPr lvl="0" algn="just"/>
            <a:r>
              <a:rPr lang="es-ES" sz="1400" b="1" dirty="0"/>
              <a:t>Localización de los competidores:</a:t>
            </a:r>
            <a:endParaRPr lang="es-ES" sz="1400" dirty="0"/>
          </a:p>
          <a:p>
            <a:pPr marL="0" indent="0" algn="just">
              <a:buNone/>
            </a:pPr>
            <a:r>
              <a:rPr lang="es-ES" sz="1400" dirty="0" smtClean="0"/>
              <a:t>Una </a:t>
            </a:r>
            <a:r>
              <a:rPr lang="es-ES" sz="1400" dirty="0"/>
              <a:t>complicación que surge al estimar el potencial de ventas en diferentes localizaciones es el impacto de la competencia. La gerencia no solo debe considerar la ubicación actual de sus competidores, sino también tratar de prever cuál será su reacción ante la nueva localización de la empresa, muchas veces es conveniente evitar las áreas donde la competencia ya está bien establecida. </a:t>
            </a:r>
            <a:endParaRPr lang="es-ES" sz="1400" dirty="0" smtClean="0"/>
          </a:p>
          <a:p>
            <a:pPr marL="0" indent="0" algn="just">
              <a:buNone/>
            </a:pPr>
            <a:endParaRPr lang="es-ES" sz="1400" dirty="0" smtClean="0"/>
          </a:p>
          <a:p>
            <a:pPr lvl="0" algn="just"/>
            <a:r>
              <a:rPr lang="es-ES" sz="1400" b="1" dirty="0"/>
              <a:t>Factores específicos del </a:t>
            </a:r>
            <a:r>
              <a:rPr lang="es-ES" sz="1400" b="1" dirty="0" smtClean="0"/>
              <a:t>lugar</a:t>
            </a:r>
            <a:endParaRPr lang="es-ES" sz="1400" dirty="0"/>
          </a:p>
          <a:p>
            <a:pPr marL="0" indent="0" algn="just">
              <a:buNone/>
            </a:pPr>
            <a:r>
              <a:rPr lang="es-ES" sz="1400" dirty="0" smtClean="0"/>
              <a:t>Los </a:t>
            </a:r>
            <a:r>
              <a:rPr lang="es-ES" sz="1400" dirty="0"/>
              <a:t>minoristas también deben considerar el nivel de actividad al menudeo, la densidad residencial, los flujos de tráfico y la visibilidad del local. La actividad minorista en el área es importante, pues los compradores deciden con frecuencia, en forma impulsiva, ir de compras o comer en un restaurante. Los flujos de tráfico y la visibilidad son importantes porque los clientes de esas empresas llegan en automóvil, la gerencia estudia los probables embotellamientos, el volumen y la dirección del tráfico a las diferentes horas del día, la señalización, las intersecciones y la localización de las pautas de circulación. </a:t>
            </a:r>
          </a:p>
        </p:txBody>
      </p:sp>
    </p:spTree>
    <p:extLst>
      <p:ext uri="{BB962C8B-B14F-4D97-AF65-F5344CB8AC3E}">
        <p14:creationId xmlns:p14="http://schemas.microsoft.com/office/powerpoint/2010/main" val="1411556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http://www.limacomovamos.org/cm/wp-content/uploads/2012/01/Mapa_Peru_Lima.jpg"/>
          <p:cNvPicPr>
            <a:picLocks noChangeAspect="1" noChangeArrowheads="1"/>
          </p:cNvPicPr>
          <p:nvPr/>
        </p:nvPicPr>
        <p:blipFill>
          <a:blip r:embed="rId2" cstate="print"/>
          <a:srcRect/>
          <a:stretch>
            <a:fillRect/>
          </a:stretch>
        </p:blipFill>
        <p:spPr bwMode="auto">
          <a:xfrm>
            <a:off x="4211960" y="2204864"/>
            <a:ext cx="4680520" cy="4536504"/>
          </a:xfrm>
          <a:prstGeom prst="rect">
            <a:avLst/>
          </a:prstGeom>
          <a:noFill/>
        </p:spPr>
      </p:pic>
      <p:sp>
        <p:nvSpPr>
          <p:cNvPr id="4" name="3 CuadroTexto"/>
          <p:cNvSpPr txBox="1"/>
          <p:nvPr/>
        </p:nvSpPr>
        <p:spPr>
          <a:xfrm>
            <a:off x="1691680" y="0"/>
            <a:ext cx="6123151" cy="1077218"/>
          </a:xfrm>
          <a:prstGeom prst="rect">
            <a:avLst/>
          </a:prstGeom>
          <a:noFill/>
        </p:spPr>
        <p:txBody>
          <a:bodyPr wrap="none" rtlCol="0">
            <a:spAutoFit/>
          </a:bodyPr>
          <a:lstStyle/>
          <a:p>
            <a:pPr algn="ctr"/>
            <a:r>
              <a:rPr lang="es-P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PROCEDIMIENTO DE ANALISIS DE </a:t>
            </a:r>
          </a:p>
          <a:p>
            <a:pPr algn="ctr"/>
            <a:r>
              <a:rPr lang="es-P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LOCALIZACION DE PLANTAS</a:t>
            </a:r>
            <a:endParaRPr lang="es-P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4 CuadroTexto"/>
          <p:cNvSpPr txBox="1"/>
          <p:nvPr/>
        </p:nvSpPr>
        <p:spPr>
          <a:xfrm>
            <a:off x="397266" y="1124744"/>
            <a:ext cx="6348213" cy="1477328"/>
          </a:xfrm>
          <a:prstGeom prst="rect">
            <a:avLst/>
          </a:prstGeom>
          <a:noFill/>
        </p:spPr>
        <p:txBody>
          <a:bodyPr wrap="none" rtlCol="0">
            <a:spAutoFit/>
          </a:bodyPr>
          <a:lstStyle/>
          <a:p>
            <a:pPr algn="just"/>
            <a:r>
              <a:rPr lang="es-PE" b="1" dirty="0" smtClean="0">
                <a:latin typeface="Comic Sans MS" pitchFamily="66" charset="0"/>
              </a:rPr>
              <a:t>1.- ANALISIS PRELIMINAR:</a:t>
            </a:r>
          </a:p>
          <a:p>
            <a:pPr algn="just">
              <a:buFont typeface="Arial" pitchFamily="34" charset="0"/>
              <a:buChar char="•"/>
            </a:pPr>
            <a:r>
              <a:rPr lang="es-PE" dirty="0" smtClean="0">
                <a:latin typeface="Comic Sans MS" pitchFamily="66" charset="0"/>
              </a:rPr>
              <a:t>Realizar una localización macro (región del Perú) o </a:t>
            </a:r>
          </a:p>
          <a:p>
            <a:pPr algn="just"/>
            <a:r>
              <a:rPr lang="es-PE" dirty="0">
                <a:latin typeface="Comic Sans MS" pitchFamily="66" charset="0"/>
              </a:rPr>
              <a:t>	</a:t>
            </a:r>
            <a:r>
              <a:rPr lang="es-PE" dirty="0" smtClean="0">
                <a:latin typeface="Comic Sans MS" pitchFamily="66" charset="0"/>
              </a:rPr>
              <a:t>una localización micro (comunidad de región).</a:t>
            </a:r>
          </a:p>
          <a:p>
            <a:pPr algn="just">
              <a:buFont typeface="Arial" pitchFamily="34" charset="0"/>
              <a:buChar char="•"/>
            </a:pPr>
            <a:r>
              <a:rPr lang="es-PE" dirty="0" smtClean="0">
                <a:latin typeface="Comic Sans MS" pitchFamily="66" charset="0"/>
              </a:rPr>
              <a:t>Selección del Área: cerca a consumidores y proveedores.</a:t>
            </a:r>
          </a:p>
          <a:p>
            <a:endParaRPr lang="es-PE" dirty="0"/>
          </a:p>
        </p:txBody>
      </p:sp>
      <p:sp>
        <p:nvSpPr>
          <p:cNvPr id="15362" name="AutoShape 2" descr="data:image/jpeg;base64,/9j/4AAQSkZJRgABAQAAAQABAAD/2wCEAAkGBxQTEhUTExIWFRUWGRcWGBYYFhgbFxweFxcbGBccFx4YHSghGBomHxgXITEiJikrLjAuFx8zODMsNygtLi0BCgoKDg0OGxAQGzcmICY3LSw3MjQyLDUsLDcsNC8sLy81NC8sNCw0NS0tNC0sLywsLDQvLDQsLSwsLCwsLCwsLP/AABEIAQcAwAMBIgACEQEDEQH/xAAcAAEAAgMBAQEAAAAAAAAAAAAABQYDBAcCAQj/xABAEAACAQMCBAQEBAMECQUAAAABAhEAAxIEIQUTMUEGIlFhFDJxgQcjQpFSYqEVscHwJDM0Q1NygpLRFkRzovH/xAAaAQEAAwEBAQAAAAAAAAAAAAAAAwQFAQIG/8QAMREAAgIBAwIDCAIABwAAAAAAAAECAxEEITESQRNRcQUiMmGBkaHBFPAGM2JysdHx/9oADAMBAAIRAxEAPwDuFKUoBSlKAUpSgFKUoBSlKAUpVQ8Q+Lr2nuNa+GAPVHZ5VlmJCqPaIkEftPmc1BZkccklllvpVe4D4stahghBtXI2VisMe4QzLHvEA/tVhpGSksoJp8ClKV6OilKUApSlAKUpQClKUApSlAVjx5xW7p00/JYqbuoW00crLE2brkKbxCAyi7k9j61Etx+9mUfWpphasWbwa6llzda5duowbltiyrgixaIMuN+1XjUaZLgxdFcTMMoIn1g96xjQWvJ+Vb8hlPIvlJ6ldvKfpQFSTxUwuW1e8gjXau1dXyyLNmzfurI6iAltsvQj1qH0XjfUXLNzNjZuNe0j22ewbeFjVahLTLF1QLjWwTNwSpzXc10Z9DaLMxtIWYYsxRZK+jGJI9q9X9Jbf57aNtHmUHaQY3HSQD9hQFE0/iS/curpjq0tpzdSg1gS3+ZyEsuqLlNsPN24GIH/ALdoAMxFajxprSodWxAsWWzFu18Plc1N+yt2+XbmJYdbSPKTiGJJ6E9OuaG0yC21pCg6IUUqI6QIivbaZDMopyXE+UbqJhT6rudvc0BlpXwCNhX2gFVb8ReX8L5inMyTlyRkfOofDufKTPtVprmPj3ii3tQERpW0Csjpkx8/1jFR9Qag1M1Gt59COx4iVsGuo+C+Li9p1V3m4n5ZlpZo3VjJkkrEnuQ1ctr3ZuFWDAwymVYbEH1B7Vl0X+FLPYrVz6WdwpVV8GeI31Ba1dguozVgIyWYaY2kEr6fN7GrVWxCanHqiXE01lFWs8ZvvqLp5unt2bWoGmNp1bmuTbV5V8wA5LjFMTIHXfaBveNNUmlTVE6dxqdNqNRatKjzaNq1zVDtzDzVGyMQEhiPWKvT8H05vDUGxaN9RAvG2vMAiNmiRsSOvc1it+HtIpusulsA3gRdItJNwNuwubeYHuD1r2dNHjnEr41Gn0th7VpryXrhuXUZxFnljBEDpLE3QZy2CHYztTn/ABF1MwLdnz2FW35XIbUvfvWbcHLewy6e5cHeI3q9HwtouXyfgtNysuZy+RbwyjHLHGMo2nrG1bTcIsEqTYtSuAU8tduWGFvHbbEXHA9M2jqaAoei8batzauFbfJP9n8wiy2I+LS0XJuc6Ug3PKOW36QTuSMuo/EF7fwufKAbJ9STIxtnUfD2ym+x2d2J/TZb1q4Dw5o80ufB6fmIECPybeSi2AECnGVCgACOkCK2E4TYCuosWgtxcHUW1AdfN5XEeZfM2x/iPrQG5SviqAAAIA2Ar7QClKUApSlAKUpQCvgNaXG7eWnujENKNALFQTGwLKrECe+J+hqO8Fso0akYqs3T5SMABcboQzCI7z9YM0BP0qB13jDSWh/rg57C355+6+Ufciqfx7x3dugrYBsp3aRzD9xsn2k+9QWamuHLPEpxRPeNvFPJBsWW/MI87A/ID2EfrP8ATr6VzYNXlm9aE1k33O2WXwVZzcmZFNewaxLXsNUDZ4N3Rap7TZ22KNBWR1gxI+hgfsD2rq/hvUtc0tp33ZlEk9+wP3AB+9cdDVu6bi1+2uNu/cRZnFW2B9RPTr06d4qzpdT4TalnBLXZ08nZ617euts5ti4huL1QMMhsDuOvcfvXLL/ifVuuJ1DR3xCK3WfmVQR9jUXzTOWTBgcg0+aZmZPU/XrO9XJa+CxhEjvXY7a1wAgEgE9ATuY3Meteq4rqdS9xs7jM7erGT9vTp2qzcG8bvaULeTmqP1gxcAk/NkYfaN5Xp3Jr1Xrq5PD2PUbk2dEpXi1cyUMARIBggg7idwdwfavdXSUUpSgFKiuP8Me+qi3ea0w5nmV3HzWnVZCsA0OUbf8Ag96qHjK1qNLauau5rXVBkeSj3BLubgtIjdlHNIO3+7RoGEV6hCU5KMVlvYFk8X+LtPw+2HvEl2nl2lEs5ET7KBIkn+p2qC/C/wAa3NctxdQALmbsmKwpQYSAZ3ZS0fT6GuP6bhd7XM2q1F4+YwmbMZC7AZH9IgiBuYPSZrrvgbhWTpeRkVLJZeWB5vNbIHljyKcpB74+hqxqLaKo/wAaEeqzPvS7Rx2X7f8AVPHTvw3bN4Xb5nQKrHEMf7RsklswFhTclIZLwLBGBCPIAkEMwLdQtWeqjxdgvFNMdgWXGQb2TA57AbWYlVnq3sIE1SAk/GfELdnR3jdYAMpQDEtJYHYAKxO09jsDselce1fGHvpbljykZlRMpAEsFygAM0kAmNth2mrj+KvF8v8ARxtygbjMGA8xQhQNjBCsTv8AxDaufaTfT5emTbmTIbLcnqdq7Kvqra80yZVZg890zdmhNMaY18wjJPdIpQV6TOHta9CvAFegaA9ivteZr0DXDp9FBXyvtcB9FWTwRwnnXw7Cbdohj6F+qL9vmP0X+Kq2KunhnxZYs27Vk2mQdHuSpGTHdz0OM9TG220Da1pIwc8zfBJWlncv1K+KZEjcGvtbhcFKUoBXIPx+vf7HbbIITdZiJ/kG3YtBb9/eutatWNtwhhyrYn0aPKf3iuYfilwjW/AOWZNQiAMzFAHT8wEvbAB+VZQnL5ST9L3syxV6qDfptzumv2eZcHvS3kZFa2QUIGJHSO0Vs2tS6rirlRlmSsqxMADJgZIEbD33naKR4Avu1m2quClvNbik+aXZmVh5enyxv+p+sCrjXxmqqno9ROpNppteT57/AIZu1uNsE2ia0XiW8pUOVdJCsSMWALbsSNjAnsNh962PEq4azT3yoKripIR8zkXCqrQUILFNvLABJaOlcY+29YTp8n0bfnXMAty3uxszdLcw4lWW2UUyJZTBgTuDpezdRO1NT3wUdZVGDTiQvHLhuXr5aVLXLkw248xAgiO0QfpUSbWCcoEktluYmCfMTHWJ/qKkuLEnUXiTuXP7DZf/AKhaj9S0FSfUj91Jn6bf49q2Lm1U5R5wJtqnK5wZpr1WIN716B96+VME86i0WEBoMqZiflYHpI9K1W4XJnPvlsvuTvvv1iRBgCt4VkqSM3Hg6pNEZb4TCqMgSoiceu6nzCd/lIO+4Y1Iae1ioWZjv/49BWQV9pKxy5DbfJ9FfRXkVPeFuAfFuwL4JbxLQJY5ZQFnYfL1IP0rlcHOXTHk7GLbwiI0una44t21Lu3RR1+p9B7mBVj0fgXVPBc27QPqxdx7FVAX9nP+FX/hPCrWmTC0sDqSd2YxEse5/p6RW7WpXoYJe/uyzGlLkp3DvAVtHDXrvNA3wwxUnb5pJkddu/8AfL63wrpbiBBZW3BWDaVUaF2iQJiNqmqVajVCKwlsSKKWxo8E4d8PZWzmzhMoZomCxIG22wMbenat6lK9pY2PQpSldAqt+P8AxG+g0bX0tcxsggn5FLTDXI3xmBt1LAbTNbHE/E9qzzAwJa3cS2UBBYhkW4zgTOKozMf/AIzEmKgeM+KdNqVuaW9p7jW2blPJAEhmIKkHrCJcB2H5i7yCBLRKEbIuxZjlZXmu5x8HO/Buidr13WFES3eDFVViSCz5ED0A3679Pep/W8VVCVCl3HpGIJ3AYk/Q7A7GqjxjhT6Nm1HD3utYAcuHxJCoyDNgNnQrdssGiQLm/wArRG6LxRbaA4xPUsWBE9SSTuJnv6132h7Mer1MtVKanB44TTWNkmn5Jc5eedi9p9RGEFDhlr0uvKW3tuXbymG+YiVggjr13ET1I2gV0Dh2pS5bV0jHpA7EbEe0GR9q5ZotULk7EQ0HffZtx7EwYO9dM4SbRspyiDbxAX16D5vRtxIO8moP49dcnKHf7HjUyykUTXE867n8/MbIekmR9oIj2ivGnvi26XDJCNJgGYKlTEbmA0x3iO9W/wARcH5ozXa4gMbfMOuJjv6HeJPrVLSSQArEwTAUk7EAyBvO4qympRwyWqxSj6Fgv8EtXIdGKBt/yyuLTvIBBH3ET71A3rTI5tkFnHZQSWHZgBvHT6HaamfDukZc3IKqxEKREx1YgxBMx03id9qmjWLdp4OTX5PFukhbvwUtCDXsVaX0FpiS1pDJ3lFJPuTE1Wb9sK7qs4BiBJk7bET1MNI39KqWUdCzkzdRpHSs5yfAK9AV4Fe0NQYKp9YwCfTf9vSureDeCtpbJFzHmO2bR28oAUn9URPpLGPU8rQEnFci3UBAWf6gAE/eK7PwjUtcsW3dSjsoLKVKkHvsdwJ6T2rR0EFly7lihdzcpSlaZYFKUoBSlKAUpSgPkUivtKA+RVK8eeAdPqrFxrVhE1KqzIyKFLsBIV42YN0k9Jq7Uqai+yianW8NHGsn5s8M33uFrDyly3JOQOUAgEEH9QJ7+3Xeus8G0oSxbVYMqGJ9Swkn7n/AVT/xe4edLr7OvS2TbuALcgbZqCp37MyER/yGtvhnEWVJsMvLuANMdIndR0kyAZ6YdDO0vtSSjZG+KxXNZXlGS+KP33XyL1NT1FXTH4ov7p8P6FyAPrVPu6Hkassdw7EqI6c49Znchsh7Bv33rHG7qzkouen6CD7kAgj7SPetHX32vMXcAECEUMYX5T1gbllBmJED0rJs1MXD3WWNNoroWYktjw/iW0ATixI5kgY7YIHEmYGUgDsT3719veIrSqjYORcNwDYCDauBGDSdj8x9gpnepTQXA1tT1kbyADI2aQNpkGs9R5j5Hrpl5lD1XHy98lDcHmATzQAFUMuQBiG3aDuQwHsMFniqs4UqwZzM7RLg3D06HqY+vpU9xvTYXi3a5DfdVVSP2Cn9/StGKq2zWWmjB1LkrJRkfRX3sa+Bt8erHooEsfoBuatnBuArawv3gLhALPZdVKDafLt8y+5IJHbqPFNErH8iGEHIvfA+HWrFpVsgYkBi3dyQPMx7kiK368WnlQQIBAMHruO9e620sF0UpSugUrn/ABLxTqbevu2wRybep0lndbRQLfSyWDecXjcm6cSqFd1kwDGvwfxrqA7PqJ5SWdVebJLahxZulE+GKOS52IYMARkp7iQOkUrnGi8W6t9KqlkGrW+qXRgLTuly011fh11OK5Agr54BFm4RvFZeHeMrz3LANxSjjRZMbYTe98YLu2TBd9OnRmGxgkGaA6FSvKOCJBBB7gyK9UApSlAaXEVvSrWcDGQKu7KpkeU+VWmD2269aiU4drVtKnxCXHFvUWzcJZCWcqbFyAreZAGBE957wLHSgKPxHwrqr9trV+6ly2wuyrXrsZMtvlN8m+LIzY9BltPbkWt0F/hmruaN70ISGS4cisMZRsR2MYN6Qfv+la5p+OvB0uaNdQR+ZacKCO63DDA/fEg+3vWhoFC6X8W34Z7ej7P77P5HYzlW+uPKK5ZW4mbOcpPkXItuWaBuNplFgbDH3qR/s4QfMS8g5nsRHRRAx26ddzv3rT8MXFvWLd4wzkEMf4SNion5e31696ma+M1M512OD2abT9UfReL1pOPBDm4yq7LmpScsczbDdfN+kAyDvEhp71ODVg4hZZmjFBAcz6Bo+tbPCdfyWbIE23jKN8SNso/UCNj38oianf7b0xYLzVLA7ASf0qZED0uLv/MR2MaekjG2Gc7+XkU9Rc1LjH7KHx/UhzZtoM2Y5gDdukLA7ZZMZPZW+o3eBeHAyl9QjhsiAhOIEEwfI3mkR1MbbepkXvaOzdD22VS7NaYkNkWK89ILDdYLCBt0URhAzvxq00BLnUZFsWxRMFuG4+2wxdSJ7sBtvFhaeKll7mVcuuzqZvaXRpbGNtFQeigD+7rWwK0OTaZrZQEkFmd2UrdlSFCtkoZASxOIAELEQYqQFT4wcawSPBdSABaOxGWPoVkkAemIMR6Db2larBHSCQRuGHUGP69eh2NT/D9TzEDRB3BHaVJUx7SKI4bFKUroNVuG2Tc5ps2zc/4mC57CB5onpX1+H2iFBtWyFJKgosAkySu2xnetmlAa2q4fauZC5atvkAGzRWkKSVBkbgEkj0k15u8LsMMWsWmEKINtSIScBBHQZNHpkfWtulAY9PYVFCIqoo2CqAFH0A2FZKUoBSlKAUpSgNXimvSxae9c+VBJiJPYASRuSQB7mq7xfjei1aXNI6veDwCiwMhhzldGLAYwrMGmJtsOoirU6A9QDuDuJ3BkH6g71rtw2yRBs2yNtsFjYyO3qAftXYycWpLlA/PfC9Uug19/S803LMuoYACWTvE7dGT3IFXnS6hbi5LMSRuI6GDUX+NvDhY1Wk1iIkRhhAEm02YkehDET7VIaLX2nVChH5i8xRHbvPoZ2396r/4iolN16zH+Yt2uMx2efnjc0NBZs4Z4/ZtpaLultZBdgsiJA6u2+0hQSPcDrVrbglgiOUo7bSD0RdiDI2tWx/01SNXxhNO9tiTkrKQApbZjgdh6gsOoqXv/AIiaYMuKu6FgpcACCeyqTLEdxsZ2AYyBV9mpRqcmsZf3PeozKWCcu+HtMwYGwgy3JAgyGLhtv1BjIPUdq1jwzQ2FAYWkBEHN92EBYfJvzAAAADIECIiq9x3xZptVbtLaLsGuDIG2wAGMLn2gtcQAes7DExDWOIWgwRVhmJEBQOjYz9JB99ulWrdR0PCWTtGkVkepvBbn4hp0uqLTFg8IxhyAZYoxdvmyLFTuTunaa37ustrOVxViOpE79K5/d41b6A+cFsRBMtZ8xBiZErEdTMdxVlfUaa9+djcaeWAVOwfNeWBBjmZFN+kdTSqxzzlYK+sojU10vJK3tbaYYi+qk4bqyz5oZYn+IdO8Hb1rc0nGiFXC7YZISIG0MSqBSrQJIIGx3FROm4TYccxQxzAbJnfIkCFJyMhlBInqN6zafgdlD5AwEqcc2x8jm4uxPZmJ+9SlQtnDtZzFMriVOJAMjoCCNh2I/rW3VassysWVypIAOykHEkjqP5jWY6y7/wAQ/wDan9NutdyMEnxDiC2gZBZoJCDqY/uH+RJ2rNorpe2jMAGZVYgNkASASAw+Ye/eqP4h1zW8EWJukhmaS2IxBiT18/U9PT0v1cUk3g5nfApSlegKUpQClKUApSlAKUpQET4n4Ba1unexdA8w8rwCyN+llnoR/USO9cF+Bu6DWto7jBipBtvvEf6wQJEKwmVnrPWv0hXG/wAb+A3Fu2+IWyuCqltpYBg6uShAPzAgxA/hP1rV9nNXqWks+GSeM9pdvvx88hScJKSId1ynPzlupbeY6e0DsBsKzcOS2ualUHQjyjfLYqB+oyCf+sCtHhmtF22HAidiPQjr/n3FTvhziS6e+LtweTF0YgSVBg5QNzugH0JqhqdN7rqaw1+MGrXb0e+tyTt+GbpKkaZVI3BJtiNgB0kgwq9B0A9K3dL4J6F2toZy/LtgsGO5IdxEz3x39quQqvajiurk8vTAyfJmrqI/NBzIJxMiz26OxAIG1SOmrR4nrLH/AOENxHwxcQbiy6SAXxbYFpk24MjI9Mu8zW9ouE2lti3asZNGAe7ZIADPkcpVfKD5sAR0AEbGtzh3FNY11Bc0uFtscm3ySbbOcvMQfMAsjoSOsyLFXuFUYcENtsrcdT4IbS7LjiEw8hUdBj0C7DyxBHTYjYVlqn8R8Rubtz4d15RbZsQzEgQxBOwWRsCD0mYIA9afxVcVQHtrcIG7Z4kn3AUgfb9qk8ORD4MuUWTVcTtW2C3LioSMvMY26denY1Fa7xQo2srmf4mlUH2+Zv6A+tVrWcTe+5uOFAHlQCYAG53PUySJ2nEbVimsy/VOMnCPYpWWtNpG4dWz3Ve7ck5ICxgKoyH2VR/+k12AahSmYZcIyykYx1meke9cUU195hgKSSoMhSTiCdyQvQH3ioadX4eepZyRwt6c5Oy6XX2rn+ruo+0+V1bbpOx6Vs1xrh2vazdS6nzIZj+IdGU+xG3sYPauv6PUrdRbiGVcBgfY+vofar+n1CuT7MnhPqM1KUqwSClKUApSlAKUpQCoHxlwY6uxyMckYsG+WV8jBHXLurYnaDE1PVrPr7QbE3UDAkYlhMgKxEfR0P0YeteoTlCSlF4aB+Yrmk1XD7z6e+vLYkeY/IQD8ynE5I2wkdN+h6Wyav34pcJTX6TC1etG9ZfJVLrLHl5NbknysUdG/wC3sZrlHAOLLcTBmAuJsQTEgbA79+x9/rWva431LULniSzw+z88P/nuT6aeH0P6F+4B4qu2+XauBXtylsN5g6gtiCxJIYCR2Gy1dOK6lraAqVDs6IMgSDJ82wIJhcj16KT2rj1y+rAoGBJ8kAy0sIAAHU+1dE0+ttvjdu3bbXIt7B1K2zdAVVt77ZFoDdWy6xArLswuD3a1HgkNVxZ7WLPhiTGChi7T/Bv1A3iOgO4rYfj+lAk6i0PbMZdJjH5p9omonj9v8i4/6ratcU9TKjKNtyDEEdwahOJafNCB8wOS/Uf+RI+9ULtV4M4qS2f4PVEPEi3ndERrdY12411ti5yj0HRR9gAPtWGa8I8gH13oTWsidI8aRoAQ7FQPoe0j9q0rb6rLdUIyHpuskmN/mIKgdvKT3ra1I2DAbqQfeJGUfaayWtQrGFYE9YBBr5/WU+DNtLKe/oY2pq8Ke3DNLLUx03g9cJnAemxGU9xt1nvlvNehcAZxaZw6ztlHt0jvE1v0iqbs+SK/V8jQutfxXEEnFpnDrO0x7TEd4mrX4G4xq1uLpgJRrmY3tgQW/OUEmQuP5gEFi2fSoMVv8CS4dRZFr581IMSAAfMW/lCzPsY71Lp7nGxYR6hPDOx0qpfiQLgsW3R3REduYU1PwxAa062yzl0BUXDbJE9B0PQ5Pw8tXBp3Z7huLcuZWidSdT5Rato0XCzSpuJccCdg46GQNsuFppShNAKVD6bxRpLgdl1CY205jMTAwG2YLQGT+YSPevn/AKq0mIbnCC5txi+eYXPEpjkDj5tx036UBM0rQXjNjOzb5qh76s1pDIZwgliAROwM715tcd07bi8hGVxJnYNZk3Qf4cQpJmgJGofVeGbD3XvFSLrzLqYbdba/tFlBHu3rWfhXHNPqZ5F0OVAYjcHFpxYBgCUMGGGxgwakaAgH8H6UmSrk5Bx+Y+zBiwI38vUrtsV8p22ri/4ieCv7MvrettOmuswAJJNuR5kI/UuJOJmdt99z+h64F+Jlu63Fha1jt8OzIbXmhBbaASB0XfIMdj36RWr7JSc5qXw9LbXd48vmuUeX2wTdnw3YstbdVbyMHLjDOUTFZZoMHqRJG3Tfaet8CstaVRzOWAGRM2WPIQCNwQ0NO/evN+3Klekgj9xFZbfEwgC3Fj9KlAzBoBMR1UwpO5I/mrBrszyXtRT3iiN1GvfUpDWwlo4kq3mdiCZVwNliACPNvO+1eb5YYqkAsSonoIRmHT/lA+9e7MmSRiWZ2gxIydmAMbd60ON6zABQGJaTks+WIgzBiWKr/wBRPaKyJ2O273t1n8FyEI1w2I7V6Z1cjlvDEsIUtBJkiVBBG+3tsRtvHahbmflMQB5T5TIJmQVkz5Y6dJ+tiHHyVUiycnwKrkd1dsQ3yzHy9v1CtXU8btvAuaYkQhy6lcpmCBII2Gxkz2rcqvlFKLWcETafcr62r07kRtsGH8Jk7psciPsvvFZ7NljPMhukes7yQQBj1EDtB3r3z/zMMWHkDEPs4JLKyxiJAKnzbdRtWwRV2LUlk5GKZge2QCOa6iImRtO2xYEz96ldNwpxbUgnIiSjknc77Md169DPptXjhGnzuZZCLcHGNySGAJ3+X026qfSrABWD7RtrjLw4JbcnVpKpJ5iQNnS3GMBCvqW2A/acvtt7irj4B0PLvuS2TcvriAB5l6dxMepmPao8VZvBAGF7u3MgnaccQyiOyjJgPoT1moND71y+RXt0lVMMpZfmYPxAvLbXS3SVL275a3ae1duLcbk3QViyjsrBSzhsTGHTes3gPzWr92ArXr5uMi2b1pEPLtrigvojOCFDF8QCzNWbxjdFtbN/m2LTWrpZGvlgstauW4UIQXchzC7/ALis3hTid3UWme6I85CkWbtkMuKmQt/zkSW3IHTp3O4VCarBrtMLtt7ZJAdWQkdQGBBj33rPVf8AHtu62idbOfML6cDls6tB1FsP5rfmVccsiOizQEPqPB2ovJbW9esqdPZ5Nk20aGIu2Loe6pIhZ01sG2CdmbzdKz8a8O6rU8p7j2Q1u813C3cv2gFNhrWPNtxcLSxadtvL06wPEdHxGwQlrn3RYJ1cJddl3ZQmm5l856hcLeoJG5DXrewAFSmluFtW7XV13Oa8TZw5404sGyCmY2sheuQb8zPp2oD3qPBuoe6uo+ICXLPw4soJuJjYnIXLl1TdJfmXlLAgkMJmK1m/DliX/PCpeGtF5VGxbUm6LVxZ/WqXQjfxBF9BWr4a4ZqnAu3TfBt6XTbPd1SsX+DGcIHCO3M+bJSZnvWXgfM5lr4oa83v9D5GHO5eHItc7nb8qeZz+ZzfPER+mgLPwjhN8aj4jUtayWyLCraDYkZB2dsuhJVYXfHfczU/XPPDYv8AxGmn4z4jK98dzPiPh8cXx5fM/JjmcrDlb4zPeuh0Aqk/it4UbXaWbNtW1FoykmCVPzoCdt9uu23artSpaLp02KyD3RxrKwfn/wAPeItTaurotUmN1HCnOFYqYAWcgC/mVgd8lXuTNXTiFkkKQRKtIDGFMgrBMGOvpUz+IfgS3xC0WRVTUiCtyPmgfJcI6qfXqNvoeccJ4obx+C1pNvU2bgVPMFLOsquRMjJT5p3B2IB6V71Wirvrd9C/3R8s91/pf4LdGoa92f0LPa1ClcpA2kyRtHWfSO9ezdUb5CPqP89/61oX/CK2IfmMRO8AAW5uc1QAZHLDx1HZZkTWK7w20IJvEHfEk2hHlweAVgzO8ggHpFfLXadVzw2X67etZRtcP4raFtRkSemwJ67jfoCRBx6iaya3iR5JuWlYzADFHxEnHImOg/Y+taS8BS42KG7LCGb9IVmBO7Db5ZGMdNiJmry9sEEMJB2IO4IPUEdxWnQlPdrYrW3OLwjmJckmWLMYJJ3PSB/Qf0NfLjAAk9AJP2q8cT8P23tFLS27MsrErbEHCY+WI69fSRuCRUBrPDN63bL5rcI3KKpBiROJnzQJPQExsN9tSFseODkb4vnYxaJ009sPdaDdI3AJA8pYKInYAMZ77+wraPGbIIBuQSJEhunlPp/Ov+Qa96C0DasyolVQj2OEfvBI+9YrulsJGVsQTIOMqCYAk/p7Adtor5eyStsbllsubpbG3b1ilSwyMGCMGznYgYxkSZECN5HrV28McJayGuXNrlzGVkEKqjyrsN2ksT16wCetU7hXKtvafENbDho+aSfKrDrkwJUjr0EbxXTav+z6obz78ehS1lktolY/EG6i6dDcs2ric1d7tu66Wzi2LzZRmtmYAfaMuomsvgUf6OSL6XkLkobeouahQMV8oe75us7EmJ+1b/iDhHxVoWjeuWkyVn5RUMwXcLkVJQZBTKw3l2IrLwjhFnTIUspiGYuxLMzuxiWdnJZ2MDcknatMom9SlKAUpSgFKUoBSlKAUpSgFUfxx+G1jXubwc2b2OJYAFWj5S46kjpIIMfQVeKVNRqLKJ9dbwzjSfJxB+La/hNzka5G1Onx8t1QTsdh52EH0KtvuN4ibj4a1umv2zd0uMMSXEQ4Y7w4O69TA6em1SvHuGa2/wA5FuWxZuSAhg+UWnUq0pvm5Ru8Y99wef6/8KNXaYXtDe5VwM3l5hHlyBSG3JESCD12271bsnptTHMl0T818L+nZ+mxxZR0Klcr/wDVev0upOn4g/LZYYMEBVokicRuj9M1mP4ZBjoPhzVcywrG8l8iQbiEENB2JgDFoiRA3qlfpbacOa2fD7P0Z7UkySrxcWQQRIIIP0Ne60uJ8Tt2ADcYjLoACWMdTA3gT19x3IFV0eiCskqMWIyUlT6+X+/aD7zMCajvElz8rHHLMgfSNx9dwKidQTcZrjAC45LEjqCTKwevl2APsKngF1FmCQcgAdphtp2PQg9qzrdP/Etjbys59P7+jTlF21OD2bRVOFcbu2LilUDqji4qtBXZfc9ZmPQ4ntXWrHEtbdDPaQMh3tsDZIJOWAIylbUYZHd/NsBuBzXifhJXfmK6oOrDDaJdt8SJEPB9lFTP4dcDvMHU2yLV0B83QNYbAgW1w2yjzmMupnaN9lX06mLsrWHy/r9tzBVV2mkq7HlcL+77fY67Sozg/CTYa6xvNc5rZkMAApEjyx2wFtYP/DHrUnUZYFKUoBSlKAUpSgFKUoBSlKAUpSgFKUoCpeNtRYLW7F/Q/FB8cTAOJZwpgxKnHNtiJwx6kVyTjPhhrFw6jQXMCssiC4WZtsiumcL+eFEhgQIiPNX6IpVvT66+hYg9n2e6f0exxxTOK8A/E63cVUvBUvABSWYqrNMFpCEIsSTJ9gDtUXx3j63L73FDMCLUQWOIKAmAR5REv03n1mOteJvBGj1oY3bIFw/71PLckAgSR830aRsPSuCeEtYFDWp8zNKL0nbeCdgdqsLTVWVS1FOV04ymtlnO6flt3RLRJ+IkWSMmVA0STMRMAEzuDG+O8d/epfgttbZZWb8xoMyQGAmMVJgMBsY9p7Rj0WnwUDYtuSfUkyftvA9gK3LGkN1hbVM2Y7LtGwynzEDaJ+1fOaq53twXB9CtOow6pPfksHAuEfEscweSvzRIzMkFQR2EHKDPQetXjT6dbahERUUdFUAKPoBsK0+A6NrOnt2nIJURt0AnYD1gQJ7xUhVnT0qqHSj5++xzm2KUpU5EKUpQClKUApSlAKUpQClKUApSlAKUpQClKUB5dJBBmCI2JB39CNwfcVyTj34RNctu1prYvYqQAbgyZVGeRJIJuMXaYEQo6TXXaVNTfZTLqreP36+focayfnTh+l4ja1VnRX1ZbjwyKWViyguYZg8YkBhPUYL1iur+H/DN5bqXLoCKpnHIFiR0+WQB369quDWFLByqllkKxAyE9YPUTURxrjF1L1vT6eyl289u5ei5dNtAlpkU+YI5LFrigCI6kkd49QqbZqcYdL7pcZ81/wBFqOruVbhnZk3SqjqPGwS5ctPYK3EvaSyFkn/aRZyLMqlFKc0iJ82HXet7w14kOqdkNrCLNq9OWX+su37cfKOnImf5vbfyViwUqseD/E1zWeZrNu2hXIY3LzN80Qc7CJ6/K7f41Z6AUpSgFKUoBSlKAUpSgFKUoBSlKAUpSgFKUoBSlKAVGcZ4FZ1OJuhwyBgGt3blp4eM1ytMpKNAlZgwPSlKA8W/DemVWVbQVWexcKhmAy0wtizAB8oUWrew2OO8yaw2fCemR0uILqMiqow1F9AVR2uKHVbgFwBrj7MD8xHSlKAzcH8PWdMfyTeAxKhG1F97YBIPlS45RenUARv61L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15364" name="AutoShape 4" descr="data:image/jpeg;base64,/9j/4AAQSkZJRgABAQAAAQABAAD/2wCEAAkGBxQTEhUTExIWFRUWGRcWGBYYFhgbFxweFxcbGBccFx4YHSghGBomHxgXITEiJikrLjAuFx8zODMsNygtLi0BCgoKDg0OGxAQGzcmICY3LSw3MjQyLDUsLDcsNC8sLy81NC8sNCw0NS0tNC0sLywsLDQvLDQsLSwsLCwsLCwsLP/AABEIAQcAwAMBIgACEQEDEQH/xAAcAAEAAgMBAQEAAAAAAAAAAAAABQYDBAcCAQj/xABAEAACAQMCBAQEBAMECQUAAAABAhEAAxIEIQUTMUEGIlFhFDJxgQcjQpFSYqEVscHwJDM0Q1NygpLRFkRzovH/xAAaAQEAAwEBAQAAAAAAAAAAAAAAAwQFAQIG/8QAMREAAgIBAwIDCAIABwAAAAAAAAECAxEEITESQRNRcQUiMmGBkaHBFPAGM2JysdHx/9oADAMBAAIRAxEAPwDuFKUoBSlKAUpSgFKUoBSlKAUpVQ8Q+Lr2nuNa+GAPVHZ5VlmJCqPaIkEftPmc1BZkccklllvpVe4D4stahghBtXI2VisMe4QzLHvEA/tVhpGSksoJp8ClKV6OilKUApSlAKUpQClKUApSlAVjx5xW7p00/JYqbuoW00crLE2brkKbxCAyi7k9j61Etx+9mUfWpphasWbwa6llzda5duowbltiyrgixaIMuN+1XjUaZLgxdFcTMMoIn1g96xjQWvJ+Vb8hlPIvlJ6ldvKfpQFSTxUwuW1e8gjXau1dXyyLNmzfurI6iAltsvQj1qH0XjfUXLNzNjZuNe0j22ewbeFjVahLTLF1QLjWwTNwSpzXc10Z9DaLMxtIWYYsxRZK+jGJI9q9X9Jbf57aNtHmUHaQY3HSQD9hQFE0/iS/curpjq0tpzdSg1gS3+ZyEsuqLlNsPN24GIH/ALdoAMxFajxprSodWxAsWWzFu18Plc1N+yt2+XbmJYdbSPKTiGJJ6E9OuaG0yC21pCg6IUUqI6QIivbaZDMopyXE+UbqJhT6rudvc0BlpXwCNhX2gFVb8ReX8L5inMyTlyRkfOofDufKTPtVprmPj3ii3tQERpW0Csjpkx8/1jFR9Qag1M1Gt59COx4iVsGuo+C+Li9p1V3m4n5ZlpZo3VjJkkrEnuQ1ctr3ZuFWDAwymVYbEH1B7Vl0X+FLPYrVz6WdwpVV8GeI31Ba1dguozVgIyWYaY2kEr6fN7GrVWxCanHqiXE01lFWs8ZvvqLp5unt2bWoGmNp1bmuTbV5V8wA5LjFMTIHXfaBveNNUmlTVE6dxqdNqNRatKjzaNq1zVDtzDzVGyMQEhiPWKvT8H05vDUGxaN9RAvG2vMAiNmiRsSOvc1it+HtIpusulsA3gRdItJNwNuwubeYHuD1r2dNHjnEr41Gn0th7VpryXrhuXUZxFnljBEDpLE3QZy2CHYztTn/ABF1MwLdnz2FW35XIbUvfvWbcHLewy6e5cHeI3q9HwtouXyfgtNysuZy+RbwyjHLHGMo2nrG1bTcIsEqTYtSuAU8tduWGFvHbbEXHA9M2jqaAoei8batzauFbfJP9n8wiy2I+LS0XJuc6Ug3PKOW36QTuSMuo/EF7fwufKAbJ9STIxtnUfD2ym+x2d2J/TZb1q4Dw5o80ufB6fmIECPybeSi2AECnGVCgACOkCK2E4TYCuosWgtxcHUW1AdfN5XEeZfM2x/iPrQG5SviqAAAIA2Ar7QClKUApSlAKUpQCvgNaXG7eWnujENKNALFQTGwLKrECe+J+hqO8Fso0akYqs3T5SMABcboQzCI7z9YM0BP0qB13jDSWh/rg57C355+6+Ufciqfx7x3dugrYBsp3aRzD9xsn2k+9QWamuHLPEpxRPeNvFPJBsWW/MI87A/ID2EfrP8ATr6VzYNXlm9aE1k33O2WXwVZzcmZFNewaxLXsNUDZ4N3Rap7TZ22KNBWR1gxI+hgfsD2rq/hvUtc0tp33ZlEk9+wP3AB+9cdDVu6bi1+2uNu/cRZnFW2B9RPTr06d4qzpdT4TalnBLXZ08nZ617euts5ti4huL1QMMhsDuOvcfvXLL/ifVuuJ1DR3xCK3WfmVQR9jUXzTOWTBgcg0+aZmZPU/XrO9XJa+CxhEjvXY7a1wAgEgE9ATuY3Meteq4rqdS9xs7jM7erGT9vTp2qzcG8bvaULeTmqP1gxcAk/NkYfaN5Xp3Jr1Xrq5PD2PUbk2dEpXi1cyUMARIBggg7idwdwfavdXSUUpSgFKiuP8Me+qi3ea0w5nmV3HzWnVZCsA0OUbf8Ag96qHjK1qNLauau5rXVBkeSj3BLubgtIjdlHNIO3+7RoGEV6hCU5KMVlvYFk8X+LtPw+2HvEl2nl2lEs5ET7KBIkn+p2qC/C/wAa3NctxdQALmbsmKwpQYSAZ3ZS0fT6GuP6bhd7XM2q1F4+YwmbMZC7AZH9IgiBuYPSZrrvgbhWTpeRkVLJZeWB5vNbIHljyKcpB74+hqxqLaKo/wAaEeqzPvS7Rx2X7f8AVPHTvw3bN4Xb5nQKrHEMf7RsklswFhTclIZLwLBGBCPIAkEMwLdQtWeqjxdgvFNMdgWXGQb2TA57AbWYlVnq3sIE1SAk/GfELdnR3jdYAMpQDEtJYHYAKxO09jsDselce1fGHvpbljykZlRMpAEsFygAM0kAmNth2mrj+KvF8v8ARxtygbjMGA8xQhQNjBCsTv8AxDaufaTfT5emTbmTIbLcnqdq7Kvqra80yZVZg890zdmhNMaY18wjJPdIpQV6TOHta9CvAFegaA9ivteZr0DXDp9FBXyvtcB9FWTwRwnnXw7Cbdohj6F+qL9vmP0X+Kq2KunhnxZYs27Vk2mQdHuSpGTHdz0OM9TG220Da1pIwc8zfBJWlncv1K+KZEjcGvtbhcFKUoBXIPx+vf7HbbIITdZiJ/kG3YtBb9/eutatWNtwhhyrYn0aPKf3iuYfilwjW/AOWZNQiAMzFAHT8wEvbAB+VZQnL5ST9L3syxV6qDfptzumv2eZcHvS3kZFa2QUIGJHSO0Vs2tS6rirlRlmSsqxMADJgZIEbD33naKR4Avu1m2quClvNbik+aXZmVh5enyxv+p+sCrjXxmqqno9ROpNppteT57/AIZu1uNsE2ia0XiW8pUOVdJCsSMWALbsSNjAnsNh962PEq4azT3yoKripIR8zkXCqrQUILFNvLABJaOlcY+29YTp8n0bfnXMAty3uxszdLcw4lWW2UUyJZTBgTuDpezdRO1NT3wUdZVGDTiQvHLhuXr5aVLXLkw248xAgiO0QfpUSbWCcoEktluYmCfMTHWJ/qKkuLEnUXiTuXP7DZf/AKhaj9S0FSfUj91Jn6bf49q2Lm1U5R5wJtqnK5wZpr1WIN716B96+VME86i0WEBoMqZiflYHpI9K1W4XJnPvlsvuTvvv1iRBgCt4VkqSM3Hg6pNEZb4TCqMgSoiceu6nzCd/lIO+4Y1Iae1ioWZjv/49BWQV9pKxy5DbfJ9FfRXkVPeFuAfFuwL4JbxLQJY5ZQFnYfL1IP0rlcHOXTHk7GLbwiI0una44t21Lu3RR1+p9B7mBVj0fgXVPBc27QPqxdx7FVAX9nP+FX/hPCrWmTC0sDqSd2YxEse5/p6RW7WpXoYJe/uyzGlLkp3DvAVtHDXrvNA3wwxUnb5pJkddu/8AfL63wrpbiBBZW3BWDaVUaF2iQJiNqmqVajVCKwlsSKKWxo8E4d8PZWzmzhMoZomCxIG22wMbenat6lK9pY2PQpSldAqt+P8AxG+g0bX0tcxsggn5FLTDXI3xmBt1LAbTNbHE/E9qzzAwJa3cS2UBBYhkW4zgTOKozMf/AIzEmKgeM+KdNqVuaW9p7jW2blPJAEhmIKkHrCJcB2H5i7yCBLRKEbIuxZjlZXmu5x8HO/Buidr13WFES3eDFVViSCz5ED0A3679Pep/W8VVCVCl3HpGIJ3AYk/Q7A7GqjxjhT6Nm1HD3utYAcuHxJCoyDNgNnQrdssGiQLm/wArRG6LxRbaA4xPUsWBE9SSTuJnv6132h7Mer1MtVKanB44TTWNkmn5Jc5eedi9p9RGEFDhlr0uvKW3tuXbymG+YiVggjr13ET1I2gV0Dh2pS5bV0jHpA7EbEe0GR9q5ZotULk7EQ0HffZtx7EwYO9dM4SbRspyiDbxAX16D5vRtxIO8moP49dcnKHf7HjUyykUTXE867n8/MbIekmR9oIj2ivGnvi26XDJCNJgGYKlTEbmA0x3iO9W/wARcH5ozXa4gMbfMOuJjv6HeJPrVLSSQArEwTAUk7EAyBvO4qympRwyWqxSj6Fgv8EtXIdGKBt/yyuLTvIBBH3ET71A3rTI5tkFnHZQSWHZgBvHT6HaamfDukZc3IKqxEKREx1YgxBMx03id9qmjWLdp4OTX5PFukhbvwUtCDXsVaX0FpiS1pDJ3lFJPuTE1Wb9sK7qs4BiBJk7bET1MNI39KqWUdCzkzdRpHSs5yfAK9AV4Fe0NQYKp9YwCfTf9vSureDeCtpbJFzHmO2bR28oAUn9URPpLGPU8rQEnFci3UBAWf6gAE/eK7PwjUtcsW3dSjsoLKVKkHvsdwJ6T2rR0EFly7lihdzcpSlaZYFKUoBSlKAUpSgPkUivtKA+RVK8eeAdPqrFxrVhE1KqzIyKFLsBIV42YN0k9Jq7Uqai+yianW8NHGsn5s8M33uFrDyly3JOQOUAgEEH9QJ7+3Xeus8G0oSxbVYMqGJ9Swkn7n/AVT/xe4edLr7OvS2TbuALcgbZqCp37MyER/yGtvhnEWVJsMvLuANMdIndR0kyAZ6YdDO0vtSSjZG+KxXNZXlGS+KP33XyL1NT1FXTH4ov7p8P6FyAPrVPu6Hkassdw7EqI6c49Znchsh7Bv33rHG7qzkouen6CD7kAgj7SPetHX32vMXcAECEUMYX5T1gbllBmJED0rJs1MXD3WWNNoroWYktjw/iW0ATixI5kgY7YIHEmYGUgDsT3719veIrSqjYORcNwDYCDauBGDSdj8x9gpnepTQXA1tT1kbyADI2aQNpkGs9R5j5Hrpl5lD1XHy98lDcHmATzQAFUMuQBiG3aDuQwHsMFniqs4UqwZzM7RLg3D06HqY+vpU9xvTYXi3a5DfdVVSP2Cn9/StGKq2zWWmjB1LkrJRkfRX3sa+Bt8erHooEsfoBuatnBuArawv3gLhALPZdVKDafLt8y+5IJHbqPFNErH8iGEHIvfA+HWrFpVsgYkBi3dyQPMx7kiK368WnlQQIBAMHruO9e620sF0UpSugUrn/ABLxTqbevu2wRybep0lndbRQLfSyWDecXjcm6cSqFd1kwDGvwfxrqA7PqJ5SWdVebJLahxZulE+GKOS52IYMARkp7iQOkUrnGi8W6t9KqlkGrW+qXRgLTuly011fh11OK5Agr54BFm4RvFZeHeMrz3LANxSjjRZMbYTe98YLu2TBd9OnRmGxgkGaA6FSvKOCJBBB7gyK9UApSlAaXEVvSrWcDGQKu7KpkeU+VWmD2269aiU4drVtKnxCXHFvUWzcJZCWcqbFyAreZAGBE957wLHSgKPxHwrqr9trV+6ly2wuyrXrsZMtvlN8m+LIzY9BltPbkWt0F/hmruaN70ISGS4cisMZRsR2MYN6Qfv+la5p+OvB0uaNdQR+ZacKCO63DDA/fEg+3vWhoFC6X8W34Z7ej7P77P5HYzlW+uPKK5ZW4mbOcpPkXItuWaBuNplFgbDH3qR/s4QfMS8g5nsRHRRAx26ddzv3rT8MXFvWLd4wzkEMf4SNion5e31696ma+M1M512OD2abT9UfReL1pOPBDm4yq7LmpScsczbDdfN+kAyDvEhp71ODVg4hZZmjFBAcz6Bo+tbPCdfyWbIE23jKN8SNso/UCNj38oianf7b0xYLzVLA7ASf0qZED0uLv/MR2MaekjG2Gc7+XkU9Rc1LjH7KHx/UhzZtoM2Y5gDdukLA7ZZMZPZW+o3eBeHAyl9QjhsiAhOIEEwfI3mkR1MbbepkXvaOzdD22VS7NaYkNkWK89ILDdYLCBt0URhAzvxq00BLnUZFsWxRMFuG4+2wxdSJ7sBtvFhaeKll7mVcuuzqZvaXRpbGNtFQeigD+7rWwK0OTaZrZQEkFmd2UrdlSFCtkoZASxOIAELEQYqQFT4wcawSPBdSABaOxGWPoVkkAemIMR6Db2larBHSCQRuGHUGP69eh2NT/D9TzEDRB3BHaVJUx7SKI4bFKUroNVuG2Tc5ps2zc/4mC57CB5onpX1+H2iFBtWyFJKgosAkySu2xnetmlAa2q4fauZC5atvkAGzRWkKSVBkbgEkj0k15u8LsMMWsWmEKINtSIScBBHQZNHpkfWtulAY9PYVFCIqoo2CqAFH0A2FZKUoBSlKAUpSgNXimvSxae9c+VBJiJPYASRuSQB7mq7xfjei1aXNI6veDwCiwMhhzldGLAYwrMGmJtsOoirU6A9QDuDuJ3BkH6g71rtw2yRBs2yNtsFjYyO3qAftXYycWpLlA/PfC9Uug19/S803LMuoYACWTvE7dGT3IFXnS6hbi5LMSRuI6GDUX+NvDhY1Wk1iIkRhhAEm02YkehDET7VIaLX2nVChH5i8xRHbvPoZ2396r/4iolN16zH+Yt2uMx2efnjc0NBZs4Z4/ZtpaLultZBdgsiJA6u2+0hQSPcDrVrbglgiOUo7bSD0RdiDI2tWx/01SNXxhNO9tiTkrKQApbZjgdh6gsOoqXv/AIiaYMuKu6FgpcACCeyqTLEdxsZ2AYyBV9mpRqcmsZf3PeozKWCcu+HtMwYGwgy3JAgyGLhtv1BjIPUdq1jwzQ2FAYWkBEHN92EBYfJvzAAAADIECIiq9x3xZptVbtLaLsGuDIG2wAGMLn2gtcQAes7DExDWOIWgwRVhmJEBQOjYz9JB99ulWrdR0PCWTtGkVkepvBbn4hp0uqLTFg8IxhyAZYoxdvmyLFTuTunaa37ustrOVxViOpE79K5/d41b6A+cFsRBMtZ8xBiZErEdTMdxVlfUaa9+djcaeWAVOwfNeWBBjmZFN+kdTSqxzzlYK+sojU10vJK3tbaYYi+qk4bqyz5oZYn+IdO8Hb1rc0nGiFXC7YZISIG0MSqBSrQJIIGx3FROm4TYccxQxzAbJnfIkCFJyMhlBInqN6zafgdlD5AwEqcc2x8jm4uxPZmJ+9SlQtnDtZzFMriVOJAMjoCCNh2I/rW3VassysWVypIAOykHEkjqP5jWY6y7/wAQ/wDan9NutdyMEnxDiC2gZBZoJCDqY/uH+RJ2rNorpe2jMAGZVYgNkASASAw+Ye/eqP4h1zW8EWJukhmaS2IxBiT18/U9PT0v1cUk3g5nfApSlegKUpQClKUApSlAKUpQET4n4Ba1unexdA8w8rwCyN+llnoR/USO9cF+Bu6DWto7jBipBtvvEf6wQJEKwmVnrPWv0hXG/wAb+A3Fu2+IWyuCqltpYBg6uShAPzAgxA/hP1rV9nNXqWks+GSeM9pdvvx88hScJKSId1ynPzlupbeY6e0DsBsKzcOS2ualUHQjyjfLYqB+oyCf+sCtHhmtF22HAidiPQjr/n3FTvhziS6e+LtweTF0YgSVBg5QNzugH0JqhqdN7rqaw1+MGrXb0e+tyTt+GbpKkaZVI3BJtiNgB0kgwq9B0A9K3dL4J6F2toZy/LtgsGO5IdxEz3x39quQqvajiurk8vTAyfJmrqI/NBzIJxMiz26OxAIG1SOmrR4nrLH/AOENxHwxcQbiy6SAXxbYFpk24MjI9Mu8zW9ouE2lti3asZNGAe7ZIADPkcpVfKD5sAR0AEbGtzh3FNY11Bc0uFtscm3ySbbOcvMQfMAsjoSOsyLFXuFUYcENtsrcdT4IbS7LjiEw8hUdBj0C7DyxBHTYjYVlqn8R8Rubtz4d15RbZsQzEgQxBOwWRsCD0mYIA9afxVcVQHtrcIG7Z4kn3AUgfb9qk8ORD4MuUWTVcTtW2C3LioSMvMY26denY1Fa7xQo2srmf4mlUH2+Zv6A+tVrWcTe+5uOFAHlQCYAG53PUySJ2nEbVimsy/VOMnCPYpWWtNpG4dWz3Ve7ck5ICxgKoyH2VR/+k12AahSmYZcIyykYx1meke9cUU195hgKSSoMhSTiCdyQvQH3ioadX4eepZyRwt6c5Oy6XX2rn+ruo+0+V1bbpOx6Vs1xrh2vazdS6nzIZj+IdGU+xG3sYPauv6PUrdRbiGVcBgfY+vofar+n1CuT7MnhPqM1KUqwSClKUApSlAKUpQCoHxlwY6uxyMckYsG+WV8jBHXLurYnaDE1PVrPr7QbE3UDAkYlhMgKxEfR0P0YeteoTlCSlF4aB+Yrmk1XD7z6e+vLYkeY/IQD8ynE5I2wkdN+h6Wyav34pcJTX6TC1etG9ZfJVLrLHl5NbknysUdG/wC3sZrlHAOLLcTBmAuJsQTEgbA79+x9/rWva431LULniSzw+z88P/nuT6aeH0P6F+4B4qu2+XauBXtylsN5g6gtiCxJIYCR2Gy1dOK6lraAqVDs6IMgSDJ82wIJhcj16KT2rj1y+rAoGBJ8kAy0sIAAHU+1dE0+ttvjdu3bbXIt7B1K2zdAVVt77ZFoDdWy6xArLswuD3a1HgkNVxZ7WLPhiTGChi7T/Bv1A3iOgO4rYfj+lAk6i0PbMZdJjH5p9omonj9v8i4/6ratcU9TKjKNtyDEEdwahOJafNCB8wOS/Uf+RI+9ULtV4M4qS2f4PVEPEi3ndERrdY12411ti5yj0HRR9gAPtWGa8I8gH13oTWsidI8aRoAQ7FQPoe0j9q0rb6rLdUIyHpuskmN/mIKgdvKT3ra1I2DAbqQfeJGUfaayWtQrGFYE9YBBr5/WU+DNtLKe/oY2pq8Ke3DNLLUx03g9cJnAemxGU9xt1nvlvNehcAZxaZw6ztlHt0jvE1v0iqbs+SK/V8jQutfxXEEnFpnDrO0x7TEd4mrX4G4xq1uLpgJRrmY3tgQW/OUEmQuP5gEFi2fSoMVv8CS4dRZFr581IMSAAfMW/lCzPsY71Lp7nGxYR6hPDOx0qpfiQLgsW3R3REduYU1PwxAa062yzl0BUXDbJE9B0PQ5Pw8tXBp3Z7huLcuZWidSdT5Rato0XCzSpuJccCdg46GQNsuFppShNAKVD6bxRpLgdl1CY205jMTAwG2YLQGT+YSPevn/AKq0mIbnCC5txi+eYXPEpjkDj5tx036UBM0rQXjNjOzb5qh76s1pDIZwgliAROwM715tcd07bi8hGVxJnYNZk3Qf4cQpJmgJGofVeGbD3XvFSLrzLqYbdba/tFlBHu3rWfhXHNPqZ5F0OVAYjcHFpxYBgCUMGGGxgwakaAgH8H6UmSrk5Bx+Y+zBiwI38vUrtsV8p22ri/4ieCv7MvrettOmuswAJJNuR5kI/UuJOJmdt99z+h64F+Jlu63Fha1jt8OzIbXmhBbaASB0XfIMdj36RWr7JSc5qXw9LbXd48vmuUeX2wTdnw3YstbdVbyMHLjDOUTFZZoMHqRJG3Tfaet8CstaVRzOWAGRM2WPIQCNwQ0NO/evN+3Klekgj9xFZbfEwgC3Fj9KlAzBoBMR1UwpO5I/mrBrszyXtRT3iiN1GvfUpDWwlo4kq3mdiCZVwNliACPNvO+1eb5YYqkAsSonoIRmHT/lA+9e7MmSRiWZ2gxIydmAMbd60ON6zABQGJaTks+WIgzBiWKr/wBRPaKyJ2O273t1n8FyEI1w2I7V6Z1cjlvDEsIUtBJkiVBBG+3tsRtvHahbmflMQB5T5TIJmQVkz5Y6dJ+tiHHyVUiycnwKrkd1dsQ3yzHy9v1CtXU8btvAuaYkQhy6lcpmCBII2Gxkz2rcqvlFKLWcETafcr62r07kRtsGH8Jk7psciPsvvFZ7NljPMhukes7yQQBj1EDtB3r3z/zMMWHkDEPs4JLKyxiJAKnzbdRtWwRV2LUlk5GKZge2QCOa6iImRtO2xYEz96ldNwpxbUgnIiSjknc77Md169DPptXjhGnzuZZCLcHGNySGAJ3+X026qfSrABWD7RtrjLw4JbcnVpKpJ5iQNnS3GMBCvqW2A/acvtt7irj4B0PLvuS2TcvriAB5l6dxMepmPao8VZvBAGF7u3MgnaccQyiOyjJgPoT1moND71y+RXt0lVMMpZfmYPxAvLbXS3SVL275a3ae1duLcbk3QViyjsrBSzhsTGHTes3gPzWr92ArXr5uMi2b1pEPLtrigvojOCFDF8QCzNWbxjdFtbN/m2LTWrpZGvlgstauW4UIQXchzC7/ALis3hTid3UWme6I85CkWbtkMuKmQt/zkSW3IHTp3O4VCarBrtMLtt7ZJAdWQkdQGBBj33rPVf8AHtu62idbOfML6cDls6tB1FsP5rfmVccsiOizQEPqPB2ovJbW9esqdPZ5Nk20aGIu2Loe6pIhZ01sG2CdmbzdKz8a8O6rU8p7j2Q1u813C3cv2gFNhrWPNtxcLSxadtvL06wPEdHxGwQlrn3RYJ1cJddl3ZQmm5l856hcLeoJG5DXrewAFSmluFtW7XV13Oa8TZw5404sGyCmY2sheuQb8zPp2oD3qPBuoe6uo+ICXLPw4soJuJjYnIXLl1TdJfmXlLAgkMJmK1m/DliX/PCpeGtF5VGxbUm6LVxZ/WqXQjfxBF9BWr4a4ZqnAu3TfBt6XTbPd1SsX+DGcIHCO3M+bJSZnvWXgfM5lr4oa83v9D5GHO5eHItc7nb8qeZz+ZzfPER+mgLPwjhN8aj4jUtayWyLCraDYkZB2dsuhJVYXfHfczU/XPPDYv8AxGmn4z4jK98dzPiPh8cXx5fM/JjmcrDlb4zPeuh0Aqk/it4UbXaWbNtW1FoykmCVPzoCdt9uu23artSpaLp02KyD3RxrKwfn/wAPeItTaurotUmN1HCnOFYqYAWcgC/mVgd8lXuTNXTiFkkKQRKtIDGFMgrBMGOvpUz+IfgS3xC0WRVTUiCtyPmgfJcI6qfXqNvoeccJ4obx+C1pNvU2bgVPMFLOsquRMjJT5p3B2IB6V71Wirvrd9C/3R8s91/pf4LdGoa92f0LPa1ClcpA2kyRtHWfSO9ezdUb5CPqP89/61oX/CK2IfmMRO8AAW5uc1QAZHLDx1HZZkTWK7w20IJvEHfEk2hHlweAVgzO8ggHpFfLXadVzw2X67etZRtcP4raFtRkSemwJ67jfoCRBx6iaya3iR5JuWlYzADFHxEnHImOg/Y+taS8BS42KG7LCGb9IVmBO7Db5ZGMdNiJmry9sEEMJB2IO4IPUEdxWnQlPdrYrW3OLwjmJckmWLMYJJ3PSB/Qf0NfLjAAk9AJP2q8cT8P23tFLS27MsrErbEHCY+WI69fSRuCRUBrPDN63bL5rcI3KKpBiROJnzQJPQExsN9tSFseODkb4vnYxaJ009sPdaDdI3AJA8pYKInYAMZ77+wraPGbIIBuQSJEhunlPp/Ov+Qa96C0DasyolVQj2OEfvBI+9YrulsJGVsQTIOMqCYAk/p7Adtor5eyStsbllsubpbG3b1ilSwyMGCMGznYgYxkSZECN5HrV28McJayGuXNrlzGVkEKqjyrsN2ksT16wCetU7hXKtvafENbDho+aSfKrDrkwJUjr0EbxXTav+z6obz78ehS1lktolY/EG6i6dDcs2ric1d7tu66Wzi2LzZRmtmYAfaMuomsvgUf6OSL6XkLkobeouahQMV8oe75us7EmJ+1b/iDhHxVoWjeuWkyVn5RUMwXcLkVJQZBTKw3l2IrLwjhFnTIUspiGYuxLMzuxiWdnJZ2MDcknatMom9SlKAUpSgFKUoBSlKAUpSgFUfxx+G1jXubwc2b2OJYAFWj5S46kjpIIMfQVeKVNRqLKJ9dbwzjSfJxB+La/hNzka5G1Onx8t1QTsdh52EH0KtvuN4ibj4a1umv2zd0uMMSXEQ4Y7w4O69TA6em1SvHuGa2/wA5FuWxZuSAhg+UWnUq0pvm5Ru8Y99wef6/8KNXaYXtDe5VwM3l5hHlyBSG3JESCD12271bsnptTHMl0T818L+nZ+mxxZR0Klcr/wDVev0upOn4g/LZYYMEBVokicRuj9M1mP4ZBjoPhzVcywrG8l8iQbiEENB2JgDFoiRA3qlfpbacOa2fD7P0Z7UkySrxcWQQRIIIP0Ne60uJ8Tt2ADcYjLoACWMdTA3gT19x3IFV0eiCskqMWIyUlT6+X+/aD7zMCajvElz8rHHLMgfSNx9dwKidQTcZrjAC45LEjqCTKwevl2APsKngF1FmCQcgAdphtp2PQg9qzrdP/Etjbys59P7+jTlF21OD2bRVOFcbu2LilUDqji4qtBXZfc9ZmPQ4ntXWrHEtbdDPaQMh3tsDZIJOWAIylbUYZHd/NsBuBzXifhJXfmK6oOrDDaJdt8SJEPB9lFTP4dcDvMHU2yLV0B83QNYbAgW1w2yjzmMupnaN9lX06mLsrWHy/r9tzBVV2mkq7HlcL+77fY67Sozg/CTYa6xvNc5rZkMAApEjyx2wFtYP/DHrUnUZYFKUoBSlKAUpSgFKUoBSlKAUpSgFKUoCpeNtRYLW7F/Q/FB8cTAOJZwpgxKnHNtiJwx6kVyTjPhhrFw6jQXMCssiC4WZtsiumcL+eFEhgQIiPNX6IpVvT66+hYg9n2e6f0exxxTOK8A/E63cVUvBUvABSWYqrNMFpCEIsSTJ9gDtUXx3j63L73FDMCLUQWOIKAmAR5REv03n1mOteJvBGj1oY3bIFw/71PLckAgSR830aRsPSuCeEtYFDWp8zNKL0nbeCdgdqsLTVWVS1FOV04ymtlnO6flt3RLRJ+IkWSMmVA0STMRMAEzuDG+O8d/epfgttbZZWb8xoMyQGAmMVJgMBsY9p7Rj0WnwUDYtuSfUkyftvA9gK3LGkN1hbVM2Y7LtGwynzEDaJ+1fOaq53twXB9CtOow6pPfksHAuEfEscweSvzRIzMkFQR2EHKDPQetXjT6dbahERUUdFUAKPoBsK0+A6NrOnt2nIJURt0AnYD1gQJ7xUhVnT0qqHSj5++xzm2KUpU5EKUpQClKUApSlAKUpQClKUApSlAKUpQClKUB5dJBBmCI2JB39CNwfcVyTj34RNctu1prYvYqQAbgyZVGeRJIJuMXaYEQo6TXXaVNTfZTLqreP36+focayfnTh+l4ja1VnRX1ZbjwyKWViyguYZg8YkBhPUYL1iur+H/DN5bqXLoCKpnHIFiR0+WQB369quDWFLByqllkKxAyE9YPUTURxrjF1L1vT6eyl289u5ei5dNtAlpkU+YI5LFrigCI6kkd49QqbZqcYdL7pcZ81/wBFqOruVbhnZk3SqjqPGwS5ctPYK3EvaSyFkn/aRZyLMqlFKc0iJ82HXet7w14kOqdkNrCLNq9OWX+su37cfKOnImf5vbfyViwUqseD/E1zWeZrNu2hXIY3LzN80Qc7CJ6/K7f41Z6AUpSgFKUoBSlKAUpSgFKUoBSlKAUpSgFKUoBSlKAVGcZ4FZ1OJuhwyBgGt3blp4eM1ytMpKNAlZgwPSlKA8W/DemVWVbQVWexcKhmAy0wtizAB8oUWrew2OO8yaw2fCemR0uILqMiqow1F9AVR2uKHVbgFwBrj7MD8xHSlKAzcH8PWdMfyTeAxKhG1F97YBIPlS45RenUARv61L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15366" name="AutoShape 6" descr="data:image/jpeg;base64,/9j/4AAQSkZJRgABAQAAAQABAAD/2wCEAAkGBxQTEhUTExIWFRUWGRcWGBYYFhgbFxweFxcbGBccFx4YHSghGBomHxgXITEiJikrLjAuFx8zODMsNygtLi0BCgoKDg0OGxAQGzcmICY3LSw3MjQyLDUsLDcsNC8sLy81NC8sNCw0NS0tNC0sLywsLDQvLDQsLSwsLCwsLCwsLP/AABEIAQcAwAMBIgACEQEDEQH/xAAcAAEAAgMBAQEAAAAAAAAAAAAABQYDBAcCAQj/xABAEAACAQMCBAQEBAMECQUAAAABAhEAAxIEIQUTMUEGIlFhFDJxgQcjQpFSYqEVscHwJDM0Q1NygpLRFkRzovH/xAAaAQEAAwEBAQAAAAAAAAAAAAAAAwQFAQIG/8QAMREAAgIBAwIDCAIABwAAAAAAAAECAxEEITESQRNRcQUiMmGBkaHBFPAGM2JysdHx/9oADAMBAAIRAxEAPwDuFKUoBSlKAUpSgFKUoBSlKAUpVQ8Q+Lr2nuNa+GAPVHZ5VlmJCqPaIkEftPmc1BZkccklllvpVe4D4stahghBtXI2VisMe4QzLHvEA/tVhpGSksoJp8ClKV6OilKUApSlAKUpQClKUApSlAVjx5xW7p00/JYqbuoW00crLE2brkKbxCAyi7k9j61Etx+9mUfWpphasWbwa6llzda5duowbltiyrgixaIMuN+1XjUaZLgxdFcTMMoIn1g96xjQWvJ+Vb8hlPIvlJ6ldvKfpQFSTxUwuW1e8gjXau1dXyyLNmzfurI6iAltsvQj1qH0XjfUXLNzNjZuNe0j22ewbeFjVahLTLF1QLjWwTNwSpzXc10Z9DaLMxtIWYYsxRZK+jGJI9q9X9Jbf57aNtHmUHaQY3HSQD9hQFE0/iS/curpjq0tpzdSg1gS3+ZyEsuqLlNsPN24GIH/ALdoAMxFajxprSodWxAsWWzFu18Plc1N+yt2+XbmJYdbSPKTiGJJ6E9OuaG0yC21pCg6IUUqI6QIivbaZDMopyXE+UbqJhT6rudvc0BlpXwCNhX2gFVb8ReX8L5inMyTlyRkfOofDufKTPtVprmPj3ii3tQERpW0Csjpkx8/1jFR9Qag1M1Gt59COx4iVsGuo+C+Li9p1V3m4n5ZlpZo3VjJkkrEnuQ1ctr3ZuFWDAwymVYbEH1B7Vl0X+FLPYrVz6WdwpVV8GeI31Ba1dguozVgIyWYaY2kEr6fN7GrVWxCanHqiXE01lFWs8ZvvqLp5unt2bWoGmNp1bmuTbV5V8wA5LjFMTIHXfaBveNNUmlTVE6dxqdNqNRatKjzaNq1zVDtzDzVGyMQEhiPWKvT8H05vDUGxaN9RAvG2vMAiNmiRsSOvc1it+HtIpusulsA3gRdItJNwNuwubeYHuD1r2dNHjnEr41Gn0th7VpryXrhuXUZxFnljBEDpLE3QZy2CHYztTn/ABF1MwLdnz2FW35XIbUvfvWbcHLewy6e5cHeI3q9HwtouXyfgtNysuZy+RbwyjHLHGMo2nrG1bTcIsEqTYtSuAU8tduWGFvHbbEXHA9M2jqaAoei8batzauFbfJP9n8wiy2I+LS0XJuc6Ug3PKOW36QTuSMuo/EF7fwufKAbJ9STIxtnUfD2ym+x2d2J/TZb1q4Dw5o80ufB6fmIECPybeSi2AECnGVCgACOkCK2E4TYCuosWgtxcHUW1AdfN5XEeZfM2x/iPrQG5SviqAAAIA2Ar7QClKUApSlAKUpQCvgNaXG7eWnujENKNALFQTGwLKrECe+J+hqO8Fso0akYqs3T5SMABcboQzCI7z9YM0BP0qB13jDSWh/rg57C355+6+Ufciqfx7x3dugrYBsp3aRzD9xsn2k+9QWamuHLPEpxRPeNvFPJBsWW/MI87A/ID2EfrP8ATr6VzYNXlm9aE1k33O2WXwVZzcmZFNewaxLXsNUDZ4N3Rap7TZ22KNBWR1gxI+hgfsD2rq/hvUtc0tp33ZlEk9+wP3AB+9cdDVu6bi1+2uNu/cRZnFW2B9RPTr06d4qzpdT4TalnBLXZ08nZ617euts5ti4huL1QMMhsDuOvcfvXLL/ifVuuJ1DR3xCK3WfmVQR9jUXzTOWTBgcg0+aZmZPU/XrO9XJa+CxhEjvXY7a1wAgEgE9ATuY3Meteq4rqdS9xs7jM7erGT9vTp2qzcG8bvaULeTmqP1gxcAk/NkYfaN5Xp3Jr1Xrq5PD2PUbk2dEpXi1cyUMARIBggg7idwdwfavdXSUUpSgFKiuP8Me+qi3ea0w5nmV3HzWnVZCsA0OUbf8Ag96qHjK1qNLauau5rXVBkeSj3BLubgtIjdlHNIO3+7RoGEV6hCU5KMVlvYFk8X+LtPw+2HvEl2nl2lEs5ET7KBIkn+p2qC/C/wAa3NctxdQALmbsmKwpQYSAZ3ZS0fT6GuP6bhd7XM2q1F4+YwmbMZC7AZH9IgiBuYPSZrrvgbhWTpeRkVLJZeWB5vNbIHljyKcpB74+hqxqLaKo/wAaEeqzPvS7Rx2X7f8AVPHTvw3bN4Xb5nQKrHEMf7RsklswFhTclIZLwLBGBCPIAkEMwLdQtWeqjxdgvFNMdgWXGQb2TA57AbWYlVnq3sIE1SAk/GfELdnR3jdYAMpQDEtJYHYAKxO09jsDselce1fGHvpbljykZlRMpAEsFygAM0kAmNth2mrj+KvF8v8ARxtygbjMGA8xQhQNjBCsTv8AxDaufaTfT5emTbmTIbLcnqdq7Kvqra80yZVZg890zdmhNMaY18wjJPdIpQV6TOHta9CvAFegaA9ivteZr0DXDp9FBXyvtcB9FWTwRwnnXw7Cbdohj6F+qL9vmP0X+Kq2KunhnxZYs27Vk2mQdHuSpGTHdz0OM9TG220Da1pIwc8zfBJWlncv1K+KZEjcGvtbhcFKUoBXIPx+vf7HbbIITdZiJ/kG3YtBb9/eutatWNtwhhyrYn0aPKf3iuYfilwjW/AOWZNQiAMzFAHT8wEvbAB+VZQnL5ST9L3syxV6qDfptzumv2eZcHvS3kZFa2QUIGJHSO0Vs2tS6rirlRlmSsqxMADJgZIEbD33naKR4Avu1m2quClvNbik+aXZmVh5enyxv+p+sCrjXxmqqno9ROpNppteT57/AIZu1uNsE2ia0XiW8pUOVdJCsSMWALbsSNjAnsNh962PEq4azT3yoKripIR8zkXCqrQUILFNvLABJaOlcY+29YTp8n0bfnXMAty3uxszdLcw4lWW2UUyJZTBgTuDpezdRO1NT3wUdZVGDTiQvHLhuXr5aVLXLkw248xAgiO0QfpUSbWCcoEktluYmCfMTHWJ/qKkuLEnUXiTuXP7DZf/AKhaj9S0FSfUj91Jn6bf49q2Lm1U5R5wJtqnK5wZpr1WIN716B96+VME86i0WEBoMqZiflYHpI9K1W4XJnPvlsvuTvvv1iRBgCt4VkqSM3Hg6pNEZb4TCqMgSoiceu6nzCd/lIO+4Y1Iae1ioWZjv/49BWQV9pKxy5DbfJ9FfRXkVPeFuAfFuwL4JbxLQJY5ZQFnYfL1IP0rlcHOXTHk7GLbwiI0una44t21Lu3RR1+p9B7mBVj0fgXVPBc27QPqxdx7FVAX9nP+FX/hPCrWmTC0sDqSd2YxEse5/p6RW7WpXoYJe/uyzGlLkp3DvAVtHDXrvNA3wwxUnb5pJkddu/8AfL63wrpbiBBZW3BWDaVUaF2iQJiNqmqVajVCKwlsSKKWxo8E4d8PZWzmzhMoZomCxIG22wMbenat6lK9pY2PQpSldAqt+P8AxG+g0bX0tcxsggn5FLTDXI3xmBt1LAbTNbHE/E9qzzAwJa3cS2UBBYhkW4zgTOKozMf/AIzEmKgeM+KdNqVuaW9p7jW2blPJAEhmIKkHrCJcB2H5i7yCBLRKEbIuxZjlZXmu5x8HO/Buidr13WFES3eDFVViSCz5ED0A3679Pep/W8VVCVCl3HpGIJ3AYk/Q7A7GqjxjhT6Nm1HD3utYAcuHxJCoyDNgNnQrdssGiQLm/wArRG6LxRbaA4xPUsWBE9SSTuJnv6132h7Mer1MtVKanB44TTWNkmn5Jc5eedi9p9RGEFDhlr0uvKW3tuXbymG+YiVggjr13ET1I2gV0Dh2pS5bV0jHpA7EbEe0GR9q5ZotULk7EQ0HffZtx7EwYO9dM4SbRspyiDbxAX16D5vRtxIO8moP49dcnKHf7HjUyykUTXE867n8/MbIekmR9oIj2ivGnvi26XDJCNJgGYKlTEbmA0x3iO9W/wARcH5ozXa4gMbfMOuJjv6HeJPrVLSSQArEwTAUk7EAyBvO4qympRwyWqxSj6Fgv8EtXIdGKBt/yyuLTvIBBH3ET71A3rTI5tkFnHZQSWHZgBvHT6HaamfDukZc3IKqxEKREx1YgxBMx03id9qmjWLdp4OTX5PFukhbvwUtCDXsVaX0FpiS1pDJ3lFJPuTE1Wb9sK7qs4BiBJk7bET1MNI39KqWUdCzkzdRpHSs5yfAK9AV4Fe0NQYKp9YwCfTf9vSureDeCtpbJFzHmO2bR28oAUn9URPpLGPU8rQEnFci3UBAWf6gAE/eK7PwjUtcsW3dSjsoLKVKkHvsdwJ6T2rR0EFly7lihdzcpSlaZYFKUoBSlKAUpSgPkUivtKA+RVK8eeAdPqrFxrVhE1KqzIyKFLsBIV42YN0k9Jq7Uqai+yianW8NHGsn5s8M33uFrDyly3JOQOUAgEEH9QJ7+3Xeus8G0oSxbVYMqGJ9Swkn7n/AVT/xe4edLr7OvS2TbuALcgbZqCp37MyER/yGtvhnEWVJsMvLuANMdIndR0kyAZ6YdDO0vtSSjZG+KxXNZXlGS+KP33XyL1NT1FXTH4ov7p8P6FyAPrVPu6Hkassdw7EqI6c49Znchsh7Bv33rHG7qzkouen6CD7kAgj7SPetHX32vMXcAECEUMYX5T1gbllBmJED0rJs1MXD3WWNNoroWYktjw/iW0ATixI5kgY7YIHEmYGUgDsT3719veIrSqjYORcNwDYCDauBGDSdj8x9gpnepTQXA1tT1kbyADI2aQNpkGs9R5j5Hrpl5lD1XHy98lDcHmATzQAFUMuQBiG3aDuQwHsMFniqs4UqwZzM7RLg3D06HqY+vpU9xvTYXi3a5DfdVVSP2Cn9/StGKq2zWWmjB1LkrJRkfRX3sa+Bt8erHooEsfoBuatnBuArawv3gLhALPZdVKDafLt8y+5IJHbqPFNErH8iGEHIvfA+HWrFpVsgYkBi3dyQPMx7kiK368WnlQQIBAMHruO9e620sF0UpSugUrn/ABLxTqbevu2wRybep0lndbRQLfSyWDecXjcm6cSqFd1kwDGvwfxrqA7PqJ5SWdVebJLahxZulE+GKOS52IYMARkp7iQOkUrnGi8W6t9KqlkGrW+qXRgLTuly011fh11OK5Agr54BFm4RvFZeHeMrz3LANxSjjRZMbYTe98YLu2TBd9OnRmGxgkGaA6FSvKOCJBBB7gyK9UApSlAaXEVvSrWcDGQKu7KpkeU+VWmD2269aiU4drVtKnxCXHFvUWzcJZCWcqbFyAreZAGBE957wLHSgKPxHwrqr9trV+6ly2wuyrXrsZMtvlN8m+LIzY9BltPbkWt0F/hmruaN70ISGS4cisMZRsR2MYN6Qfv+la5p+OvB0uaNdQR+ZacKCO63DDA/fEg+3vWhoFC6X8W34Z7ej7P77P5HYzlW+uPKK5ZW4mbOcpPkXItuWaBuNplFgbDH3qR/s4QfMS8g5nsRHRRAx26ddzv3rT8MXFvWLd4wzkEMf4SNion5e31696ma+M1M512OD2abT9UfReL1pOPBDm4yq7LmpScsczbDdfN+kAyDvEhp71ODVg4hZZmjFBAcz6Bo+tbPCdfyWbIE23jKN8SNso/UCNj38oianf7b0xYLzVLA7ASf0qZED0uLv/MR2MaekjG2Gc7+XkU9Rc1LjH7KHx/UhzZtoM2Y5gDdukLA7ZZMZPZW+o3eBeHAyl9QjhsiAhOIEEwfI3mkR1MbbepkXvaOzdD22VS7NaYkNkWK89ILDdYLCBt0URhAzvxq00BLnUZFsWxRMFuG4+2wxdSJ7sBtvFhaeKll7mVcuuzqZvaXRpbGNtFQeigD+7rWwK0OTaZrZQEkFmd2UrdlSFCtkoZASxOIAELEQYqQFT4wcawSPBdSABaOxGWPoVkkAemIMR6Db2larBHSCQRuGHUGP69eh2NT/D9TzEDRB3BHaVJUx7SKI4bFKUroNVuG2Tc5ps2zc/4mC57CB5onpX1+H2iFBtWyFJKgosAkySu2xnetmlAa2q4fauZC5atvkAGzRWkKSVBkbgEkj0k15u8LsMMWsWmEKINtSIScBBHQZNHpkfWtulAY9PYVFCIqoo2CqAFH0A2FZKUoBSlKAUpSgNXimvSxae9c+VBJiJPYASRuSQB7mq7xfjei1aXNI6veDwCiwMhhzldGLAYwrMGmJtsOoirU6A9QDuDuJ3BkH6g71rtw2yRBs2yNtsFjYyO3qAftXYycWpLlA/PfC9Uug19/S803LMuoYACWTvE7dGT3IFXnS6hbi5LMSRuI6GDUX+NvDhY1Wk1iIkRhhAEm02YkehDET7VIaLX2nVChH5i8xRHbvPoZ2396r/4iolN16zH+Yt2uMx2efnjc0NBZs4Z4/ZtpaLultZBdgsiJA6u2+0hQSPcDrVrbglgiOUo7bSD0RdiDI2tWx/01SNXxhNO9tiTkrKQApbZjgdh6gsOoqXv/AIiaYMuKu6FgpcACCeyqTLEdxsZ2AYyBV9mpRqcmsZf3PeozKWCcu+HtMwYGwgy3JAgyGLhtv1BjIPUdq1jwzQ2FAYWkBEHN92EBYfJvzAAAADIECIiq9x3xZptVbtLaLsGuDIG2wAGMLn2gtcQAes7DExDWOIWgwRVhmJEBQOjYz9JB99ulWrdR0PCWTtGkVkepvBbn4hp0uqLTFg8IxhyAZYoxdvmyLFTuTunaa37ustrOVxViOpE79K5/d41b6A+cFsRBMtZ8xBiZErEdTMdxVlfUaa9+djcaeWAVOwfNeWBBjmZFN+kdTSqxzzlYK+sojU10vJK3tbaYYi+qk4bqyz5oZYn+IdO8Hb1rc0nGiFXC7YZISIG0MSqBSrQJIIGx3FROm4TYccxQxzAbJnfIkCFJyMhlBInqN6zafgdlD5AwEqcc2x8jm4uxPZmJ+9SlQtnDtZzFMriVOJAMjoCCNh2I/rW3VassysWVypIAOykHEkjqP5jWY6y7/wAQ/wDan9NutdyMEnxDiC2gZBZoJCDqY/uH+RJ2rNorpe2jMAGZVYgNkASASAw+Ye/eqP4h1zW8EWJukhmaS2IxBiT18/U9PT0v1cUk3g5nfApSlegKUpQClKUApSlAKUpQET4n4Ba1unexdA8w8rwCyN+llnoR/USO9cF+Bu6DWto7jBipBtvvEf6wQJEKwmVnrPWv0hXG/wAb+A3Fu2+IWyuCqltpYBg6uShAPzAgxA/hP1rV9nNXqWks+GSeM9pdvvx88hScJKSId1ynPzlupbeY6e0DsBsKzcOS2ualUHQjyjfLYqB+oyCf+sCtHhmtF22HAidiPQjr/n3FTvhziS6e+LtweTF0YgSVBg5QNzugH0JqhqdN7rqaw1+MGrXb0e+tyTt+GbpKkaZVI3BJtiNgB0kgwq9B0A9K3dL4J6F2toZy/LtgsGO5IdxEz3x39quQqvajiurk8vTAyfJmrqI/NBzIJxMiz26OxAIG1SOmrR4nrLH/AOENxHwxcQbiy6SAXxbYFpk24MjI9Mu8zW9ouE2lti3asZNGAe7ZIADPkcpVfKD5sAR0AEbGtzh3FNY11Bc0uFtscm3ySbbOcvMQfMAsjoSOsyLFXuFUYcENtsrcdT4IbS7LjiEw8hUdBj0C7DyxBHTYjYVlqn8R8Rubtz4d15RbZsQzEgQxBOwWRsCD0mYIA9afxVcVQHtrcIG7Z4kn3AUgfb9qk8ORD4MuUWTVcTtW2C3LioSMvMY26denY1Fa7xQo2srmf4mlUH2+Zv6A+tVrWcTe+5uOFAHlQCYAG53PUySJ2nEbVimsy/VOMnCPYpWWtNpG4dWz3Ve7ck5ICxgKoyH2VR/+k12AahSmYZcIyykYx1meke9cUU195hgKSSoMhSTiCdyQvQH3ioadX4eepZyRwt6c5Oy6XX2rn+ruo+0+V1bbpOx6Vs1xrh2vazdS6nzIZj+IdGU+xG3sYPauv6PUrdRbiGVcBgfY+vofar+n1CuT7MnhPqM1KUqwSClKUApSlAKUpQCoHxlwY6uxyMckYsG+WV8jBHXLurYnaDE1PVrPr7QbE3UDAkYlhMgKxEfR0P0YeteoTlCSlF4aB+Yrmk1XD7z6e+vLYkeY/IQD8ynE5I2wkdN+h6Wyav34pcJTX6TC1etG9ZfJVLrLHl5NbknysUdG/wC3sZrlHAOLLcTBmAuJsQTEgbA79+x9/rWva431LULniSzw+z88P/nuT6aeH0P6F+4B4qu2+XauBXtylsN5g6gtiCxJIYCR2Gy1dOK6lraAqVDs6IMgSDJ82wIJhcj16KT2rj1y+rAoGBJ8kAy0sIAAHU+1dE0+ttvjdu3bbXIt7B1K2zdAVVt77ZFoDdWy6xArLswuD3a1HgkNVxZ7WLPhiTGChi7T/Bv1A3iOgO4rYfj+lAk6i0PbMZdJjH5p9omonj9v8i4/6ratcU9TKjKNtyDEEdwahOJafNCB8wOS/Uf+RI+9ULtV4M4qS2f4PVEPEi3ndERrdY12411ti5yj0HRR9gAPtWGa8I8gH13oTWsidI8aRoAQ7FQPoe0j9q0rb6rLdUIyHpuskmN/mIKgdvKT3ra1I2DAbqQfeJGUfaayWtQrGFYE9YBBr5/WU+DNtLKe/oY2pq8Ke3DNLLUx03g9cJnAemxGU9xt1nvlvNehcAZxaZw6ztlHt0jvE1v0iqbs+SK/V8jQutfxXEEnFpnDrO0x7TEd4mrX4G4xq1uLpgJRrmY3tgQW/OUEmQuP5gEFi2fSoMVv8CS4dRZFr581IMSAAfMW/lCzPsY71Lp7nGxYR6hPDOx0qpfiQLgsW3R3REduYU1PwxAa062yzl0BUXDbJE9B0PQ5Pw8tXBp3Z7huLcuZWidSdT5Rato0XCzSpuJccCdg46GQNsuFppShNAKVD6bxRpLgdl1CY205jMTAwG2YLQGT+YSPevn/AKq0mIbnCC5txi+eYXPEpjkDj5tx036UBM0rQXjNjOzb5qh76s1pDIZwgliAROwM715tcd07bi8hGVxJnYNZk3Qf4cQpJmgJGofVeGbD3XvFSLrzLqYbdba/tFlBHu3rWfhXHNPqZ5F0OVAYjcHFpxYBgCUMGGGxgwakaAgH8H6UmSrk5Bx+Y+zBiwI38vUrtsV8p22ri/4ieCv7MvrettOmuswAJJNuR5kI/UuJOJmdt99z+h64F+Jlu63Fha1jt8OzIbXmhBbaASB0XfIMdj36RWr7JSc5qXw9LbXd48vmuUeX2wTdnw3YstbdVbyMHLjDOUTFZZoMHqRJG3Tfaet8CstaVRzOWAGRM2WPIQCNwQ0NO/evN+3Klekgj9xFZbfEwgC3Fj9KlAzBoBMR1UwpO5I/mrBrszyXtRT3iiN1GvfUpDWwlo4kq3mdiCZVwNliACPNvO+1eb5YYqkAsSonoIRmHT/lA+9e7MmSRiWZ2gxIydmAMbd60ON6zABQGJaTks+WIgzBiWKr/wBRPaKyJ2O273t1n8FyEI1w2I7V6Z1cjlvDEsIUtBJkiVBBG+3tsRtvHahbmflMQB5T5TIJmQVkz5Y6dJ+tiHHyVUiycnwKrkd1dsQ3yzHy9v1CtXU8btvAuaYkQhy6lcpmCBII2Gxkz2rcqvlFKLWcETafcr62r07kRtsGH8Jk7psciPsvvFZ7NljPMhukes7yQQBj1EDtB3r3z/zMMWHkDEPs4JLKyxiJAKnzbdRtWwRV2LUlk5GKZge2QCOa6iImRtO2xYEz96ldNwpxbUgnIiSjknc77Md169DPptXjhGnzuZZCLcHGNySGAJ3+X026qfSrABWD7RtrjLw4JbcnVpKpJ5iQNnS3GMBCvqW2A/acvtt7irj4B0PLvuS2TcvriAB5l6dxMepmPao8VZvBAGF7u3MgnaccQyiOyjJgPoT1moND71y+RXt0lVMMpZfmYPxAvLbXS3SVL275a3ae1duLcbk3QViyjsrBSzhsTGHTes3gPzWr92ArXr5uMi2b1pEPLtrigvojOCFDF8QCzNWbxjdFtbN/m2LTWrpZGvlgstauW4UIQXchzC7/ALis3hTid3UWme6I85CkWbtkMuKmQt/zkSW3IHTp3O4VCarBrtMLtt7ZJAdWQkdQGBBj33rPVf8AHtu62idbOfML6cDls6tB1FsP5rfmVccsiOizQEPqPB2ovJbW9esqdPZ5Nk20aGIu2Loe6pIhZ01sG2CdmbzdKz8a8O6rU8p7j2Q1u813C3cv2gFNhrWPNtxcLSxadtvL06wPEdHxGwQlrn3RYJ1cJddl3ZQmm5l856hcLeoJG5DXrewAFSmluFtW7XV13Oa8TZw5404sGyCmY2sheuQb8zPp2oD3qPBuoe6uo+ICXLPw4soJuJjYnIXLl1TdJfmXlLAgkMJmK1m/DliX/PCpeGtF5VGxbUm6LVxZ/WqXQjfxBF9BWr4a4ZqnAu3TfBt6XTbPd1SsX+DGcIHCO3M+bJSZnvWXgfM5lr4oa83v9D5GHO5eHItc7nb8qeZz+ZzfPER+mgLPwjhN8aj4jUtayWyLCraDYkZB2dsuhJVYXfHfczU/XPPDYv8AxGmn4z4jK98dzPiPh8cXx5fM/JjmcrDlb4zPeuh0Aqk/it4UbXaWbNtW1FoykmCVPzoCdt9uu23artSpaLp02KyD3RxrKwfn/wAPeItTaurotUmN1HCnOFYqYAWcgC/mVgd8lXuTNXTiFkkKQRKtIDGFMgrBMGOvpUz+IfgS3xC0WRVTUiCtyPmgfJcI6qfXqNvoeccJ4obx+C1pNvU2bgVPMFLOsquRMjJT5p3B2IB6V71Wirvrd9C/3R8s91/pf4LdGoa92f0LPa1ClcpA2kyRtHWfSO9ezdUb5CPqP89/61oX/CK2IfmMRO8AAW5uc1QAZHLDx1HZZkTWK7w20IJvEHfEk2hHlweAVgzO8ggHpFfLXadVzw2X67etZRtcP4raFtRkSemwJ67jfoCRBx6iaya3iR5JuWlYzADFHxEnHImOg/Y+taS8BS42KG7LCGb9IVmBO7Db5ZGMdNiJmry9sEEMJB2IO4IPUEdxWnQlPdrYrW3OLwjmJckmWLMYJJ3PSB/Qf0NfLjAAk9AJP2q8cT8P23tFLS27MsrErbEHCY+WI69fSRuCRUBrPDN63bL5rcI3KKpBiROJnzQJPQExsN9tSFseODkb4vnYxaJ009sPdaDdI3AJA8pYKInYAMZ77+wraPGbIIBuQSJEhunlPp/Ov+Qa96C0DasyolVQj2OEfvBI+9YrulsJGVsQTIOMqCYAk/p7Adtor5eyStsbllsubpbG3b1ilSwyMGCMGznYgYxkSZECN5HrV28McJayGuXNrlzGVkEKqjyrsN2ksT16wCetU7hXKtvafENbDho+aSfKrDrkwJUjr0EbxXTav+z6obz78ehS1lktolY/EG6i6dDcs2ric1d7tu66Wzi2LzZRmtmYAfaMuomsvgUf6OSL6XkLkobeouahQMV8oe75us7EmJ+1b/iDhHxVoWjeuWkyVn5RUMwXcLkVJQZBTKw3l2IrLwjhFnTIUspiGYuxLMzuxiWdnJZ2MDcknatMom9SlKAUpSgFKUoBSlKAUpSgFUfxx+G1jXubwc2b2OJYAFWj5S46kjpIIMfQVeKVNRqLKJ9dbwzjSfJxB+La/hNzka5G1Onx8t1QTsdh52EH0KtvuN4ibj4a1umv2zd0uMMSXEQ4Y7w4O69TA6em1SvHuGa2/wA5FuWxZuSAhg+UWnUq0pvm5Ru8Y99wef6/8KNXaYXtDe5VwM3l5hHlyBSG3JESCD12271bsnptTHMl0T818L+nZ+mxxZR0Klcr/wDVev0upOn4g/LZYYMEBVokicRuj9M1mP4ZBjoPhzVcywrG8l8iQbiEENB2JgDFoiRA3qlfpbacOa2fD7P0Z7UkySrxcWQQRIIIP0Ne60uJ8Tt2ADcYjLoACWMdTA3gT19x3IFV0eiCskqMWIyUlT6+X+/aD7zMCajvElz8rHHLMgfSNx9dwKidQTcZrjAC45LEjqCTKwevl2APsKngF1FmCQcgAdphtp2PQg9qzrdP/Etjbys59P7+jTlF21OD2bRVOFcbu2LilUDqji4qtBXZfc9ZmPQ4ntXWrHEtbdDPaQMh3tsDZIJOWAIylbUYZHd/NsBuBzXifhJXfmK6oOrDDaJdt8SJEPB9lFTP4dcDvMHU2yLV0B83QNYbAgW1w2yjzmMupnaN9lX06mLsrWHy/r9tzBVV2mkq7HlcL+77fY67Sozg/CTYa6xvNc5rZkMAApEjyx2wFtYP/DHrUnUZYFKUoBSlKAUpSgFKUoBSlKAUpSgFKUoCpeNtRYLW7F/Q/FB8cTAOJZwpgxKnHNtiJwx6kVyTjPhhrFw6jQXMCssiC4WZtsiumcL+eFEhgQIiPNX6IpVvT66+hYg9n2e6f0exxxTOK8A/E63cVUvBUvABSWYqrNMFpCEIsSTJ9gDtUXx3j63L73FDMCLUQWOIKAmAR5REv03n1mOteJvBGj1oY3bIFw/71PLckAgSR830aRsPSuCeEtYFDWp8zNKL0nbeCdgdqsLTVWVS1FOV04ymtlnO6flt3RLRJ+IkWSMmVA0STMRMAEzuDG+O8d/epfgttbZZWb8xoMyQGAmMVJgMBsY9p7Rj0WnwUDYtuSfUkyftvA9gK3LGkN1hbVM2Y7LtGwynzEDaJ+1fOaq53twXB9CtOow6pPfksHAuEfEscweSvzRIzMkFQR2EHKDPQetXjT6dbahERUUdFUAKPoBsK0+A6NrOnt2nIJURt0AnYD1gQJ7xUhVnT0qqHSj5++xzm2KUpU5EKUpQClKUApSlAKUpQClKUApSlAKUpQClKUB5dJBBmCI2JB39CNwfcVyTj34RNctu1prYvYqQAbgyZVGeRJIJuMXaYEQo6TXXaVNTfZTLqreP36+focayfnTh+l4ja1VnRX1ZbjwyKWViyguYZg8YkBhPUYL1iur+H/DN5bqXLoCKpnHIFiR0+WQB369quDWFLByqllkKxAyE9YPUTURxrjF1L1vT6eyl289u5ei5dNtAlpkU+YI5LFrigCI6kkd49QqbZqcYdL7pcZ81/wBFqOruVbhnZk3SqjqPGwS5ctPYK3EvaSyFkn/aRZyLMqlFKc0iJ82HXet7w14kOqdkNrCLNq9OWX+su37cfKOnImf5vbfyViwUqseD/E1zWeZrNu2hXIY3LzN80Qc7CJ6/K7f41Z6AUpSgFKUoBSlKAUpSgFKUoBSlKAUpSgFKUoBSlKAVGcZ4FZ1OJuhwyBgGt3blp4eM1ytMpKNAlZgwPSlKA8W/DemVWVbQVWexcKhmAy0wtizAB8oUWrew2OO8yaw2fCemR0uILqMiqow1F9AVR2uKHVbgFwBrj7MD8xHSlKAzcH8PWdMfyTeAxKhG1F97YBIPlS45RenUARv61L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15368" name="AutoShape 8" descr="data:image/jpeg;base64,/9j/4AAQSkZJRgABAQAAAQABAAD/2wCEAAkGBxQTEhUTExIWFRUWGRcWGBYYFhgbFxweFxcbGBccFx4YHSghGBomHxgXITEiJikrLjAuFx8zODMsNygtLi0BCgoKDg0OGxAQGzcmICY3LSw3MjQyLDUsLDcsNC8sLy81NC8sNCw0NS0tNC0sLywsLDQvLDQsLSwsLCwsLCwsLP/AABEIAQcAwAMBIgACEQEDEQH/xAAcAAEAAgMBAQEAAAAAAAAAAAAABQYDBAcCAQj/xABAEAACAQMCBAQEBAMECQUAAAABAhEAAxIEIQUTMUEGIlFhFDJxgQcjQpFSYqEVscHwJDM0Q1NygpLRFkRzovH/xAAaAQEAAwEBAQAAAAAAAAAAAAAAAwQFAQIG/8QAMREAAgIBAwIDCAIABwAAAAAAAAECAxEEITESQRNRcQUiMmGBkaHBFPAGM2JysdHx/9oADAMBAAIRAxEAPwDuFKUoBSlKAUpSgFKUoBSlKAUpVQ8Q+Lr2nuNa+GAPVHZ5VlmJCqPaIkEftPmc1BZkccklllvpVe4D4stahghBtXI2VisMe4QzLHvEA/tVhpGSksoJp8ClKV6OilKUApSlAKUpQClKUApSlAVjx5xW7p00/JYqbuoW00crLE2brkKbxCAyi7k9j61Etx+9mUfWpphasWbwa6llzda5duowbltiyrgixaIMuN+1XjUaZLgxdFcTMMoIn1g96xjQWvJ+Vb8hlPIvlJ6ldvKfpQFSTxUwuW1e8gjXau1dXyyLNmzfurI6iAltsvQj1qH0XjfUXLNzNjZuNe0j22ewbeFjVahLTLF1QLjWwTNwSpzXc10Z9DaLMxtIWYYsxRZK+jGJI9q9X9Jbf57aNtHmUHaQY3HSQD9hQFE0/iS/curpjq0tpzdSg1gS3+ZyEsuqLlNsPN24GIH/ALdoAMxFajxprSodWxAsWWzFu18Plc1N+yt2+XbmJYdbSPKTiGJJ6E9OuaG0yC21pCg6IUUqI6QIivbaZDMopyXE+UbqJhT6rudvc0BlpXwCNhX2gFVb8ReX8L5inMyTlyRkfOofDufKTPtVprmPj3ii3tQERpW0Csjpkx8/1jFR9Qag1M1Gt59COx4iVsGuo+C+Li9p1V3m4n5ZlpZo3VjJkkrEnuQ1ctr3ZuFWDAwymVYbEH1B7Vl0X+FLPYrVz6WdwpVV8GeI31Ba1dguozVgIyWYaY2kEr6fN7GrVWxCanHqiXE01lFWs8ZvvqLp5unt2bWoGmNp1bmuTbV5V8wA5LjFMTIHXfaBveNNUmlTVE6dxqdNqNRatKjzaNq1zVDtzDzVGyMQEhiPWKvT8H05vDUGxaN9RAvG2vMAiNmiRsSOvc1it+HtIpusulsA3gRdItJNwNuwubeYHuD1r2dNHjnEr41Gn0th7VpryXrhuXUZxFnljBEDpLE3QZy2CHYztTn/ABF1MwLdnz2FW35XIbUvfvWbcHLewy6e5cHeI3q9HwtouXyfgtNysuZy+RbwyjHLHGMo2nrG1bTcIsEqTYtSuAU8tduWGFvHbbEXHA9M2jqaAoei8batzauFbfJP9n8wiy2I+LS0XJuc6Ug3PKOW36QTuSMuo/EF7fwufKAbJ9STIxtnUfD2ym+x2d2J/TZb1q4Dw5o80ufB6fmIECPybeSi2AECnGVCgACOkCK2E4TYCuosWgtxcHUW1AdfN5XEeZfM2x/iPrQG5SviqAAAIA2Ar7QClKUApSlAKUpQCvgNaXG7eWnujENKNALFQTGwLKrECe+J+hqO8Fso0akYqs3T5SMABcboQzCI7z9YM0BP0qB13jDSWh/rg57C355+6+Ufciqfx7x3dugrYBsp3aRzD9xsn2k+9QWamuHLPEpxRPeNvFPJBsWW/MI87A/ID2EfrP8ATr6VzYNXlm9aE1k33O2WXwVZzcmZFNewaxLXsNUDZ4N3Rap7TZ22KNBWR1gxI+hgfsD2rq/hvUtc0tp33ZlEk9+wP3AB+9cdDVu6bi1+2uNu/cRZnFW2B9RPTr06d4qzpdT4TalnBLXZ08nZ617euts5ti4huL1QMMhsDuOvcfvXLL/ifVuuJ1DR3xCK3WfmVQR9jUXzTOWTBgcg0+aZmZPU/XrO9XJa+CxhEjvXY7a1wAgEgE9ATuY3Meteq4rqdS9xs7jM7erGT9vTp2qzcG8bvaULeTmqP1gxcAk/NkYfaN5Xp3Jr1Xrq5PD2PUbk2dEpXi1cyUMARIBggg7idwdwfavdXSUUpSgFKiuP8Me+qi3ea0w5nmV3HzWnVZCsA0OUbf8Ag96qHjK1qNLauau5rXVBkeSj3BLubgtIjdlHNIO3+7RoGEV6hCU5KMVlvYFk8X+LtPw+2HvEl2nl2lEs5ET7KBIkn+p2qC/C/wAa3NctxdQALmbsmKwpQYSAZ3ZS0fT6GuP6bhd7XM2q1F4+YwmbMZC7AZH9IgiBuYPSZrrvgbhWTpeRkVLJZeWB5vNbIHljyKcpB74+hqxqLaKo/wAaEeqzPvS7Rx2X7f8AVPHTvw3bN4Xb5nQKrHEMf7RsklswFhTclIZLwLBGBCPIAkEMwLdQtWeqjxdgvFNMdgWXGQb2TA57AbWYlVnq3sIE1SAk/GfELdnR3jdYAMpQDEtJYHYAKxO09jsDselce1fGHvpbljykZlRMpAEsFygAM0kAmNth2mrj+KvF8v8ARxtygbjMGA8xQhQNjBCsTv8AxDaufaTfT5emTbmTIbLcnqdq7Kvqra80yZVZg890zdmhNMaY18wjJPdIpQV6TOHta9CvAFegaA9ivteZr0DXDp9FBXyvtcB9FWTwRwnnXw7Cbdohj6F+qL9vmP0X+Kq2KunhnxZYs27Vk2mQdHuSpGTHdz0OM9TG220Da1pIwc8zfBJWlncv1K+KZEjcGvtbhcFKUoBXIPx+vf7HbbIITdZiJ/kG3YtBb9/eutatWNtwhhyrYn0aPKf3iuYfilwjW/AOWZNQiAMzFAHT8wEvbAB+VZQnL5ST9L3syxV6qDfptzumv2eZcHvS3kZFa2QUIGJHSO0Vs2tS6rirlRlmSsqxMADJgZIEbD33naKR4Avu1m2quClvNbik+aXZmVh5enyxv+p+sCrjXxmqqno9ROpNppteT57/AIZu1uNsE2ia0XiW8pUOVdJCsSMWALbsSNjAnsNh962PEq4azT3yoKripIR8zkXCqrQUILFNvLABJaOlcY+29YTp8n0bfnXMAty3uxszdLcw4lWW2UUyJZTBgTuDpezdRO1NT3wUdZVGDTiQvHLhuXr5aVLXLkw248xAgiO0QfpUSbWCcoEktluYmCfMTHWJ/qKkuLEnUXiTuXP7DZf/AKhaj9S0FSfUj91Jn6bf49q2Lm1U5R5wJtqnK5wZpr1WIN716B96+VME86i0WEBoMqZiflYHpI9K1W4XJnPvlsvuTvvv1iRBgCt4VkqSM3Hg6pNEZb4TCqMgSoiceu6nzCd/lIO+4Y1Iae1ioWZjv/49BWQV9pKxy5DbfJ9FfRXkVPeFuAfFuwL4JbxLQJY5ZQFnYfL1IP0rlcHOXTHk7GLbwiI0una44t21Lu3RR1+p9B7mBVj0fgXVPBc27QPqxdx7FVAX9nP+FX/hPCrWmTC0sDqSd2YxEse5/p6RW7WpXoYJe/uyzGlLkp3DvAVtHDXrvNA3wwxUnb5pJkddu/8AfL63wrpbiBBZW3BWDaVUaF2iQJiNqmqVajVCKwlsSKKWxo8E4d8PZWzmzhMoZomCxIG22wMbenat6lK9pY2PQpSldAqt+P8AxG+g0bX0tcxsggn5FLTDXI3xmBt1LAbTNbHE/E9qzzAwJa3cS2UBBYhkW4zgTOKozMf/AIzEmKgeM+KdNqVuaW9p7jW2blPJAEhmIKkHrCJcB2H5i7yCBLRKEbIuxZjlZXmu5x8HO/Buidr13WFES3eDFVViSCz5ED0A3679Pep/W8VVCVCl3HpGIJ3AYk/Q7A7GqjxjhT6Nm1HD3utYAcuHxJCoyDNgNnQrdssGiQLm/wArRG6LxRbaA4xPUsWBE9SSTuJnv6132h7Mer1MtVKanB44TTWNkmn5Jc5eedi9p9RGEFDhlr0uvKW3tuXbymG+YiVggjr13ET1I2gV0Dh2pS5bV0jHpA7EbEe0GR9q5ZotULk7EQ0HffZtx7EwYO9dM4SbRspyiDbxAX16D5vRtxIO8moP49dcnKHf7HjUyykUTXE867n8/MbIekmR9oIj2ivGnvi26XDJCNJgGYKlTEbmA0x3iO9W/wARcH5ozXa4gMbfMOuJjv6HeJPrVLSSQArEwTAUk7EAyBvO4qympRwyWqxSj6Fgv8EtXIdGKBt/yyuLTvIBBH3ET71A3rTI5tkFnHZQSWHZgBvHT6HaamfDukZc3IKqxEKREx1YgxBMx03id9qmjWLdp4OTX5PFukhbvwUtCDXsVaX0FpiS1pDJ3lFJPuTE1Wb9sK7qs4BiBJk7bET1MNI39KqWUdCzkzdRpHSs5yfAK9AV4Fe0NQYKp9YwCfTf9vSureDeCtpbJFzHmO2bR28oAUn9URPpLGPU8rQEnFci3UBAWf6gAE/eK7PwjUtcsW3dSjsoLKVKkHvsdwJ6T2rR0EFly7lihdzcpSlaZYFKUoBSlKAUpSgPkUivtKA+RVK8eeAdPqrFxrVhE1KqzIyKFLsBIV42YN0k9Jq7Uqai+yianW8NHGsn5s8M33uFrDyly3JOQOUAgEEH9QJ7+3Xeus8G0oSxbVYMqGJ9Swkn7n/AVT/xe4edLr7OvS2TbuALcgbZqCp37MyER/yGtvhnEWVJsMvLuANMdIndR0kyAZ6YdDO0vtSSjZG+KxXNZXlGS+KP33XyL1NT1FXTH4ov7p8P6FyAPrVPu6Hkassdw7EqI6c49Znchsh7Bv33rHG7qzkouen6CD7kAgj7SPetHX32vMXcAECEUMYX5T1gbllBmJED0rJs1MXD3WWNNoroWYktjw/iW0ATixI5kgY7YIHEmYGUgDsT3719veIrSqjYORcNwDYCDauBGDSdj8x9gpnepTQXA1tT1kbyADI2aQNpkGs9R5j5Hrpl5lD1XHy98lDcHmATzQAFUMuQBiG3aDuQwHsMFniqs4UqwZzM7RLg3D06HqY+vpU9xvTYXi3a5DfdVVSP2Cn9/StGKq2zWWmjB1LkrJRkfRX3sa+Bt8erHooEsfoBuatnBuArawv3gLhALPZdVKDafLt8y+5IJHbqPFNErH8iGEHIvfA+HWrFpVsgYkBi3dyQPMx7kiK368WnlQQIBAMHruO9e620sF0UpSugUrn/ABLxTqbevu2wRybep0lndbRQLfSyWDecXjcm6cSqFd1kwDGvwfxrqA7PqJ5SWdVebJLahxZulE+GKOS52IYMARkp7iQOkUrnGi8W6t9KqlkGrW+qXRgLTuly011fh11OK5Agr54BFm4RvFZeHeMrz3LANxSjjRZMbYTe98YLu2TBd9OnRmGxgkGaA6FSvKOCJBBB7gyK9UApSlAaXEVvSrWcDGQKu7KpkeU+VWmD2269aiU4drVtKnxCXHFvUWzcJZCWcqbFyAreZAGBE957wLHSgKPxHwrqr9trV+6ly2wuyrXrsZMtvlN8m+LIzY9BltPbkWt0F/hmruaN70ISGS4cisMZRsR2MYN6Qfv+la5p+OvB0uaNdQR+ZacKCO63DDA/fEg+3vWhoFC6X8W34Z7ej7P77P5HYzlW+uPKK5ZW4mbOcpPkXItuWaBuNplFgbDH3qR/s4QfMS8g5nsRHRRAx26ddzv3rT8MXFvWLd4wzkEMf4SNion5e31696ma+M1M512OD2abT9UfReL1pOPBDm4yq7LmpScsczbDdfN+kAyDvEhp71ODVg4hZZmjFBAcz6Bo+tbPCdfyWbIE23jKN8SNso/UCNj38oianf7b0xYLzVLA7ASf0qZED0uLv/MR2MaekjG2Gc7+XkU9Rc1LjH7KHx/UhzZtoM2Y5gDdukLA7ZZMZPZW+o3eBeHAyl9QjhsiAhOIEEwfI3mkR1MbbepkXvaOzdD22VS7NaYkNkWK89ILDdYLCBt0URhAzvxq00BLnUZFsWxRMFuG4+2wxdSJ7sBtvFhaeKll7mVcuuzqZvaXRpbGNtFQeigD+7rWwK0OTaZrZQEkFmd2UrdlSFCtkoZASxOIAELEQYqQFT4wcawSPBdSABaOxGWPoVkkAemIMR6Db2larBHSCQRuGHUGP69eh2NT/D9TzEDRB3BHaVJUx7SKI4bFKUroNVuG2Tc5ps2zc/4mC57CB5onpX1+H2iFBtWyFJKgosAkySu2xnetmlAa2q4fauZC5atvkAGzRWkKSVBkbgEkj0k15u8LsMMWsWmEKINtSIScBBHQZNHpkfWtulAY9PYVFCIqoo2CqAFH0A2FZKUoBSlKAUpSgNXimvSxae9c+VBJiJPYASRuSQB7mq7xfjei1aXNI6veDwCiwMhhzldGLAYwrMGmJtsOoirU6A9QDuDuJ3BkH6g71rtw2yRBs2yNtsFjYyO3qAftXYycWpLlA/PfC9Uug19/S803LMuoYACWTvE7dGT3IFXnS6hbi5LMSRuI6GDUX+NvDhY1Wk1iIkRhhAEm02YkehDET7VIaLX2nVChH5i8xRHbvPoZ2396r/4iolN16zH+Yt2uMx2efnjc0NBZs4Z4/ZtpaLultZBdgsiJA6u2+0hQSPcDrVrbglgiOUo7bSD0RdiDI2tWx/01SNXxhNO9tiTkrKQApbZjgdh6gsOoqXv/AIiaYMuKu6FgpcACCeyqTLEdxsZ2AYyBV9mpRqcmsZf3PeozKWCcu+HtMwYGwgy3JAgyGLhtv1BjIPUdq1jwzQ2FAYWkBEHN92EBYfJvzAAAADIECIiq9x3xZptVbtLaLsGuDIG2wAGMLn2gtcQAes7DExDWOIWgwRVhmJEBQOjYz9JB99ulWrdR0PCWTtGkVkepvBbn4hp0uqLTFg8IxhyAZYoxdvmyLFTuTunaa37ustrOVxViOpE79K5/d41b6A+cFsRBMtZ8xBiZErEdTMdxVlfUaa9+djcaeWAVOwfNeWBBjmZFN+kdTSqxzzlYK+sojU10vJK3tbaYYi+qk4bqyz5oZYn+IdO8Hb1rc0nGiFXC7YZISIG0MSqBSrQJIIGx3FROm4TYccxQxzAbJnfIkCFJyMhlBInqN6zafgdlD5AwEqcc2x8jm4uxPZmJ+9SlQtnDtZzFMriVOJAMjoCCNh2I/rW3VassysWVypIAOykHEkjqP5jWY6y7/wAQ/wDan9NutdyMEnxDiC2gZBZoJCDqY/uH+RJ2rNorpe2jMAGZVYgNkASASAw+Ye/eqP4h1zW8EWJukhmaS2IxBiT18/U9PT0v1cUk3g5nfApSlegKUpQClKUApSlAKUpQET4n4Ba1unexdA8w8rwCyN+llnoR/USO9cF+Bu6DWto7jBipBtvvEf6wQJEKwmVnrPWv0hXG/wAb+A3Fu2+IWyuCqltpYBg6uShAPzAgxA/hP1rV9nNXqWks+GSeM9pdvvx88hScJKSId1ynPzlupbeY6e0DsBsKzcOS2ualUHQjyjfLYqB+oyCf+sCtHhmtF22HAidiPQjr/n3FTvhziS6e+LtweTF0YgSVBg5QNzugH0JqhqdN7rqaw1+MGrXb0e+tyTt+GbpKkaZVI3BJtiNgB0kgwq9B0A9K3dL4J6F2toZy/LtgsGO5IdxEz3x39quQqvajiurk8vTAyfJmrqI/NBzIJxMiz26OxAIG1SOmrR4nrLH/AOENxHwxcQbiy6SAXxbYFpk24MjI9Mu8zW9ouE2lti3asZNGAe7ZIADPkcpVfKD5sAR0AEbGtzh3FNY11Bc0uFtscm3ySbbOcvMQfMAsjoSOsyLFXuFUYcENtsrcdT4IbS7LjiEw8hUdBj0C7DyxBHTYjYVlqn8R8Rubtz4d15RbZsQzEgQxBOwWRsCD0mYIA9afxVcVQHtrcIG7Z4kn3AUgfb9qk8ORD4MuUWTVcTtW2C3LioSMvMY26denY1Fa7xQo2srmf4mlUH2+Zv6A+tVrWcTe+5uOFAHlQCYAG53PUySJ2nEbVimsy/VOMnCPYpWWtNpG4dWz3Ve7ck5ICxgKoyH2VR/+k12AahSmYZcIyykYx1meke9cUU195hgKSSoMhSTiCdyQvQH3ioadX4eepZyRwt6c5Oy6XX2rn+ruo+0+V1bbpOx6Vs1xrh2vazdS6nzIZj+IdGU+xG3sYPauv6PUrdRbiGVcBgfY+vofar+n1CuT7MnhPqM1KUqwSClKUApSlAKUpQCoHxlwY6uxyMckYsG+WV8jBHXLurYnaDE1PVrPr7QbE3UDAkYlhMgKxEfR0P0YeteoTlCSlF4aB+Yrmk1XD7z6e+vLYkeY/IQD8ynE5I2wkdN+h6Wyav34pcJTX6TC1etG9ZfJVLrLHl5NbknysUdG/wC3sZrlHAOLLcTBmAuJsQTEgbA79+x9/rWva431LULniSzw+z88P/nuT6aeH0P6F+4B4qu2+XauBXtylsN5g6gtiCxJIYCR2Gy1dOK6lraAqVDs6IMgSDJ82wIJhcj16KT2rj1y+rAoGBJ8kAy0sIAAHU+1dE0+ttvjdu3bbXIt7B1K2zdAVVt77ZFoDdWy6xArLswuD3a1HgkNVxZ7WLPhiTGChi7T/Bv1A3iOgO4rYfj+lAk6i0PbMZdJjH5p9omonj9v8i4/6ratcU9TKjKNtyDEEdwahOJafNCB8wOS/Uf+RI+9ULtV4M4qS2f4PVEPEi3ndERrdY12411ti5yj0HRR9gAPtWGa8I8gH13oTWsidI8aRoAQ7FQPoe0j9q0rb6rLdUIyHpuskmN/mIKgdvKT3ra1I2DAbqQfeJGUfaayWtQrGFYE9YBBr5/WU+DNtLKe/oY2pq8Ke3DNLLUx03g9cJnAemxGU9xt1nvlvNehcAZxaZw6ztlHt0jvE1v0iqbs+SK/V8jQutfxXEEnFpnDrO0x7TEd4mrX4G4xq1uLpgJRrmY3tgQW/OUEmQuP5gEFi2fSoMVv8CS4dRZFr581IMSAAfMW/lCzPsY71Lp7nGxYR6hPDOx0qpfiQLgsW3R3REduYU1PwxAa062yzl0BUXDbJE9B0PQ5Pw8tXBp3Z7huLcuZWidSdT5Rato0XCzSpuJccCdg46GQNsuFppShNAKVD6bxRpLgdl1CY205jMTAwG2YLQGT+YSPevn/AKq0mIbnCC5txi+eYXPEpjkDj5tx036UBM0rQXjNjOzb5qh76s1pDIZwgliAROwM715tcd07bi8hGVxJnYNZk3Qf4cQpJmgJGofVeGbD3XvFSLrzLqYbdba/tFlBHu3rWfhXHNPqZ5F0OVAYjcHFpxYBgCUMGGGxgwakaAgH8H6UmSrk5Bx+Y+zBiwI38vUrtsV8p22ri/4ieCv7MvrettOmuswAJJNuR5kI/UuJOJmdt99z+h64F+Jlu63Fha1jt8OzIbXmhBbaASB0XfIMdj36RWr7JSc5qXw9LbXd48vmuUeX2wTdnw3YstbdVbyMHLjDOUTFZZoMHqRJG3Tfaet8CstaVRzOWAGRM2WPIQCNwQ0NO/evN+3Klekgj9xFZbfEwgC3Fj9KlAzBoBMR1UwpO5I/mrBrszyXtRT3iiN1GvfUpDWwlo4kq3mdiCZVwNliACPNvO+1eb5YYqkAsSonoIRmHT/lA+9e7MmSRiWZ2gxIydmAMbd60ON6zABQGJaTks+WIgzBiWKr/wBRPaKyJ2O273t1n8FyEI1w2I7V6Z1cjlvDEsIUtBJkiVBBG+3tsRtvHahbmflMQB5T5TIJmQVkz5Y6dJ+tiHHyVUiycnwKrkd1dsQ3yzHy9v1CtXU8btvAuaYkQhy6lcpmCBII2Gxkz2rcqvlFKLWcETafcr62r07kRtsGH8Jk7psciPsvvFZ7NljPMhukes7yQQBj1EDtB3r3z/zMMWHkDEPs4JLKyxiJAKnzbdRtWwRV2LUlk5GKZge2QCOa6iImRtO2xYEz96ldNwpxbUgnIiSjknc77Md169DPptXjhGnzuZZCLcHGNySGAJ3+X026qfSrABWD7RtrjLw4JbcnVpKpJ5iQNnS3GMBCvqW2A/acvtt7irj4B0PLvuS2TcvriAB5l6dxMepmPao8VZvBAGF7u3MgnaccQyiOyjJgPoT1moND71y+RXt0lVMMpZfmYPxAvLbXS3SVL275a3ae1duLcbk3QViyjsrBSzhsTGHTes3gPzWr92ArXr5uMi2b1pEPLtrigvojOCFDF8QCzNWbxjdFtbN/m2LTWrpZGvlgstauW4UIQXchzC7/ALis3hTid3UWme6I85CkWbtkMuKmQt/zkSW3IHTp3O4VCarBrtMLtt7ZJAdWQkdQGBBj33rPVf8AHtu62idbOfML6cDls6tB1FsP5rfmVccsiOizQEPqPB2ovJbW9esqdPZ5Nk20aGIu2Loe6pIhZ01sG2CdmbzdKz8a8O6rU8p7j2Q1u813C3cv2gFNhrWPNtxcLSxadtvL06wPEdHxGwQlrn3RYJ1cJddl3ZQmm5l856hcLeoJG5DXrewAFSmluFtW7XV13Oa8TZw5404sGyCmY2sheuQb8zPp2oD3qPBuoe6uo+ICXLPw4soJuJjYnIXLl1TdJfmXlLAgkMJmK1m/DliX/PCpeGtF5VGxbUm6LVxZ/WqXQjfxBF9BWr4a4ZqnAu3TfBt6XTbPd1SsX+DGcIHCO3M+bJSZnvWXgfM5lr4oa83v9D5GHO5eHItc7nb8qeZz+ZzfPER+mgLPwjhN8aj4jUtayWyLCraDYkZB2dsuhJVYXfHfczU/XPPDYv8AxGmn4z4jK98dzPiPh8cXx5fM/JjmcrDlb4zPeuh0Aqk/it4UbXaWbNtW1FoykmCVPzoCdt9uu23artSpaLp02KyD3RxrKwfn/wAPeItTaurotUmN1HCnOFYqYAWcgC/mVgd8lXuTNXTiFkkKQRKtIDGFMgrBMGOvpUz+IfgS3xC0WRVTUiCtyPmgfJcI6qfXqNvoeccJ4obx+C1pNvU2bgVPMFLOsquRMjJT5p3B2IB6V71Wirvrd9C/3R8s91/pf4LdGoa92f0LPa1ClcpA2kyRtHWfSO9ezdUb5CPqP89/61oX/CK2IfmMRO8AAW5uc1QAZHLDx1HZZkTWK7w20IJvEHfEk2hHlweAVgzO8ggHpFfLXadVzw2X67etZRtcP4raFtRkSemwJ67jfoCRBx6iaya3iR5JuWlYzADFHxEnHImOg/Y+taS8BS42KG7LCGb9IVmBO7Db5ZGMdNiJmry9sEEMJB2IO4IPUEdxWnQlPdrYrW3OLwjmJckmWLMYJJ3PSB/Qf0NfLjAAk9AJP2q8cT8P23tFLS27MsrErbEHCY+WI69fSRuCRUBrPDN63bL5rcI3KKpBiROJnzQJPQExsN9tSFseODkb4vnYxaJ009sPdaDdI3AJA8pYKInYAMZ77+wraPGbIIBuQSJEhunlPp/Ov+Qa96C0DasyolVQj2OEfvBI+9YrulsJGVsQTIOMqCYAk/p7Adtor5eyStsbllsubpbG3b1ilSwyMGCMGznYgYxkSZECN5HrV28McJayGuXNrlzGVkEKqjyrsN2ksT16wCetU7hXKtvafENbDho+aSfKrDrkwJUjr0EbxXTav+z6obz78ehS1lktolY/EG6i6dDcs2ric1d7tu66Wzi2LzZRmtmYAfaMuomsvgUf6OSL6XkLkobeouahQMV8oe75us7EmJ+1b/iDhHxVoWjeuWkyVn5RUMwXcLkVJQZBTKw3l2IrLwjhFnTIUspiGYuxLMzuxiWdnJZ2MDcknatMom9SlKAUpSgFKUoBSlKAUpSgFUfxx+G1jXubwc2b2OJYAFWj5S46kjpIIMfQVeKVNRqLKJ9dbwzjSfJxB+La/hNzka5G1Onx8t1QTsdh52EH0KtvuN4ibj4a1umv2zd0uMMSXEQ4Y7w4O69TA6em1SvHuGa2/wA5FuWxZuSAhg+UWnUq0pvm5Ru8Y99wef6/8KNXaYXtDe5VwM3l5hHlyBSG3JESCD12271bsnptTHMl0T818L+nZ+mxxZR0Klcr/wDVev0upOn4g/LZYYMEBVokicRuj9M1mP4ZBjoPhzVcywrG8l8iQbiEENB2JgDFoiRA3qlfpbacOa2fD7P0Z7UkySrxcWQQRIIIP0Ne60uJ8Tt2ADcYjLoACWMdTA3gT19x3IFV0eiCskqMWIyUlT6+X+/aD7zMCajvElz8rHHLMgfSNx9dwKidQTcZrjAC45LEjqCTKwevl2APsKngF1FmCQcgAdphtp2PQg9qzrdP/Etjbys59P7+jTlF21OD2bRVOFcbu2LilUDqji4qtBXZfc9ZmPQ4ntXWrHEtbdDPaQMh3tsDZIJOWAIylbUYZHd/NsBuBzXifhJXfmK6oOrDDaJdt8SJEPB9lFTP4dcDvMHU2yLV0B83QNYbAgW1w2yjzmMupnaN9lX06mLsrWHy/r9tzBVV2mkq7HlcL+77fY67Sozg/CTYa6xvNc5rZkMAApEjyx2wFtYP/DHrUnUZYFKUoBSlKAUpSgFKUoBSlKAUpSgFKUoCpeNtRYLW7F/Q/FB8cTAOJZwpgxKnHNtiJwx6kVyTjPhhrFw6jQXMCssiC4WZtsiumcL+eFEhgQIiPNX6IpVvT66+hYg9n2e6f0exxxTOK8A/E63cVUvBUvABSWYqrNMFpCEIsSTJ9gDtUXx3j63L73FDMCLUQWOIKAmAR5REv03n1mOteJvBGj1oY3bIFw/71PLckAgSR830aRsPSuCeEtYFDWp8zNKL0nbeCdgdqsLTVWVS1FOV04ymtlnO6flt3RLRJ+IkWSMmVA0STMRMAEzuDG+O8d/epfgttbZZWb8xoMyQGAmMVJgMBsY9p7Rj0WnwUDYtuSfUkyftvA9gK3LGkN1hbVM2Y7LtGwynzEDaJ+1fOaq53twXB9CtOow6pPfksHAuEfEscweSvzRIzMkFQR2EHKDPQetXjT6dbahERUUdFUAKPoBsK0+A6NrOnt2nIJURt0AnYD1gQJ7xUhVnT0qqHSj5++xzm2KUpU5EKUpQClKUApSlAKUpQClKUApSlAKUpQClKUB5dJBBmCI2JB39CNwfcVyTj34RNctu1prYvYqQAbgyZVGeRJIJuMXaYEQo6TXXaVNTfZTLqreP36+focayfnTh+l4ja1VnRX1ZbjwyKWViyguYZg8YkBhPUYL1iur+H/DN5bqXLoCKpnHIFiR0+WQB369quDWFLByqllkKxAyE9YPUTURxrjF1L1vT6eyl289u5ei5dNtAlpkU+YI5LFrigCI6kkd49QqbZqcYdL7pcZ81/wBFqOruVbhnZk3SqjqPGwS5ctPYK3EvaSyFkn/aRZyLMqlFKc0iJ82HXet7w14kOqdkNrCLNq9OWX+su37cfKOnImf5vbfyViwUqseD/E1zWeZrNu2hXIY3LzN80Qc7CJ6/K7f41Z6AUpSgFKUoBSlKAUpSgFKUoBSlKAUpSgFKUoBSlKAVGcZ4FZ1OJuhwyBgGt3blp4eM1ytMpKNAlZgwPSlKA8W/DemVWVbQVWexcKhmAy0wtizAB8oUWrew2OO8yaw2fCemR0uILqMiqow1F9AVR2uKHVbgFwBrj7MD8xHSlKAzcH8PWdMfyTeAxKhG1F97YBIPlS45RenUARv61L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14" name="13 Rectángulo"/>
          <p:cNvSpPr/>
          <p:nvPr/>
        </p:nvSpPr>
        <p:spPr>
          <a:xfrm>
            <a:off x="323528" y="3441680"/>
            <a:ext cx="4572000" cy="3416320"/>
          </a:xfrm>
          <a:prstGeom prst="rect">
            <a:avLst/>
          </a:prstGeom>
        </p:spPr>
        <p:txBody>
          <a:bodyPr>
            <a:spAutoFit/>
          </a:bodyPr>
          <a:lstStyle/>
          <a:p>
            <a:pPr algn="just">
              <a:lnSpc>
                <a:spcPct val="150000"/>
              </a:lnSpc>
              <a:buClr>
                <a:schemeClr val="tx1"/>
              </a:buClr>
              <a:buFont typeface="Wingdings" pitchFamily="2" charset="2"/>
              <a:buChar char="Ø"/>
            </a:pPr>
            <a:r>
              <a:rPr lang="es-CO" b="1" dirty="0" smtClean="0"/>
              <a:t>Vías de acceso</a:t>
            </a:r>
            <a:r>
              <a:rPr lang="es-CO" dirty="0" smtClean="0"/>
              <a:t>: Se recomienda que sea pavimentada o asfalto, de fácil transito. </a:t>
            </a:r>
          </a:p>
          <a:p>
            <a:pPr algn="just">
              <a:lnSpc>
                <a:spcPct val="150000"/>
              </a:lnSpc>
              <a:buClr>
                <a:schemeClr val="tx1"/>
              </a:buClr>
              <a:buFont typeface="Wingdings" pitchFamily="2" charset="2"/>
              <a:buChar char="Ø"/>
            </a:pPr>
            <a:r>
              <a:rPr lang="es-CO" b="1" dirty="0" smtClean="0"/>
              <a:t>Necesidad de transporte (comunicaciones):</a:t>
            </a:r>
            <a:r>
              <a:rPr lang="es-CO" dirty="0" smtClean="0"/>
              <a:t> Carreteras, puertos, servicios de carga, entre otros.</a:t>
            </a:r>
          </a:p>
          <a:p>
            <a:pPr algn="just">
              <a:lnSpc>
                <a:spcPct val="150000"/>
              </a:lnSpc>
              <a:buClr>
                <a:schemeClr val="tx1"/>
              </a:buClr>
              <a:buFont typeface="Wingdings" pitchFamily="2" charset="2"/>
              <a:buChar char="Ø"/>
            </a:pPr>
            <a:r>
              <a:rPr lang="es-CO" b="1" dirty="0" smtClean="0"/>
              <a:t> Capacidad del suelo:  </a:t>
            </a:r>
            <a:r>
              <a:rPr lang="es-CO" dirty="0" smtClean="0"/>
              <a:t>Estudio mecánico de suelos para determinar la resistencia del peso a soportar.</a:t>
            </a:r>
          </a:p>
        </p:txBody>
      </p:sp>
      <p:sp>
        <p:nvSpPr>
          <p:cNvPr id="15" name="14 Rectángulo"/>
          <p:cNvSpPr/>
          <p:nvPr/>
        </p:nvSpPr>
        <p:spPr>
          <a:xfrm>
            <a:off x="432048" y="2348880"/>
            <a:ext cx="5724128" cy="923330"/>
          </a:xfrm>
          <a:prstGeom prst="rect">
            <a:avLst/>
          </a:prstGeom>
        </p:spPr>
        <p:txBody>
          <a:bodyPr wrap="square">
            <a:spAutoFit/>
          </a:bodyPr>
          <a:lstStyle/>
          <a:p>
            <a:pPr algn="just">
              <a:buFont typeface="Arial" pitchFamily="34" charset="0"/>
              <a:buChar char="•"/>
            </a:pPr>
            <a:r>
              <a:rPr lang="es-CO" dirty="0" smtClean="0">
                <a:latin typeface="Comic Sans MS" pitchFamily="66" charset="0"/>
              </a:rPr>
              <a:t>Cada empresa deberá determinar, cuales son los criterios importantes en la evaluación de las siguientes </a:t>
            </a:r>
            <a:r>
              <a:rPr lang="es-CO" u="sng" dirty="0" smtClean="0">
                <a:latin typeface="Comic Sans MS" pitchFamily="66" charset="0"/>
              </a:rPr>
              <a:t>alternativas o criterios</a:t>
            </a:r>
            <a:r>
              <a:rPr lang="es-CO" dirty="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53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72018"/>
            <a:ext cx="8496944" cy="5555367"/>
          </a:xfrm>
          <a:prstGeom prst="rect">
            <a:avLst/>
          </a:prstGeom>
        </p:spPr>
        <p:txBody>
          <a:bodyPr wrap="square">
            <a:spAutoFit/>
          </a:bodyPr>
          <a:lstStyle/>
          <a:p>
            <a:pPr>
              <a:lnSpc>
                <a:spcPct val="150000"/>
              </a:lnSpc>
              <a:buClr>
                <a:schemeClr val="tx1"/>
              </a:buClr>
              <a:buFont typeface="Wingdings" pitchFamily="2" charset="2"/>
              <a:buChar char="Ø"/>
            </a:pPr>
            <a:r>
              <a:rPr lang="es-CO" b="1" dirty="0" smtClean="0"/>
              <a:t>Nivel freático</a:t>
            </a:r>
            <a:r>
              <a:rPr lang="es-CO" dirty="0">
                <a:latin typeface="Comic Sans MS" pitchFamily="66" charset="0"/>
              </a:rPr>
              <a:t>: Importante su estudio.</a:t>
            </a:r>
          </a:p>
          <a:p>
            <a:pPr>
              <a:lnSpc>
                <a:spcPct val="150000"/>
              </a:lnSpc>
              <a:buClr>
                <a:schemeClr val="tx1"/>
              </a:buClr>
              <a:buFont typeface="Wingdings" pitchFamily="2" charset="2"/>
              <a:buChar char="Ø"/>
            </a:pPr>
            <a:r>
              <a:rPr lang="es-CO" b="1" dirty="0" smtClean="0"/>
              <a:t>Condiciones ambientales: </a:t>
            </a:r>
            <a:r>
              <a:rPr lang="es-CO" dirty="0">
                <a:latin typeface="Comic Sans MS" pitchFamily="66" charset="0"/>
              </a:rPr>
              <a:t>Contaminación alrededor.</a:t>
            </a:r>
          </a:p>
          <a:p>
            <a:pPr algn="just">
              <a:lnSpc>
                <a:spcPct val="150000"/>
              </a:lnSpc>
              <a:buClr>
                <a:schemeClr val="tx1"/>
              </a:buClr>
              <a:buFont typeface="Wingdings" pitchFamily="2" charset="2"/>
              <a:buChar char="Ø"/>
            </a:pPr>
            <a:r>
              <a:rPr lang="es-CO" b="1" dirty="0" smtClean="0"/>
              <a:t>Infraestructura: </a:t>
            </a:r>
            <a:r>
              <a:rPr lang="es-CO" dirty="0">
                <a:latin typeface="Comic Sans MS" pitchFamily="66" charset="0"/>
              </a:rPr>
              <a:t>Suficiente espacio para la ubicación de equipos, movimiento de personal e importante para futuras ampliaciones.</a:t>
            </a:r>
          </a:p>
          <a:p>
            <a:pPr algn="just">
              <a:lnSpc>
                <a:spcPct val="150000"/>
              </a:lnSpc>
              <a:buClr>
                <a:schemeClr val="tx1"/>
              </a:buClr>
              <a:buFont typeface="Wingdings" pitchFamily="2" charset="2"/>
              <a:buChar char="Ø"/>
            </a:pPr>
            <a:r>
              <a:rPr lang="es-CO" b="1" dirty="0" smtClean="0"/>
              <a:t>Servicios:</a:t>
            </a:r>
            <a:r>
              <a:rPr lang="es-CO" dirty="0" smtClean="0"/>
              <a:t>  </a:t>
            </a:r>
            <a:r>
              <a:rPr lang="es-CO" dirty="0">
                <a:latin typeface="Comic Sans MS" pitchFamily="66" charset="0"/>
              </a:rPr>
              <a:t>Analizar costos de acueducto, redes eléctricas, instalaciones sanitarias, disponibilidad de agua potable, combustibles.</a:t>
            </a:r>
          </a:p>
          <a:p>
            <a:pPr algn="just">
              <a:lnSpc>
                <a:spcPct val="150000"/>
              </a:lnSpc>
              <a:buClr>
                <a:schemeClr val="tx1"/>
              </a:buClr>
              <a:buFont typeface="Wingdings" pitchFamily="2" charset="2"/>
              <a:buChar char="Ø"/>
            </a:pPr>
            <a:r>
              <a:rPr lang="es-CO" b="1" dirty="0" smtClean="0"/>
              <a:t>Proximidad a proveedores:</a:t>
            </a:r>
            <a:r>
              <a:rPr lang="es-CO" dirty="0" smtClean="0"/>
              <a:t> </a:t>
            </a:r>
            <a:r>
              <a:rPr lang="es-CO" dirty="0">
                <a:latin typeface="Comic Sans MS" pitchFamily="66" charset="0"/>
              </a:rPr>
              <a:t>Cercanía a las plantas, calificados.</a:t>
            </a:r>
          </a:p>
          <a:p>
            <a:pPr algn="just">
              <a:lnSpc>
                <a:spcPct val="150000"/>
              </a:lnSpc>
              <a:buClr>
                <a:schemeClr val="tx1"/>
              </a:buClr>
              <a:buFont typeface="Wingdings" pitchFamily="2" charset="2"/>
              <a:buChar char="Ø"/>
            </a:pPr>
            <a:r>
              <a:rPr lang="es-CO" b="1" dirty="0" smtClean="0"/>
              <a:t>Recurso humano: </a:t>
            </a:r>
            <a:r>
              <a:rPr lang="es-CO" dirty="0">
                <a:latin typeface="Comic Sans MS" pitchFamily="66" charset="0"/>
              </a:rPr>
              <a:t>Se requiere mano de obra calificada, disponibilidad de profesionales y técnicos.</a:t>
            </a:r>
          </a:p>
          <a:p>
            <a:pPr algn="just">
              <a:lnSpc>
                <a:spcPct val="150000"/>
              </a:lnSpc>
              <a:buClr>
                <a:schemeClr val="tx1"/>
              </a:buClr>
              <a:buFont typeface="Wingdings" pitchFamily="2" charset="2"/>
              <a:buChar char="Ø"/>
            </a:pPr>
            <a:r>
              <a:rPr lang="es-CO" b="1" dirty="0" smtClean="0"/>
              <a:t>Proximidad a los clientes: </a:t>
            </a:r>
            <a:r>
              <a:rPr lang="es-CO" dirty="0" smtClean="0">
                <a:latin typeface="Comic Sans MS" pitchFamily="66" charset="0"/>
              </a:rPr>
              <a:t>Mejor atención, rapidez.</a:t>
            </a:r>
            <a:endParaRPr lang="es-CO" b="1" dirty="0" smtClean="0">
              <a:latin typeface="Comic Sans MS" pitchFamily="66" charset="0"/>
            </a:endParaRPr>
          </a:p>
          <a:p>
            <a:pPr algn="ctr">
              <a:buClr>
                <a:schemeClr val="tx1"/>
              </a:buClr>
              <a:buNone/>
            </a:pPr>
            <a:r>
              <a:rPr lang="es-CO" dirty="0" smtClean="0"/>
              <a:t>   </a:t>
            </a:r>
          </a:p>
          <a:p>
            <a:pPr algn="ctr">
              <a:buClr>
                <a:schemeClr val="tx1"/>
              </a:buClr>
              <a:buNone/>
            </a:pPr>
            <a:r>
              <a:rPr lang="es-CO" sz="2000" b="1" u="sng" dirty="0" smtClean="0"/>
              <a:t>  “Se evaluará la importancia de cada factor, resaltando los factores dominantes y los factores secundarios”  </a:t>
            </a:r>
          </a:p>
          <a:p>
            <a:pPr marL="457200" indent="-457200" algn="just">
              <a:lnSpc>
                <a:spcPct val="150000"/>
              </a:lnSpc>
              <a:buClr>
                <a:schemeClr val="tx1"/>
              </a:buClr>
              <a:buFont typeface="Wingdings" pitchFamily="2" charset="2"/>
              <a:buChar char="Ø"/>
            </a:pP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1.bp.blogspot.com/-VluS6v_z6bQ/UB3qpOnKjqI/AAAAAAAARxY/TOR4SKBmkU0/s1600/toma+de+decisiones.gif"/>
          <p:cNvPicPr>
            <a:picLocks noChangeAspect="1" noChangeArrowheads="1"/>
          </p:cNvPicPr>
          <p:nvPr/>
        </p:nvPicPr>
        <p:blipFill>
          <a:blip r:embed="rId2" cstate="print"/>
          <a:srcRect/>
          <a:stretch>
            <a:fillRect/>
          </a:stretch>
        </p:blipFill>
        <p:spPr bwMode="auto">
          <a:xfrm>
            <a:off x="3707904" y="4653136"/>
            <a:ext cx="4896544" cy="2204864"/>
          </a:xfrm>
          <a:prstGeom prst="rect">
            <a:avLst/>
          </a:prstGeom>
          <a:noFill/>
        </p:spPr>
      </p:pic>
      <p:pic>
        <p:nvPicPr>
          <p:cNvPr id="12290" name="Picture 2" descr="http://1.bp.blogspot.com/-7IOJk8zIu-k/UY-tW984JOI/AAAAAAAACbg/cXTNnpAMq3c/s1600/prod+con+calidad.jpg"/>
          <p:cNvPicPr>
            <a:picLocks noChangeAspect="1" noChangeArrowheads="1"/>
          </p:cNvPicPr>
          <p:nvPr/>
        </p:nvPicPr>
        <p:blipFill>
          <a:blip r:embed="rId3" cstate="print"/>
          <a:srcRect/>
          <a:stretch>
            <a:fillRect/>
          </a:stretch>
        </p:blipFill>
        <p:spPr bwMode="auto">
          <a:xfrm>
            <a:off x="4716016" y="1628800"/>
            <a:ext cx="2857500" cy="2324101"/>
          </a:xfrm>
          <a:prstGeom prst="rect">
            <a:avLst/>
          </a:prstGeom>
          <a:noFill/>
        </p:spPr>
      </p:pic>
      <p:sp>
        <p:nvSpPr>
          <p:cNvPr id="4" name="3 Rectángulo"/>
          <p:cNvSpPr/>
          <p:nvPr/>
        </p:nvSpPr>
        <p:spPr>
          <a:xfrm>
            <a:off x="1331640" y="188640"/>
            <a:ext cx="7272808" cy="1754326"/>
          </a:xfrm>
          <a:prstGeom prst="rect">
            <a:avLst/>
          </a:prstGeom>
        </p:spPr>
        <p:txBody>
          <a:bodyPr wrap="square">
            <a:spAutoFit/>
          </a:bodyPr>
          <a:lstStyle/>
          <a:p>
            <a:pPr marL="457200" indent="-457200" algn="just">
              <a:buClr>
                <a:schemeClr val="tx1"/>
              </a:buClr>
            </a:pPr>
            <a:r>
              <a:rPr lang="es-CO" b="1" dirty="0" smtClean="0"/>
              <a:t>2.- BUSQUEDA DE ALTERNATIVAS DE LOCALIZACION:</a:t>
            </a:r>
          </a:p>
          <a:p>
            <a:pPr marL="457200" indent="-457200" algn="just">
              <a:buClr>
                <a:schemeClr val="tx1"/>
              </a:buClr>
              <a:buNone/>
            </a:pPr>
            <a:endParaRPr lang="es-CO" b="1" dirty="0" smtClean="0"/>
          </a:p>
          <a:p>
            <a:pPr marL="457200" indent="-457200" algn="just">
              <a:buClr>
                <a:schemeClr val="tx1"/>
              </a:buClr>
              <a:buFont typeface="Wingdings" pitchFamily="2" charset="2"/>
              <a:buChar char="v"/>
            </a:pPr>
            <a:r>
              <a:rPr lang="es-CO" dirty="0" smtClean="0">
                <a:latin typeface="Comic Sans MS" pitchFamily="66" charset="0"/>
              </a:rPr>
              <a:t>Se establece un conjunto de localizaciones candidatas para un análisis mas profundo, rechazándose las que no cumpla con los factores dominantes de la empresa (ejemplo: Recursos, mano de obra, mercadeo).</a:t>
            </a:r>
          </a:p>
        </p:txBody>
      </p:sp>
      <p:sp>
        <p:nvSpPr>
          <p:cNvPr id="5" name="4 Rectángulo"/>
          <p:cNvSpPr/>
          <p:nvPr/>
        </p:nvSpPr>
        <p:spPr>
          <a:xfrm>
            <a:off x="1403648" y="3429000"/>
            <a:ext cx="7344816" cy="1477328"/>
          </a:xfrm>
          <a:prstGeom prst="rect">
            <a:avLst/>
          </a:prstGeom>
        </p:spPr>
        <p:txBody>
          <a:bodyPr wrap="square">
            <a:spAutoFit/>
          </a:bodyPr>
          <a:lstStyle/>
          <a:p>
            <a:pPr marL="457200" indent="-457200" algn="just">
              <a:buClr>
                <a:schemeClr val="tx1"/>
              </a:buClr>
              <a:buNone/>
            </a:pPr>
            <a:r>
              <a:rPr lang="es-CO" b="1" dirty="0" smtClean="0"/>
              <a:t>3.- EVALUACION DE ALTERNATIVAS (Análisis detallado):</a:t>
            </a:r>
          </a:p>
          <a:p>
            <a:pPr marL="457200" indent="-457200" algn="just">
              <a:buClr>
                <a:schemeClr val="tx1"/>
              </a:buClr>
              <a:buNone/>
            </a:pPr>
            <a:endParaRPr lang="es-CO" b="1" dirty="0" smtClean="0"/>
          </a:p>
          <a:p>
            <a:pPr marL="457200" indent="-457200" algn="just">
              <a:buClr>
                <a:schemeClr val="tx1"/>
              </a:buClr>
              <a:buFont typeface="Wingdings" pitchFamily="2" charset="2"/>
              <a:buChar char="v"/>
            </a:pPr>
            <a:r>
              <a:rPr lang="es-CO" dirty="0" smtClean="0">
                <a:latin typeface="Comic Sans MS" pitchFamily="66" charset="0"/>
              </a:rPr>
              <a:t>En esta fase se recoge toda la información a cerca de cada localización para medirla en función de cada uno de los factores considerados.</a:t>
            </a:r>
            <a:endParaRPr lang="es-CO"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404664"/>
            <a:ext cx="7560840" cy="1477328"/>
          </a:xfrm>
          <a:prstGeom prst="rect">
            <a:avLst/>
          </a:prstGeom>
        </p:spPr>
        <p:txBody>
          <a:bodyPr wrap="square">
            <a:spAutoFit/>
          </a:bodyPr>
          <a:lstStyle/>
          <a:p>
            <a:pPr marL="457200" indent="-457200">
              <a:buClr>
                <a:schemeClr val="tx1"/>
              </a:buClr>
            </a:pPr>
            <a:r>
              <a:rPr lang="es-CO" b="1" dirty="0" smtClean="0"/>
              <a:t>4.- SELECCIÓN DE LA LOCALIZACION:</a:t>
            </a:r>
          </a:p>
          <a:p>
            <a:pPr marL="457200" indent="-457200">
              <a:buClr>
                <a:schemeClr val="tx1"/>
              </a:buClr>
              <a:buNone/>
            </a:pPr>
            <a:endParaRPr lang="es-CO" b="1" dirty="0" smtClean="0"/>
          </a:p>
          <a:p>
            <a:pPr marL="457200" indent="-457200" algn="just">
              <a:buClr>
                <a:schemeClr val="tx1"/>
              </a:buClr>
              <a:buFont typeface="Wingdings" pitchFamily="2" charset="2"/>
              <a:buChar char="v"/>
            </a:pPr>
            <a:r>
              <a:rPr lang="es-CO" dirty="0" smtClean="0">
                <a:latin typeface="Comic Sans MS" pitchFamily="66" charset="0"/>
              </a:rPr>
              <a:t>A través de los análisis cuantitativos y/o cualitativos se comparan entre si las diferentes alternativas para conseguir determinar una o varias localizaciones validas.</a:t>
            </a:r>
          </a:p>
        </p:txBody>
      </p:sp>
      <p:pic>
        <p:nvPicPr>
          <p:cNvPr id="10242" name="Picture 2" descr="http://2.bp.blogspot.com/-u5eEvuFMTs4/TeCEuyEOSvI/AAAAAAAAAAo/8iq8bSr_Ec8/s1600/creatividad%255B1%255D.jpg"/>
          <p:cNvPicPr>
            <a:picLocks noChangeAspect="1" noChangeArrowheads="1"/>
          </p:cNvPicPr>
          <p:nvPr/>
        </p:nvPicPr>
        <p:blipFill>
          <a:blip r:embed="rId2" cstate="print"/>
          <a:srcRect/>
          <a:stretch>
            <a:fillRect/>
          </a:stretch>
        </p:blipFill>
        <p:spPr bwMode="auto">
          <a:xfrm>
            <a:off x="2987824" y="2204864"/>
            <a:ext cx="3790950" cy="31718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404664"/>
            <a:ext cx="7416824" cy="3416320"/>
          </a:xfrm>
          <a:prstGeom prst="rect">
            <a:avLst/>
          </a:prstGeom>
        </p:spPr>
        <p:txBody>
          <a:bodyPr wrap="square">
            <a:spAutoFit/>
          </a:bodyPr>
          <a:lstStyle/>
          <a:p>
            <a:pPr marL="457200" indent="-457200" algn="just">
              <a:buClr>
                <a:schemeClr val="tx1"/>
              </a:buClr>
              <a:buNone/>
            </a:pPr>
            <a:r>
              <a:rPr lang="es-CO" dirty="0" smtClean="0">
                <a:latin typeface="Comic Sans MS" pitchFamily="66" charset="0"/>
              </a:rPr>
              <a:t>En términos generales, la secuencia ideal para localizar una nueva industria seria:</a:t>
            </a:r>
          </a:p>
          <a:p>
            <a:pPr marL="457200" indent="-457200" algn="just">
              <a:buClr>
                <a:schemeClr val="tx1"/>
              </a:buClr>
              <a:buNone/>
            </a:pPr>
            <a:endParaRPr lang="es-CO" dirty="0" smtClean="0">
              <a:latin typeface="Comic Sans MS" pitchFamily="66" charset="0"/>
            </a:endParaRPr>
          </a:p>
          <a:p>
            <a:pPr marL="457200" indent="-457200" algn="just">
              <a:buClr>
                <a:schemeClr val="tx1"/>
              </a:buClr>
              <a:buAutoNum type="alphaUcParenR"/>
            </a:pPr>
            <a:r>
              <a:rPr lang="es-CO" dirty="0" smtClean="0">
                <a:latin typeface="Comic Sans MS" pitchFamily="66" charset="0"/>
              </a:rPr>
              <a:t>Definir si la planta va a ser de transformación o de ensamble.</a:t>
            </a:r>
          </a:p>
          <a:p>
            <a:pPr marL="457200" indent="-457200">
              <a:buClr>
                <a:schemeClr val="tx1"/>
              </a:buClr>
              <a:buAutoNum type="alphaUcParenR" startAt="2"/>
            </a:pPr>
            <a:r>
              <a:rPr lang="es-CO" dirty="0" smtClean="0">
                <a:latin typeface="Comic Sans MS" pitchFamily="66" charset="0"/>
              </a:rPr>
              <a:t>Definir el producto.</a:t>
            </a:r>
          </a:p>
          <a:p>
            <a:pPr marL="457200" indent="-457200">
              <a:buClr>
                <a:schemeClr val="tx1"/>
              </a:buClr>
              <a:buAutoNum type="alphaUcParenR" startAt="2"/>
            </a:pPr>
            <a:r>
              <a:rPr lang="es-CO" dirty="0" smtClean="0">
                <a:latin typeface="Comic Sans MS" pitchFamily="66" charset="0"/>
              </a:rPr>
              <a:t>Determinar el sitio (terreno y comunidad) para la ubicación de la planta.</a:t>
            </a:r>
          </a:p>
          <a:p>
            <a:pPr marL="457200" indent="-457200" algn="just">
              <a:buClr>
                <a:schemeClr val="tx1"/>
              </a:buClr>
              <a:buAutoNum type="alphaUcParenR" startAt="2"/>
            </a:pPr>
            <a:r>
              <a:rPr lang="es-CO" dirty="0" smtClean="0">
                <a:latin typeface="Comic Sans MS" pitchFamily="66" charset="0"/>
              </a:rPr>
              <a:t>Seleccionar los equipos y distribuirlos en forma optima según las necesidades (con diagramas de flujo).</a:t>
            </a:r>
          </a:p>
          <a:p>
            <a:pPr marL="457200" indent="-457200" algn="just">
              <a:buClr>
                <a:schemeClr val="tx1"/>
              </a:buClr>
              <a:buAutoNum type="alphaUcParenR" startAt="2"/>
            </a:pPr>
            <a:r>
              <a:rPr lang="es-CO" dirty="0" smtClean="0">
                <a:latin typeface="Comic Sans MS" pitchFamily="66" charset="0"/>
              </a:rPr>
              <a:t>Diseñar el edificio o infraestructura:  Con espacio suficiente para futuras ampliaciones.</a:t>
            </a:r>
          </a:p>
          <a:p>
            <a:pPr marL="457200" indent="-457200" algn="just">
              <a:buClr>
                <a:schemeClr val="tx1"/>
              </a:buClr>
              <a:buAutoNum type="alphaUcParenR"/>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404664"/>
            <a:ext cx="7488832" cy="4939814"/>
          </a:xfrm>
          <a:prstGeom prst="rect">
            <a:avLst/>
          </a:prstGeom>
        </p:spPr>
        <p:txBody>
          <a:bodyPr wrap="square">
            <a:spAutoFit/>
          </a:bodyPr>
          <a:lstStyle/>
          <a:p>
            <a:pPr marL="457200" indent="-457200" algn="ctr">
              <a:lnSpc>
                <a:spcPct val="150000"/>
              </a:lnSpc>
              <a:buClr>
                <a:schemeClr val="tx1"/>
              </a:buClr>
              <a:buNone/>
            </a:pPr>
            <a:r>
              <a:rPr lang="es-CO" b="1" u="sng" dirty="0" smtClean="0"/>
              <a:t>CAUSAS QUE ORIGINAN PROBLEMAS RELACIONADOS CON LA LOCALIZACION</a:t>
            </a:r>
          </a:p>
          <a:p>
            <a:pPr marL="457200" indent="-457200">
              <a:lnSpc>
                <a:spcPct val="150000"/>
              </a:lnSpc>
              <a:buClr>
                <a:schemeClr val="tx1"/>
              </a:buClr>
              <a:buNone/>
            </a:pPr>
            <a:endParaRPr lang="es-CO" b="1" dirty="0" smtClean="0"/>
          </a:p>
          <a:p>
            <a:pPr>
              <a:lnSpc>
                <a:spcPct val="150000"/>
              </a:lnSpc>
              <a:buClr>
                <a:schemeClr val="tx1"/>
              </a:buClr>
              <a:buFont typeface="Wingdings" pitchFamily="2" charset="2"/>
              <a:buChar char="ü"/>
            </a:pPr>
            <a:r>
              <a:rPr lang="es-CO" dirty="0" smtClean="0">
                <a:latin typeface="Comic Sans MS" pitchFamily="66" charset="0"/>
              </a:rPr>
              <a:t>Un mercado en expansión: Búsqueda de estrategias para la expansión (mercado desconocido: nacional o internacional).</a:t>
            </a:r>
          </a:p>
          <a:p>
            <a:pPr>
              <a:lnSpc>
                <a:spcPct val="150000"/>
              </a:lnSpc>
              <a:buClr>
                <a:schemeClr val="tx1"/>
              </a:buClr>
              <a:buFont typeface="Wingdings" pitchFamily="2" charset="2"/>
              <a:buChar char="ü"/>
            </a:pPr>
            <a:r>
              <a:rPr lang="es-CO" dirty="0" smtClean="0">
                <a:latin typeface="Comic Sans MS" pitchFamily="66" charset="0"/>
              </a:rPr>
              <a:t>La introducción de nuevos productos.</a:t>
            </a:r>
          </a:p>
          <a:p>
            <a:pPr>
              <a:lnSpc>
                <a:spcPct val="150000"/>
              </a:lnSpc>
              <a:buClr>
                <a:schemeClr val="tx1"/>
              </a:buClr>
              <a:buFont typeface="Wingdings" pitchFamily="2" charset="2"/>
              <a:buChar char="ü"/>
            </a:pPr>
            <a:r>
              <a:rPr lang="es-CO" dirty="0" smtClean="0">
                <a:latin typeface="Comic Sans MS" pitchFamily="66" charset="0"/>
              </a:rPr>
              <a:t>Una contracción de la demanda.</a:t>
            </a:r>
          </a:p>
          <a:p>
            <a:pPr>
              <a:lnSpc>
                <a:spcPct val="150000"/>
              </a:lnSpc>
              <a:buClr>
                <a:schemeClr val="tx1"/>
              </a:buClr>
              <a:buFont typeface="Wingdings" pitchFamily="2" charset="2"/>
              <a:buChar char="ü"/>
            </a:pPr>
            <a:r>
              <a:rPr lang="es-CO" dirty="0" smtClean="0">
                <a:latin typeface="Comic Sans MS" pitchFamily="66" charset="0"/>
              </a:rPr>
              <a:t>El agotamiento de las  fuentes de abastecimiento.</a:t>
            </a:r>
          </a:p>
          <a:p>
            <a:pPr>
              <a:lnSpc>
                <a:spcPct val="150000"/>
              </a:lnSpc>
              <a:buClr>
                <a:schemeClr val="tx1"/>
              </a:buClr>
              <a:buFont typeface="Wingdings" pitchFamily="2" charset="2"/>
              <a:buChar char="ü"/>
            </a:pPr>
            <a:r>
              <a:rPr lang="es-CO" dirty="0" smtClean="0">
                <a:latin typeface="Comic Sans MS" pitchFamily="66" charset="0"/>
              </a:rPr>
              <a:t>La obsolescencia de una planta de fabricación: Maquinas, equipos y tecnología en desusos.</a:t>
            </a:r>
          </a:p>
          <a:p>
            <a:pPr>
              <a:lnSpc>
                <a:spcPct val="150000"/>
              </a:lnSpc>
              <a:buClr>
                <a:schemeClr val="tx1"/>
              </a:buClr>
              <a:buFont typeface="Wingdings" pitchFamily="2" charset="2"/>
              <a:buChar char="ü"/>
            </a:pPr>
            <a:r>
              <a:rPr lang="es-CO" dirty="0" smtClean="0">
                <a:latin typeface="Comic Sans MS" pitchFamily="66" charset="0"/>
              </a:rPr>
              <a:t>Presión de la competencia</a:t>
            </a:r>
          </a:p>
          <a:p>
            <a:pPr marL="457200" indent="-457200">
              <a:buClr>
                <a:schemeClr val="tx1"/>
              </a:buClr>
              <a:buFont typeface="Wingdings" pitchFamily="2" charset="2"/>
              <a:buChar char="ü"/>
            </a:pP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TECNICAS O METODOS CUANTITATIVOS</a:t>
            </a:r>
            <a:endParaRPr lang="es-ES"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FACTOR PONDERADO</a:t>
            </a:r>
            <a:endParaRPr lang="es-ES" dirty="0"/>
          </a:p>
        </p:txBody>
      </p:sp>
      <p:graphicFrame>
        <p:nvGraphicFramePr>
          <p:cNvPr id="4" name="3 Marcador de contenido"/>
          <p:cNvGraphicFramePr>
            <a:graphicFrameLocks noGrp="1"/>
          </p:cNvGraphicFramePr>
          <p:nvPr>
            <p:ph idx="1"/>
          </p:nvPr>
        </p:nvGraphicFramePr>
        <p:xfrm>
          <a:off x="457200" y="1600200"/>
          <a:ext cx="822960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r>
              <a:rPr lang="es-PE" dirty="0" smtClean="0"/>
              <a:t>Ejemplo </a:t>
            </a:r>
            <a:endParaRPr lang="es-ES" dirty="0"/>
          </a:p>
        </p:txBody>
      </p:sp>
      <p:graphicFrame>
        <p:nvGraphicFramePr>
          <p:cNvPr id="7" name="6 Marcador de contenido"/>
          <p:cNvGraphicFramePr>
            <a:graphicFrameLocks noGrp="1"/>
          </p:cNvGraphicFramePr>
          <p:nvPr>
            <p:ph idx="1"/>
          </p:nvPr>
        </p:nvGraphicFramePr>
        <p:xfrm>
          <a:off x="457200" y="1600200"/>
          <a:ext cx="8229600" cy="3383598"/>
        </p:xfrm>
        <a:graphic>
          <a:graphicData uri="http://schemas.openxmlformats.org/drawingml/2006/table">
            <a:tbl>
              <a:tblPr firstRow="1" bandRow="1">
                <a:tableStyleId>{5C22544A-7EE6-4342-B048-85BDC9FD1C3A}</a:tableStyleId>
              </a:tblPr>
              <a:tblGrid>
                <a:gridCol w="2743200"/>
                <a:gridCol w="2743200"/>
                <a:gridCol w="1094509"/>
                <a:gridCol w="942109"/>
                <a:gridCol w="706582"/>
              </a:tblGrid>
              <a:tr h="320040">
                <a:tc rowSpan="2">
                  <a:txBody>
                    <a:bodyPr/>
                    <a:lstStyle/>
                    <a:p>
                      <a:r>
                        <a:rPr lang="es-ES" sz="1800" b="1" kern="1200" dirty="0" smtClean="0">
                          <a:solidFill>
                            <a:schemeClr val="lt1"/>
                          </a:solidFill>
                          <a:latin typeface="+mn-lt"/>
                          <a:ea typeface="+mn-ea"/>
                          <a:cs typeface="+mn-cs"/>
                        </a:rPr>
                        <a:t>Factores </a:t>
                      </a:r>
                      <a:endParaRPr lang="es-ES" dirty="0"/>
                    </a:p>
                  </a:txBody>
                  <a:tcPr/>
                </a:tc>
                <a:tc rowSpan="2">
                  <a:txBody>
                    <a:bodyPr/>
                    <a:lstStyle/>
                    <a:p>
                      <a:r>
                        <a:rPr lang="es-ES" sz="1800" b="1" kern="1200" dirty="0" smtClean="0">
                          <a:solidFill>
                            <a:schemeClr val="lt1"/>
                          </a:solidFill>
                          <a:latin typeface="+mn-lt"/>
                          <a:ea typeface="+mn-ea"/>
                          <a:cs typeface="+mn-cs"/>
                        </a:rPr>
                        <a:t>Peso relativo </a:t>
                      </a:r>
                    </a:p>
                    <a:p>
                      <a:r>
                        <a:rPr lang="es-ES" sz="1800" b="1" kern="1200" dirty="0" smtClean="0">
                          <a:solidFill>
                            <a:schemeClr val="lt1"/>
                          </a:solidFill>
                          <a:latin typeface="+mn-lt"/>
                          <a:ea typeface="+mn-ea"/>
                          <a:cs typeface="+mn-cs"/>
                        </a:rPr>
                        <a:t>(%)</a:t>
                      </a:r>
                      <a:endParaRPr lang="es-ES"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latin typeface="+mn-lt"/>
                          <a:ea typeface="+mn-ea"/>
                          <a:cs typeface="+mn-cs"/>
                        </a:rPr>
                        <a:t>Alternativas </a:t>
                      </a:r>
                    </a:p>
                    <a:p>
                      <a:endParaRPr lang="es-ES" dirty="0"/>
                    </a:p>
                  </a:txBody>
                  <a:tcPr>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20040">
                <a:tc vMerge="1">
                  <a:txBody>
                    <a:bodyPr/>
                    <a:lstStyle/>
                    <a:p>
                      <a:endParaRPr lang="es-ES"/>
                    </a:p>
                  </a:txBody>
                  <a:tcPr/>
                </a:tc>
                <a:tc vMerge="1">
                  <a:txBody>
                    <a:bodyPr/>
                    <a:lstStyle/>
                    <a:p>
                      <a:endParaRPr lang="es-ES"/>
                    </a:p>
                  </a:txBody>
                  <a:tcPr/>
                </a:tc>
                <a:tc>
                  <a:txBody>
                    <a:bodyPr/>
                    <a:lstStyle/>
                    <a:p>
                      <a:r>
                        <a:rPr lang="es-PE" dirty="0" smtClean="0"/>
                        <a:t>A</a:t>
                      </a:r>
                      <a:endParaRPr lang="es-E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PE" dirty="0" smtClean="0"/>
                        <a:t>B</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PE" dirty="0" smtClean="0"/>
                        <a:t>C</a:t>
                      </a:r>
                      <a:endParaRPr lang="es-E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s-ES" sz="1800" kern="1200" dirty="0" smtClean="0">
                          <a:solidFill>
                            <a:schemeClr val="dk1"/>
                          </a:solidFill>
                          <a:latin typeface="+mn-lt"/>
                          <a:ea typeface="+mn-ea"/>
                          <a:cs typeface="+mn-cs"/>
                        </a:rPr>
                        <a:t>Proximidad a proveedores </a:t>
                      </a:r>
                      <a:endParaRPr lang="es-ES" dirty="0"/>
                    </a:p>
                  </a:txBody>
                  <a:tcPr/>
                </a:tc>
                <a:tc>
                  <a:txBody>
                    <a:bodyPr/>
                    <a:lstStyle/>
                    <a:p>
                      <a:r>
                        <a:rPr lang="es-ES" sz="1800" kern="1200" dirty="0" smtClean="0">
                          <a:solidFill>
                            <a:schemeClr val="dk1"/>
                          </a:solidFill>
                          <a:latin typeface="+mn-lt"/>
                          <a:ea typeface="+mn-ea"/>
                          <a:cs typeface="+mn-cs"/>
                        </a:rPr>
                        <a:t>30</a:t>
                      </a:r>
                      <a:endParaRPr lang="es-ES" dirty="0"/>
                    </a:p>
                  </a:txBody>
                  <a:tcPr/>
                </a:tc>
                <a:tc>
                  <a:txBody>
                    <a:bodyPr/>
                    <a:lstStyle/>
                    <a:p>
                      <a:r>
                        <a:rPr lang="es-PE" dirty="0" smtClean="0"/>
                        <a:t>7</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10</a:t>
                      </a:r>
                      <a:endParaRPr lang="es-ES" dirty="0"/>
                    </a:p>
                  </a:txBody>
                  <a:tcPr>
                    <a:lnL w="12700" cap="flat" cmpd="sng" algn="ctr">
                      <a:solidFill>
                        <a:schemeClr val="tx1"/>
                      </a:solidFill>
                      <a:prstDash val="solid"/>
                      <a:round/>
                      <a:headEnd type="none" w="med" len="med"/>
                      <a:tailEnd type="none" w="med" len="med"/>
                    </a:lnL>
                  </a:tcPr>
                </a:tc>
              </a:tr>
              <a:tr h="523558">
                <a:tc>
                  <a:txBody>
                    <a:bodyPr/>
                    <a:lstStyle/>
                    <a:p>
                      <a:r>
                        <a:rPr lang="es-ES" sz="1800" kern="1200" dirty="0" smtClean="0">
                          <a:solidFill>
                            <a:schemeClr val="dk1"/>
                          </a:solidFill>
                          <a:latin typeface="+mn-lt"/>
                          <a:ea typeface="+mn-ea"/>
                          <a:cs typeface="+mn-cs"/>
                        </a:rPr>
                        <a:t>Costos laborales</a:t>
                      </a:r>
                      <a:endParaRPr lang="es-ES" dirty="0"/>
                    </a:p>
                  </a:txBody>
                  <a:tcPr/>
                </a:tc>
                <a:tc>
                  <a:txBody>
                    <a:bodyPr/>
                    <a:lstStyle/>
                    <a:p>
                      <a:r>
                        <a:rPr lang="es-PE" dirty="0" smtClean="0"/>
                        <a:t>30</a:t>
                      </a:r>
                      <a:endParaRPr lang="es-ES" dirty="0"/>
                    </a:p>
                  </a:txBody>
                  <a:tcPr/>
                </a:tc>
                <a:tc>
                  <a:txBody>
                    <a:bodyPr/>
                    <a:lstStyle/>
                    <a:p>
                      <a:r>
                        <a:rPr lang="es-PE" dirty="0" smtClean="0"/>
                        <a:t>5</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7</a:t>
                      </a:r>
                      <a:endParaRPr lang="es-ES" dirty="0"/>
                    </a:p>
                  </a:txBody>
                  <a:tcPr>
                    <a:lnL w="12700" cap="flat" cmpd="sng" algn="ctr">
                      <a:solidFill>
                        <a:schemeClr val="tx1"/>
                      </a:solidFill>
                      <a:prstDash val="solid"/>
                      <a:round/>
                      <a:headEnd type="none" w="med" len="med"/>
                      <a:tailEnd type="none" w="med" len="med"/>
                    </a:lnL>
                  </a:tcPr>
                </a:tc>
              </a:tr>
              <a:tr h="370840">
                <a:tc>
                  <a:txBody>
                    <a:bodyPr/>
                    <a:lstStyle/>
                    <a:p>
                      <a:r>
                        <a:rPr lang="es-ES" sz="1800" kern="1200" dirty="0" smtClean="0">
                          <a:solidFill>
                            <a:schemeClr val="dk1"/>
                          </a:solidFill>
                          <a:latin typeface="+mn-lt"/>
                          <a:ea typeface="+mn-ea"/>
                          <a:cs typeface="+mn-cs"/>
                        </a:rPr>
                        <a:t>transportes</a:t>
                      </a:r>
                      <a:endParaRPr lang="es-ES" dirty="0"/>
                    </a:p>
                  </a:txBody>
                  <a:tcPr/>
                </a:tc>
                <a:tc>
                  <a:txBody>
                    <a:bodyPr/>
                    <a:lstStyle/>
                    <a:p>
                      <a:r>
                        <a:rPr lang="es-PE" dirty="0" smtClean="0"/>
                        <a:t>20</a:t>
                      </a:r>
                      <a:endParaRPr lang="es-ES" dirty="0"/>
                    </a:p>
                  </a:txBody>
                  <a:tcPr/>
                </a:tc>
                <a:tc>
                  <a:txBody>
                    <a:bodyPr/>
                    <a:lstStyle/>
                    <a:p>
                      <a:r>
                        <a:rPr lang="es-PE" dirty="0" smtClean="0"/>
                        <a:t>9</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6</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6</a:t>
                      </a:r>
                      <a:endParaRPr lang="es-ES" dirty="0"/>
                    </a:p>
                  </a:txBody>
                  <a:tcPr>
                    <a:lnL w="12700" cap="flat" cmpd="sng" algn="ctr">
                      <a:solidFill>
                        <a:schemeClr val="tx1"/>
                      </a:solidFill>
                      <a:prstDash val="solid"/>
                      <a:round/>
                      <a:headEnd type="none" w="med" len="med"/>
                      <a:tailEnd type="none" w="med" len="med"/>
                    </a:lnL>
                  </a:tcPr>
                </a:tc>
              </a:tr>
              <a:tr h="370840">
                <a:tc>
                  <a:txBody>
                    <a:bodyPr/>
                    <a:lstStyle/>
                    <a:p>
                      <a:r>
                        <a:rPr lang="es-ES" sz="1800" kern="1200" dirty="0" smtClean="0">
                          <a:solidFill>
                            <a:schemeClr val="dk1"/>
                          </a:solidFill>
                          <a:latin typeface="+mn-lt"/>
                          <a:ea typeface="+mn-ea"/>
                          <a:cs typeface="+mn-cs"/>
                        </a:rPr>
                        <a:t>impuestos</a:t>
                      </a:r>
                      <a:endParaRPr lang="es-ES" dirty="0"/>
                    </a:p>
                  </a:txBody>
                  <a:tcPr/>
                </a:tc>
                <a:tc>
                  <a:txBody>
                    <a:bodyPr/>
                    <a:lstStyle/>
                    <a:p>
                      <a:r>
                        <a:rPr lang="es-PE" dirty="0" smtClean="0"/>
                        <a:t>15</a:t>
                      </a:r>
                      <a:endParaRPr lang="es-ES" dirty="0"/>
                    </a:p>
                  </a:txBody>
                  <a:tcPr/>
                </a:tc>
                <a:tc>
                  <a:txBody>
                    <a:bodyPr/>
                    <a:lstStyle/>
                    <a:p>
                      <a:r>
                        <a:rPr lang="es-PE" dirty="0" smtClean="0"/>
                        <a:t>6</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6</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7</a:t>
                      </a:r>
                      <a:endParaRPr lang="es-ES" dirty="0"/>
                    </a:p>
                  </a:txBody>
                  <a:tcPr>
                    <a:lnL w="12700" cap="flat" cmpd="sng" algn="ctr">
                      <a:solidFill>
                        <a:schemeClr val="tx1"/>
                      </a:solidFill>
                      <a:prstDash val="solid"/>
                      <a:round/>
                      <a:headEnd type="none" w="med" len="med"/>
                      <a:tailEnd type="none" w="med" len="med"/>
                    </a:lnL>
                  </a:tcPr>
                </a:tc>
              </a:tr>
              <a:tr h="370840">
                <a:tc>
                  <a:txBody>
                    <a:bodyPr/>
                    <a:lstStyle/>
                    <a:p>
                      <a:r>
                        <a:rPr lang="es-ES" sz="1800" kern="1200" dirty="0" smtClean="0">
                          <a:solidFill>
                            <a:schemeClr val="dk1"/>
                          </a:solidFill>
                          <a:latin typeface="+mn-lt"/>
                          <a:ea typeface="+mn-ea"/>
                          <a:cs typeface="+mn-cs"/>
                        </a:rPr>
                        <a:t>Costo de instalación</a:t>
                      </a:r>
                      <a:endParaRPr lang="es-ES" dirty="0"/>
                    </a:p>
                  </a:txBody>
                  <a:tcPr/>
                </a:tc>
                <a:tc>
                  <a:txBody>
                    <a:bodyPr/>
                    <a:lstStyle/>
                    <a:p>
                      <a:r>
                        <a:rPr lang="es-PE" dirty="0" smtClean="0"/>
                        <a:t>5</a:t>
                      </a:r>
                      <a:endParaRPr lang="es-ES" dirty="0"/>
                    </a:p>
                  </a:txBody>
                  <a:tcPr/>
                </a:tc>
                <a:tc>
                  <a:txBody>
                    <a:bodyPr/>
                    <a:lstStyle/>
                    <a:p>
                      <a:r>
                        <a:rPr lang="es-PE" dirty="0" smtClean="0"/>
                        <a:t>7</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8</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2</a:t>
                      </a:r>
                      <a:endParaRPr lang="es-ES" dirty="0"/>
                    </a:p>
                  </a:txBody>
                  <a:tcPr>
                    <a:lnL w="12700" cap="flat" cmpd="sng" algn="ctr">
                      <a:solidFill>
                        <a:schemeClr val="tx1"/>
                      </a:solidFill>
                      <a:prstDash val="solid"/>
                      <a:round/>
                      <a:headEnd type="none" w="med" len="med"/>
                      <a:tailEnd type="none" w="med" len="med"/>
                    </a:lnL>
                  </a:tcPr>
                </a:tc>
              </a:tr>
              <a:tr h="370840">
                <a:tc>
                  <a:txBody>
                    <a:bodyPr/>
                    <a:lstStyle/>
                    <a:p>
                      <a:r>
                        <a:rPr lang="es-ES" sz="1800" kern="1200" dirty="0" smtClean="0">
                          <a:solidFill>
                            <a:schemeClr val="dk1"/>
                          </a:solidFill>
                          <a:latin typeface="+mn-lt"/>
                          <a:ea typeface="+mn-ea"/>
                          <a:cs typeface="+mn-cs"/>
                        </a:rPr>
                        <a:t>Puntuación total </a:t>
                      </a:r>
                      <a:endParaRPr lang="es-ES" dirty="0"/>
                    </a:p>
                  </a:txBody>
                  <a:tcPr/>
                </a:tc>
                <a:tc>
                  <a:txBody>
                    <a:bodyPr/>
                    <a:lstStyle/>
                    <a:p>
                      <a:endParaRPr lang="es-ES"/>
                    </a:p>
                  </a:txBody>
                  <a:tcPr/>
                </a:tc>
                <a:tc>
                  <a:txBody>
                    <a:bodyPr/>
                    <a:lstStyle/>
                    <a:p>
                      <a:r>
                        <a:rPr lang="es-PE" dirty="0" smtClean="0"/>
                        <a:t>6.65</a:t>
                      </a:r>
                      <a:endParaRPr lang="es-ES" dirty="0"/>
                    </a:p>
                  </a:txBody>
                  <a:tcPr>
                    <a:lnR w="12700" cap="flat" cmpd="sng" algn="ctr">
                      <a:solidFill>
                        <a:schemeClr val="tx1"/>
                      </a:solidFill>
                      <a:prstDash val="solid"/>
                      <a:round/>
                      <a:headEnd type="none" w="med" len="med"/>
                      <a:tailEnd type="none" w="med" len="med"/>
                    </a:lnR>
                  </a:tcPr>
                </a:tc>
                <a:tc>
                  <a:txBody>
                    <a:bodyPr/>
                    <a:lstStyle/>
                    <a:p>
                      <a:r>
                        <a:rPr lang="es-PE" dirty="0" smtClean="0"/>
                        <a:t>7.3</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s-PE" dirty="0" smtClean="0"/>
                        <a:t>7.45</a:t>
                      </a:r>
                      <a:endParaRPr lang="es-ES" dirty="0"/>
                    </a:p>
                  </a:txBody>
                  <a:tcPr>
                    <a:lnL w="12700" cap="flat" cmpd="sng" algn="ctr">
                      <a:solidFill>
                        <a:schemeClr val="tx1"/>
                      </a:solidFill>
                      <a:prstDash val="solid"/>
                      <a:round/>
                      <a:headEnd type="none" w="med" len="med"/>
                      <a:tailEnd type="none" w="med" len="med"/>
                    </a:lnL>
                  </a:tcPr>
                </a:tc>
              </a:tr>
            </a:tbl>
          </a:graphicData>
        </a:graphic>
      </p:graphicFrame>
      <p:sp>
        <p:nvSpPr>
          <p:cNvPr id="3" name="2 Rectángulo"/>
          <p:cNvSpPr/>
          <p:nvPr/>
        </p:nvSpPr>
        <p:spPr>
          <a:xfrm>
            <a:off x="611560" y="5157192"/>
            <a:ext cx="7416824" cy="1595309"/>
          </a:xfrm>
          <a:prstGeom prst="rect">
            <a:avLst/>
          </a:prstGeom>
        </p:spPr>
        <p:txBody>
          <a:bodyPr wrap="square">
            <a:spAutoFit/>
          </a:bodyPr>
          <a:lstStyle/>
          <a:p>
            <a:pPr algn="just">
              <a:lnSpc>
                <a:spcPct val="150000"/>
              </a:lnSpc>
              <a:spcAft>
                <a:spcPts val="1000"/>
              </a:spcAft>
            </a:pPr>
            <a:r>
              <a:rPr lang="es-ES" dirty="0">
                <a:latin typeface="Arial"/>
                <a:ea typeface="Times New Roman"/>
                <a:cs typeface="Times New Roman"/>
              </a:rPr>
              <a:t>PA = 7 x 0,30 + 5 x 0,30 + 9 x 0,20 + 6 x 0,15 + 7 x 0,05 = 6,65</a:t>
            </a:r>
            <a:endParaRPr lang="es-ES" dirty="0">
              <a:ea typeface="Times New Roman"/>
              <a:cs typeface="Times New Roman"/>
            </a:endParaRPr>
          </a:p>
          <a:p>
            <a:pPr algn="just">
              <a:lnSpc>
                <a:spcPct val="150000"/>
              </a:lnSpc>
              <a:spcAft>
                <a:spcPts val="1000"/>
              </a:spcAft>
            </a:pPr>
            <a:r>
              <a:rPr lang="es-ES" dirty="0">
                <a:latin typeface="Arial"/>
                <a:ea typeface="Times New Roman"/>
                <a:cs typeface="Times New Roman"/>
              </a:rPr>
              <a:t>PB= 7 x 0,30 + </a:t>
            </a:r>
            <a:r>
              <a:rPr lang="es-ES" dirty="0" smtClean="0">
                <a:latin typeface="Arial"/>
                <a:ea typeface="Times New Roman"/>
                <a:cs typeface="Times New Roman"/>
              </a:rPr>
              <a:t>9x </a:t>
            </a:r>
            <a:r>
              <a:rPr lang="es-ES" dirty="0">
                <a:latin typeface="Arial"/>
                <a:ea typeface="Times New Roman"/>
                <a:cs typeface="Times New Roman"/>
              </a:rPr>
              <a:t>0,30 + 6 x 0,20 + 6 x 0,15 + 8x 0,05 = 7,3</a:t>
            </a:r>
            <a:endParaRPr lang="es-ES" dirty="0">
              <a:ea typeface="Times New Roman"/>
              <a:cs typeface="Times New Roman"/>
            </a:endParaRPr>
          </a:p>
          <a:p>
            <a:pPr algn="just">
              <a:lnSpc>
                <a:spcPct val="150000"/>
              </a:lnSpc>
              <a:spcAft>
                <a:spcPts val="1000"/>
              </a:spcAft>
            </a:pPr>
            <a:r>
              <a:rPr lang="es-ES" dirty="0">
                <a:latin typeface="Arial"/>
                <a:ea typeface="Times New Roman"/>
                <a:cs typeface="Times New Roman"/>
              </a:rPr>
              <a:t>PC =10x 0,30 + 7x 0,30 + 6 x 0,20 + 7 x 0,15 + 2x 0,05 = 7,45</a:t>
            </a:r>
            <a:endParaRPr lang="es-ES" dirty="0">
              <a:ea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s-PE" dirty="0" smtClean="0"/>
              <a:t>INTEGRANTES:</a:t>
            </a:r>
            <a:endParaRPr lang="es-PE" dirty="0"/>
          </a:p>
        </p:txBody>
      </p:sp>
      <p:sp>
        <p:nvSpPr>
          <p:cNvPr id="3" name="2 Marcador de contenido"/>
          <p:cNvSpPr>
            <a:spLocks noGrp="1"/>
          </p:cNvSpPr>
          <p:nvPr>
            <p:ph idx="1"/>
          </p:nvPr>
        </p:nvSpPr>
        <p:spPr/>
        <p:txBody>
          <a:bodyPr/>
          <a:lstStyle/>
          <a:p>
            <a:r>
              <a:rPr lang="es-PE" dirty="0" smtClean="0"/>
              <a:t>MORALES FABIAN,WILLIAM</a:t>
            </a:r>
          </a:p>
          <a:p>
            <a:r>
              <a:rPr lang="es-PE" dirty="0" smtClean="0"/>
              <a:t>MAMANI HUANCA,MARITZA</a:t>
            </a:r>
          </a:p>
          <a:p>
            <a:r>
              <a:rPr lang="es-PE" dirty="0" smtClean="0"/>
              <a:t>CHOQUE PUMA,ADAN CJUNO</a:t>
            </a:r>
          </a:p>
          <a:p>
            <a:r>
              <a:rPr lang="es-PE" dirty="0" smtClean="0"/>
              <a:t>SANCHEZ RAMIREZ, JORDY ALEXANDER</a:t>
            </a:r>
            <a:endParaRPr lang="es-PE" dirty="0"/>
          </a:p>
        </p:txBody>
      </p:sp>
      <p:pic>
        <p:nvPicPr>
          <p:cNvPr id="1026" name="Picture 2" descr="http://thesimpsonsbymax.angelfire.com/wall04-homero-simpsons.jpg"/>
          <p:cNvPicPr>
            <a:picLocks noChangeAspect="1" noChangeArrowheads="1"/>
          </p:cNvPicPr>
          <p:nvPr/>
        </p:nvPicPr>
        <p:blipFill>
          <a:blip r:embed="rId2" cstate="print"/>
          <a:srcRect/>
          <a:stretch>
            <a:fillRect/>
          </a:stretch>
        </p:blipFill>
        <p:spPr bwMode="auto">
          <a:xfrm>
            <a:off x="2714612" y="4143380"/>
            <a:ext cx="2857500" cy="21431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METODO GRAVEDAD </a:t>
            </a:r>
            <a:endParaRPr lang="es-ES"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FORMULAS </a:t>
            </a:r>
            <a:endParaRPr lang="es-ES" dirty="0"/>
          </a:p>
        </p:txBody>
      </p:sp>
      <p:pic>
        <p:nvPicPr>
          <p:cNvPr id="6" name="5 Marcador de contenido" descr="http://1.bp.blogspot.com/-tZseLVrw90U/UY1gfnQWfDI/AAAAAAAAAEY/0jzGj72oqwQ/s200/formulas.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412776"/>
            <a:ext cx="2520280" cy="864096"/>
          </a:xfrm>
          <a:prstGeom prst="rect">
            <a:avLst/>
          </a:prstGeom>
          <a:noFill/>
          <a:ln>
            <a:noFill/>
          </a:ln>
        </p:spPr>
      </p:pic>
      <p:sp>
        <p:nvSpPr>
          <p:cNvPr id="5" name="4 Rectángulo"/>
          <p:cNvSpPr/>
          <p:nvPr/>
        </p:nvSpPr>
        <p:spPr>
          <a:xfrm>
            <a:off x="827584" y="2492896"/>
            <a:ext cx="4572000" cy="2308324"/>
          </a:xfrm>
          <a:prstGeom prst="rect">
            <a:avLst/>
          </a:prstGeom>
        </p:spPr>
        <p:txBody>
          <a:bodyPr>
            <a:spAutoFit/>
          </a:bodyPr>
          <a:lstStyle/>
          <a:p>
            <a:r>
              <a:rPr lang="es-ES" dirty="0"/>
              <a:t>Ci: Es el costo unitario de transporte correspondiente al punto i </a:t>
            </a:r>
          </a:p>
          <a:p>
            <a:r>
              <a:rPr lang="es-ES" dirty="0"/>
              <a:t>Vi: Volumen o peso de los materiales movidos desde o hacia </a:t>
            </a:r>
          </a:p>
          <a:p>
            <a:r>
              <a:rPr lang="es-ES" dirty="0"/>
              <a:t>Di: Distancia entre el punto i  y el lugar donde se encuentra la </a:t>
            </a:r>
            <a:r>
              <a:rPr lang="es-ES" dirty="0" smtClean="0"/>
              <a:t>instalación</a:t>
            </a:r>
          </a:p>
          <a:p>
            <a:endParaRPr lang="es-ES" dirty="0"/>
          </a:p>
          <a:p>
            <a:r>
              <a:rPr lang="es-ES" b="1" dirty="0" smtClean="0"/>
              <a:t>FORMULAS </a:t>
            </a:r>
            <a:endParaRPr lang="es-ES" b="1" dirty="0"/>
          </a:p>
        </p:txBody>
      </p:sp>
      <p:pic>
        <p:nvPicPr>
          <p:cNvPr id="8" name="7 Imagen" descr="http://2.bp.blogspot.com/-JR-_Evxy3pc/UY1hhryN4UI/AAAAAAAAAEk/-Hwh8tKFK6M/s1600/coord+x.gif"/>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990894"/>
            <a:ext cx="2664296" cy="886377"/>
          </a:xfrm>
          <a:prstGeom prst="rect">
            <a:avLst/>
          </a:prstGeom>
          <a:noFill/>
          <a:ln>
            <a:noFill/>
          </a:ln>
        </p:spPr>
      </p:pic>
      <p:pic>
        <p:nvPicPr>
          <p:cNvPr id="9" name="8 Imagen" descr="http://1.bp.blogspot.com/-bunJ9rah464/UY1hn9g6sPI/AAAAAAAAAEs/qzIRK9azeHA/s1600/coor+y.gif"/>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990894"/>
            <a:ext cx="2376264" cy="886377"/>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56726225"/>
              </p:ext>
            </p:extLst>
          </p:nvPr>
        </p:nvGraphicFramePr>
        <p:xfrm>
          <a:off x="571472" y="2786058"/>
          <a:ext cx="8043891" cy="3409002"/>
        </p:xfrm>
        <a:graphic>
          <a:graphicData uri="http://schemas.openxmlformats.org/drawingml/2006/table">
            <a:tbl>
              <a:tblPr firstRow="1" bandRow="1">
                <a:tableStyleId>{8799B23B-EC83-4686-B30A-512413B5E67A}</a:tableStyleId>
              </a:tblPr>
              <a:tblGrid>
                <a:gridCol w="2010973"/>
                <a:gridCol w="2010973"/>
                <a:gridCol w="4021945"/>
              </a:tblGrid>
              <a:tr h="568167">
                <a:tc>
                  <a:txBody>
                    <a:bodyPr/>
                    <a:lstStyle/>
                    <a:p>
                      <a:r>
                        <a:rPr lang="es-PE" dirty="0" smtClean="0"/>
                        <a:t>UBICACIONES </a:t>
                      </a:r>
                      <a:endParaRPr lang="es-ES" dirty="0"/>
                    </a:p>
                  </a:txBody>
                  <a:tcPr>
                    <a:lnR w="12700" cap="flat" cmpd="sng" algn="ctr">
                      <a:solidFill>
                        <a:schemeClr val="tx1"/>
                      </a:solidFill>
                      <a:prstDash val="solid"/>
                      <a:round/>
                      <a:headEnd type="none" w="med" len="med"/>
                      <a:tailEnd type="none" w="med" len="med"/>
                    </a:lnR>
                  </a:tcPr>
                </a:tc>
                <a:tc>
                  <a:txBody>
                    <a:bodyPr/>
                    <a:lstStyle/>
                    <a:p>
                      <a:r>
                        <a:rPr lang="es-ES" dirty="0" smtClean="0"/>
                        <a:t>COORDENADAS</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GALONES</a:t>
                      </a:r>
                      <a:r>
                        <a:rPr lang="es-PE" baseline="0" dirty="0" smtClean="0"/>
                        <a:t> DE GASOLINA /MES (000,000)</a:t>
                      </a:r>
                      <a:endParaRPr lang="es-ES" dirty="0"/>
                    </a:p>
                  </a:txBody>
                  <a:tcPr/>
                </a:tc>
              </a:tr>
              <a:tr h="568167">
                <a:tc>
                  <a:txBody>
                    <a:bodyPr/>
                    <a:lstStyle/>
                    <a:p>
                      <a:r>
                        <a:rPr lang="es-PE" dirty="0" smtClean="0"/>
                        <a:t>SANTA</a:t>
                      </a:r>
                      <a:r>
                        <a:rPr lang="es-PE" baseline="0" dirty="0" smtClean="0"/>
                        <a:t> ANITA</a:t>
                      </a:r>
                      <a:endParaRPr lang="es-ES" dirty="0"/>
                    </a:p>
                  </a:txBody>
                  <a:tcPr>
                    <a:lnR w="12700" cap="flat" cmpd="sng" algn="ctr">
                      <a:solidFill>
                        <a:schemeClr val="tx1"/>
                      </a:solidFill>
                      <a:prstDash val="solid"/>
                      <a:round/>
                      <a:headEnd type="none" w="med" len="med"/>
                      <a:tailEnd type="none" w="med" len="med"/>
                    </a:lnR>
                  </a:tcPr>
                </a:tc>
                <a:tc>
                  <a:txBody>
                    <a:bodyPr/>
                    <a:lstStyle/>
                    <a:p>
                      <a:r>
                        <a:rPr lang="es-ES" sz="1800" dirty="0" smtClean="0">
                          <a:effectLst/>
                          <a:latin typeface="Arial"/>
                          <a:ea typeface="Times New Roman"/>
                        </a:rPr>
                        <a:t>(325,75)</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1500</a:t>
                      </a:r>
                      <a:endParaRPr lang="es-ES" dirty="0"/>
                    </a:p>
                  </a:txBody>
                  <a:tcPr/>
                </a:tc>
              </a:tr>
              <a:tr h="568167">
                <a:tc>
                  <a:txBody>
                    <a:bodyPr/>
                    <a:lstStyle/>
                    <a:p>
                      <a:r>
                        <a:rPr lang="es-PE" dirty="0" smtClean="0"/>
                        <a:t>ATE</a:t>
                      </a:r>
                      <a:endParaRPr lang="es-ES" dirty="0"/>
                    </a:p>
                  </a:txBody>
                  <a:tcPr>
                    <a:lnR w="12700" cap="flat" cmpd="sng" algn="ctr">
                      <a:solidFill>
                        <a:schemeClr val="tx1"/>
                      </a:solidFill>
                      <a:prstDash val="solid"/>
                      <a:round/>
                      <a:headEnd type="none" w="med" len="med"/>
                      <a:tailEnd type="none" w="med" len="med"/>
                    </a:lnR>
                  </a:tcPr>
                </a:tc>
                <a:tc>
                  <a:txBody>
                    <a:bodyPr/>
                    <a:lstStyle/>
                    <a:p>
                      <a:r>
                        <a:rPr lang="es-ES" sz="1800" dirty="0" smtClean="0">
                          <a:effectLst/>
                          <a:latin typeface="Arial"/>
                          <a:ea typeface="Times New Roman"/>
                        </a:rPr>
                        <a:t>(400,150)</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250</a:t>
                      </a:r>
                      <a:endParaRPr lang="es-ES" dirty="0"/>
                    </a:p>
                  </a:txBody>
                  <a:tcPr/>
                </a:tc>
              </a:tr>
              <a:tr h="568167">
                <a:tc>
                  <a:txBody>
                    <a:bodyPr/>
                    <a:lstStyle/>
                    <a:p>
                      <a:r>
                        <a:rPr lang="es-PE" dirty="0" smtClean="0"/>
                        <a:t>AGUSTINO </a:t>
                      </a:r>
                      <a:endParaRPr lang="es-ES" dirty="0"/>
                    </a:p>
                  </a:txBody>
                  <a:tcPr>
                    <a:lnR w="12700" cap="flat" cmpd="sng" algn="ctr">
                      <a:solidFill>
                        <a:schemeClr val="tx1"/>
                      </a:solidFill>
                      <a:prstDash val="solid"/>
                      <a:round/>
                      <a:headEnd type="none" w="med" len="med"/>
                      <a:tailEnd type="none" w="med" len="med"/>
                    </a:lnR>
                  </a:tcPr>
                </a:tc>
                <a:tc>
                  <a:txBody>
                    <a:bodyPr/>
                    <a:lstStyle/>
                    <a:p>
                      <a:r>
                        <a:rPr lang="es-ES" sz="1800" dirty="0" smtClean="0">
                          <a:effectLst/>
                          <a:latin typeface="Arial"/>
                          <a:ea typeface="Times New Roman"/>
                        </a:rPr>
                        <a:t>(450,350)</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450</a:t>
                      </a:r>
                      <a:endParaRPr lang="es-ES" dirty="0"/>
                    </a:p>
                  </a:txBody>
                  <a:tcPr/>
                </a:tc>
              </a:tr>
              <a:tr h="568167">
                <a:tc>
                  <a:txBody>
                    <a:bodyPr/>
                    <a:lstStyle/>
                    <a:p>
                      <a:r>
                        <a:rPr lang="es-PE" dirty="0" smtClean="0"/>
                        <a:t>SJL</a:t>
                      </a:r>
                      <a:endParaRPr lang="es-ES" dirty="0"/>
                    </a:p>
                  </a:txBody>
                  <a:tcPr>
                    <a:lnR w="12700" cap="flat" cmpd="sng" algn="ctr">
                      <a:solidFill>
                        <a:schemeClr val="tx1"/>
                      </a:solidFill>
                      <a:prstDash val="solid"/>
                      <a:round/>
                      <a:headEnd type="none" w="med" len="med"/>
                      <a:tailEnd type="none" w="med" len="med"/>
                    </a:lnR>
                  </a:tcPr>
                </a:tc>
                <a:tc>
                  <a:txBody>
                    <a:bodyPr/>
                    <a:lstStyle/>
                    <a:p>
                      <a:r>
                        <a:rPr lang="es-ES" sz="1800" dirty="0" smtClean="0">
                          <a:effectLst/>
                          <a:latin typeface="Arial"/>
                          <a:ea typeface="Times New Roman"/>
                        </a:rPr>
                        <a:t>(350,400)</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350</a:t>
                      </a:r>
                      <a:endParaRPr lang="es-ES" dirty="0"/>
                    </a:p>
                  </a:txBody>
                  <a:tcPr/>
                </a:tc>
              </a:tr>
              <a:tr h="568167">
                <a:tc>
                  <a:txBody>
                    <a:bodyPr/>
                    <a:lstStyle/>
                    <a:p>
                      <a:r>
                        <a:rPr lang="es-PE" dirty="0" smtClean="0"/>
                        <a:t>MOLINA</a:t>
                      </a:r>
                      <a:endParaRPr lang="es-ES" dirty="0"/>
                    </a:p>
                  </a:txBody>
                  <a:tcPr>
                    <a:lnR w="12700" cap="flat" cmpd="sng" algn="ctr">
                      <a:solidFill>
                        <a:schemeClr val="tx1"/>
                      </a:solidFill>
                      <a:prstDash val="solid"/>
                      <a:round/>
                      <a:headEnd type="none" w="med" len="med"/>
                      <a:tailEnd type="none" w="med" len="med"/>
                    </a:lnR>
                  </a:tcPr>
                </a:tc>
                <a:tc>
                  <a:txBody>
                    <a:bodyPr/>
                    <a:lstStyle/>
                    <a:p>
                      <a:r>
                        <a:rPr lang="es-ES" sz="1800" dirty="0" smtClean="0">
                          <a:effectLst/>
                          <a:latin typeface="Arial"/>
                          <a:ea typeface="Times New Roman"/>
                        </a:rPr>
                        <a:t>(25,450)</a:t>
                      </a:r>
                      <a:endParaRPr lang="es-ES" dirty="0"/>
                    </a:p>
                  </a:txBody>
                  <a:tcPr>
                    <a:lnL w="12700" cap="flat" cmpd="sng" algn="ctr">
                      <a:solidFill>
                        <a:schemeClr val="tx1"/>
                      </a:solidFill>
                      <a:prstDash val="solid"/>
                      <a:round/>
                      <a:headEnd type="none" w="med" len="med"/>
                      <a:tailEnd type="none" w="med" len="med"/>
                    </a:lnL>
                  </a:tcPr>
                </a:tc>
                <a:tc>
                  <a:txBody>
                    <a:bodyPr/>
                    <a:lstStyle/>
                    <a:p>
                      <a:r>
                        <a:rPr lang="es-PE" dirty="0" smtClean="0"/>
                        <a:t>450</a:t>
                      </a:r>
                      <a:endParaRPr lang="es-ES" dirty="0"/>
                    </a:p>
                  </a:txBody>
                  <a:tcPr/>
                </a:tc>
              </a:tr>
            </a:tbl>
          </a:graphicData>
        </a:graphic>
      </p:graphicFrame>
      <p:sp>
        <p:nvSpPr>
          <p:cNvPr id="5" name="4 Rectángulo"/>
          <p:cNvSpPr/>
          <p:nvPr/>
        </p:nvSpPr>
        <p:spPr>
          <a:xfrm>
            <a:off x="714348" y="500042"/>
            <a:ext cx="7858180" cy="2308324"/>
          </a:xfrm>
          <a:prstGeom prst="rect">
            <a:avLst/>
          </a:prstGeom>
        </p:spPr>
        <p:txBody>
          <a:bodyPr wrap="square">
            <a:spAutoFit/>
          </a:bodyPr>
          <a:lstStyle/>
          <a:p>
            <a:pPr algn="just"/>
            <a:endParaRPr lang="es-ES" dirty="0" smtClean="0"/>
          </a:p>
          <a:p>
            <a:pPr algn="just"/>
            <a:r>
              <a:rPr lang="es-PE" dirty="0" smtClean="0"/>
              <a:t>EJEMPLO</a:t>
            </a:r>
            <a:endParaRPr lang="es-ES" dirty="0" smtClean="0"/>
          </a:p>
          <a:p>
            <a:pPr algn="just"/>
            <a:r>
              <a:rPr lang="es-ES" dirty="0" smtClean="0"/>
              <a:t>Una refinería GOMEZ  necesita ubicar una instalación holding intermedia entre su refinería de La Oroya y sus principales distribuidoras. En el cuadro 1 adjunto aparece el mapa de coordenadas. La cantidad de gasolina despachada hasta y desde la planta y los distribuidores .Suponer Primera ubicación:d1x=325, d1y=75, V1=1500</a:t>
            </a:r>
            <a:br>
              <a:rPr lang="es-ES" dirty="0" smtClean="0"/>
            </a:b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APLICANDO LA FORMULA </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597666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26638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1.bp.blogspot.com/-bunJ9rah464/UY1hn9g6sPI/AAAAAAAAAEs/qzIRK9azeHA/s1600/coor+y.gif"/>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590959"/>
            <a:ext cx="2520280" cy="681313"/>
          </a:xfrm>
          <a:prstGeom prst="rect">
            <a:avLst/>
          </a:prstGeom>
          <a:noFill/>
          <a:ln>
            <a:noFill/>
          </a:ln>
        </p:spPr>
      </p:pic>
    </p:spTree>
    <p:extLst>
      <p:ext uri="{BB962C8B-B14F-4D97-AF65-F5344CB8AC3E}">
        <p14:creationId xmlns:p14="http://schemas.microsoft.com/office/powerpoint/2010/main" val="390535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287270" y="1451292"/>
          <a:ext cx="4569460" cy="3955415"/>
        </p:xfrm>
        <a:graphic>
          <a:graphicData uri="http://schemas.openxmlformats.org/drawingml/2006/table">
            <a:tbl>
              <a:tblPr/>
              <a:tblGrid>
                <a:gridCol w="4569460"/>
              </a:tblGrid>
              <a:tr h="3955415">
                <a:tc>
                  <a:txBody>
                    <a:bodyPr/>
                    <a:lstStyle/>
                    <a:p>
                      <a:pPr algn="just">
                        <a:lnSpc>
                          <a:spcPct val="115000"/>
                        </a:lnSpc>
                        <a:spcAft>
                          <a:spcPts val="0"/>
                        </a:spcAft>
                      </a:pPr>
                      <a:endParaRPr lang="es-ES" sz="1200" dirty="0" smtClean="0">
                        <a:latin typeface="Arial"/>
                        <a:ea typeface="Calibri"/>
                        <a:cs typeface="Times New Roman"/>
                      </a:endParaRPr>
                    </a:p>
                    <a:p>
                      <a:pPr algn="just">
                        <a:lnSpc>
                          <a:spcPct val="115000"/>
                        </a:lnSpc>
                        <a:spcAft>
                          <a:spcPts val="0"/>
                        </a:spcAft>
                      </a:pPr>
                      <a:r>
                        <a:rPr lang="es-ES" sz="1200" dirty="0" smtClean="0">
                          <a:latin typeface="Arial"/>
                          <a:ea typeface="Calibri"/>
                          <a:cs typeface="Times New Roman"/>
                        </a:rPr>
                        <a:t>                                                            AGUSTIN( 450,350)</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p>
                    <a:p>
                      <a:pPr algn="just">
                        <a:lnSpc>
                          <a:spcPct val="115000"/>
                        </a:lnSpc>
                        <a:spcAft>
                          <a:spcPts val="0"/>
                        </a:spcAft>
                      </a:pP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SJL (350,400)</a:t>
                      </a:r>
                      <a:endParaRPr lang="es-ES" sz="1100" dirty="0" smtClean="0">
                        <a:latin typeface="Calibri"/>
                        <a:ea typeface="Calibri"/>
                        <a:cs typeface="Times New Roman"/>
                      </a:endParaRPr>
                    </a:p>
                    <a:p>
                      <a:pPr algn="just">
                        <a:lnSpc>
                          <a:spcPct val="115000"/>
                        </a:lnSpc>
                        <a:spcAft>
                          <a:spcPts val="0"/>
                        </a:spcAft>
                      </a:pPr>
                      <a:r>
                        <a:rPr lang="es-ES" sz="1200" b="1" dirty="0" smtClean="0">
                          <a:latin typeface="Arial"/>
                          <a:ea typeface="Calibri"/>
                          <a:cs typeface="Times New Roman"/>
                        </a:rPr>
                        <a:t>                            </a:t>
                      </a:r>
                    </a:p>
                    <a:p>
                      <a:pPr algn="just">
                        <a:lnSpc>
                          <a:spcPct val="115000"/>
                        </a:lnSpc>
                        <a:spcAft>
                          <a:spcPts val="0"/>
                        </a:spcAft>
                      </a:pPr>
                      <a:endParaRPr lang="es-PE" sz="1200" b="1" dirty="0" smtClean="0">
                        <a:latin typeface="Arial"/>
                        <a:ea typeface="Calibri"/>
                        <a:cs typeface="Times New Roman"/>
                      </a:endParaRPr>
                    </a:p>
                    <a:p>
                      <a:pPr algn="just">
                        <a:lnSpc>
                          <a:spcPct val="115000"/>
                        </a:lnSpc>
                        <a:spcAft>
                          <a:spcPts val="0"/>
                        </a:spcAft>
                      </a:pPr>
                      <a:endParaRPr lang="es-ES" sz="1100" dirty="0" smtClean="0">
                        <a:latin typeface="Calibri"/>
                        <a:ea typeface="Calibri"/>
                        <a:cs typeface="Times New Roman"/>
                      </a:endParaRPr>
                    </a:p>
                    <a:p>
                      <a:pPr algn="just">
                        <a:lnSpc>
                          <a:spcPct val="115000"/>
                        </a:lnSpc>
                        <a:spcAft>
                          <a:spcPts val="0"/>
                        </a:spcAft>
                      </a:pPr>
                      <a:r>
                        <a:rPr lang="es-ES" sz="1200" b="1" dirty="0" smtClean="0">
                          <a:latin typeface="Arial"/>
                          <a:ea typeface="Calibri"/>
                          <a:cs typeface="Times New Roman"/>
                        </a:rPr>
                        <a:t>                             C.GRAV (308,217)</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ATE (400,150)</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endParaRPr lang="es-ES" sz="1100" dirty="0" smtClean="0">
                        <a:latin typeface="Calibri"/>
                        <a:ea typeface="Calibri"/>
                        <a:cs typeface="Times New Roman"/>
                      </a:endParaRPr>
                    </a:p>
                    <a:p>
                      <a:pPr algn="just">
                        <a:lnSpc>
                          <a:spcPct val="115000"/>
                        </a:lnSpc>
                        <a:spcAft>
                          <a:spcPts val="0"/>
                        </a:spcAft>
                      </a:pPr>
                      <a:r>
                        <a:rPr lang="es-ES" sz="1200" dirty="0" smtClean="0">
                          <a:latin typeface="Arial"/>
                          <a:ea typeface="Calibri"/>
                          <a:cs typeface="Times New Roman"/>
                        </a:rPr>
                        <a:t>                               </a:t>
                      </a:r>
                    </a:p>
                    <a:p>
                      <a:pPr algn="just">
                        <a:lnSpc>
                          <a:spcPct val="115000"/>
                        </a:lnSpc>
                        <a:spcAft>
                          <a:spcPts val="0"/>
                        </a:spcAft>
                      </a:pPr>
                      <a:r>
                        <a:rPr lang="es-ES" sz="1200" dirty="0" smtClean="0">
                          <a:latin typeface="Arial"/>
                          <a:ea typeface="Calibri"/>
                          <a:cs typeface="Times New Roman"/>
                        </a:rPr>
                        <a:t>                      STA ANITA       (325,75)</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6387" name="Rectangle 3"/>
          <p:cNvSpPr>
            <a:spLocks noChangeArrowheads="1"/>
          </p:cNvSpPr>
          <p:nvPr/>
        </p:nvSpPr>
        <p:spPr bwMode="auto">
          <a:xfrm>
            <a:off x="1142976" y="1571612"/>
            <a:ext cx="10001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500</a:t>
            </a:r>
            <a:endParaRPr kumimoji="0" lang="es-PE" sz="1800" b="0" i="0" u="none" strike="noStrike" cap="none" normalizeH="0" baseline="0" dirty="0" smtClean="0">
              <a:ln>
                <a:noFill/>
              </a:ln>
              <a:solidFill>
                <a:schemeClr val="tx1"/>
              </a:solidFill>
              <a:effectLst/>
              <a:latin typeface="Arial" pitchFamily="34" charset="0"/>
            </a:endParaRPr>
          </a:p>
        </p:txBody>
      </p:sp>
      <p:sp>
        <p:nvSpPr>
          <p:cNvPr id="16388" name="Rectangle 4"/>
          <p:cNvSpPr>
            <a:spLocks noChangeArrowheads="1"/>
          </p:cNvSpPr>
          <p:nvPr/>
        </p:nvSpPr>
        <p:spPr bwMode="auto">
          <a:xfrm>
            <a:off x="928662" y="2357430"/>
            <a:ext cx="10001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400</a:t>
            </a:r>
            <a:endParaRPr kumimoji="0" lang="es-PE" sz="1800" b="0" i="0" u="none" strike="noStrike" cap="none" normalizeH="0" baseline="0" dirty="0" smtClean="0">
              <a:ln>
                <a:noFill/>
              </a:ln>
              <a:solidFill>
                <a:schemeClr val="tx1"/>
              </a:solidFill>
              <a:effectLst/>
              <a:latin typeface="Arial" pitchFamily="34" charset="0"/>
            </a:endParaRPr>
          </a:p>
        </p:txBody>
      </p:sp>
      <p:sp>
        <p:nvSpPr>
          <p:cNvPr id="16389" name="Rectangle 5"/>
          <p:cNvSpPr>
            <a:spLocks noChangeArrowheads="1"/>
          </p:cNvSpPr>
          <p:nvPr/>
        </p:nvSpPr>
        <p:spPr bwMode="auto">
          <a:xfrm>
            <a:off x="1071538" y="3143248"/>
            <a:ext cx="64291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300</a:t>
            </a:r>
            <a:endParaRPr kumimoji="0" lang="es-PE" sz="1800" b="0" i="0" u="none" strike="noStrike" cap="none" normalizeH="0" baseline="0" dirty="0" smtClean="0">
              <a:ln>
                <a:noFill/>
              </a:ln>
              <a:solidFill>
                <a:schemeClr val="tx1"/>
              </a:solidFill>
              <a:effectLst/>
              <a:latin typeface="Arial" pitchFamily="34" charset="0"/>
            </a:endParaRPr>
          </a:p>
        </p:txBody>
      </p:sp>
      <p:sp>
        <p:nvSpPr>
          <p:cNvPr id="16390" name="Rectangle 6"/>
          <p:cNvSpPr>
            <a:spLocks noChangeArrowheads="1"/>
          </p:cNvSpPr>
          <p:nvPr/>
        </p:nvSpPr>
        <p:spPr bwMode="auto">
          <a:xfrm>
            <a:off x="1142976" y="3929066"/>
            <a:ext cx="10001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200</a:t>
            </a:r>
            <a:endParaRPr kumimoji="0" lang="es-PE" sz="1800" b="0" i="0" u="none" strike="noStrike" cap="none" normalizeH="0" baseline="0" dirty="0" smtClean="0">
              <a:ln>
                <a:noFill/>
              </a:ln>
              <a:solidFill>
                <a:schemeClr val="tx1"/>
              </a:solidFill>
              <a:effectLst/>
              <a:latin typeface="Arial" pitchFamily="34" charset="0"/>
            </a:endParaRPr>
          </a:p>
        </p:txBody>
      </p:sp>
      <p:sp>
        <p:nvSpPr>
          <p:cNvPr id="16391" name="Rectangle 7"/>
          <p:cNvSpPr>
            <a:spLocks noChangeArrowheads="1"/>
          </p:cNvSpPr>
          <p:nvPr/>
        </p:nvSpPr>
        <p:spPr bwMode="auto">
          <a:xfrm>
            <a:off x="1142976" y="4786322"/>
            <a:ext cx="78578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100</a:t>
            </a:r>
            <a:endParaRPr kumimoji="0" lang="es-PE" sz="18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a:xfrm>
            <a:off x="2500298" y="5429264"/>
            <a:ext cx="458779" cy="307777"/>
          </a:xfrm>
          <a:prstGeom prst="rect">
            <a:avLst/>
          </a:prstGeom>
        </p:spPr>
        <p:txBody>
          <a:bodyPr wrap="none">
            <a:spAutoFit/>
          </a:bodyPr>
          <a:lstStyle/>
          <a:p>
            <a:pPr algn="ctr"/>
            <a:r>
              <a:rPr lang="es-PE" sz="1400" dirty="0" smtClean="0"/>
              <a:t>100</a:t>
            </a:r>
            <a:endParaRPr lang="es-ES" sz="1400" dirty="0"/>
          </a:p>
        </p:txBody>
      </p:sp>
      <p:sp>
        <p:nvSpPr>
          <p:cNvPr id="10" name="9 Rectángulo"/>
          <p:cNvSpPr/>
          <p:nvPr/>
        </p:nvSpPr>
        <p:spPr>
          <a:xfrm>
            <a:off x="3357554" y="5429264"/>
            <a:ext cx="535724" cy="307777"/>
          </a:xfrm>
          <a:prstGeom prst="rect">
            <a:avLst/>
          </a:prstGeom>
        </p:spPr>
        <p:txBody>
          <a:bodyPr wrap="square">
            <a:spAutoFit/>
          </a:bodyPr>
          <a:lstStyle/>
          <a:p>
            <a:r>
              <a:rPr lang="es-PE" sz="1400" dirty="0" smtClean="0"/>
              <a:t>200</a:t>
            </a:r>
            <a:endParaRPr lang="es-ES" sz="1400" dirty="0"/>
          </a:p>
        </p:txBody>
      </p:sp>
      <p:sp>
        <p:nvSpPr>
          <p:cNvPr id="11" name="10 Rectángulo"/>
          <p:cNvSpPr/>
          <p:nvPr/>
        </p:nvSpPr>
        <p:spPr>
          <a:xfrm>
            <a:off x="4000496" y="5429264"/>
            <a:ext cx="458780" cy="307777"/>
          </a:xfrm>
          <a:prstGeom prst="rect">
            <a:avLst/>
          </a:prstGeom>
        </p:spPr>
        <p:txBody>
          <a:bodyPr wrap="none">
            <a:spAutoFit/>
          </a:bodyPr>
          <a:lstStyle/>
          <a:p>
            <a:r>
              <a:rPr lang="es-PE" sz="1400" dirty="0" smtClean="0"/>
              <a:t>300</a:t>
            </a:r>
            <a:endParaRPr lang="es-ES" sz="1400" dirty="0"/>
          </a:p>
        </p:txBody>
      </p:sp>
      <p:sp>
        <p:nvSpPr>
          <p:cNvPr id="12" name="11 Rectángulo"/>
          <p:cNvSpPr/>
          <p:nvPr/>
        </p:nvSpPr>
        <p:spPr>
          <a:xfrm>
            <a:off x="5072066" y="5429264"/>
            <a:ext cx="458780" cy="307777"/>
          </a:xfrm>
          <a:prstGeom prst="rect">
            <a:avLst/>
          </a:prstGeom>
        </p:spPr>
        <p:txBody>
          <a:bodyPr wrap="none">
            <a:spAutoFit/>
          </a:bodyPr>
          <a:lstStyle/>
          <a:p>
            <a:r>
              <a:rPr lang="es-PE" sz="1400" dirty="0" smtClean="0"/>
              <a:t>400</a:t>
            </a:r>
            <a:endParaRPr lang="es-ES" sz="1400" dirty="0"/>
          </a:p>
        </p:txBody>
      </p:sp>
      <p:sp>
        <p:nvSpPr>
          <p:cNvPr id="13" name="12 Rectángulo"/>
          <p:cNvSpPr/>
          <p:nvPr/>
        </p:nvSpPr>
        <p:spPr>
          <a:xfrm>
            <a:off x="6357950" y="5429264"/>
            <a:ext cx="458780" cy="307777"/>
          </a:xfrm>
          <a:prstGeom prst="rect">
            <a:avLst/>
          </a:prstGeom>
        </p:spPr>
        <p:txBody>
          <a:bodyPr wrap="none">
            <a:spAutoFit/>
          </a:bodyPr>
          <a:lstStyle/>
          <a:p>
            <a:r>
              <a:rPr lang="es-PE" sz="1400" dirty="0" smtClean="0"/>
              <a:t>500</a:t>
            </a:r>
            <a:endParaRPr lang="es-E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METODO DELFI</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76469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4" y="163837"/>
            <a:ext cx="1331640" cy="122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1459"/>
            <a:ext cx="1562316" cy="11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065" y="1387352"/>
            <a:ext cx="4305695" cy="322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079251" y="205246"/>
            <a:ext cx="443550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DISTRIBUCION</a:t>
            </a:r>
          </a:p>
          <a:p>
            <a:pPr algn="ct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4"/>
          <p:cNvSpPr>
            <a:spLocks noChangeArrowheads="1"/>
          </p:cNvSpPr>
          <p:nvPr/>
        </p:nvSpPr>
        <p:spPr bwMode="auto">
          <a:xfrm>
            <a:off x="2399762" y="5013176"/>
            <a:ext cx="3924300" cy="1223963"/>
          </a:xfrm>
          <a:prstGeom prst="rect">
            <a:avLst/>
          </a:prstGeom>
          <a:solidFill>
            <a:schemeClr val="accent1"/>
          </a:solidFill>
          <a:ln w="9525">
            <a:solidFill>
              <a:schemeClr val="tx1"/>
            </a:solidFill>
            <a:miter lim="800000"/>
            <a:headEnd/>
            <a:tailEnd/>
          </a:ln>
        </p:spPr>
        <p:txBody>
          <a:bodyPr wrap="none" anchor="ctr"/>
          <a:lstStyle/>
          <a:p>
            <a:pPr algn="ctr" eaLnBrk="1" hangingPunct="1"/>
            <a:r>
              <a:rPr lang="es-AR" dirty="0">
                <a:latin typeface="Verdana" pitchFamily="34" charset="0"/>
              </a:rPr>
              <a:t>REFLEJA UNA ESTRATEGIA</a:t>
            </a:r>
          </a:p>
          <a:p>
            <a:pPr algn="ctr" eaLnBrk="1" hangingPunct="1"/>
            <a:r>
              <a:rPr lang="es-AR" dirty="0">
                <a:latin typeface="Verdana" pitchFamily="34" charset="0"/>
              </a:rPr>
              <a:t>SE RELACIONA CON CAPACIDAD</a:t>
            </a:r>
          </a:p>
          <a:p>
            <a:pPr algn="ctr" eaLnBrk="1" hangingPunct="1"/>
            <a:r>
              <a:rPr lang="es-AR" dirty="0">
                <a:latin typeface="Verdana" pitchFamily="34" charset="0"/>
              </a:rPr>
              <a:t>IMPACTA EN PRECIO Y COSTO</a:t>
            </a:r>
          </a:p>
        </p:txBody>
      </p:sp>
    </p:spTree>
    <p:extLst>
      <p:ext uri="{BB962C8B-B14F-4D97-AF65-F5344CB8AC3E}">
        <p14:creationId xmlns:p14="http://schemas.microsoft.com/office/powerpoint/2010/main" val="3416684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23809920"/>
              </p:ext>
            </p:extLst>
          </p:nvPr>
        </p:nvGraphicFramePr>
        <p:xfrm>
          <a:off x="251520" y="260648"/>
          <a:ext cx="61926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101445" y="764704"/>
            <a:ext cx="2847254"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MATERIAL</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5341741" y="4005064"/>
            <a:ext cx="380225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MAQUINARIA</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73421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42676561"/>
              </p:ext>
            </p:extLst>
          </p:nvPr>
        </p:nvGraphicFramePr>
        <p:xfrm>
          <a:off x="19324" y="116632"/>
          <a:ext cx="6424883"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5326225" y="4005064"/>
            <a:ext cx="383329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MOVIMIENTO</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6084168" y="764704"/>
            <a:ext cx="2557110"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HOMBRE</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41588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02056363"/>
              </p:ext>
            </p:extLst>
          </p:nvPr>
        </p:nvGraphicFramePr>
        <p:xfrm>
          <a:off x="107504" y="188640"/>
          <a:ext cx="648072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6062882" y="4293096"/>
            <a:ext cx="2599302"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SERVICIO</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300192" y="764704"/>
            <a:ext cx="2361992"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ESPERA</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258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75453" y="1412776"/>
            <a:ext cx="7488832" cy="576064"/>
          </a:xfrm>
        </p:spPr>
        <p:txBody>
          <a:bodyPr>
            <a:normAutofit fontScale="90000"/>
          </a:bodyPr>
          <a:lstStyle/>
          <a:p>
            <a:r>
              <a:rPr lang="es-ES" sz="4900" dirty="0" smtClean="0">
                <a:latin typeface="Britannic Bold" panose="020B0903060703020204" pitchFamily="34" charset="0"/>
              </a:rPr>
              <a:t>LOCALIZACIÓN DE PLANTAS</a:t>
            </a:r>
            <a:r>
              <a:rPr lang="es-ES" dirty="0" smtClean="0"/>
              <a:t>	</a:t>
            </a:r>
            <a:br>
              <a:rPr lang="es-ES" dirty="0" smtClean="0"/>
            </a:br>
            <a:r>
              <a:rPr lang="es-ES" dirty="0" smtClean="0"/>
              <a:t/>
            </a:r>
            <a:br>
              <a:rPr lang="es-ES" dirty="0" smtClean="0"/>
            </a:br>
            <a:endParaRPr lang="es-ES" dirty="0"/>
          </a:p>
        </p:txBody>
      </p:sp>
      <p:sp>
        <p:nvSpPr>
          <p:cNvPr id="3" name="2 Subtítulo"/>
          <p:cNvSpPr>
            <a:spLocks noGrp="1"/>
          </p:cNvSpPr>
          <p:nvPr>
            <p:ph type="subTitle" idx="1"/>
          </p:nvPr>
        </p:nvSpPr>
        <p:spPr>
          <a:xfrm>
            <a:off x="827584" y="1484784"/>
            <a:ext cx="7920880" cy="4128864"/>
          </a:xfrm>
        </p:spPr>
        <p:txBody>
          <a:bodyPr>
            <a:normAutofit/>
          </a:bodyPr>
          <a:lstStyle/>
          <a:p>
            <a:pPr algn="just"/>
            <a:r>
              <a:rPr lang="es-ES" sz="2000" dirty="0" smtClean="0">
                <a:solidFill>
                  <a:schemeClr val="tx1"/>
                </a:solidFill>
              </a:rPr>
              <a:t>Es la ubicación adecuada de una organización en la que se contempla a todos los elementos o factores en una interacción constante oportuna y eficiente que sinérgicamente permita la obtención optima de su producto o servicio final.</a:t>
            </a:r>
          </a:p>
          <a:p>
            <a:pPr algn="just"/>
            <a:endParaRPr lang="es-ES" sz="2600" dirty="0" smtClean="0">
              <a:solidFill>
                <a:schemeClr val="tx1"/>
              </a:solidFill>
            </a:endParaRPr>
          </a:p>
          <a:p>
            <a:endParaRPr lang="es-ES" dirty="0" smtClean="0"/>
          </a:p>
          <a:p>
            <a:endParaRPr lang="es-E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85" t="18569" r="11781" b="16161"/>
          <a:stretch/>
        </p:blipFill>
        <p:spPr bwMode="auto">
          <a:xfrm>
            <a:off x="1475656" y="2996952"/>
            <a:ext cx="640871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308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70062468"/>
              </p:ext>
            </p:extLst>
          </p:nvPr>
        </p:nvGraphicFramePr>
        <p:xfrm>
          <a:off x="179512" y="188640"/>
          <a:ext cx="6408712"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169738" y="4293096"/>
            <a:ext cx="238558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CAMBIO</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6295688" y="908720"/>
            <a:ext cx="243848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 </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EDIFICIO</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56295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PE" dirty="0" smtClean="0"/>
              <a:t>DISTRIBUCION EN PLANTA POR POSICION FIJA</a:t>
            </a:r>
            <a:endParaRPr lang="es-PE" dirty="0"/>
          </a:p>
        </p:txBody>
      </p:sp>
      <p:sp>
        <p:nvSpPr>
          <p:cNvPr id="4" name="3 Rectángulo"/>
          <p:cNvSpPr/>
          <p:nvPr/>
        </p:nvSpPr>
        <p:spPr>
          <a:xfrm>
            <a:off x="500034" y="1643051"/>
            <a:ext cx="8143932" cy="2400657"/>
          </a:xfrm>
          <a:prstGeom prst="rect">
            <a:avLst/>
          </a:prstGeom>
        </p:spPr>
        <p:txBody>
          <a:bodyPr wrap="square">
            <a:spAutoFit/>
          </a:bodyPr>
          <a:lstStyle/>
          <a:p>
            <a:pPr algn="just">
              <a:lnSpc>
                <a:spcPct val="150000"/>
              </a:lnSpc>
            </a:pPr>
            <a:r>
              <a:rPr lang="es-PE" sz="2000" dirty="0" smtClean="0"/>
              <a:t>Esta distribución resulta ser útil cuando no es posible mover el producto debido a su  peso ,tamaño y otras características que hacen  imposible su movimiento. Por tanto, dicho evento genera que el material se encuentre inmóvil en un determinado lugar y que a su vez genera que otros elementos se desplacen con el fin de la fabricación de un producto. </a:t>
            </a:r>
            <a:endParaRPr lang="es-PE" sz="2000" dirty="0"/>
          </a:p>
        </p:txBody>
      </p:sp>
      <p:sp>
        <p:nvSpPr>
          <p:cNvPr id="11266" name="AutoShape 2" descr="data:image/jpeg;base64,/9j/4AAQSkZJRgABAQAAAQABAAD/2wCEAAkGBxQTEhUUExQWFhQVFxcZFxgXGRogGhobHhgdHBwcHyAYHiggHBsmHBccITEhJSktLi4uFx8zODMsNygtLisBCgoKDg0OGhAQGiwkICQsLCwsLSwtLCwsLCwsLCwsLCwsLCwsLCwsLCwsLCwsLCwsLCwsLCwsLCwsLCwsLCwsLP/AABEIAN0A5AMBIgACEQEDEQH/xAAcAAACAgMBAQAAAAAAAAAAAAAABgUHAgMEAQj/xABKEAACAQMCAwUEBwMJBgUFAAABAgMABBESIQUxQQYTIlFhBzJxgRQjQlKRobEzYnIVNEOCkqKywdEIY3ODs/AkJaPh8RdEU2TC/8QAGgEBAAMBAQEAAAAAAAAAAAAAAAECAwQFBv/EACoRAAICAQQBBAEDBQAAAAAAAAABAhEDBBIhMUEFEzJRImFxsRRCcpGh/9oADAMBAAIRAxEAPwC8aKKKAKKKKAKKKKAKKKKAKKKxLUBlXhri4lxWK3UvNIkajqxx8h5n0FLsvbCWX+aWckinlLOwhj+OGBlI/qVSWSEVcnRKi2NuaM1Xz8DefVJfO00hyViR3WBF6IqgjUf3n60vy2sq4+g2l1bzAgqxmCxZB+2hkIdPPwk+RFcUdfhnJpPr/Rp7TouIGsqRoe1F+m8tlHIP/wBecaj66ZlTb5132fb21Zgkpe2kPJbhSgJ8g58DfANmuuGfHP4yTKOLQ1UVphuFcalIYHqCCPxFbc1qVPaKKKAKKKKAKKKKAKKKKAKKKKAKKKKAKKKKAKKKKAKKKKAKKKxY0AO2AT5Um3XamW4YpYKNAJDXcgPdA9RGuxlPLfZd+ZxitPGrg30z26MRaQnE7KSDNJz7kEfYXILkHc7edHHeKpaQjSqlj4YogQoJA/uoq7segFeXqtc4z9rErk/+G0MflkddW9nYj6VdyGSbc97MdchPXu13CfBBgedTnCr9biJJlV1VxkBxhseZHrSd2b7NtdSfTb095nBiRs6SOYbBOyfdT0DHJNPo/wDivC1018W7n5fhfodGNPx0RfGuORWxiEhOZW0qFUk81BY45KNQyf3hUhJFn0pR7VrrvbdB/uR8muVZh80i/KnKsNRhhjxY2u32WjJts4L9+6jeQhmCKWKoMscdAK4eCcTgvodUZDKR443A1D0YHp5HkanTSNxHh7Wl3rt1xrDyxKNg7AAzW233x9YnkyHzq2ixQyRlG2pdpkTbX7EovABEdVpI9o/lH+yP8UR8B+IwamuA9qHMotrxVjnbPdume6nA56S3uuN8xk9NiensFwk0SyxkFXUMp8wRmuHidgk8ZjcHGQQRsysPdZSN1YHByPKuvSep5cM9mV2v4KyxqStDyprKlvsbxdpomimINxbsI5ccn2ykoz0dd/jqHSmMV9TGSkrRxtVwe0UUVYgKKKKAKKKKAKKKKAKKKKAKKKKAKKKKAKKKKAKgu2XFTa2ssqDMgAWIecjnQg/tsKnaUe3njksYej3Qkb+GKN3/AMej8Kpklti5fRKVsw4HwsW8EcKnOkeJjzZycu59WYk/OkrT9PvN9431Y9LWJtONuXfTA/FEpy7R35gtZ5hzjidh8QpqI7HWAjkmA/oY7a3+GmLWw/tS5+dfL6ebjjyah9+DrkuVEaAKDRig14zbb5N6oRuIb8ZjO+FMCjyGYLxj/hWnmkm5b/zJT5XkS+n8wmP/APVOpNel6j8cX+KM8fk9qI7VW7NbmRBmW3YTx+epNyPgy6lPxqXrCRwNj8xXFpsjhlUkXkuCE7JyLonjT3ElZo/+HKqypj0y7D5VIstKvY2Tu2VBne3aM587a4aLPxKso+QppJro9Tjtzv8AXkrj6OGCTuuI2zjlcpJA/kSqmaM/LQ4/rCn4VXfH5ljWGZjgRXNuxJ2ABkCEk9Bh96sRSMCvpfScjnpo344OXOqke0UUV6RiFFFFAFFFFAFFFFAFFFFAFFFFAFFFFAFFFFAeE0g9q+KD+UYdEckotYpDKIwCUMuAnNhk4UkgbgEHG9PxFKfans7bnvLlpZLVwuqSaKTTkKNtatlGwNslc461nmhvg4/ZKdM0cYgWe3lhzgSxsmSOWoYzg1x8Bs3hWUyMrSTSd4xUEKMRpGANW52jz8zSd2K4/wAQubUzl7ZwrsrLIrIfCFOdaZAGG+6aZ+E8QvJoVmFgxVtxpmj3HRgJNJweYzjY18zL0/VwhLHCmmdm+Fpsmix862i4OKhzxKVffsbxfgiMPxRzWiTtLEvvx3SerWs+PxVDXnP07VL+xmnuQ+zku7Gf6aHVMxtNbzCTI8BjRkcEHfdSoGPWmVmzS9H2xtWJAMxxscW05weoP1ex3zis7TtVFNnuYrqUqSG0wNsRzHixvvXRm0+rzKKeN8KiIyhHyMCykDArEmoteKSnlY3p/wCWg/WStgN8w8FiV/400a5+SFiD8azh6Xqr+I92H2cnCuBmGZpDIGUd8IxpIYd9KJZNRydXiAxsMCpoClYcTv5JHg7u3tZ0XUI5dcjMvR1KFUKZ2JBOOtJHba7uXtbaZbyQm4wGgBVNz0UJvgHKnJPSvQfpeozyTzSSKe4kuCw+PXVtJiFw1w5Ofo0XiLkcg4GwUHfxEDbrTl2OtJorSKOfGtQQAG1aUB+rUtgamCYBPUjrVZ9g+yLcJvY5JJO9W5BgJXwhJG8Q1Kc6wdJUHOxPLermUV7mj0sNPDbF2c2STk+TKiiiuszCiiigCiiigCiiigCiiigCiiigCiiigCiiigClL2lITao2C0cdxbyTKBnMayAscdQDhiPJTTbWDpnnQFL+zaJJLfiVtGylDcTd2wORokTCkHqMKPxq2eBK4t4hIoSQRoHUEEBgoBwRzG1VpdWz8O4vP3NsXgvIlkCQ6QwZDh9KnAOM6io3w2RnemW07fWqjDy91jYieOSMj0y6gfnWXxkaPlcDsKgbDjInnubfuZV7jSC7riOTUM+A9cY/StUXbWzYZW4gI8xNHj/FXDN7QbEHAuYWODgI+s/hGDU2iqixeNpP/KN0kEkcSmKCY6o9epzrj3wy4yEGepwMEdZP2cK6T30UoQSLKJPBnSVlVWBGrcDKnn1B3OK0cBkM95cXSo6wtFDFGXUqZCrSMzBW8QUawMkDO9Z3V59CvhdMrdxPCIpWVWbQ6NqjLBQSFIdhq9KzUlZq02ixKxNL1r23spBlbmFsc8SJt+dapu39gpx9KhJ5YEik/gpJ/KtbRjTOC9hnurhu8t+4FncRtBOTkSxkESKOu4PwzioTsRwODuBKYkMhlmbUwyRpmfTgnkB0xU1fdsWnUpZQSSueUjq0cKerNIBkDyUHNRl8v0Ph6wRkySBFiQ9Xlc6R67s5YnoATWWR3wjaCpWzfFcm8u4YosMltMs08g91CoOiMHq5YgnHIDJ51Yi8qWewXZhOHWaQKcsTrkbzkIGrkOQwAPQCmZa2jFRVIylLcz2iivCasVPc15qqL45x+3tE13EyRr01Hdj5KvNj6AVVXaz2ysARZxBR0kmHiP8ADGP1Y/KgLivb6OFdcsiRqPtOwA/E1vBqluxHYO5vnW94u8jj3ooJTz8iy8kX9zAz1q6AKAyooooAooooAooooAooooCI7VcRlt7SaWGPvZY42ZEAzkj0G5xzwPKq44P7Xe7miju5IZI5o0czQqVELMcGN1ZiTjG52I8qt0iqh9rHs0jkSS8tYysy5aWNMYkUDLEDHv8AXbnv1oC2LS6WRQ6MroeTKQQfmK3VSnZ76NFFbm0uJbVpUASQN4JGGAVkVwYjITnbAJwcb02pxniUPvC3ux1xqgfHw8an8RWfuR8ltrJ/tXwM3MQ7tu7nibvIZPuuARv+6wJU+hqG4PxkT5jkXurmPaWF/eU+a59+M9GG1SfA+1kc8gheOS3nIJEUoGWA5mNlJSQDrpPxArq472at7vBlQ94owkqErIm+fCynIHpypOKmiYy2sjH4ZATloIifMxpn8xW+OFV91VHwAH6VHvwXiMGe6nhukHurOpjk+ckeVY+ukVBX/blreXuZrRjNtqWCaOQKWYKoPukEk7A71g8c0bb4k1xjjoglij7p5GlWRhoKZAj06tnYajhwcDfY1IWF4k0aSxnKSKGU7gkHzHMH06b0rT8ejuolMnDLiWNgGQOkDA55EZk2+eKG7ZRQhYhazxaVXEYiHhBYIuytgAsQB51Djxx2Wvz4GSfhcDnLwQsfNo0J/MVtit4091EX+FQP0pYte0cs66orSZlyQGkeJFOCQcYZjjI5436Vp4feXU8/cSvDZOT9XqRpTKAMnu3JRNXPw7nb3ahRk3QcklYx8V4ukK6pJAi8gSdyfJeZJ9BXDYQkB+JXimOC3R3ghYeIeHeZx0kYHSq81B8ztP8ACOykELCV9U84/ppiGYeigAKg/hArjlm+n3PdrvZ2zAyNzWacZxGDyKRnBbHNsD7JreMNvLMZZHLg1cP4fxExJO14VmcazbyRRtCmrxd3lFWQFR4dWo8jtUv2d4+Z9cUid1cQ4EsROcZzpdW+3G2DhvxwQRXZf30cSM8jpGi7l3IAHzO1U/2j9oxF68tiFK9wIe9cHBOsvqCnGoDO3Q5NSsnPJRRb6Ld452ggtE7y4lWNemfeY+SrzY+gFVV2o9rc0mUs07lMftZMGQ/wpyX4tk+lVvxTjDSuZp5Wlk+8xzj0UDZR6AAbVv7L9lrvikmIl0QA+KVh4FGen3m9BUb2+uC21R7Iu/4rJNLnU00zHBeRizZJxzb3RnboBV0ezP2WrAVub3TNcbFEPiSPyOeTP1zyHSmnsv2KtLGExxRq5dcSO4BaT49MfujauThHEYeH3UlnLOkdu0ay2wlcLoGSskQLfZBAZQTkBiBsKvBoq2O4Wsq5uH30c0YkhdZI2zpdTlTg4OCPUGumrlQooooAooooAooooAooooArxhXtBoCo7jgq2l3NZlQ1tcBp4FI2U5Hex/IkMOuDXdwiV4S0crhoQAYpHbxjfHdvk+LHRzuRseWSwe0XhTSQxTwqWmtZRIFX3nQgrLGPMlTkeqiq/wCJcThvrd4LbMzSqVA0sBGfvSEjCaefnXJnW12+vJvjfBMdsAssUSRSgXJmiNu0bAup1DU4wfdEZbPQjbrTT2f7TNrFreaUufsMNo7hejJnk2xzHzHqKg+E2S2hlZVDI2WwsQ70EnxYK41JuTpO4ztnlUlPbwXsADYlifDKwJBB5hlI3VgRzGCK8aXrKxTVK8fTZZ4r/c39q+LO8gs7Z9EjDVPKMEwRdMZ271zsueQ1HoAYPsj2Wt50vH0aYpHWGJgTr0wsT32o7mRpizFuulai722ubKN4kHfC6l0xzkjvRLJ4V74H3wByZd8ADHm+3lhJa8NeGzH1sNsUhHUsqYB8ic778zzr3MGaOaKnB2mYyW3gr/hzXsRl4fbpFPLC0ih2Yq0SatSSSAgoS6yeEDmVIxsaOM9mJYrdTMQneTwIAjl5HlkkCd/NKVGSgYlUUBVOMchia9kPCbmGO4e5VUVzHoOl1aQqH1zOJAGDPqXOrHuHbffp7c8bt5YGjilWWeKSKZEiy51RyBwG0ZCKSpGokAZ3xW21Fd76JGzEK/UxaB3aL4BjKpuF26DwnB9DWHFuFpcRNG4xnBVhsyMDlXU9GUgGq7ue0CQXy3Y8OtVjlgMySTOpOxSOIsFKnLYLDIzgZOKaz2qlf9hYXLjfDS6IgR8GYt+IrmeOV2jf3IJcs1t2klkVra7mW07jSLmUNh5wfd7gDdQ4GS43ByF38Qjbj2s20IEFhas8cYKgn6uMEcgBuxAPPIBrDjnZq94iySObe0KBk1Ru8khRuanCqMdferXaeyaIY7y5mb0QIg/Qn9a6Kk0c3uQTEPtB2gnvH13MmvB8KDaOP+FfP945NK9/xAt4UP4VeL9juEWYzPoyOtzMT/dJA/u1kvFrNV1WdqZEXm8UISJRj3u9lCpp+GaLFTtsn3r+KKv7G8ASUrJcx3MyAjTBBCRqH70jlUVfgSTnpVzQcWv+7CWlhBbIoAQTSk6f6sS4+WfnSv2e7S3t9NmFIobaNwHkbLl8HdUOw+Y5ZG9OPFeOCN+6iTvbggHRqVUjB5PK59xP7xwcCtHFGTnJuiOvYbrQZL/iPdx8ilsgjUnoodtUrMfIYJqFi7LQvPbNcW5jtriQpmdme4kYLqjEruT3SMVP1akE4APPFT3D7q3WUyMzcQvF2/8ADRl44f3E37uM/vM2pvyqT4la3l7E0TW8MELrzncvKDzB0Q4UEHcHvMgis/PCNEn5G62RUQKoCgDAA2AHoOgrdScnZq+CY/lW4LgDlFbgZHxjz+JrBOIcSg94RXiDnpHczD4AkxufmlXJHSiongHH4rpWMZYMhxJHIumSNscmU/keR6E1KigPaKKKAKKKxZqAyrzNR3E+O29uMzzxRfxuB+tLPE+38chWDh2i4upSe7DrIsIAGWcuVCsAOinO9RYHbWPOuabicK+9NGvxdR+pqm04X/KF4/0s2sd9HqASOJmgnKgeFnMja9I5r4XXJNPXZrhVhJGx+gW8UsTGOWMxoSjqM4zjcEEMp6hhUNk0Sl52ysE2a8gB8u8Uk/AA5zSXxh0kkabhcdyZ3ILx/R5Ft5jnGXMoQK2P6RDnGM5rdare3FslxBd2lkk+WhQQLshzpGskeMgZO23KtXBYopZhb8QuLo3RB0I10DDKB9z6OEB/gcavjUSUZxqXQ6N1txxVcxTg206jLRyFRt95WB0uvqPwr2y7S2ykrDmXUxLC3jeTxHnkxqVB+JFNNn2OsIzlLWHPmUDH8Wyam1UDAGwHQYA/KvEl6Npm3y6+jZZZFfXS3s9xbSQ2bCOBnkP0l1iDOUKofDrbADMfd56fKmNbLiEme9uooQfs28Wph8XmJBPqEFT5bFed5XpYIQwQWOCpIzk7dsXz2Ngbecy3LedxIXAPQhNogR6LSJadi4BdTW92JJ3TEtuXciN4jgYEa4QOrbMMY8SnrTz2s7XW9imqZsufciXd3PoOg/eOwqlbntbe3d9DOv7VXCwQIfAAx8SH72oLgt6Z2xW8J/ZVwbXBY17xOz4eqhzHAGB0hUOTjngIMmo1O23fZFlaXFzg41BdCZ9Wf412dpVaeJ0u7SRYmH7SNklaNgNmCp49jyIB9a7PZ3wd7WxRJM947NIwYDI1YwDjqFC59TVp5dq4M8eDc/yIyN+MPzFraKepzK/5HTSLbniV2zLd35trcSNGzu4XWysVKxomGkORjbb16VdV19n40h9lYJJY9UEYtVleR5LoBTcSh5WYCIkHQmCPERvvgVTFklNuzXJCGNcGHB5LCxZIbTh893cNlu8lRBIfUiTxIu3VVHz3qY4hwWe7xLxORe7U6ltI2xCgG47xtjIw69MjyqVY23D4wiIdch8KINU8z/PxOfNicDmSKguJcGuby9sobxhHFL3sz20Zyoji0aVkb+kdmcA/ZAzjPOtkkjHc5dEjwpJbzwWQENqowbjTzH3YFIw2Pvnw7jGam7XsBw6Fmka3R295nmLSHIHvEyE4O2SaaoIQoAUYAGAByAHIfCoDtxGZIo7cZxdTJFIQOUW7y58sojLk9WHnUt2WUaI+yvZrsaeHhLezUlRcFATJjn3CbLpzn6xueNgedSdj2SgSRZXMs8ykESTyFiDgjKrsiHBI8KjnU7FCFACgAAAAAbADkBWyoLHgqN4jDjxDl1qTrVcrlT8KAS+O2bqy3dsM3MIxpG3fRfaib1xup6MB0Jps4TxKO4hjmjOUkUMPPfoR0I5EdCDUYK4ux/1U95b7BQ63EeOizZ1D5SI7f16AbaKKKA8Y7VUfFO3b3U80CXKW0UUjRjTtNKF2LBm2VNWR4QTtzq3GqgOE9m4zc3ZlBJjup0KMF0EFiy5B94FXB+dVk6VkMYLLhcKHWihnPOVjrc/F2y351neytE8VwmSYGJZRzaJl0yKOurSdQ9VFRd5wi0jxlvo2o4UpK0QJ54ADAH4VtbhEoHgvJ8eT924/Flz+dc3m7KWcctoLeBilyyxrrubR8M6XEikvF3b/ANDKxbu3j2L9OtPlpxeKG9vJJ5I4UMNkW1sFHeFZdQ8ydJjHXYCkbh1rcQFu6vJYw5yyqkZQt97S6lQx6kAVEjhlvJcuZJ5JbknLlnIYnGCPAANhjYchjyq7mmX3jRZrbXAtlk0z2sV7c2+GGVAnBeBsEbcwinzZcVM2nZWAd9YGKJJBGJba4SNFl05wpLgZLxyADV9oMudyaS5rVLdWMedEoCSR6zql3yjJzP0hGAZD6EbA5EzbC7gmN4IpHmS1nNzcXatGmS6OgVMsSFWPAVcDLZJ51dc8olOyxuyvFWubS3nYYaSNS46BuTfmK7by7SNS8jqiDmzkBR8ztSJ2Nv5zZW9vZhZCkQ7y6kz3KMckhRzmcE74IXY5NZdpY7axj+kXZa+uztCs2Dqfp3cXuRqM8wMgdSazcbZYlR20jlcx2UMt24AJK4SMKSQG1y4BXI5rq5bUp9pe39+BKtvDbZiB710dpdBB3UEqitIN8qAcY3qDi7+aRp55JIjKoWREcjWoOoKcH6uNTyROmck6jXZYM8+IbGEyhfCdPhij9GfGMbchk+laqCRF8lT8S4s8js7O8kjnLSOfEfh5DyHSpjshwu+u5Ve0GgxMD3pICo3qTzO/LBzn1q1OzHsat4m729fvmySI1yIl36nm35Cu+x4dM8s11Yxwi1bTGkJzGJBGNPfoQpVeqAafEqA53qZKlaLRlbonOBC4ECfSjGZ99RiyFO+3PrjGcV3UpWfGJIrhxfPHbYGEiPuv11iZsK2w91QCOor2HtvA0rLrjjiUeF5W0mRtsd2jDLrufEOfSuWUZM6FJfZIdq7thGsUR+umPdx+mR4nPoi6m+Qri4e7yabbhyhhEoRp3B7mLSMY2/ayfuqcA5yRUHx2274S3l1cNaWgiaKEYImlJwS4B8QVmAGAMsIx0Jq0OyX80g+qWEmJCY0xpUkbgadq6cUdkTly/lIw7P8AZmK2LSEtLcP+0nk3dvQdETPJVwKR+L9u7GPjMZkkaMW8dzBIWRtIcvGVxgHIIVt8dB51alfNftnsjFxWVtgJkSQY26aTz2J8NaFej6A4d2gtp11QTxSjH2GBP5bg+lcd/wAVxLEhJUuW0gY3Crk6s9Bkcq+U1Ok6lyrdGTKn8jg1PcN7bcQgGlLguMeHvgHK9DpLZI2qu5EbkfTsfED1GfWt54go55HxFfLt32v4jKMPey4/cwn5xgGoqaaV/fmmf+KRj/nUb0RvR9R8S7X2kP7S4iT+ORR/nmlu/wDabw5fevEPoiu3+BSK+dWhjA2Az61jlR0/Km8by9p/axw4e60r/wAMTD/FivOxXbqK74rpiilHeW4TLYGnQ7uSd9wdQHxNUV3vpVoewKyDX8smf2UGAP43A/RPzqVK2FK3Rf8ARRRVi54wqm+01wttxuZDstzFDJkk417pvk4BOjHLoKuN+VUp7WOFn+UlkJcl4V0d0utoxGTnWgw2ks2zKc5BHQ1WStUQ+jm7TWEct1ZCRQyl5lKtjBzESNv4lqQ7NMTaxZOSqld/3WK/ooqA4jxJJFgMcyvJBKr6WdRI2Mhvfx4sHrUnwIyLDhhpy8jAbZAZyVBKkjOD0Nc8l+BTwd1ywBYnYDc+WBzNK8NnKxWVop4bcSyXAuTbSSAqQRsqDYaTnUxA2B3pgvrfvI3jOfrEdCf4lIz+dc9zeif+ckiREi065jHFbNEqgy6M6ZYmZQ6kKxz4SBzqcKJiP3Yzg1iF7+B/pEg8LTSENIpx7ukgd1t9kAedT/FuHpcxPDKCY3GGAJGR1GfLaqI4j7TmimElsUlnC93JcaNCXC6fCXi++jcmBG3oagb3tLxG93mu5AjfZQhFx5aUwMfGrSVctm0Yt9F19rO3dpYRNFE0b3CrpjgjwQpx4dQXZFG3M5qqOD9o+/nkMuqW5cjDc3c5x3aY5KOYxgAE56mkubdhDArEk48IyznyGN8elfRvYL2dQWtl3VxGkksuHmJHIjBVVI3AUjYjG+TWkYrsh8CLxPhDARC6lRe9lQC3VwoMecyGRyQSAgycYAPU1z23E7m3kaO1nuIrbGq2GpGBi1MmoB1PgJXKk7kEVcVt2NsUIYWsRZeTuut/7UmW/OkT2j27txO2hgUGWe2KLt4U0yEl2x9lVOcdcY61aPD5Ik7XBy8Au+IcRka3a6ZrcAfSW0Rg6Tv3YZFHjcA5xyXJ6irUiRY0VEAVEUAADAVQMAegAz8MVw9neCx2cCwx743djzdz7zn1J/DlypW9q3Hu5gS2ViHu20MRzWLOHPpksEz++T0rKb3S2oJUhe4j217y7aZLZJ4owUtu8kwmDjXKV0nUWK4U/dG3vVz8Z7Y38gUr3MQ22iRS4H7rzZH90elR9kqaFKYKkbH06YzyH+lb3GRXZHEkjJyYt3OqYzd6GebAZDMdbFegySdtSkEDzFWrwW6e1jWazBmspFD/AEYHLxZ3JhJ5gHYxHlg48jWl2PHFj3tfP93BLZ9MY/Kpnsd2gjiaeN3YRAhgAGYKxz3r7ckBwD0B361weoLLCCni7Xj7NcTTdMung/F4rmPvIXDrkg45qRzVgd1YdQd6pr/aGtdNxZy/filTp9hlPX/iVove0ElvfSXdpIpTGJFG6TiOMNIRjrl0QOOR29K6va1x63vrKGSI4mgmAlifHex61KkFeo1KNxsdvOtccnKCbVWJLwVIwx/3j9Nq9PMfOvG+X4aaG6fH/I1U52ZxqCevnzrb3I8q1x+98j+orfVJWUbPAoHIVrk51sc7VozUJkI1H3v+/Kro/wBnaD+evjrAgPwDkj+8Kpce9+H6Gr/9gFsVsJXI/aXLkfBURf1U1vE3iuS0aKKKuaHjVXnalNPFgT/SWQA/5c7av+qtWJSF7TYTG9rcrzUywn4Splf/AFI1oCPvbeJhmVYyOpcLj8WpHveI8IDMAI00khtCupyDg+5z/Q1W3ELoTZeSWVpSd9eCo333zn8qu72EcTjXhk5mKKkE58TbKAyqRknl4iaigK0M/D3/AGS3EpxsI/pTZ9NjjPSq+7R8QEspAjaNUJVVckuPPUWJOc9OlfRntU7XCz4cXhcd5cfVwsuMeJclxjyXr54r5dZsnJ3JO/nU0KJHhsSgF36efL/5rG54kzZA2Fcss5bAOwHICmrhXYtzFfSSuIzZRo+jY62YawvljH61XbfLLufFIafYx2cdb+2nlQaZIrh4ww3wmhdYzy3fA+dfQ6iqR7H8ZZ+PW8smwurBCq8lXMathRyC6ojgetXV9IX7y/iKsUNtU1xviNxJeSzQyTI3fPaQxwxxNJ3Vu+biXMvhVdRwBkZOnPlVwfSF+8PxFUp23jltr+ScSPHBkvDIqho0eUBZlkyCNLlFyG2OfOlWCe4B29PeQxzyd5HcFVid4u6lGvIRnVSY3jYjT3iHAJGQM5pI7d8TN1Jdzj3NJih/gjPvfFn1Nny01o4xxSEW5XuYIy5RXlgdzmMHUVjjYkRZbBIUnl54qPur6BoiiyIpwMK2RjGMAg7gbVEIJO2Q2xg4dBoiRPuqo/Kug1EWnGRIurUFx7wbAK5+P5GsjxONtu9Q/wBYV0qSM2mY3cJbBUgMralJG2eWD6EGuWKZkCzwEI0ayArpBxnKvpztrAyATkeddjXCAbuoHnqFREt+qoyJmQuzbgHSO8bb1Y+LkKpNx8kxT8DKthDJFGI9OlCoJzklQwdlz5llUmljtrADJI2d9OtvgWVVG3kI/wAzUjbccjhzEST3a4ZWQpIWwMKiH3VA3JPn8aiOKT64ZZCctJg4HIDI0qPPA/zrmnJROvFj3WxcHofwOf1r1unxFY588fMYrPG29Q+zjfZnH7w+B/Wt9aE94fA1vrKRlIxk5VpFb609aIRNDe+Pl/nX0Z7CXzwsDymmH97P+dfOcvMH4frX0H7Apc8OkH3bmQfiFb9DW8TeJZ1FFFXLhSj7UV/8Dq6pcWp/G4jX9GNN1KXtUP8A5dIegltSfgLqLNAfKfEU0zSL5SOPwY1Zvs8tXk4FxdVBbOjSF3JKjUcAc9gKrvtFCVu7hTzE0n+IkflVwf7O14Egv9bBUjMTkk4wNL6j8MKKArPtmZYzDaSSa1tohpGCDGZVDsjZPNScfIVNdivZldXkid9FJDbsMmUgZ5AjAY536HlVjdj+wEd1dzcTuowEllaS3gIO4J8MkgPVveCn73yq2QKAoq19jMklqwYdzOtw2jUwJeDUANejbVgZGPXI3GGztD7ILe7uTMZpo42C640xuyrpDAtkA6QOh6+dWRPOqAs5CqOZYgAfjS1xz2hcOtRmS5jLfcjOtz8kzj4nAoCJ7R8JW2j4byeSGeOESFVDMhikGPCPngVJYqt4faEeJ8Ut4tBjtUdniGPG8io2GY8gME7DlT9xaYpBK6+8sbkfEKcfnUMeRZ7Q9uBFI0VtGssibOzEiNWzy23ZvhgetIvaji95eKscvdGMEsVjDJk9M6mbOOnxrRYLiNOuVBJ8ydyT6knNdFebk1k1Kl0dcMMa5FaOEwtqAaNvMgMPx/8AcVIw8RLELJgE8iPdP+hrsfmaieJcPHvKAByII23I3HkavHLHJxIlwro3SW/fkEABQdmIBLfL7tb34OoG7Mf7IH4YqQhgC/IYFez8q556iSdRfBbYnyyFbhK/ZO/7wBB/ACuVrx4wRuSmGAO+kqQVOeq5Aqbrg4pagqX3yAM45MoPIitsOZydSKTx0uC3ONcCtuLWsch8LOgaOVR4lyAcH7y5GCDVPdpOzd5ZnRMrGIbCRcmMjpv06bHlVoeyLiAe2kg1AmCQ6R1COAw+WrUPwrq9q0cjcOdUVmzJGWCjOAGySQOm1eh2crbXBRn4/qK9+yaxUeQ/A8vlWfQ75/WqMwZsVhlf4f8AStveCuXOMfD/AErLV6GqOJVqzaz1hXgB+FexQljpUM7fdUEn8FqFEhI0zHcf99RV1/7PnEQEuoCd+8jkA/iQqf8Apj8ar/hfYC/mwRB3Sn7UrBfyGX/KrK9m/YCWzuDK04fUoVlVSF94NnJPMb4261tFG0Uy3KKKKuXCoDtsmu1li0d53kbjT5+HIHxzip+ua/tta4HMbigPmziPAGu7VZEKzXSlVYr4GwAMrIrH9oDkbkUtWS39jIWiWeF8YYqpww8jsVYfHNX9xfsjbyyF5Iikp5vEzRsfiUI1fPNcDdjgBiO6u0/5gcf+opoCqf8A6l8YUEG5kH/Kj2/uVxz9uuLS7fS7n+plf+mBVunsnN0v3x+9DCT+IxXq9kZT/wDfTeoSKFfz0kigKa+gcSuRmQ3DqebTyEL8zK2DWiz7Ns0mgEyt1W2BkI9CdlX4k1fMPszgfxTCWY/7+ZyP7IIHypnsezQhXREsca+SKFH90b0BXfYjsS1tIk82lCisI4VOoJq2Znf7TkeQAru9p19LFZEwtoLuiM/krZz+OMfOrA/kbb3t/hXJcdn+9Vo5VRo2GGDbgj4UB82W99NEqoY1cKAAQcHHStv8uN/+Fv7Q/wBKt7insmtAcr3yD/dyNgfJs4qNf2TRe931yF9Qn+aVzy08W+UjZZKRVr8TkPKL8WFcl7dyY8RVdx4RzJyPOrltfZtZLu4lk9HkbH4LipiDsrZRo6LaxKrqVbwjJB6ajlvzq0cUY+CryNlLfy+o96OQHrtWmbjwPKOQ/EY/1qz5fZTCx+qluEHQeFh+Lrn86yX2SRr781ywxyGgf4Vqn9LC7ouszKq/lKVuUQHxasC8rnSW3P2I1JY/hkn5Vclt7M7Nfejmk9Hd8fguBTNwns2kIxb26RD91QpPxPMn41osMV0iryMSvZn2Ve1V5pRoeVVUR9VUEkFv3yTy6YFPXzqQ/ksgZZwMDJ9PnWmzS3kXUlzG64Y5R0IwvvHIJ2GRnyyK0ozIDinZy0uP21vE5P2tIDf2lGaRuPeyhcFrSUg4P1cu4PoH5r881caWkHPWCMqPeGMtjSPicjA65HnWU0dsjIjsgeQ4RWfDMeeFBOScAnbyNKIpFBcL9ld26jvZIofTd2/u4H51N23sij/pLuRv+HGq/qWq3wbXD/WR4i/afWD6vbPi38O2++KySO2bGl0OrSVw4OdWdOMHfODjHPB8qUiKRXlj7OLBMZhMh/3js2flkCnHhfZ1YhpiijhXyRQv5KNz8an4LNF91fnXTQkik4QOrE1IxRBRgcq2UVICiiigCiiigMStBQVlRQGg2afdX8KzSEDkAPgK2UUB4BXtFFAFFFFAeEV4yZGDWVFARx4QmeZ+Ga3RcPjXkufjvXXRQHgWjFe0UB5igCvaKA4eM27SQyomNbxsqluQJBAz6b+VJVj2CIhVJNGrvlZwryH6koqSRF2AaQOEGQQByHSrCIrzQKAr647G3DTSN3i93Jcx3BTU2NUUw7vG3LuQuR96NfWprtLwmaeaAxpB3SOjys5YSnQ4ZApVDsCNW53wB1NM+kUaBQFeRdiJgEyttiBFVIwX03BDhy8zFdWrUoYbNhiSSa6uHdkJI5IZmkXX3xkmiQKIgPrmUR5TXkNN5gHLnHSnrTRpFACcq9rwCvaAKKKKAKKKK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11268" name="AutoShape 4" descr="data:image/jpeg;base64,/9j/4AAQSkZJRgABAQAAAQABAAD/2wCEAAkGBxQTEhUUExQWFhQVFxcZFxgXGRogGhobHhgdHBwcHyAYHiggHBsmHBccITEhJSktLi4uFx8zODMsNygtLisBCgoKDg0OGhAQGiwkICQsLCwsLSwtLCwsLCwsLCwsLCwsLCwsLCwsLCwsLCwsLCwsLCwsLCwsLCwsLCwsLCwsLP/AABEIAN0A5AMBIgACEQEDEQH/xAAcAAACAgMBAQAAAAAAAAAAAAAABgUHAgMEAQj/xABKEAACAQMCAwUEBwMJBgUFAAABAgMABBESIQUxQQYTIlFhBzJxgRQjQlKRobEzYnIVNEOCkqKywdEIY3ODs/AkJaPh8RdEU2TC/8QAGgEBAAMBAQEAAAAAAAAAAAAAAAECAwQFBv/EACoRAAICAQQBBAEDBQAAAAAAAAABAhEDBBIhMUEFEzJRImFxsRRCcpGh/9oADAMBAAIRAxEAPwC8aKKKAKKKKAKKKKAKKKKAKKKxLUBlXhri4lxWK3UvNIkajqxx8h5n0FLsvbCWX+aWckinlLOwhj+OGBlI/qVSWSEVcnRKi2NuaM1Xz8DefVJfO00hyViR3WBF6IqgjUf3n60vy2sq4+g2l1bzAgqxmCxZB+2hkIdPPwk+RFcUdfhnJpPr/Rp7TouIGsqRoe1F+m8tlHIP/wBecaj66ZlTb5132fb21Zgkpe2kPJbhSgJ8g58DfANmuuGfHP4yTKOLQ1UVphuFcalIYHqCCPxFbc1qVPaKKKAKKKKAKKKKAKKKKAKKKKAKKKKAKKKKAKKKKAKKKKAKKKxY0AO2AT5Um3XamW4YpYKNAJDXcgPdA9RGuxlPLfZd+ZxitPGrg30z26MRaQnE7KSDNJz7kEfYXILkHc7edHHeKpaQjSqlj4YogQoJA/uoq7segFeXqtc4z9rErk/+G0MflkddW9nYj6VdyGSbc97MdchPXu13CfBBgedTnCr9biJJlV1VxkBxhseZHrSd2b7NtdSfTb095nBiRs6SOYbBOyfdT0DHJNPo/wDivC1018W7n5fhfodGNPx0RfGuORWxiEhOZW0qFUk81BY45KNQyf3hUhJFn0pR7VrrvbdB/uR8muVZh80i/KnKsNRhhjxY2u32WjJts4L9+6jeQhmCKWKoMscdAK4eCcTgvodUZDKR443A1D0YHp5HkanTSNxHh7Wl3rt1xrDyxKNg7AAzW233x9YnkyHzq2ixQyRlG2pdpkTbX7EovABEdVpI9o/lH+yP8UR8B+IwamuA9qHMotrxVjnbPdume6nA56S3uuN8xk9NiensFwk0SyxkFXUMp8wRmuHidgk8ZjcHGQQRsysPdZSN1YHByPKuvSep5cM9mV2v4KyxqStDyprKlvsbxdpomimINxbsI5ccn2ykoz0dd/jqHSmMV9TGSkrRxtVwe0UUVYgKKKKAKKKKAKKKKAKKKKAKKKKAKKKKAKKKKAKgu2XFTa2ssqDMgAWIecjnQg/tsKnaUe3njksYej3Qkb+GKN3/AMej8Kpklti5fRKVsw4HwsW8EcKnOkeJjzZycu59WYk/OkrT9PvN9431Y9LWJtONuXfTA/FEpy7R35gtZ5hzjidh8QpqI7HWAjkmA/oY7a3+GmLWw/tS5+dfL6ebjjyah9+DrkuVEaAKDRig14zbb5N6oRuIb8ZjO+FMCjyGYLxj/hWnmkm5b/zJT5XkS+n8wmP/APVOpNel6j8cX+KM8fk9qI7VW7NbmRBmW3YTx+epNyPgy6lPxqXrCRwNj8xXFpsjhlUkXkuCE7JyLonjT3ElZo/+HKqypj0y7D5VIstKvY2Tu2VBne3aM587a4aLPxKso+QppJro9Tjtzv8AXkrj6OGCTuuI2zjlcpJA/kSqmaM/LQ4/rCn4VXfH5ljWGZjgRXNuxJ2ABkCEk9Bh96sRSMCvpfScjnpo344OXOqke0UUV6RiFFFFAFFFFAFFFFAFFFFAFFFFAFFFFAFFFFAeE0g9q+KD+UYdEckotYpDKIwCUMuAnNhk4UkgbgEHG9PxFKfans7bnvLlpZLVwuqSaKTTkKNtatlGwNslc461nmhvg4/ZKdM0cYgWe3lhzgSxsmSOWoYzg1x8Bs3hWUyMrSTSd4xUEKMRpGANW52jz8zSd2K4/wAQubUzl7ZwrsrLIrIfCFOdaZAGG+6aZ+E8QvJoVmFgxVtxpmj3HRgJNJweYzjY18zL0/VwhLHCmmdm+Fpsmix862i4OKhzxKVffsbxfgiMPxRzWiTtLEvvx3SerWs+PxVDXnP07VL+xmnuQ+zku7Gf6aHVMxtNbzCTI8BjRkcEHfdSoGPWmVmzS9H2xtWJAMxxscW05weoP1ex3zis7TtVFNnuYrqUqSG0wNsRzHixvvXRm0+rzKKeN8KiIyhHyMCykDArEmoteKSnlY3p/wCWg/WStgN8w8FiV/400a5+SFiD8azh6Xqr+I92H2cnCuBmGZpDIGUd8IxpIYd9KJZNRydXiAxsMCpoClYcTv5JHg7u3tZ0XUI5dcjMvR1KFUKZ2JBOOtJHba7uXtbaZbyQm4wGgBVNz0UJvgHKnJPSvQfpeozyTzSSKe4kuCw+PXVtJiFw1w5Ofo0XiLkcg4GwUHfxEDbrTl2OtJorSKOfGtQQAG1aUB+rUtgamCYBPUjrVZ9g+yLcJvY5JJO9W5BgJXwhJG8Q1Kc6wdJUHOxPLermUV7mj0sNPDbF2c2STk+TKiiiuszCiiigCiiigCiiigCiiigCiiigCiiigCiiigClL2lITao2C0cdxbyTKBnMayAscdQDhiPJTTbWDpnnQFL+zaJJLfiVtGylDcTd2wORokTCkHqMKPxq2eBK4t4hIoSQRoHUEEBgoBwRzG1VpdWz8O4vP3NsXgvIlkCQ6QwZDh9KnAOM6io3w2RnemW07fWqjDy91jYieOSMj0y6gfnWXxkaPlcDsKgbDjInnubfuZV7jSC7riOTUM+A9cY/StUXbWzYZW4gI8xNHj/FXDN7QbEHAuYWODgI+s/hGDU2iqixeNpP/KN0kEkcSmKCY6o9epzrj3wy4yEGepwMEdZP2cK6T30UoQSLKJPBnSVlVWBGrcDKnn1B3OK0cBkM95cXSo6wtFDFGXUqZCrSMzBW8QUawMkDO9Z3V59CvhdMrdxPCIpWVWbQ6NqjLBQSFIdhq9KzUlZq02ixKxNL1r23spBlbmFsc8SJt+dapu39gpx9KhJ5YEik/gpJ/KtbRjTOC9hnurhu8t+4FncRtBOTkSxkESKOu4PwzioTsRwODuBKYkMhlmbUwyRpmfTgnkB0xU1fdsWnUpZQSSueUjq0cKerNIBkDyUHNRl8v0Ph6wRkySBFiQ9Xlc6R67s5YnoATWWR3wjaCpWzfFcm8u4YosMltMs08g91CoOiMHq5YgnHIDJ51Yi8qWewXZhOHWaQKcsTrkbzkIGrkOQwAPQCmZa2jFRVIylLcz2iivCasVPc15qqL45x+3tE13EyRr01Hdj5KvNj6AVVXaz2ysARZxBR0kmHiP8ADGP1Y/KgLivb6OFdcsiRqPtOwA/E1vBqluxHYO5vnW94u8jj3ooJTz8iy8kX9zAz1q6AKAyooooAooooAooooAooooCI7VcRlt7SaWGPvZY42ZEAzkj0G5xzwPKq44P7Xe7miju5IZI5o0czQqVELMcGN1ZiTjG52I8qt0iqh9rHs0jkSS8tYysy5aWNMYkUDLEDHv8AXbnv1oC2LS6WRQ6MroeTKQQfmK3VSnZ76NFFbm0uJbVpUASQN4JGGAVkVwYjITnbAJwcb02pxniUPvC3ux1xqgfHw8an8RWfuR8ltrJ/tXwM3MQ7tu7nibvIZPuuARv+6wJU+hqG4PxkT5jkXurmPaWF/eU+a59+M9GG1SfA+1kc8gheOS3nIJEUoGWA5mNlJSQDrpPxArq472at7vBlQ94owkqErIm+fCynIHpypOKmiYy2sjH4ZATloIifMxpn8xW+OFV91VHwAH6VHvwXiMGe6nhukHurOpjk+ckeVY+ukVBX/blreXuZrRjNtqWCaOQKWYKoPukEk7A71g8c0bb4k1xjjoglij7p5GlWRhoKZAj06tnYajhwcDfY1IWF4k0aSxnKSKGU7gkHzHMH06b0rT8ejuolMnDLiWNgGQOkDA55EZk2+eKG7ZRQhYhazxaVXEYiHhBYIuytgAsQB51Djxx2Wvz4GSfhcDnLwQsfNo0J/MVtit4091EX+FQP0pYte0cs66orSZlyQGkeJFOCQcYZjjI5436Vp4feXU8/cSvDZOT9XqRpTKAMnu3JRNXPw7nb3ahRk3QcklYx8V4ukK6pJAi8gSdyfJeZJ9BXDYQkB+JXimOC3R3ghYeIeHeZx0kYHSq81B8ztP8ACOykELCV9U84/ppiGYeigAKg/hArjlm+n3PdrvZ2zAyNzWacZxGDyKRnBbHNsD7JreMNvLMZZHLg1cP4fxExJO14VmcazbyRRtCmrxd3lFWQFR4dWo8jtUv2d4+Z9cUid1cQ4EsROcZzpdW+3G2DhvxwQRXZf30cSM8jpGi7l3IAHzO1U/2j9oxF68tiFK9wIe9cHBOsvqCnGoDO3Q5NSsnPJRRb6Ld452ggtE7y4lWNemfeY+SrzY+gFVV2o9rc0mUs07lMftZMGQ/wpyX4tk+lVvxTjDSuZp5Wlk+8xzj0UDZR6AAbVv7L9lrvikmIl0QA+KVh4FGen3m9BUb2+uC21R7Iu/4rJNLnU00zHBeRizZJxzb3RnboBV0ezP2WrAVub3TNcbFEPiSPyOeTP1zyHSmnsv2KtLGExxRq5dcSO4BaT49MfujauThHEYeH3UlnLOkdu0ay2wlcLoGSskQLfZBAZQTkBiBsKvBoq2O4Wsq5uH30c0YkhdZI2zpdTlTg4OCPUGumrlQooooAooooAooooAooooArxhXtBoCo7jgq2l3NZlQ1tcBp4FI2U5Hex/IkMOuDXdwiV4S0crhoQAYpHbxjfHdvk+LHRzuRseWSwe0XhTSQxTwqWmtZRIFX3nQgrLGPMlTkeqiq/wCJcThvrd4LbMzSqVA0sBGfvSEjCaefnXJnW12+vJvjfBMdsAssUSRSgXJmiNu0bAup1DU4wfdEZbPQjbrTT2f7TNrFreaUufsMNo7hejJnk2xzHzHqKg+E2S2hlZVDI2WwsQ70EnxYK41JuTpO4ztnlUlPbwXsADYlifDKwJBB5hlI3VgRzGCK8aXrKxTVK8fTZZ4r/c39q+LO8gs7Z9EjDVPKMEwRdMZ271zsueQ1HoAYPsj2Wt50vH0aYpHWGJgTr0wsT32o7mRpizFuulai722ubKN4kHfC6l0xzkjvRLJ4V74H3wByZd8ADHm+3lhJa8NeGzH1sNsUhHUsqYB8ic778zzr3MGaOaKnB2mYyW3gr/hzXsRl4fbpFPLC0ih2Yq0SatSSSAgoS6yeEDmVIxsaOM9mJYrdTMQneTwIAjl5HlkkCd/NKVGSgYlUUBVOMchia9kPCbmGO4e5VUVzHoOl1aQqH1zOJAGDPqXOrHuHbffp7c8bt5YGjilWWeKSKZEiy51RyBwG0ZCKSpGokAZ3xW21Fd76JGzEK/UxaB3aL4BjKpuF26DwnB9DWHFuFpcRNG4xnBVhsyMDlXU9GUgGq7ue0CQXy3Y8OtVjlgMySTOpOxSOIsFKnLYLDIzgZOKaz2qlf9hYXLjfDS6IgR8GYt+IrmeOV2jf3IJcs1t2klkVra7mW07jSLmUNh5wfd7gDdQ4GS43ByF38Qjbj2s20IEFhas8cYKgn6uMEcgBuxAPPIBrDjnZq94iySObe0KBk1Ru8khRuanCqMdferXaeyaIY7y5mb0QIg/Qn9a6Kk0c3uQTEPtB2gnvH13MmvB8KDaOP+FfP945NK9/xAt4UP4VeL9juEWYzPoyOtzMT/dJA/u1kvFrNV1WdqZEXm8UISJRj3u9lCpp+GaLFTtsn3r+KKv7G8ASUrJcx3MyAjTBBCRqH70jlUVfgSTnpVzQcWv+7CWlhBbIoAQTSk6f6sS4+WfnSv2e7S3t9NmFIobaNwHkbLl8HdUOw+Y5ZG9OPFeOCN+6iTvbggHRqVUjB5PK59xP7xwcCtHFGTnJuiOvYbrQZL/iPdx8ilsgjUnoodtUrMfIYJqFi7LQvPbNcW5jtriQpmdme4kYLqjEruT3SMVP1akE4APPFT3D7q3WUyMzcQvF2/8ADRl44f3E37uM/vM2pvyqT4la3l7E0TW8MELrzncvKDzB0Q4UEHcHvMgis/PCNEn5G62RUQKoCgDAA2AHoOgrdScnZq+CY/lW4LgDlFbgZHxjz+JrBOIcSg94RXiDnpHczD4AkxufmlXJHSiongHH4rpWMZYMhxJHIumSNscmU/keR6E1KigPaKKKAKKKxZqAyrzNR3E+O29uMzzxRfxuB+tLPE+38chWDh2i4upSe7DrIsIAGWcuVCsAOinO9RYHbWPOuabicK+9NGvxdR+pqm04X/KF4/0s2sd9HqASOJmgnKgeFnMja9I5r4XXJNPXZrhVhJGx+gW8UsTGOWMxoSjqM4zjcEEMp6hhUNk0Sl52ysE2a8gB8u8Uk/AA5zSXxh0kkabhcdyZ3ILx/R5Ft5jnGXMoQK2P6RDnGM5rdare3FslxBd2lkk+WhQQLshzpGskeMgZO23KtXBYopZhb8QuLo3RB0I10DDKB9z6OEB/gcavjUSUZxqXQ6N1txxVcxTg206jLRyFRt95WB0uvqPwr2y7S2ykrDmXUxLC3jeTxHnkxqVB+JFNNn2OsIzlLWHPmUDH8Wyam1UDAGwHQYA/KvEl6Npm3y6+jZZZFfXS3s9xbSQ2bCOBnkP0l1iDOUKofDrbADMfd56fKmNbLiEme9uooQfs28Wph8XmJBPqEFT5bFed5XpYIQwQWOCpIzk7dsXz2Ngbecy3LedxIXAPQhNogR6LSJadi4BdTW92JJ3TEtuXciN4jgYEa4QOrbMMY8SnrTz2s7XW9imqZsufciXd3PoOg/eOwqlbntbe3d9DOv7VXCwQIfAAx8SH72oLgt6Z2xW8J/ZVwbXBY17xOz4eqhzHAGB0hUOTjngIMmo1O23fZFlaXFzg41BdCZ9Wf412dpVaeJ0u7SRYmH7SNklaNgNmCp49jyIB9a7PZ3wd7WxRJM947NIwYDI1YwDjqFC59TVp5dq4M8eDc/yIyN+MPzFraKepzK/5HTSLbniV2zLd35trcSNGzu4XWysVKxomGkORjbb16VdV19n40h9lYJJY9UEYtVleR5LoBTcSh5WYCIkHQmCPERvvgVTFklNuzXJCGNcGHB5LCxZIbTh893cNlu8lRBIfUiTxIu3VVHz3qY4hwWe7xLxORe7U6ltI2xCgG47xtjIw69MjyqVY23D4wiIdch8KINU8z/PxOfNicDmSKguJcGuby9sobxhHFL3sz20Zyoji0aVkb+kdmcA/ZAzjPOtkkjHc5dEjwpJbzwWQENqowbjTzH3YFIw2Pvnw7jGam7XsBw6Fmka3R295nmLSHIHvEyE4O2SaaoIQoAUYAGAByAHIfCoDtxGZIo7cZxdTJFIQOUW7y58sojLk9WHnUt2WUaI+yvZrsaeHhLezUlRcFATJjn3CbLpzn6xueNgedSdj2SgSRZXMs8ykESTyFiDgjKrsiHBI8KjnU7FCFACgAAAAAbADkBWyoLHgqN4jDjxDl1qTrVcrlT8KAS+O2bqy3dsM3MIxpG3fRfaib1xup6MB0Jps4TxKO4hjmjOUkUMPPfoR0I5EdCDUYK4ux/1U95b7BQ63EeOizZ1D5SI7f16AbaKKKA8Y7VUfFO3b3U80CXKW0UUjRjTtNKF2LBm2VNWR4QTtzq3GqgOE9m4zc3ZlBJjup0KMF0EFiy5B94FXB+dVk6VkMYLLhcKHWihnPOVjrc/F2y351neytE8VwmSYGJZRzaJl0yKOurSdQ9VFRd5wi0jxlvo2o4UpK0QJ54ADAH4VtbhEoHgvJ8eT924/Flz+dc3m7KWcctoLeBilyyxrrubR8M6XEikvF3b/ANDKxbu3j2L9OtPlpxeKG9vJJ5I4UMNkW1sFHeFZdQ8ydJjHXYCkbh1rcQFu6vJYw5yyqkZQt97S6lQx6kAVEjhlvJcuZJ5JbknLlnIYnGCPAANhjYchjyq7mmX3jRZrbXAtlk0z2sV7c2+GGVAnBeBsEbcwinzZcVM2nZWAd9YGKJJBGJba4SNFl05wpLgZLxyADV9oMudyaS5rVLdWMedEoCSR6zql3yjJzP0hGAZD6EbA5EzbC7gmN4IpHmS1nNzcXatGmS6OgVMsSFWPAVcDLZJ51dc8olOyxuyvFWubS3nYYaSNS46BuTfmK7by7SNS8jqiDmzkBR8ztSJ2Nv5zZW9vZhZCkQ7y6kz3KMckhRzmcE74IXY5NZdpY7axj+kXZa+uztCs2Dqfp3cXuRqM8wMgdSazcbZYlR20jlcx2UMt24AJK4SMKSQG1y4BXI5rq5bUp9pe39+BKtvDbZiB710dpdBB3UEqitIN8qAcY3qDi7+aRp55JIjKoWREcjWoOoKcH6uNTyROmck6jXZYM8+IbGEyhfCdPhij9GfGMbchk+laqCRF8lT8S4s8js7O8kjnLSOfEfh5DyHSpjshwu+u5Ve0GgxMD3pICo3qTzO/LBzn1q1OzHsat4m729fvmySI1yIl36nm35Cu+x4dM8s11Yxwi1bTGkJzGJBGNPfoQpVeqAafEqA53qZKlaLRlbonOBC4ECfSjGZ99RiyFO+3PrjGcV3UpWfGJIrhxfPHbYGEiPuv11iZsK2w91QCOor2HtvA0rLrjjiUeF5W0mRtsd2jDLrufEOfSuWUZM6FJfZIdq7thGsUR+umPdx+mR4nPoi6m+Qri4e7yabbhyhhEoRp3B7mLSMY2/ayfuqcA5yRUHx2274S3l1cNaWgiaKEYImlJwS4B8QVmAGAMsIx0Jq0OyX80g+qWEmJCY0xpUkbgadq6cUdkTly/lIw7P8AZmK2LSEtLcP+0nk3dvQdETPJVwKR+L9u7GPjMZkkaMW8dzBIWRtIcvGVxgHIIVt8dB51alfNftnsjFxWVtgJkSQY26aTz2J8NaFej6A4d2gtp11QTxSjH2GBP5bg+lcd/wAVxLEhJUuW0gY3Crk6s9Bkcq+U1Ok6lyrdGTKn8jg1PcN7bcQgGlLguMeHvgHK9DpLZI2qu5EbkfTsfED1GfWt54go55HxFfLt32v4jKMPey4/cwn5xgGoqaaV/fmmf+KRj/nUb0RvR9R8S7X2kP7S4iT+ORR/nmlu/wDabw5fevEPoiu3+BSK+dWhjA2Az61jlR0/Km8by9p/axw4e60r/wAMTD/FivOxXbqK74rpiilHeW4TLYGnQ7uSd9wdQHxNUV3vpVoewKyDX8smf2UGAP43A/RPzqVK2FK3Rf8ARRRVi54wqm+01wttxuZDstzFDJkk417pvk4BOjHLoKuN+VUp7WOFn+UlkJcl4V0d0utoxGTnWgw2ks2zKc5BHQ1WStUQ+jm7TWEct1ZCRQyl5lKtjBzESNv4lqQ7NMTaxZOSqld/3WK/ooqA4jxJJFgMcyvJBKr6WdRI2Mhvfx4sHrUnwIyLDhhpy8jAbZAZyVBKkjOD0Nc8l+BTwd1ywBYnYDc+WBzNK8NnKxWVop4bcSyXAuTbSSAqQRsqDYaTnUxA2B3pgvrfvI3jOfrEdCf4lIz+dc9zeif+ckiREi065jHFbNEqgy6M6ZYmZQ6kKxz4SBzqcKJiP3Yzg1iF7+B/pEg8LTSENIpx7ukgd1t9kAedT/FuHpcxPDKCY3GGAJGR1GfLaqI4j7TmimElsUlnC93JcaNCXC6fCXi++jcmBG3oagb3tLxG93mu5AjfZQhFx5aUwMfGrSVctm0Yt9F19rO3dpYRNFE0b3CrpjgjwQpx4dQXZFG3M5qqOD9o+/nkMuqW5cjDc3c5x3aY5KOYxgAE56mkubdhDArEk48IyznyGN8elfRvYL2dQWtl3VxGkksuHmJHIjBVVI3AUjYjG+TWkYrsh8CLxPhDARC6lRe9lQC3VwoMecyGRyQSAgycYAPU1z23E7m3kaO1nuIrbGq2GpGBi1MmoB1PgJXKk7kEVcVt2NsUIYWsRZeTuut/7UmW/OkT2j27txO2hgUGWe2KLt4U0yEl2x9lVOcdcY61aPD5Ik7XBy8Au+IcRka3a6ZrcAfSW0Rg6Tv3YZFHjcA5xyXJ6irUiRY0VEAVEUAADAVQMAegAz8MVw9neCx2cCwx743djzdz7zn1J/DlypW9q3Hu5gS2ViHu20MRzWLOHPpksEz++T0rKb3S2oJUhe4j217y7aZLZJ4owUtu8kwmDjXKV0nUWK4U/dG3vVz8Z7Y38gUr3MQ22iRS4H7rzZH90elR9kqaFKYKkbH06YzyH+lb3GRXZHEkjJyYt3OqYzd6GebAZDMdbFegySdtSkEDzFWrwW6e1jWazBmspFD/AEYHLxZ3JhJ5gHYxHlg48jWl2PHFj3tfP93BLZ9MY/Kpnsd2gjiaeN3YRAhgAGYKxz3r7ckBwD0B361weoLLCCni7Xj7NcTTdMung/F4rmPvIXDrkg45qRzVgd1YdQd6pr/aGtdNxZy/filTp9hlPX/iVove0ElvfSXdpIpTGJFG6TiOMNIRjrl0QOOR29K6va1x63vrKGSI4mgmAlifHex61KkFeo1KNxsdvOtccnKCbVWJLwVIwx/3j9Nq9PMfOvG+X4aaG6fH/I1U52ZxqCevnzrb3I8q1x+98j+orfVJWUbPAoHIVrk51sc7VozUJkI1H3v+/Kro/wBnaD+evjrAgPwDkj+8Kpce9+H6Gr/9gFsVsJXI/aXLkfBURf1U1vE3iuS0aKKKuaHjVXnalNPFgT/SWQA/5c7av+qtWJSF7TYTG9rcrzUywn4Splf/AFI1oCPvbeJhmVYyOpcLj8WpHveI8IDMAI00khtCupyDg+5z/Q1W3ELoTZeSWVpSd9eCo333zn8qu72EcTjXhk5mKKkE58TbKAyqRknl4iaigK0M/D3/AGS3EpxsI/pTZ9NjjPSq+7R8QEspAjaNUJVVckuPPUWJOc9OlfRntU7XCz4cXhcd5cfVwsuMeJclxjyXr54r5dZsnJ3JO/nU0KJHhsSgF36efL/5rG54kzZA2Fcss5bAOwHICmrhXYtzFfSSuIzZRo+jY62YawvljH61XbfLLufFIafYx2cdb+2nlQaZIrh4ww3wmhdYzy3fA+dfQ6iqR7H8ZZ+PW8smwurBCq8lXMathRyC6ojgetXV9IX7y/iKsUNtU1xviNxJeSzQyTI3fPaQxwxxNJ3Vu+biXMvhVdRwBkZOnPlVwfSF+8PxFUp23jltr+ScSPHBkvDIqho0eUBZlkyCNLlFyG2OfOlWCe4B29PeQxzyd5HcFVid4u6lGvIRnVSY3jYjT3iHAJGQM5pI7d8TN1Jdzj3NJih/gjPvfFn1Nny01o4xxSEW5XuYIy5RXlgdzmMHUVjjYkRZbBIUnl54qPur6BoiiyIpwMK2RjGMAg7gbVEIJO2Q2xg4dBoiRPuqo/Kug1EWnGRIurUFx7wbAK5+P5GsjxONtu9Q/wBYV0qSM2mY3cJbBUgMralJG2eWD6EGuWKZkCzwEI0ayArpBxnKvpztrAyATkeddjXCAbuoHnqFREt+qoyJmQuzbgHSO8bb1Y+LkKpNx8kxT8DKthDJFGI9OlCoJzklQwdlz5llUmljtrADJI2d9OtvgWVVG3kI/wAzUjbccjhzEST3a4ZWQpIWwMKiH3VA3JPn8aiOKT64ZZCctJg4HIDI0qPPA/zrmnJROvFj3WxcHofwOf1r1unxFY588fMYrPG29Q+zjfZnH7w+B/Wt9aE94fA1vrKRlIxk5VpFb609aIRNDe+Pl/nX0Z7CXzwsDymmH97P+dfOcvMH4frX0H7Apc8OkH3bmQfiFb9DW8TeJZ1FFFXLhSj7UV/8Dq6pcWp/G4jX9GNN1KXtUP8A5dIegltSfgLqLNAfKfEU0zSL5SOPwY1Zvs8tXk4FxdVBbOjSF3JKjUcAc9gKrvtFCVu7hTzE0n+IkflVwf7O14Egv9bBUjMTkk4wNL6j8MKKArPtmZYzDaSSa1tohpGCDGZVDsjZPNScfIVNdivZldXkid9FJDbsMmUgZ5AjAY536HlVjdj+wEd1dzcTuowEllaS3gIO4J8MkgPVveCn73yq2QKAoq19jMklqwYdzOtw2jUwJeDUANejbVgZGPXI3GGztD7ILe7uTMZpo42C640xuyrpDAtkA6QOh6+dWRPOqAs5CqOZYgAfjS1xz2hcOtRmS5jLfcjOtz8kzj4nAoCJ7R8JW2j4byeSGeOESFVDMhikGPCPngVJYqt4faEeJ8Ut4tBjtUdniGPG8io2GY8gME7DlT9xaYpBK6+8sbkfEKcfnUMeRZ7Q9uBFI0VtGssibOzEiNWzy23ZvhgetIvaji95eKscvdGMEsVjDJk9M6mbOOnxrRYLiNOuVBJ8ydyT6knNdFebk1k1Kl0dcMMa5FaOEwtqAaNvMgMPx/8AcVIw8RLELJgE8iPdP+hrsfmaieJcPHvKAByII23I3HkavHLHJxIlwro3SW/fkEABQdmIBLfL7tb34OoG7Mf7IH4YqQhgC/IYFez8q556iSdRfBbYnyyFbhK/ZO/7wBB/ACuVrx4wRuSmGAO+kqQVOeq5Aqbrg4pagqX3yAM45MoPIitsOZydSKTx0uC3ONcCtuLWsch8LOgaOVR4lyAcH7y5GCDVPdpOzd5ZnRMrGIbCRcmMjpv06bHlVoeyLiAe2kg1AmCQ6R1COAw+WrUPwrq9q0cjcOdUVmzJGWCjOAGySQOm1eh2crbXBRn4/qK9+yaxUeQ/A8vlWfQ75/WqMwZsVhlf4f8AStveCuXOMfD/AErLV6GqOJVqzaz1hXgB+FexQljpUM7fdUEn8FqFEhI0zHcf99RV1/7PnEQEuoCd+8jkA/iQqf8Apj8ar/hfYC/mwRB3Sn7UrBfyGX/KrK9m/YCWzuDK04fUoVlVSF94NnJPMb4261tFG0Uy3KKKKuXCoDtsmu1li0d53kbjT5+HIHxzip+ua/tta4HMbigPmziPAGu7VZEKzXSlVYr4GwAMrIrH9oDkbkUtWS39jIWiWeF8YYqpww8jsVYfHNX9xfsjbyyF5Iikp5vEzRsfiUI1fPNcDdjgBiO6u0/5gcf+opoCqf8A6l8YUEG5kH/Kj2/uVxz9uuLS7fS7n+plf+mBVunsnN0v3x+9DCT+IxXq9kZT/wDfTeoSKFfz0kigKa+gcSuRmQ3DqebTyEL8zK2DWiz7Ns0mgEyt1W2BkI9CdlX4k1fMPszgfxTCWY/7+ZyP7IIHypnsezQhXREsca+SKFH90b0BXfYjsS1tIk82lCisI4VOoJq2Znf7TkeQAru9p19LFZEwtoLuiM/krZz+OMfOrA/kbb3t/hXJcdn+9Vo5VRo2GGDbgj4UB82W99NEqoY1cKAAQcHHStv8uN/+Fv7Q/wBKt7insmtAcr3yD/dyNgfJs4qNf2TRe931yF9Qn+aVzy08W+UjZZKRVr8TkPKL8WFcl7dyY8RVdx4RzJyPOrltfZtZLu4lk9HkbH4LipiDsrZRo6LaxKrqVbwjJB6ajlvzq0cUY+CryNlLfy+o96OQHrtWmbjwPKOQ/EY/1qz5fZTCx+qluEHQeFh+Lrn86yX2SRr781ywxyGgf4Vqn9LC7ouszKq/lKVuUQHxasC8rnSW3P2I1JY/hkn5Vclt7M7Nfejmk9Hd8fguBTNwns2kIxb26RD91QpPxPMn41osMV0iryMSvZn2Ve1V5pRoeVVUR9VUEkFv3yTy6YFPXzqQ/ksgZZwMDJ9PnWmzS3kXUlzG64Y5R0IwvvHIJ2GRnyyK0ozIDinZy0uP21vE5P2tIDf2lGaRuPeyhcFrSUg4P1cu4PoH5r881caWkHPWCMqPeGMtjSPicjA65HnWU0dsjIjsgeQ4RWfDMeeFBOScAnbyNKIpFBcL9ld26jvZIofTd2/u4H51N23sij/pLuRv+HGq/qWq3wbXD/WR4i/afWD6vbPi38O2++KySO2bGl0OrSVw4OdWdOMHfODjHPB8qUiKRXlj7OLBMZhMh/3js2flkCnHhfZ1YhpiijhXyRQv5KNz8an4LNF91fnXTQkik4QOrE1IxRBRgcq2UVICiiigCiiigMStBQVlRQGg2afdX8KzSEDkAPgK2UUB4BXtFFAFFFFAeEV4yZGDWVFARx4QmeZ+Ga3RcPjXkufjvXXRQHgWjFe0UB5igCvaKA4eM27SQyomNbxsqluQJBAz6b+VJVj2CIhVJNGrvlZwryH6koqSRF2AaQOEGQQByHSrCIrzQKAr647G3DTSN3i93Jcx3BTU2NUUw7vG3LuQuR96NfWprtLwmaeaAxpB3SOjys5YSnQ4ZApVDsCNW53wB1NM+kUaBQFeRdiJgEyttiBFVIwX03BDhy8zFdWrUoYbNhiSSa6uHdkJI5IZmkXX3xkmiQKIgPrmUR5TXkNN5gHLnHSnrTRpFACcq9rwCvaAKKKKAKKKK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a:p>
        </p:txBody>
      </p:sp>
      <p:pic>
        <p:nvPicPr>
          <p:cNvPr id="11269" name="Picture 5"/>
          <p:cNvPicPr>
            <a:picLocks noChangeAspect="1" noChangeArrowheads="1"/>
          </p:cNvPicPr>
          <p:nvPr/>
        </p:nvPicPr>
        <p:blipFill>
          <a:blip r:embed="rId2"/>
          <a:srcRect/>
          <a:stretch>
            <a:fillRect/>
          </a:stretch>
        </p:blipFill>
        <p:spPr bwMode="auto">
          <a:xfrm>
            <a:off x="6429388" y="4214818"/>
            <a:ext cx="2286016" cy="2176463"/>
          </a:xfrm>
          <a:prstGeom prst="rect">
            <a:avLst/>
          </a:prstGeom>
          <a:noFill/>
          <a:ln w="9525">
            <a:noFill/>
            <a:miter lim="800000"/>
            <a:headEnd/>
            <a:tailEnd/>
          </a:ln>
          <a:effectLst/>
        </p:spPr>
      </p:pic>
      <p:sp>
        <p:nvSpPr>
          <p:cNvPr id="8" name="7 CuadroTexto"/>
          <p:cNvSpPr txBox="1"/>
          <p:nvPr/>
        </p:nvSpPr>
        <p:spPr>
          <a:xfrm>
            <a:off x="1071538" y="4572008"/>
            <a:ext cx="3857652" cy="1477328"/>
          </a:xfrm>
          <a:prstGeom prst="rect">
            <a:avLst/>
          </a:prstGeom>
          <a:noFill/>
        </p:spPr>
        <p:txBody>
          <a:bodyPr wrap="square" rtlCol="0">
            <a:spAutoFit/>
          </a:bodyPr>
          <a:lstStyle/>
          <a:p>
            <a:r>
              <a:rPr lang="es-PE" dirty="0" smtClean="0"/>
              <a:t>ELEMENTOS QUE SE MUEVEN SON:</a:t>
            </a:r>
          </a:p>
          <a:p>
            <a:pPr>
              <a:buFont typeface="Arial" pitchFamily="34" charset="0"/>
              <a:buChar char="•"/>
            </a:pPr>
            <a:r>
              <a:rPr lang="es-PE" dirty="0" smtClean="0"/>
              <a:t>HERRAMIENTAS</a:t>
            </a:r>
          </a:p>
          <a:p>
            <a:pPr>
              <a:buFont typeface="Arial" pitchFamily="34" charset="0"/>
              <a:buChar char="•"/>
            </a:pPr>
            <a:r>
              <a:rPr lang="es-PE" dirty="0" smtClean="0"/>
              <a:t>PERSONAL</a:t>
            </a:r>
          </a:p>
          <a:p>
            <a:pPr>
              <a:buFont typeface="Arial" pitchFamily="34" charset="0"/>
              <a:buChar char="•"/>
            </a:pPr>
            <a:r>
              <a:rPr lang="es-PE" dirty="0" smtClean="0"/>
              <a:t>MAQUINARIAS</a:t>
            </a:r>
          </a:p>
          <a:p>
            <a:pPr>
              <a:buFont typeface="Arial" pitchFamily="34" charset="0"/>
              <a:buChar char="•"/>
            </a:pPr>
            <a:r>
              <a:rPr lang="es-PE" dirty="0" smtClean="0"/>
              <a:t>Y OTROS MATERIALES</a:t>
            </a:r>
            <a:endParaRPr lang="es-P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14290"/>
            <a:ext cx="8201028" cy="135732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s-PE" dirty="0" smtClean="0"/>
              <a:t/>
            </a:r>
            <a:br>
              <a:rPr lang="es-PE" dirty="0" smtClean="0"/>
            </a:br>
            <a:r>
              <a:rPr lang="es-PE" dirty="0"/>
              <a:t/>
            </a:r>
            <a:br>
              <a:rPr lang="es-PE" dirty="0"/>
            </a:br>
            <a:r>
              <a:rPr lang="es-PE" dirty="0" smtClean="0"/>
              <a:t>TIPOS</a:t>
            </a:r>
            <a:r>
              <a:rPr lang="es-PE" dirty="0"/>
              <a:t/>
            </a:r>
            <a:br>
              <a:rPr lang="es-PE" dirty="0"/>
            </a:br>
            <a:r>
              <a:rPr lang="es-PE" dirty="0"/>
              <a:t> </a:t>
            </a:r>
            <a:r>
              <a:rPr lang="es-PE" dirty="0" smtClean="0"/>
              <a:t>DISTRIBUCION </a:t>
            </a:r>
            <a:r>
              <a:rPr lang="es-PE" dirty="0"/>
              <a:t>EN PLANTA POR </a:t>
            </a:r>
            <a:r>
              <a:rPr lang="es-PE" dirty="0">
                <a:solidFill>
                  <a:schemeClr val="accent1"/>
                </a:solidFill>
              </a:rPr>
              <a:t>PRODUCTO </a:t>
            </a:r>
            <a:r>
              <a:rPr lang="es-PE" dirty="0"/>
              <a:t> </a:t>
            </a:r>
            <a:r>
              <a:rPr lang="es-PE" dirty="0" smtClean="0"/>
              <a:t/>
            </a:r>
            <a:br>
              <a:rPr lang="es-PE" dirty="0" smtClean="0"/>
            </a:br>
            <a:endParaRPr lang="es-PE" dirty="0"/>
          </a:p>
        </p:txBody>
      </p:sp>
      <p:sp>
        <p:nvSpPr>
          <p:cNvPr id="4" name="3 Rectángulo"/>
          <p:cNvSpPr/>
          <p:nvPr/>
        </p:nvSpPr>
        <p:spPr>
          <a:xfrm>
            <a:off x="500034" y="2071678"/>
            <a:ext cx="7858180" cy="2286016"/>
          </a:xfrm>
          <a:prstGeom prst="rect">
            <a:avLst/>
          </a:prstGeom>
        </p:spPr>
        <p:txBody>
          <a:bodyPr wrap="square">
            <a:spAutoFit/>
          </a:bodyPr>
          <a:lstStyle/>
          <a:p>
            <a:pPr algn="just"/>
            <a:endParaRPr lang="es-PE" dirty="0" smtClean="0"/>
          </a:p>
          <a:p>
            <a:pPr algn="just"/>
            <a:r>
              <a:rPr lang="es-PE" dirty="0" smtClean="0"/>
              <a:t>Este distribución consiste en que para que se fabrique o elabore un producto donde la maquinaria y equipos se agrupen  o concentren en una misma zona o área especifica ,llevando así a una serie ordenada de operaciones que se aplicaran sobre el material o producto.</a:t>
            </a:r>
          </a:p>
          <a:p>
            <a:pPr algn="just"/>
            <a:endParaRPr lang="es-PE" dirty="0" smtClean="0"/>
          </a:p>
          <a:p>
            <a:pPr algn="just"/>
            <a:r>
              <a:rPr lang="es-PE" dirty="0" smtClean="0"/>
              <a:t>De esa forma, el producto se dirige por la línea de producción de un lugar a otro sometido a las operaciones imperiosas.</a:t>
            </a:r>
            <a:endParaRPr lang="es-PE" dirty="0"/>
          </a:p>
        </p:txBody>
      </p:sp>
      <p:pic>
        <p:nvPicPr>
          <p:cNvPr id="15361" name="Picture 1"/>
          <p:cNvPicPr>
            <a:picLocks noChangeAspect="1" noChangeArrowheads="1"/>
          </p:cNvPicPr>
          <p:nvPr/>
        </p:nvPicPr>
        <p:blipFill>
          <a:blip r:embed="rId2"/>
          <a:srcRect l="3294" t="37109" r="39055" b="14062"/>
          <a:stretch>
            <a:fillRect/>
          </a:stretch>
        </p:blipFill>
        <p:spPr bwMode="auto">
          <a:xfrm>
            <a:off x="500034" y="4572008"/>
            <a:ext cx="7500990"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58906" y="1571612"/>
            <a:ext cx="5699308" cy="3260447"/>
          </a:xfrm>
          <a:prstGeom prst="rect">
            <a:avLst/>
          </a:prstGeom>
          <a:noFill/>
          <a:ln w="9525">
            <a:noFill/>
            <a:miter lim="800000"/>
            <a:headEnd/>
            <a:tailEnd/>
          </a:ln>
          <a:effectLst/>
        </p:spPr>
      </p:pic>
      <p:sp>
        <p:nvSpPr>
          <p:cNvPr id="5" name="4 Rectángulo"/>
          <p:cNvSpPr/>
          <p:nvPr/>
        </p:nvSpPr>
        <p:spPr>
          <a:xfrm>
            <a:off x="857224" y="5072074"/>
            <a:ext cx="7786742" cy="646331"/>
          </a:xfrm>
          <a:prstGeom prst="rect">
            <a:avLst/>
          </a:prstGeom>
        </p:spPr>
        <p:txBody>
          <a:bodyPr wrap="square">
            <a:spAutoFit/>
          </a:bodyPr>
          <a:lstStyle/>
          <a:p>
            <a:r>
              <a:rPr lang="es-PE" b="1" i="1" dirty="0" smtClean="0"/>
              <a:t>Ejemplos </a:t>
            </a:r>
            <a:r>
              <a:rPr lang="es-PE" b="1" dirty="0" smtClean="0"/>
              <a:t>: El embotellado de gaseosas, el montaje de automóviles y el enlatado de conservas.</a:t>
            </a:r>
            <a:endParaRPr lang="es-PE" dirty="0"/>
          </a:p>
        </p:txBody>
      </p:sp>
      <p:sp>
        <p:nvSpPr>
          <p:cNvPr id="6" name="5 Rectángulo"/>
          <p:cNvSpPr/>
          <p:nvPr/>
        </p:nvSpPr>
        <p:spPr>
          <a:xfrm>
            <a:off x="1000100" y="5857892"/>
            <a:ext cx="6215106" cy="369332"/>
          </a:xfrm>
          <a:prstGeom prst="rect">
            <a:avLst/>
          </a:prstGeom>
        </p:spPr>
        <p:txBody>
          <a:bodyPr wrap="square">
            <a:spAutoFit/>
          </a:bodyPr>
          <a:lstStyle/>
          <a:p>
            <a:r>
              <a:rPr lang="es-PE" b="1" dirty="0" smtClean="0"/>
              <a:t>Líneas de producción, producción en cadena).</a:t>
            </a:r>
            <a:endParaRPr lang="es-PE" b="1" dirty="0"/>
          </a:p>
        </p:txBody>
      </p:sp>
      <p:pic>
        <p:nvPicPr>
          <p:cNvPr id="2" name="Picture 2"/>
          <p:cNvPicPr>
            <a:picLocks noChangeAspect="1" noChangeArrowheads="1"/>
          </p:cNvPicPr>
          <p:nvPr/>
        </p:nvPicPr>
        <p:blipFill>
          <a:blip r:embed="rId3"/>
          <a:srcRect/>
          <a:stretch>
            <a:fillRect/>
          </a:stretch>
        </p:blipFill>
        <p:spPr bwMode="auto">
          <a:xfrm>
            <a:off x="0" y="0"/>
            <a:ext cx="2657445" cy="1714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s-PE" dirty="0" smtClean="0"/>
              <a:t/>
            </a:r>
            <a:br>
              <a:rPr lang="es-PE" dirty="0" smtClean="0"/>
            </a:br>
            <a:r>
              <a:rPr lang="es-PE" dirty="0"/>
              <a:t/>
            </a:r>
            <a:br>
              <a:rPr lang="es-PE" dirty="0"/>
            </a:br>
            <a:r>
              <a:rPr lang="es-PE" dirty="0" smtClean="0"/>
              <a:t/>
            </a:r>
            <a:br>
              <a:rPr lang="es-PE" dirty="0" smtClean="0"/>
            </a:br>
            <a:r>
              <a:rPr lang="es-PE" dirty="0" smtClean="0"/>
              <a:t>DISTRIBUCION EN PLANTA POR PROCESO</a:t>
            </a:r>
            <a:br>
              <a:rPr lang="es-PE" dirty="0" smtClean="0"/>
            </a:br>
            <a:r>
              <a:rPr lang="es-PE" dirty="0" smtClean="0"/>
              <a:t/>
            </a:r>
            <a:br>
              <a:rPr lang="es-PE" dirty="0" smtClean="0"/>
            </a:br>
            <a:r>
              <a:rPr lang="es-PE" dirty="0" smtClean="0"/>
              <a:t> </a:t>
            </a:r>
            <a:br>
              <a:rPr lang="es-PE" dirty="0" smtClean="0"/>
            </a:br>
            <a:endParaRPr lang="es-PE" dirty="0"/>
          </a:p>
        </p:txBody>
      </p:sp>
      <p:pic>
        <p:nvPicPr>
          <p:cNvPr id="13313" name="Picture 1"/>
          <p:cNvPicPr>
            <a:picLocks noChangeAspect="1" noChangeArrowheads="1"/>
          </p:cNvPicPr>
          <p:nvPr/>
        </p:nvPicPr>
        <p:blipFill>
          <a:blip r:embed="rId2"/>
          <a:srcRect l="10432" t="22461" r="38506" b="47265"/>
          <a:stretch>
            <a:fillRect/>
          </a:stretch>
        </p:blipFill>
        <p:spPr bwMode="auto">
          <a:xfrm>
            <a:off x="2500266" y="4643422"/>
            <a:ext cx="6643734" cy="2214578"/>
          </a:xfrm>
          <a:prstGeom prst="rect">
            <a:avLst/>
          </a:prstGeom>
          <a:noFill/>
          <a:ln w="9525">
            <a:noFill/>
            <a:miter lim="800000"/>
            <a:headEnd/>
            <a:tailEnd/>
          </a:ln>
          <a:effectLst/>
        </p:spPr>
      </p:pic>
      <p:sp>
        <p:nvSpPr>
          <p:cNvPr id="5" name="4 Rectángulo"/>
          <p:cNvSpPr/>
          <p:nvPr/>
        </p:nvSpPr>
        <p:spPr>
          <a:xfrm>
            <a:off x="571472" y="1714488"/>
            <a:ext cx="6215090" cy="2246769"/>
          </a:xfrm>
          <a:prstGeom prst="rect">
            <a:avLst/>
          </a:prstGeom>
        </p:spPr>
        <p:txBody>
          <a:bodyPr wrap="square">
            <a:spAutoFit/>
          </a:bodyPr>
          <a:lstStyle/>
          <a:p>
            <a:pPr algn="just"/>
            <a:endParaRPr lang="es-PE" sz="2000" dirty="0" smtClean="0"/>
          </a:p>
          <a:p>
            <a:pPr algn="just"/>
            <a:r>
              <a:rPr lang="es-PE" sz="2000" dirty="0" smtClean="0"/>
              <a:t>La distribución en planta por proceso ,es aquella en que se organiza los equipos y maquinarias en un misma área, con la finalidad de lograr obtener una distribución detallada de todos los elementos y instalaciones .Dicha distribución nace por la necesidad de realiza la producción por lotes. </a:t>
            </a:r>
            <a:endParaRPr lang="es-PE" sz="2000" dirty="0"/>
          </a:p>
        </p:txBody>
      </p:sp>
      <p:sp>
        <p:nvSpPr>
          <p:cNvPr id="6" name="5 Rectángulo"/>
          <p:cNvSpPr/>
          <p:nvPr/>
        </p:nvSpPr>
        <p:spPr>
          <a:xfrm>
            <a:off x="2428860" y="4071942"/>
            <a:ext cx="6215106" cy="646331"/>
          </a:xfrm>
          <a:prstGeom prst="rect">
            <a:avLst/>
          </a:prstGeom>
        </p:spPr>
        <p:txBody>
          <a:bodyPr wrap="square">
            <a:spAutoFit/>
          </a:bodyPr>
          <a:lstStyle/>
          <a:p>
            <a:r>
              <a:rPr lang="es-PE" dirty="0" smtClean="0"/>
              <a:t>Recorren los diferentes área en función de la secuencia de operaciones necesaria.</a:t>
            </a:r>
            <a:endParaRPr lang="es-P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chemeClr val="accent3">
                <a:tint val="45000"/>
                <a:satMod val="400000"/>
              </a:schemeClr>
            </a:duotone>
          </a:blip>
          <a:srcRect l="27452" t="44922" r="26427" b="12109"/>
          <a:stretch>
            <a:fillRect/>
          </a:stretch>
        </p:blipFill>
        <p:spPr bwMode="auto">
          <a:xfrm>
            <a:off x="688371" y="1500174"/>
            <a:ext cx="791013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PE" dirty="0" smtClean="0"/>
              <a:t/>
            </a:r>
            <a:br>
              <a:rPr lang="es-PE" dirty="0" smtClean="0"/>
            </a:br>
            <a:r>
              <a:rPr lang="es-PE" dirty="0" smtClean="0"/>
              <a:t>DISTRIBUCION POR GRUPO O CELULA DE FABRICACION</a:t>
            </a:r>
            <a:br>
              <a:rPr lang="es-PE" dirty="0" smtClean="0"/>
            </a:br>
            <a:endParaRPr lang="es-PE" dirty="0"/>
          </a:p>
        </p:txBody>
      </p:sp>
      <p:sp>
        <p:nvSpPr>
          <p:cNvPr id="4" name="3 Rectángulo"/>
          <p:cNvSpPr/>
          <p:nvPr/>
        </p:nvSpPr>
        <p:spPr>
          <a:xfrm>
            <a:off x="500034" y="1643050"/>
            <a:ext cx="8286808" cy="2554545"/>
          </a:xfrm>
          <a:prstGeom prst="rect">
            <a:avLst/>
          </a:prstGeom>
        </p:spPr>
        <p:txBody>
          <a:bodyPr wrap="square">
            <a:spAutoFit/>
          </a:bodyPr>
          <a:lstStyle/>
          <a:p>
            <a:pPr algn="just"/>
            <a:r>
              <a:rPr lang="es-PE" sz="2000" dirty="0" smtClean="0"/>
              <a:t>Es aquella distribución estratégica que permite de manera eficiente disminuir el material en proceso y los tiempos de elaboraciones define como la agrupación de trabajadores y maquinas que permite una sucesión de operaciones.</a:t>
            </a:r>
          </a:p>
          <a:p>
            <a:endParaRPr lang="es-PE" sz="2000" dirty="0" smtClean="0"/>
          </a:p>
          <a:p>
            <a:r>
              <a:rPr lang="es-PE" sz="2000" dirty="0" smtClean="0"/>
              <a:t>El objetivo de esta distribución radica en la combinación entre la distribución orientada al proceso y otra orientada al producto en el menor tiempo posible dentro de un sistema flexible.</a:t>
            </a:r>
            <a:endParaRPr lang="es-PE" sz="2000" dirty="0"/>
          </a:p>
        </p:txBody>
      </p:sp>
      <p:pic>
        <p:nvPicPr>
          <p:cNvPr id="2050" name="Picture 2" descr="https://encrypted-tbn2.gstatic.com/images?q=tbn:ANd9GcRk4Zdqqstuyb7nm2GxEa8MnKBg7l69UW2_AMSQ7BJ2YfU8TdsW">
            <a:hlinkClick r:id="rId2"/>
          </p:cNvPr>
          <p:cNvPicPr>
            <a:picLocks noChangeAspect="1" noChangeArrowheads="1"/>
          </p:cNvPicPr>
          <p:nvPr/>
        </p:nvPicPr>
        <p:blipFill>
          <a:blip r:embed="rId3"/>
          <a:srcRect/>
          <a:stretch>
            <a:fillRect/>
          </a:stretch>
        </p:blipFill>
        <p:spPr bwMode="auto">
          <a:xfrm>
            <a:off x="6215074" y="4034343"/>
            <a:ext cx="2628892" cy="23521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_VJmDGNZrnGU/TIl0aQ2QVeI/AAAAAAAAAAc/Em_tqLryjPc/s320/celulas+de+trabajo2.jpg">
            <a:hlinkClick r:id="rId2"/>
          </p:cNvPr>
          <p:cNvPicPr>
            <a:picLocks noChangeAspect="1" noChangeArrowheads="1"/>
          </p:cNvPicPr>
          <p:nvPr/>
        </p:nvPicPr>
        <p:blipFill>
          <a:blip r:embed="rId3"/>
          <a:srcRect/>
          <a:stretch>
            <a:fillRect/>
          </a:stretch>
        </p:blipFill>
        <p:spPr bwMode="auto">
          <a:xfrm>
            <a:off x="809580" y="785794"/>
            <a:ext cx="6977130" cy="492922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874901" y="204216"/>
            <a:ext cx="5394198" cy="6449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t>IMPORTANCIA DE LA DECISIONES DE LOCALIZACION DE PLANTAS</a:t>
            </a:r>
            <a:endParaRPr lang="es-ES" sz="3200" b="1" dirty="0"/>
          </a:p>
        </p:txBody>
      </p:sp>
      <p:sp>
        <p:nvSpPr>
          <p:cNvPr id="3" name="2 Marcador de contenido"/>
          <p:cNvSpPr>
            <a:spLocks noGrp="1"/>
          </p:cNvSpPr>
          <p:nvPr>
            <p:ph idx="1"/>
          </p:nvPr>
        </p:nvSpPr>
        <p:spPr>
          <a:xfrm>
            <a:off x="611560" y="3645025"/>
            <a:ext cx="8363272" cy="2520280"/>
          </a:xfrm>
        </p:spPr>
        <p:txBody>
          <a:bodyPr>
            <a:normAutofit/>
          </a:bodyPr>
          <a:lstStyle/>
          <a:p>
            <a:r>
              <a:rPr lang="es-ES" sz="2000" dirty="0" smtClean="0">
                <a:latin typeface="Arial" panose="020B0604020202020204" pitchFamily="34" charset="0"/>
                <a:cs typeface="Arial" panose="020B0604020202020204" pitchFamily="34" charset="0"/>
              </a:rPr>
              <a:t>Se trata de decidir la situación o emplazamiento de una empresa o ciertas instalaciones.</a:t>
            </a:r>
          </a:p>
          <a:p>
            <a:r>
              <a:rPr lang="es-ES" sz="2000" dirty="0" smtClean="0">
                <a:latin typeface="Arial" panose="020B0604020202020204" pitchFamily="34" charset="0"/>
                <a:cs typeface="Arial" panose="020B0604020202020204" pitchFamily="34" charset="0"/>
              </a:rPr>
              <a:t>Decisión estratégica vinculada a largo plazo que inmoviliza gran cantidad de recursos.</a:t>
            </a:r>
          </a:p>
          <a:p>
            <a:r>
              <a:rPr lang="es-ES" sz="2000" dirty="0" smtClean="0">
                <a:latin typeface="Arial" panose="020B0604020202020204" pitchFamily="34" charset="0"/>
                <a:cs typeface="Arial" panose="020B0604020202020204" pitchFamily="34" charset="0"/>
              </a:rPr>
              <a:t>Decisión rígida que afecta a la capacidad competitiva de la empresa. </a:t>
            </a:r>
            <a:endParaRPr lang="es-ES" sz="2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2"/>
            <a:ext cx="4392488" cy="190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7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r>
              <a:rPr lang="es-ES" sz="4000" dirty="0">
                <a:latin typeface="Britannic Bold" panose="020B0903060703020204" pitchFamily="34" charset="0"/>
              </a:rPr>
              <a:t>ALTERNATIVAS DE INSTALACIONES</a:t>
            </a:r>
            <a:endParaRPr lang="es-ES" sz="4000" b="1" dirty="0">
              <a:latin typeface="Britannic Bold" panose="020B0903060703020204" pitchFamily="34" charset="0"/>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892052452"/>
              </p:ext>
            </p:extLst>
          </p:nvPr>
        </p:nvGraphicFramePr>
        <p:xfrm>
          <a:off x="683568" y="1052736"/>
          <a:ext cx="6044345" cy="54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8123" t="26448" r="10840" b="19425"/>
          <a:stretch/>
        </p:blipFill>
        <p:spPr bwMode="auto">
          <a:xfrm>
            <a:off x="5590375" y="1052736"/>
            <a:ext cx="354145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28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3312368"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12458619"/>
              </p:ext>
            </p:extLst>
          </p:nvPr>
        </p:nvGraphicFramePr>
        <p:xfrm>
          <a:off x="1187624" y="620688"/>
          <a:ext cx="8686800"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3635896" y="2780928"/>
            <a:ext cx="4320480" cy="1143000"/>
          </a:xfrm>
        </p:spPr>
        <p:txBody>
          <a:bodyPr>
            <a:noAutofit/>
          </a:bodyPr>
          <a:lstStyle/>
          <a:p>
            <a:r>
              <a:rPr lang="es-ES" sz="2800" dirty="0" smtClean="0">
                <a:solidFill>
                  <a:srgbClr val="0070C0"/>
                </a:solidFill>
                <a:latin typeface="Britannic Bold" panose="020B0903060703020204" pitchFamily="34" charset="0"/>
              </a:rPr>
              <a:t>FACTORES dominantes en las manufacturas</a:t>
            </a:r>
            <a:endParaRPr lang="es-ES" sz="2800" dirty="0">
              <a:solidFill>
                <a:srgbClr val="0070C0"/>
              </a:solidFill>
            </a:endParaRPr>
          </a:p>
        </p:txBody>
      </p:sp>
    </p:spTree>
    <p:extLst>
      <p:ext uri="{BB962C8B-B14F-4D97-AF65-F5344CB8AC3E}">
        <p14:creationId xmlns:p14="http://schemas.microsoft.com/office/powerpoint/2010/main" val="888886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686800" cy="5505475"/>
          </a:xfrm>
        </p:spPr>
        <p:txBody>
          <a:bodyPr>
            <a:normAutofit/>
          </a:bodyPr>
          <a:lstStyle/>
          <a:p>
            <a:pPr lvl="0"/>
            <a:r>
              <a:rPr lang="es-ES" sz="2000" b="1" dirty="0"/>
              <a:t>Clima laboral favorable</a:t>
            </a:r>
            <a:r>
              <a:rPr lang="es-ES" sz="2000" dirty="0" smtClean="0"/>
              <a:t>:</a:t>
            </a:r>
            <a:endParaRPr lang="es-ES" sz="2000" dirty="0"/>
          </a:p>
          <a:p>
            <a:pPr marL="0" indent="0">
              <a:buNone/>
            </a:pPr>
            <a:r>
              <a:rPr lang="es-ES" sz="2000" dirty="0"/>
              <a:t>Un clima favorable en el sector laboral puede ser el factor más importante para las decisiones de la localización, cuando se trata de empresas intensivas en mano de obra, pertenecientes a industrias tales como :textiles, muebles y electrónica para el consumidor</a:t>
            </a:r>
            <a:r>
              <a:rPr lang="es-ES" sz="2000" dirty="0" smtClean="0"/>
              <a:t>.</a:t>
            </a:r>
          </a:p>
          <a:p>
            <a:pPr marL="0" indent="0">
              <a:buNone/>
            </a:pPr>
            <a:endParaRPr lang="es-ES" sz="2000" dirty="0" smtClean="0"/>
          </a:p>
          <a:p>
            <a:pPr lvl="0"/>
            <a:r>
              <a:rPr lang="es-ES" sz="2000" b="1" dirty="0"/>
              <a:t>Proximidad a los mercados:</a:t>
            </a:r>
            <a:r>
              <a:rPr lang="es-ES" sz="2000" dirty="0"/>
              <a:t> </a:t>
            </a:r>
          </a:p>
          <a:p>
            <a:pPr marL="0" indent="0">
              <a:buNone/>
            </a:pPr>
            <a:r>
              <a:rPr lang="es-ES" sz="2000" dirty="0"/>
              <a:t>Una vez que se ha determinado donde es mayor la demanda de los bienes y servicios, la gerencia debe seleccionar una localización para establecer la instalación con la que habrá de satisfacer esa </a:t>
            </a:r>
            <a:r>
              <a:rPr lang="es-ES" sz="2000" dirty="0" smtClean="0"/>
              <a:t>demanda.</a:t>
            </a:r>
          </a:p>
          <a:p>
            <a:pPr marL="0" indent="0">
              <a:buNone/>
            </a:pPr>
            <a:endParaRPr lang="es-ES" sz="2000" dirty="0" smtClean="0"/>
          </a:p>
          <a:p>
            <a:pPr lvl="0"/>
            <a:r>
              <a:rPr lang="es-ES" sz="2000" b="1" dirty="0"/>
              <a:t>Calidad de vida:</a:t>
            </a:r>
            <a:r>
              <a:rPr lang="es-ES" sz="2000" dirty="0"/>
              <a:t> </a:t>
            </a:r>
          </a:p>
          <a:p>
            <a:pPr marL="0" indent="0">
              <a:buNone/>
            </a:pPr>
            <a:r>
              <a:rPr lang="es-ES" sz="2000" dirty="0"/>
              <a:t>Escuelas de prestigio, instalaciones recreativas, eventos culturales y un estilo de vida atractivo contribuyen elevar el estilo de vida. Este factor es relativamente poco importante por sí mismo, pero suele ser significativo cuando se tomen decisiones sobre localización.</a:t>
            </a:r>
          </a:p>
        </p:txBody>
      </p:sp>
    </p:spTree>
    <p:extLst>
      <p:ext uri="{BB962C8B-B14F-4D97-AF65-F5344CB8AC3E}">
        <p14:creationId xmlns:p14="http://schemas.microsoft.com/office/powerpoint/2010/main" val="333697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91264" cy="6120680"/>
          </a:xfrm>
        </p:spPr>
        <p:txBody>
          <a:bodyPr>
            <a:normAutofit fontScale="85000" lnSpcReduction="20000"/>
          </a:bodyPr>
          <a:lstStyle/>
          <a:p>
            <a:pPr lvl="0" algn="just"/>
            <a:r>
              <a:rPr lang="es-ES" sz="2400" b="1" dirty="0"/>
              <a:t>Proximidad a proveedores y recursos:</a:t>
            </a:r>
            <a:r>
              <a:rPr lang="es-ES" sz="2400" dirty="0"/>
              <a:t> </a:t>
            </a:r>
          </a:p>
          <a:p>
            <a:pPr marL="0" indent="0" algn="just">
              <a:buNone/>
            </a:pPr>
            <a:endParaRPr lang="es-ES" sz="2400" dirty="0"/>
          </a:p>
          <a:p>
            <a:pPr marL="0" indent="0" algn="just">
              <a:buNone/>
            </a:pPr>
            <a:r>
              <a:rPr lang="es-ES" sz="2400" dirty="0" smtClean="0"/>
              <a:t>Las </a:t>
            </a:r>
            <a:r>
              <a:rPr lang="es-ES" sz="2400" dirty="0"/>
              <a:t>empresas que dependen de insumos de materias primas voluminosos, perecederos o pesados, subrayan la importancia de ubicarse cerca de sus proveedores y recursos. En esos casos, los costos de transporte de llegada se convierten en un factor dominante y alientan a esas empresas a localizar sus instalaciones cerca de sus proveedores </a:t>
            </a:r>
            <a:r>
              <a:rPr lang="es-ES" sz="2400" dirty="0" smtClean="0"/>
              <a:t>.</a:t>
            </a:r>
          </a:p>
          <a:p>
            <a:pPr marL="0" indent="0" algn="just">
              <a:buNone/>
            </a:pPr>
            <a:endParaRPr lang="es-ES" sz="2400" dirty="0" smtClean="0"/>
          </a:p>
          <a:p>
            <a:pPr lvl="0" algn="just"/>
            <a:r>
              <a:rPr lang="es-ES" sz="2400" b="1" dirty="0"/>
              <a:t>Proximidad a las instalaciones de la empresa matriz</a:t>
            </a:r>
            <a:r>
              <a:rPr lang="es-ES" sz="2400" dirty="0"/>
              <a:t>: </a:t>
            </a:r>
          </a:p>
          <a:p>
            <a:pPr marL="0" indent="0" algn="just">
              <a:buNone/>
            </a:pPr>
            <a:endParaRPr lang="es-ES" sz="2400" dirty="0"/>
          </a:p>
          <a:p>
            <a:pPr marL="0" indent="0" algn="just">
              <a:buNone/>
            </a:pPr>
            <a:r>
              <a:rPr lang="es-ES" sz="2400" dirty="0" smtClean="0"/>
              <a:t>En </a:t>
            </a:r>
            <a:r>
              <a:rPr lang="es-ES" sz="2400" dirty="0"/>
              <a:t>muchas empresas, las plantas proveen de partes a otras instalaciones o dependen de estas últimas para recibir apoyo administrativo y de personal. Estos vínculos requieren contactos frecuentes de coordinación y comunicación, los cuales suelen ser más difíciles a medida que aumenta la distancia</a:t>
            </a:r>
            <a:r>
              <a:rPr lang="es-ES" sz="2400" dirty="0" smtClean="0"/>
              <a:t>.</a:t>
            </a:r>
          </a:p>
          <a:p>
            <a:pPr marL="0" indent="0" algn="just">
              <a:buNone/>
            </a:pPr>
            <a:endParaRPr lang="es-ES" sz="2400" dirty="0" smtClean="0"/>
          </a:p>
          <a:p>
            <a:pPr lvl="0" algn="just"/>
            <a:r>
              <a:rPr lang="es-ES" sz="2400" b="1" dirty="0"/>
              <a:t>Costos de servicios públicos, impuestos y bienes raíces</a:t>
            </a:r>
            <a:r>
              <a:rPr lang="es-ES" sz="2400" dirty="0"/>
              <a:t>: </a:t>
            </a:r>
          </a:p>
          <a:p>
            <a:pPr marL="0" indent="0" algn="just">
              <a:buNone/>
            </a:pPr>
            <a:endParaRPr lang="es-ES" sz="2400" dirty="0"/>
          </a:p>
          <a:p>
            <a:pPr marL="0" indent="0" algn="just">
              <a:buNone/>
            </a:pPr>
            <a:r>
              <a:rPr lang="es-ES" sz="2400" dirty="0" smtClean="0"/>
              <a:t>Otros </a:t>
            </a:r>
            <a:r>
              <a:rPr lang="es-ES" sz="2400" dirty="0"/>
              <a:t>factores importantes que es posible que se presenten son: costos de servicios públicos (teléfono, energía y agua), impuestos locales y estatales, incentivos de financiamiento ofrecidos por gobiernos locales o estatales, costos de reubicación y costos de la tierra</a:t>
            </a:r>
            <a:r>
              <a:rPr lang="es-ES" sz="2400" dirty="0" smtClean="0"/>
              <a:t>.</a:t>
            </a:r>
          </a:p>
          <a:p>
            <a:pPr algn="just"/>
            <a:endParaRPr lang="es-ES" sz="2200" dirty="0"/>
          </a:p>
          <a:p>
            <a:pPr algn="just"/>
            <a:endParaRPr lang="es-ES" dirty="0"/>
          </a:p>
        </p:txBody>
      </p:sp>
    </p:spTree>
    <p:extLst>
      <p:ext uri="{BB962C8B-B14F-4D97-AF65-F5344CB8AC3E}">
        <p14:creationId xmlns:p14="http://schemas.microsoft.com/office/powerpoint/2010/main" val="152474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3312368"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1642610790"/>
              </p:ext>
            </p:extLst>
          </p:nvPr>
        </p:nvGraphicFramePr>
        <p:xfrm>
          <a:off x="-324544" y="640258"/>
          <a:ext cx="10297144" cy="629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3413857" y="2420888"/>
            <a:ext cx="3966455" cy="2664296"/>
          </a:xfrm>
        </p:spPr>
        <p:txBody>
          <a:bodyPr>
            <a:noAutofit/>
          </a:bodyPr>
          <a:lstStyle/>
          <a:p>
            <a:r>
              <a:rPr lang="es-ES" sz="2800" dirty="0" smtClean="0">
                <a:solidFill>
                  <a:srgbClr val="0070C0"/>
                </a:solidFill>
                <a:latin typeface="Britannic Bold" panose="020B0903060703020204" pitchFamily="34" charset="0"/>
              </a:rPr>
              <a:t>FACTORES</a:t>
            </a:r>
            <a:br>
              <a:rPr lang="es-ES" sz="2800" dirty="0" smtClean="0">
                <a:solidFill>
                  <a:srgbClr val="0070C0"/>
                </a:solidFill>
                <a:latin typeface="Britannic Bold" panose="020B0903060703020204" pitchFamily="34" charset="0"/>
              </a:rPr>
            </a:br>
            <a:r>
              <a:rPr lang="es-ES" sz="2800" dirty="0" smtClean="0">
                <a:solidFill>
                  <a:srgbClr val="0070C0"/>
                </a:solidFill>
                <a:latin typeface="Britannic Bold" panose="020B0903060703020204" pitchFamily="34" charset="0"/>
              </a:rPr>
              <a:t> dominantes en los servicios</a:t>
            </a:r>
            <a:endParaRPr lang="es-ES" sz="2800" dirty="0">
              <a:solidFill>
                <a:srgbClr val="0070C0"/>
              </a:solidFill>
            </a:endParaRPr>
          </a:p>
        </p:txBody>
      </p:sp>
    </p:spTree>
    <p:extLst>
      <p:ext uri="{BB962C8B-B14F-4D97-AF65-F5344CB8AC3E}">
        <p14:creationId xmlns:p14="http://schemas.microsoft.com/office/powerpoint/2010/main" val="1340968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1047</TotalTime>
  <Words>2159</Words>
  <Application>Microsoft Office PowerPoint</Application>
  <PresentationFormat>Presentación en pantalla (4:3)</PresentationFormat>
  <Paragraphs>272</Paragraphs>
  <Slides>38</Slides>
  <Notes>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LOCALIZACION DE PLANTAS</vt:lpstr>
      <vt:lpstr>INTEGRANTES:</vt:lpstr>
      <vt:lpstr>LOCALIZACIÓN DE PLANTAS   </vt:lpstr>
      <vt:lpstr>IMPORTANCIA DE LA DECISIONES DE LOCALIZACION DE PLANTAS</vt:lpstr>
      <vt:lpstr>ALTERNATIVAS DE INSTALACIONES</vt:lpstr>
      <vt:lpstr>FACTORES dominantes en las manufacturas</vt:lpstr>
      <vt:lpstr>Presentación de PowerPoint</vt:lpstr>
      <vt:lpstr>Presentación de PowerPoint</vt:lpstr>
      <vt:lpstr>FACTORES  dominantes en los servicios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TECNICAS O METODOS CUANTITATIVOS</vt:lpstr>
      <vt:lpstr>FACTOR PONDERADO</vt:lpstr>
      <vt:lpstr>Ejemplo </vt:lpstr>
      <vt:lpstr>METODO GRAVEDAD </vt:lpstr>
      <vt:lpstr>FORMULAS </vt:lpstr>
      <vt:lpstr>Presentación de PowerPoint</vt:lpstr>
      <vt:lpstr>APLICANDO LA FORMULA </vt:lpstr>
      <vt:lpstr>Presentación de PowerPoint</vt:lpstr>
      <vt:lpstr>METODO DELFI</vt:lpstr>
      <vt:lpstr>Presentación de PowerPoint</vt:lpstr>
      <vt:lpstr>Presentación de PowerPoint</vt:lpstr>
      <vt:lpstr>Presentación de PowerPoint</vt:lpstr>
      <vt:lpstr>Presentación de PowerPoint</vt:lpstr>
      <vt:lpstr>Presentación de PowerPoint</vt:lpstr>
      <vt:lpstr>DISTRIBUCION EN PLANTA POR POSICION FIJA</vt:lpstr>
      <vt:lpstr>  TIPOS  DISTRIBUCION EN PLANTA POR PRODUCTO   </vt:lpstr>
      <vt:lpstr>Presentación de PowerPoint</vt:lpstr>
      <vt:lpstr>   DISTRIBUCION EN PLANTA POR PROCESO    </vt:lpstr>
      <vt:lpstr>Presentación de PowerPoint</vt:lpstr>
      <vt:lpstr> DISTRIBUCION POR GRUPO O CELULA DE FABRICACION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adan</dc:creator>
  <cp:lastModifiedBy>Alumno</cp:lastModifiedBy>
  <cp:revision>58</cp:revision>
  <dcterms:created xsi:type="dcterms:W3CDTF">2014-04-18T15:24:31Z</dcterms:created>
  <dcterms:modified xsi:type="dcterms:W3CDTF">2014-05-20T01:40:17Z</dcterms:modified>
</cp:coreProperties>
</file>