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6" r:id="rId1"/>
  </p:sldMasterIdLst>
  <p:sldIdLst>
    <p:sldId id="262" r:id="rId2"/>
    <p:sldId id="289" r:id="rId3"/>
    <p:sldId id="263" r:id="rId4"/>
    <p:sldId id="290" r:id="rId5"/>
    <p:sldId id="291" r:id="rId6"/>
    <p:sldId id="298" r:id="rId7"/>
    <p:sldId id="292" r:id="rId8"/>
    <p:sldId id="300" r:id="rId9"/>
    <p:sldId id="293" r:id="rId10"/>
    <p:sldId id="264" r:id="rId11"/>
    <p:sldId id="265" r:id="rId12"/>
    <p:sldId id="294" r:id="rId13"/>
    <p:sldId id="295" r:id="rId14"/>
    <p:sldId id="301" r:id="rId15"/>
    <p:sldId id="296" r:id="rId16"/>
    <p:sldId id="256" r:id="rId17"/>
    <p:sldId id="257" r:id="rId18"/>
    <p:sldId id="258" r:id="rId19"/>
    <p:sldId id="260" r:id="rId20"/>
    <p:sldId id="259" r:id="rId21"/>
    <p:sldId id="261" r:id="rId22"/>
    <p:sldId id="283" r:id="rId23"/>
    <p:sldId id="302" r:id="rId24"/>
    <p:sldId id="285" r:id="rId25"/>
    <p:sldId id="286" r:id="rId26"/>
    <p:sldId id="299" r:id="rId27"/>
    <p:sldId id="297" r:id="rId28"/>
    <p:sldId id="303" r:id="rId29"/>
    <p:sldId id="282" r:id="rId30"/>
    <p:sldId id="288" r:id="rId31"/>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DBF4CA"/>
    <a:srgbClr val="D5A7BC"/>
    <a:srgbClr val="9D4B70"/>
    <a:srgbClr val="FFCCCC"/>
    <a:srgbClr val="FF9933"/>
    <a:srgbClr val="33CCCC"/>
    <a:srgbClr val="6666FF"/>
    <a:srgbClr val="FF9999"/>
    <a:srgbClr val="3FC1C1"/>
    <a:srgbClr val="99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91" autoAdjust="0"/>
    <p:restoredTop sz="94660"/>
  </p:normalViewPr>
  <p:slideViewPr>
    <p:cSldViewPr>
      <p:cViewPr varScale="1">
        <p:scale>
          <a:sx n="82" d="100"/>
          <a:sy n="82" d="100"/>
        </p:scale>
        <p:origin x="-118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064257ED-4F9F-4F0F-A331-4B7F44D9F7C2}" type="datetimeFigureOut">
              <a:rPr lang="es-PE" smtClean="0"/>
              <a:pPr/>
              <a:t>22/05/2014</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1055EF49-CC70-4814-8C21-742D664B33D1}" type="slidenum">
              <a:rPr lang="es-PE" smtClean="0"/>
              <a:pPr/>
              <a:t>‹Nº›</a:t>
            </a:fld>
            <a:endParaRPr lang="es-PE"/>
          </a:p>
        </p:txBody>
      </p:sp>
    </p:spTree>
    <p:extLst>
      <p:ext uri="{BB962C8B-B14F-4D97-AF65-F5344CB8AC3E}">
        <p14:creationId xmlns:p14="http://schemas.microsoft.com/office/powerpoint/2010/main" xmlns="" val="3665030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64257ED-4F9F-4F0F-A331-4B7F44D9F7C2}" type="datetimeFigureOut">
              <a:rPr lang="es-PE" smtClean="0"/>
              <a:pPr/>
              <a:t>22/05/2014</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1055EF49-CC70-4814-8C21-742D664B33D1}" type="slidenum">
              <a:rPr lang="es-PE" smtClean="0"/>
              <a:pPr/>
              <a:t>‹Nº›</a:t>
            </a:fld>
            <a:endParaRPr lang="es-PE"/>
          </a:p>
        </p:txBody>
      </p:sp>
    </p:spTree>
    <p:extLst>
      <p:ext uri="{BB962C8B-B14F-4D97-AF65-F5344CB8AC3E}">
        <p14:creationId xmlns:p14="http://schemas.microsoft.com/office/powerpoint/2010/main" xmlns="" val="3750863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64257ED-4F9F-4F0F-A331-4B7F44D9F7C2}" type="datetimeFigureOut">
              <a:rPr lang="es-PE" smtClean="0"/>
              <a:pPr/>
              <a:t>22/05/2014</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1055EF49-CC70-4814-8C21-742D664B33D1}" type="slidenum">
              <a:rPr lang="es-PE" smtClean="0"/>
              <a:pPr/>
              <a:t>‹Nº›</a:t>
            </a:fld>
            <a:endParaRPr lang="es-PE"/>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3126371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64257ED-4F9F-4F0F-A331-4B7F44D9F7C2}" type="datetimeFigureOut">
              <a:rPr lang="es-PE" smtClean="0"/>
              <a:pPr/>
              <a:t>22/05/2014</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1055EF49-CC70-4814-8C21-742D664B33D1}" type="slidenum">
              <a:rPr lang="es-PE" smtClean="0"/>
              <a:pPr/>
              <a:t>‹Nº›</a:t>
            </a:fld>
            <a:endParaRPr lang="es-PE"/>
          </a:p>
        </p:txBody>
      </p:sp>
    </p:spTree>
    <p:extLst>
      <p:ext uri="{BB962C8B-B14F-4D97-AF65-F5344CB8AC3E}">
        <p14:creationId xmlns:p14="http://schemas.microsoft.com/office/powerpoint/2010/main" xmlns="" val="18646990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64257ED-4F9F-4F0F-A331-4B7F44D9F7C2}" type="datetimeFigureOut">
              <a:rPr lang="es-PE" smtClean="0"/>
              <a:pPr/>
              <a:t>22/05/2014</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1055EF49-CC70-4814-8C21-742D664B33D1}" type="slidenum">
              <a:rPr lang="es-PE" smtClean="0"/>
              <a:pPr/>
              <a:t>‹Nº›</a:t>
            </a:fld>
            <a:endParaRPr lang="es-PE"/>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32606624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64257ED-4F9F-4F0F-A331-4B7F44D9F7C2}" type="datetimeFigureOut">
              <a:rPr lang="es-PE" smtClean="0"/>
              <a:pPr/>
              <a:t>22/05/2014</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1055EF49-CC70-4814-8C21-742D664B33D1}" type="slidenum">
              <a:rPr lang="es-PE" smtClean="0"/>
              <a:pPr/>
              <a:t>‹Nº›</a:t>
            </a:fld>
            <a:endParaRPr lang="es-PE"/>
          </a:p>
        </p:txBody>
      </p:sp>
    </p:spTree>
    <p:extLst>
      <p:ext uri="{BB962C8B-B14F-4D97-AF65-F5344CB8AC3E}">
        <p14:creationId xmlns:p14="http://schemas.microsoft.com/office/powerpoint/2010/main" xmlns="" val="39778585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64257ED-4F9F-4F0F-A331-4B7F44D9F7C2}" type="datetimeFigureOut">
              <a:rPr lang="es-PE" smtClean="0"/>
              <a:pPr/>
              <a:t>22/05/2014</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1055EF49-CC70-4814-8C21-742D664B33D1}" type="slidenum">
              <a:rPr lang="es-PE" smtClean="0"/>
              <a:pPr/>
              <a:t>‹Nº›</a:t>
            </a:fld>
            <a:endParaRPr lang="es-PE"/>
          </a:p>
        </p:txBody>
      </p:sp>
    </p:spTree>
    <p:extLst>
      <p:ext uri="{BB962C8B-B14F-4D97-AF65-F5344CB8AC3E}">
        <p14:creationId xmlns:p14="http://schemas.microsoft.com/office/powerpoint/2010/main" xmlns="" val="23806144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64257ED-4F9F-4F0F-A331-4B7F44D9F7C2}" type="datetimeFigureOut">
              <a:rPr lang="es-PE" smtClean="0"/>
              <a:pPr/>
              <a:t>22/05/2014</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1055EF49-CC70-4814-8C21-742D664B33D1}" type="slidenum">
              <a:rPr lang="es-PE" smtClean="0"/>
              <a:pPr/>
              <a:t>‹Nº›</a:t>
            </a:fld>
            <a:endParaRPr lang="es-PE"/>
          </a:p>
        </p:txBody>
      </p:sp>
    </p:spTree>
    <p:extLst>
      <p:ext uri="{BB962C8B-B14F-4D97-AF65-F5344CB8AC3E}">
        <p14:creationId xmlns:p14="http://schemas.microsoft.com/office/powerpoint/2010/main" xmlns="" val="1629691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64257ED-4F9F-4F0F-A331-4B7F44D9F7C2}" type="datetimeFigureOut">
              <a:rPr lang="es-PE" smtClean="0"/>
              <a:pPr/>
              <a:t>22/05/2014</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1055EF49-CC70-4814-8C21-742D664B33D1}" type="slidenum">
              <a:rPr lang="es-PE" smtClean="0"/>
              <a:pPr/>
              <a:t>‹Nº›</a:t>
            </a:fld>
            <a:endParaRPr lang="es-PE"/>
          </a:p>
        </p:txBody>
      </p:sp>
    </p:spTree>
    <p:extLst>
      <p:ext uri="{BB962C8B-B14F-4D97-AF65-F5344CB8AC3E}">
        <p14:creationId xmlns:p14="http://schemas.microsoft.com/office/powerpoint/2010/main" xmlns="" val="1960625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64257ED-4F9F-4F0F-A331-4B7F44D9F7C2}" type="datetimeFigureOut">
              <a:rPr lang="es-PE" smtClean="0"/>
              <a:pPr/>
              <a:t>22/05/2014</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1055EF49-CC70-4814-8C21-742D664B33D1}" type="slidenum">
              <a:rPr lang="es-PE" smtClean="0"/>
              <a:pPr/>
              <a:t>‹Nº›</a:t>
            </a:fld>
            <a:endParaRPr lang="es-PE"/>
          </a:p>
        </p:txBody>
      </p:sp>
    </p:spTree>
    <p:extLst>
      <p:ext uri="{BB962C8B-B14F-4D97-AF65-F5344CB8AC3E}">
        <p14:creationId xmlns:p14="http://schemas.microsoft.com/office/powerpoint/2010/main" xmlns="" val="2533480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64257ED-4F9F-4F0F-A331-4B7F44D9F7C2}" type="datetimeFigureOut">
              <a:rPr lang="es-PE" smtClean="0"/>
              <a:pPr/>
              <a:t>22/05/2014</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1055EF49-CC70-4814-8C21-742D664B33D1}" type="slidenum">
              <a:rPr lang="es-PE" smtClean="0"/>
              <a:pPr/>
              <a:t>‹Nº›</a:t>
            </a:fld>
            <a:endParaRPr lang="es-PE"/>
          </a:p>
        </p:txBody>
      </p:sp>
    </p:spTree>
    <p:extLst>
      <p:ext uri="{BB962C8B-B14F-4D97-AF65-F5344CB8AC3E}">
        <p14:creationId xmlns:p14="http://schemas.microsoft.com/office/powerpoint/2010/main" xmlns="" val="2176471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64257ED-4F9F-4F0F-A331-4B7F44D9F7C2}" type="datetimeFigureOut">
              <a:rPr lang="es-PE" smtClean="0"/>
              <a:pPr/>
              <a:t>22/05/2014</a:t>
            </a:fld>
            <a:endParaRPr lang="es-PE"/>
          </a:p>
        </p:txBody>
      </p:sp>
      <p:sp>
        <p:nvSpPr>
          <p:cNvPr id="8" name="Footer Placeholder 7"/>
          <p:cNvSpPr>
            <a:spLocks noGrp="1"/>
          </p:cNvSpPr>
          <p:nvPr>
            <p:ph type="ftr" sz="quarter" idx="11"/>
          </p:nvPr>
        </p:nvSpPr>
        <p:spPr/>
        <p:txBody>
          <a:bodyPr/>
          <a:lstStyle/>
          <a:p>
            <a:endParaRPr lang="es-PE"/>
          </a:p>
        </p:txBody>
      </p:sp>
      <p:sp>
        <p:nvSpPr>
          <p:cNvPr id="9" name="Slide Number Placeholder 8"/>
          <p:cNvSpPr>
            <a:spLocks noGrp="1"/>
          </p:cNvSpPr>
          <p:nvPr>
            <p:ph type="sldNum" sz="quarter" idx="12"/>
          </p:nvPr>
        </p:nvSpPr>
        <p:spPr/>
        <p:txBody>
          <a:bodyPr/>
          <a:lstStyle/>
          <a:p>
            <a:fld id="{1055EF49-CC70-4814-8C21-742D664B33D1}" type="slidenum">
              <a:rPr lang="es-PE" smtClean="0"/>
              <a:pPr/>
              <a:t>‹Nº›</a:t>
            </a:fld>
            <a:endParaRPr lang="es-PE"/>
          </a:p>
        </p:txBody>
      </p:sp>
    </p:spTree>
    <p:extLst>
      <p:ext uri="{BB962C8B-B14F-4D97-AF65-F5344CB8AC3E}">
        <p14:creationId xmlns:p14="http://schemas.microsoft.com/office/powerpoint/2010/main" xmlns="" val="1561939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64257ED-4F9F-4F0F-A331-4B7F44D9F7C2}" type="datetimeFigureOut">
              <a:rPr lang="es-PE" smtClean="0"/>
              <a:pPr/>
              <a:t>22/05/2014</a:t>
            </a:fld>
            <a:endParaRPr lang="es-PE"/>
          </a:p>
        </p:txBody>
      </p:sp>
      <p:sp>
        <p:nvSpPr>
          <p:cNvPr id="4" name="Footer Placeholder 3"/>
          <p:cNvSpPr>
            <a:spLocks noGrp="1"/>
          </p:cNvSpPr>
          <p:nvPr>
            <p:ph type="ftr" sz="quarter" idx="11"/>
          </p:nvPr>
        </p:nvSpPr>
        <p:spPr/>
        <p:txBody>
          <a:bodyPr/>
          <a:lstStyle/>
          <a:p>
            <a:endParaRPr lang="es-PE"/>
          </a:p>
        </p:txBody>
      </p:sp>
      <p:sp>
        <p:nvSpPr>
          <p:cNvPr id="5" name="Slide Number Placeholder 4"/>
          <p:cNvSpPr>
            <a:spLocks noGrp="1"/>
          </p:cNvSpPr>
          <p:nvPr>
            <p:ph type="sldNum" sz="quarter" idx="12"/>
          </p:nvPr>
        </p:nvSpPr>
        <p:spPr/>
        <p:txBody>
          <a:bodyPr/>
          <a:lstStyle/>
          <a:p>
            <a:fld id="{1055EF49-CC70-4814-8C21-742D664B33D1}" type="slidenum">
              <a:rPr lang="es-PE" smtClean="0"/>
              <a:pPr/>
              <a:t>‹Nº›</a:t>
            </a:fld>
            <a:endParaRPr lang="es-PE"/>
          </a:p>
        </p:txBody>
      </p:sp>
    </p:spTree>
    <p:extLst>
      <p:ext uri="{BB962C8B-B14F-4D97-AF65-F5344CB8AC3E}">
        <p14:creationId xmlns:p14="http://schemas.microsoft.com/office/powerpoint/2010/main" xmlns="" val="871870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4257ED-4F9F-4F0F-A331-4B7F44D9F7C2}" type="datetimeFigureOut">
              <a:rPr lang="es-PE" smtClean="0"/>
              <a:pPr/>
              <a:t>22/05/2014</a:t>
            </a:fld>
            <a:endParaRPr lang="es-PE"/>
          </a:p>
        </p:txBody>
      </p:sp>
      <p:sp>
        <p:nvSpPr>
          <p:cNvPr id="3" name="Footer Placeholder 2"/>
          <p:cNvSpPr>
            <a:spLocks noGrp="1"/>
          </p:cNvSpPr>
          <p:nvPr>
            <p:ph type="ftr" sz="quarter" idx="11"/>
          </p:nvPr>
        </p:nvSpPr>
        <p:spPr/>
        <p:txBody>
          <a:bodyPr/>
          <a:lstStyle/>
          <a:p>
            <a:endParaRPr lang="es-PE"/>
          </a:p>
        </p:txBody>
      </p:sp>
      <p:sp>
        <p:nvSpPr>
          <p:cNvPr id="4" name="Slide Number Placeholder 3"/>
          <p:cNvSpPr>
            <a:spLocks noGrp="1"/>
          </p:cNvSpPr>
          <p:nvPr>
            <p:ph type="sldNum" sz="quarter" idx="12"/>
          </p:nvPr>
        </p:nvSpPr>
        <p:spPr/>
        <p:txBody>
          <a:bodyPr/>
          <a:lstStyle/>
          <a:p>
            <a:fld id="{1055EF49-CC70-4814-8C21-742D664B33D1}" type="slidenum">
              <a:rPr lang="es-PE" smtClean="0"/>
              <a:pPr/>
              <a:t>‹Nº›</a:t>
            </a:fld>
            <a:endParaRPr lang="es-PE"/>
          </a:p>
        </p:txBody>
      </p:sp>
    </p:spTree>
    <p:extLst>
      <p:ext uri="{BB962C8B-B14F-4D97-AF65-F5344CB8AC3E}">
        <p14:creationId xmlns:p14="http://schemas.microsoft.com/office/powerpoint/2010/main" xmlns="" val="3697269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64257ED-4F9F-4F0F-A331-4B7F44D9F7C2}" type="datetimeFigureOut">
              <a:rPr lang="es-PE" smtClean="0"/>
              <a:pPr/>
              <a:t>22/05/2014</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1055EF49-CC70-4814-8C21-742D664B33D1}" type="slidenum">
              <a:rPr lang="es-PE" smtClean="0"/>
              <a:pPr/>
              <a:t>‹Nº›</a:t>
            </a:fld>
            <a:endParaRPr lang="es-PE"/>
          </a:p>
        </p:txBody>
      </p:sp>
    </p:spTree>
    <p:extLst>
      <p:ext uri="{BB962C8B-B14F-4D97-AF65-F5344CB8AC3E}">
        <p14:creationId xmlns:p14="http://schemas.microsoft.com/office/powerpoint/2010/main" xmlns="" val="4035714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64257ED-4F9F-4F0F-A331-4B7F44D9F7C2}" type="datetimeFigureOut">
              <a:rPr lang="es-PE" smtClean="0"/>
              <a:pPr/>
              <a:t>22/05/2014</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1055EF49-CC70-4814-8C21-742D664B33D1}" type="slidenum">
              <a:rPr lang="es-PE" smtClean="0"/>
              <a:pPr/>
              <a:t>‹Nº›</a:t>
            </a:fld>
            <a:endParaRPr lang="es-PE"/>
          </a:p>
        </p:txBody>
      </p:sp>
    </p:spTree>
    <p:extLst>
      <p:ext uri="{BB962C8B-B14F-4D97-AF65-F5344CB8AC3E}">
        <p14:creationId xmlns:p14="http://schemas.microsoft.com/office/powerpoint/2010/main" xmlns="" val="3942796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64257ED-4F9F-4F0F-A331-4B7F44D9F7C2}" type="datetimeFigureOut">
              <a:rPr lang="es-PE" smtClean="0"/>
              <a:pPr/>
              <a:t>22/05/2014</a:t>
            </a:fld>
            <a:endParaRPr lang="es-PE"/>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PE"/>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1055EF49-CC70-4814-8C21-742D664B33D1}" type="slidenum">
              <a:rPr lang="es-PE" smtClean="0"/>
              <a:pPr/>
              <a:t>‹Nº›</a:t>
            </a:fld>
            <a:endParaRPr lang="es-PE"/>
          </a:p>
        </p:txBody>
      </p:sp>
    </p:spTree>
    <p:extLst>
      <p:ext uri="{BB962C8B-B14F-4D97-AF65-F5344CB8AC3E}">
        <p14:creationId xmlns:p14="http://schemas.microsoft.com/office/powerpoint/2010/main" xmlns="" val="4249752567"/>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 id="2147483808" r:id="rId12"/>
    <p:sldLayoutId id="2147483809" r:id="rId13"/>
    <p:sldLayoutId id="2147483810" r:id="rId14"/>
    <p:sldLayoutId id="2147483811" r:id="rId15"/>
    <p:sldLayoutId id="214748381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prstTxWarp prst="textDeflate">
              <a:avLst/>
            </a:prstTxWarp>
          </a:bodyPr>
          <a:lstStyle/>
          <a:p>
            <a:r>
              <a:rPr lang="es-PE" dirty="0" smtClean="0">
                <a:ln w="0"/>
                <a:solidFill>
                  <a:schemeClr val="tx1"/>
                </a:solidFill>
                <a:effectLst>
                  <a:outerShdw blurRad="38100" dist="19050" dir="2700000" algn="tl" rotWithShape="0">
                    <a:schemeClr val="dk1">
                      <a:alpha val="40000"/>
                    </a:schemeClr>
                  </a:outerShdw>
                </a:effectLst>
              </a:rPr>
              <a:t>Diseño del producto </a:t>
            </a:r>
            <a:endParaRPr lang="es-PE" dirty="0">
              <a:ln w="0"/>
              <a:solidFill>
                <a:schemeClr val="tx1"/>
              </a:solidFill>
              <a:effectLst>
                <a:outerShdw blurRad="38100" dist="19050" dir="2700000" algn="tl" rotWithShape="0">
                  <a:schemeClr val="dk1">
                    <a:alpha val="40000"/>
                  </a:schemeClr>
                </a:outerShdw>
              </a:effectLst>
            </a:endParaRPr>
          </a:p>
        </p:txBody>
      </p:sp>
      <p:sp>
        <p:nvSpPr>
          <p:cNvPr id="3" name="Marcador de contenido 2"/>
          <p:cNvSpPr>
            <a:spLocks noGrp="1"/>
          </p:cNvSpPr>
          <p:nvPr>
            <p:ph idx="1"/>
          </p:nvPr>
        </p:nvSpPr>
        <p:spPr>
          <a:xfrm>
            <a:off x="4572000" y="2636912"/>
            <a:ext cx="4185513" cy="3116419"/>
          </a:xfrm>
          <a:solidFill>
            <a:schemeClr val="bg2"/>
          </a:solidFill>
        </p:spPr>
        <p:style>
          <a:lnRef idx="2">
            <a:schemeClr val="accent4"/>
          </a:lnRef>
          <a:fillRef idx="1">
            <a:schemeClr val="lt1"/>
          </a:fillRef>
          <a:effectRef idx="0">
            <a:schemeClr val="accent4"/>
          </a:effectRef>
          <a:fontRef idx="minor">
            <a:schemeClr val="dk1"/>
          </a:fontRef>
        </p:style>
        <p:txBody>
          <a:bodyPr/>
          <a:lstStyle/>
          <a:p>
            <a:r>
              <a:rPr lang="es-ES" b="1" u="sng" dirty="0"/>
              <a:t>Alumnos:</a:t>
            </a:r>
            <a:endParaRPr lang="es-PE" dirty="0"/>
          </a:p>
          <a:p>
            <a:pPr lvl="0"/>
            <a:r>
              <a:rPr lang="es-ES" dirty="0" smtClean="0"/>
              <a:t>Crisóstomo Heredia, Karen.</a:t>
            </a:r>
            <a:endParaRPr lang="es-PE" dirty="0"/>
          </a:p>
          <a:p>
            <a:pPr lvl="0"/>
            <a:r>
              <a:rPr lang="es-ES" dirty="0"/>
              <a:t>H</a:t>
            </a:r>
            <a:r>
              <a:rPr lang="es-ES" dirty="0" smtClean="0"/>
              <a:t>urtado </a:t>
            </a:r>
            <a:r>
              <a:rPr lang="es-ES" dirty="0"/>
              <a:t>Laura, Edith Shirley </a:t>
            </a:r>
            <a:r>
              <a:rPr lang="es-ES" dirty="0" smtClean="0"/>
              <a:t>.</a:t>
            </a:r>
            <a:endParaRPr lang="es-PE" dirty="0"/>
          </a:p>
          <a:p>
            <a:pPr lvl="0"/>
            <a:r>
              <a:rPr lang="es-ES" dirty="0"/>
              <a:t>Figueroa </a:t>
            </a:r>
            <a:r>
              <a:rPr lang="es-ES" dirty="0" err="1"/>
              <a:t>Chauca</a:t>
            </a:r>
            <a:r>
              <a:rPr lang="es-ES" dirty="0"/>
              <a:t>, Evelyn </a:t>
            </a:r>
            <a:r>
              <a:rPr lang="es-ES" dirty="0" smtClean="0"/>
              <a:t>Pamela.</a:t>
            </a:r>
            <a:endParaRPr lang="es-PE" dirty="0"/>
          </a:p>
          <a:p>
            <a:pPr lvl="0"/>
            <a:r>
              <a:rPr lang="es-ES" dirty="0" smtClean="0"/>
              <a:t>Vásquez Chávez Gloria.</a:t>
            </a:r>
            <a:endParaRPr lang="es-PE" dirty="0"/>
          </a:p>
          <a:p>
            <a:pPr lvl="0"/>
            <a:r>
              <a:rPr lang="es-ES" dirty="0"/>
              <a:t>Quispe Carbajal, </a:t>
            </a:r>
            <a:r>
              <a:rPr lang="es-ES" dirty="0" smtClean="0"/>
              <a:t>Katherine.</a:t>
            </a:r>
            <a:endParaRPr lang="es-PE" dirty="0"/>
          </a:p>
          <a:p>
            <a:endParaRPr lang="es-PE" dirty="0"/>
          </a:p>
        </p:txBody>
      </p:sp>
      <p:pic>
        <p:nvPicPr>
          <p:cNvPr id="5" name="Imagen 4"/>
          <p:cNvPicPr>
            <a:picLocks noChangeAspect="1"/>
          </p:cNvPicPr>
          <p:nvPr/>
        </p:nvPicPr>
        <p:blipFill>
          <a:blip r:embed="rId2" cstate="print"/>
          <a:stretch>
            <a:fillRect/>
          </a:stretch>
        </p:blipFill>
        <p:spPr>
          <a:xfrm>
            <a:off x="539552" y="2060848"/>
            <a:ext cx="3744416" cy="3511277"/>
          </a:xfrm>
          <a:prstGeom prst="rect">
            <a:avLst/>
          </a:prstGeom>
        </p:spPr>
      </p:pic>
    </p:spTree>
    <p:extLst>
      <p:ext uri="{BB962C8B-B14F-4D97-AF65-F5344CB8AC3E}">
        <p14:creationId xmlns:p14="http://schemas.microsoft.com/office/powerpoint/2010/main" xmlns="" val="12041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188640"/>
            <a:ext cx="6347713" cy="1320800"/>
          </a:xfrm>
        </p:spPr>
        <p:style>
          <a:lnRef idx="2">
            <a:schemeClr val="accent5"/>
          </a:lnRef>
          <a:fillRef idx="1">
            <a:schemeClr val="lt1"/>
          </a:fillRef>
          <a:effectRef idx="0">
            <a:schemeClr val="accent5"/>
          </a:effectRef>
          <a:fontRef idx="minor">
            <a:schemeClr val="dk1"/>
          </a:fontRef>
        </p:style>
        <p:txBody>
          <a:bodyPr>
            <a:normAutofit fontScale="90000"/>
          </a:bodyPr>
          <a:lstStyle/>
          <a:p>
            <a:r>
              <a:rPr lang="es-PE" b="1" u="sng"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EL </a:t>
            </a:r>
            <a:r>
              <a:rPr lang="es-PE" b="1" u="sng"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PROCESO DE DISEÑO DEL </a:t>
            </a:r>
            <a:r>
              <a:rPr lang="es-PE" b="1" u="sng"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PRODUCTO</a:t>
            </a:r>
            <a:r>
              <a:rPr lang="es-PE"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
            </a:r>
            <a:br>
              <a:rPr lang="es-PE"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br>
            <a:endParaRPr lang="es-PE"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3" name="Marcador de contenido 2"/>
          <p:cNvSpPr>
            <a:spLocks noGrp="1"/>
          </p:cNvSpPr>
          <p:nvPr>
            <p:ph idx="1"/>
          </p:nvPr>
        </p:nvSpPr>
        <p:spPr>
          <a:xfrm>
            <a:off x="539552" y="1772816"/>
            <a:ext cx="7992888" cy="4680520"/>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es-PE" dirty="0" smtClean="0"/>
              <a:t>El </a:t>
            </a:r>
            <a:r>
              <a:rPr lang="es-PE" dirty="0"/>
              <a:t>diseño de un producto se relaciona con el desarrollo del mejor diseño para la idea del nuevo producto. Cuando se aprueba un diseño preliminar, se puede construir un prototipo para someterlos a pruebas adicionales y análisis. </a:t>
            </a:r>
          </a:p>
          <a:p>
            <a:pPr marL="0" indent="0">
              <a:buNone/>
            </a:pPr>
            <a:r>
              <a:rPr lang="es-PE" b="1" dirty="0"/>
              <a:t>PROCESOS:</a:t>
            </a:r>
            <a:endParaRPr lang="es-PE" dirty="0"/>
          </a:p>
          <a:p>
            <a:pPr marL="0" indent="0">
              <a:buNone/>
            </a:pPr>
            <a:r>
              <a:rPr lang="es-PE" b="1" dirty="0" smtClean="0"/>
              <a:t>1.-Definición </a:t>
            </a:r>
            <a:r>
              <a:rPr lang="es-PE" b="1" dirty="0"/>
              <a:t>estratégica:</a:t>
            </a:r>
            <a:r>
              <a:rPr lang="es-PE" dirty="0"/>
              <a:t> ¿qué vamos hacer?</a:t>
            </a:r>
          </a:p>
          <a:p>
            <a:pPr marL="0" indent="0">
              <a:buNone/>
            </a:pPr>
            <a:r>
              <a:rPr lang="es-PE" dirty="0"/>
              <a:t>Inicio del proceso del diseño, a partir de un problema detectado se comienza a analizar y se procesa la información existente</a:t>
            </a:r>
            <a:r>
              <a:rPr lang="es-PE" dirty="0" smtClean="0"/>
              <a:t>.</a:t>
            </a:r>
          </a:p>
          <a:p>
            <a:pPr marL="0" indent="0">
              <a:buNone/>
            </a:pPr>
            <a:r>
              <a:rPr lang="es-PE" dirty="0" smtClean="0"/>
              <a:t>Objetivos :</a:t>
            </a:r>
          </a:p>
          <a:p>
            <a:pPr lvl="0"/>
            <a:r>
              <a:rPr lang="es-PE" dirty="0"/>
              <a:t>Trazar la dirección estratégica del proyecto.</a:t>
            </a:r>
          </a:p>
          <a:p>
            <a:pPr lvl="0"/>
            <a:r>
              <a:rPr lang="es-PE" dirty="0"/>
              <a:t>Definir el problema a solucionar.</a:t>
            </a:r>
          </a:p>
          <a:p>
            <a:pPr lvl="0"/>
            <a:r>
              <a:rPr lang="es-PE" dirty="0"/>
              <a:t>Garantizar afinidad del proyecto y la estrategia de la empresa.</a:t>
            </a:r>
          </a:p>
          <a:p>
            <a:pPr marL="0" indent="0">
              <a:buNone/>
            </a:pPr>
            <a:endParaRPr lang="es-PE" dirty="0"/>
          </a:p>
          <a:p>
            <a:endParaRPr lang="es-PE" dirty="0"/>
          </a:p>
        </p:txBody>
      </p:sp>
      <p:sp>
        <p:nvSpPr>
          <p:cNvPr id="4" name="AutoShape 2" descr="data:image/jpeg;base64,/9j/4AAQSkZJRgABAQAAAQABAAD/2wCEAAkGBhISEBAQEBAPEBAQDxAPFRAQEBAPEBAQFRAVFhcQFBQXGyYeFxkjGRUWHy8gIycpLCwsFR8xNTAqNSYrLCkBCQoKDgwOGg8PGiwkHCQsLjUtLiopMi00KS0sLzQsNCwxLywuNiwuKiwsKSksLy0sNjUpLSw0LCwsLy0sLC01Nf/AABEIAMIBAwMBIgACEQEDEQH/xAAcAAABBQEBAQAAAAAAAAAAAAAAAgMEBQYBBwj/xABAEAACAQIDAwgGCQMEAwEAAAABAgADEQQSIQUxUQYiQWFxgZGxEzJyobLBBxQjM1JiY3PRQpLwgqKz4RY0wkP/xAAaAQEAAgMBAAAAAAAAAAAAAAAABAUCAwYB/8QALBEBAAIBAgMGBgMBAAAAAAAAAAECAwQRBRJBITEzUXGBMkJhscHwIjThFP/aAAwDAQACEQMRAD8A9xhCEAhCEAhCEAhCEAhCEAhCRK+1qCNlevRRvwvURW8CYEuctGfr1P8AGuvTcW8Y8DAMs5lmW5bcrjhQtKjY1nXNmIuKaXte3SSQbdkwtLlnjFbN9YdupsrKeq1tO60D2LJK3bG3KGFUGs+XN6qgFnbsUee6ZvYfLktY1N1wrjfkP4geExvKvaLVcZiGY3C1Gpr1IhKgDwJ7zA9FwPLfCVTlDOrHctRMubsNyO68jcq+WC4dEFHK9WqCQTqqKDbMR0m+gHUe/wAtDyZjsYalOmzauOaT0n/CPfAucNy/xStd2SovSpRF0/KVAt74xyr2u9d6dTPekyDIm4If6rj8XX3dEzpaLFYtTCqCwRiCRuB4e+BL2dtE03y76dTmOh1V1PEcRxkTE6MwG4MR3XkarVItoVN73ItYX6L9MGqKb85xfpIVvfcQJeKxYZaetyqZTxFmNge6MtXJRVA0BY7xc3t0dG6KwuFL2RKlIsdFSoMlz+EMwtftIjaVlVitaiDlJVlF6Ti2+xGgPaCIBUDZQWzAKLXKEKLm9rjtihR5rOMrhbZgrEMoJtcqwuRewuL7xeLpMaOJyUmJHpFUX0z02tzXXcQVNiN0ipUAFdl0XKUHY1VQB/aD4QJdMJmpaZkq803ASpTN8psy77XBB3HpEZXFm1NiblVrHN0lAmgJ6RfMNeNo0alin6eHZ/8AU4Yj40jTeqR0ClSQ9XpHzk+BIgOs5At0qFHetIt8dQRt36B1juFx5BImpU1J/NUPb9qW07qVpN2TsWpXbKgso0Ln1RbzNiNIEAi/Sfd/EJ6BR5KUQoBTMQPWJNz16QgeqwhCAQhCATha3dOzz76RdutnGFQkKFD1LaZifVQ9QGtum44TPHSb22hG1Worp8c5Ja5uUmFBy/WKJbdYOGN+Gk5/5FRva7duXSeNXlpsraxUhHN1OgJ3qeHZJ9dLTrMuYz8b1MRvSsfvu9goYhXGZWDA9Ijs8/2Tt/0NQEn7NiAw6vxdom/UyJnwzitt0XnDOIRrcXNttaO+P3ozfLvbzYbDgUzlq1myKw3qALsw67WH+qeTF7kkkknUk6kniT0z0D6V6RyYV/6Q9VD2sqkfCZ51mmhaLXZW2GpHLc+jJ1XoX8w4Tfckdv3qfV2NwwJTqIFyvZa57uueW5pbcnNqKmLw7O4RFqAszGwC5Te/+dMCd9IlxtCpfcadIj2cn83maDTfctzhsYq1aNVfTUgRxWom/LcXsQdRfiR0zzuoSDbcYE3D4jLfXQjWWXKPYr0xTxA51OtSpOxUhvR1SgzI9t1zqO3qmWq5maxOVB16sezhJb7Qe1s723WJJFuGsBLV7amO4PaVkqCrSVxUAChjZqViTmUjc2vutGKeLsblUbqZdPdaSExVEn7SgLfpuykdgJIgMgod5dR1AMfMRdDAK1glakp3AOGp92axHvj+1tlIiJWo1DUpPpzhZ0PA+Uqw8Cbi6dag+SpnRgLizXBHFSDYiSsBjBVJo1lV84IWplAq02sbEMN46jeQ9q4smhhs2pDMovvCXA/jwjey3s5b8FOo/gh/mBHpvfcd5tpxkjHVTUxFQdJqmn2kEJf3SNsVb1KK/mS/YNT5Tuy6l6yuehmrH/SDUPlAkrXviaj9CGtUHYitl8lkQG1DreqB25EJ83Ebw1S1OsxOrIEHWWdSf9oaL3c02tTpM+7+uqqDXsLL/bAexDDPWGtmBQEW9Sjv8TTUd8Re5zNvtSvbTcpqn3BR3RPo9Mo3+hp0x7VRg3kTNrsPkacxfEKQRUq2pMoemyFQoJIPAboFTyf5LvVKtUulMW36OxCodAbc03fXrm/wOzFpqqooVQAABw7Tqe8yXh8LYADcNAASQB2GTadL/NRAi/V/8/wwk/0cIFG+3ql7h2B7ZebC5RCqfRvYVLaEaBx/M82we0SVsTqul+I6DHlx5VgymzKQwPAjcYHr8JD2RtAV6FOsNM63I4MNGHiDJkAnkXLxSMfXv0imR2eiUfIz12YH6TNikhMWgvkHo6luhb3V/Ekd4m/T22v2qviuKcmDs6TuwGadzRu8LyycjsmnH6C5nq+wds0/qeGerVp0y1FfvHVCbaX1PVPCfrhqVRSpAu7tlVV3k/5c9gj/AKS9rm+gFzroBoOyQtTeLREOh4PppxWtbpMPaOUmJwuJw70WqghrFXQGoEcaq1xp/wBEzyHE0CjFTY2Nrqbq3WDwkZKpGoJB4g28ot8Szesc3tc73mQ3Qk1FfK7rTqOEFyVRiq8MzAWUX4yHhUYc5zr0C+6SqNXKTYtlO9czZW7RLTD4zCNpVoOv5la/lY+cCpDxL1iTqSe3WaLEcmKbp6TD1bg3sGN1PVm3g9sy1UFWZWBDAkEHeCOiBZ4fbDqLWpuN1npq3v3yfgGwtf7OrS9G59VqZygm3uPbcTOK8eovzltvzDzgL2lg/Q1Sl8w3q266nd3yOHkjbla9Rb9Cf/RlTs6oSlySSWY68LwLt6tsK3A1BbxH8SowlUlbk3uW8LmWGPe2Gp/mdj4BpWYb1V7POBYbXNhhl4U83jf+IYQ2pYhv0gn97geQiNuH7YD8FNE78oPzjmHt9Wra6l006bAgX7LtARsf12b8FGq/ZamQPeRGME1lqtwpFf7yE8iYYEkLWPCiR3s6qPMztMWov+eqi9yqxPvIgc9FenSXpqVHPwIPfmkwYR6v1g00d71FXmKzWXMxF7bhzVkzZux6jVcITTqClamTUyNksWLk5rW6bT0PYXJ6nhg3oHchyCQ+VjoNBcAQIOw+StOkXctTrekyHLUpjmZb2C7+O/qmlo4cDot5RxKXEHtkqnT4HxgIp0uw+6SUTtilTqjyrAbyf5aEfywgeHJUtrOPjIzWqWVjwBMqHxvXA9o+i/GZ8LUX8FdgOxkVreN/GaXa+01w9GpXe+Wmt7Dex3BR1kkCZj6J8CybPFRhY4iq1Yft2Cqe8LfvEm/SOpOz6tuh6JPZ6QD5zKsb2iJac95pjtaO+IllMR9KOJJOSnRRb6Czs1vauPKRqvLl6gIqZxcEGzB1IO8FTbSZLNDPLOta17ocdly5cvx2mfdLxGW5NMgj8PqkdWv8yD9cXOFqJXFPcxp2VyOCsVIHbYxeaKDxMb9WNLRSd+WJb7kliNlUVLYfD1KNV6bL6WqDWc3G4VLmw6haef1tn1UF3pVAABrlJXdxGkk4ba9WmTlbTgwDA+M0WyeUa1DkcBHO63qt1Dgeqa/+WtuqZbjOfDG/JEx9GKzzueajlDsimytUpgLUF2IGgcdOnHrmQzSJlxTittK+0Gvx63Hz07POJ6HC86GjGeIoYtWLqpuUbKw1FjNKevNkY9kYqDow3dY6fCV+2qt6xPSVUnt3fxF4E87uMi7T+9PYo90CBXxDCpRUHRi2brAEs8Jq6e0POU1U/b0hwVzLjZ2tRO0nwBgJ25U+0bqQeV/nK/A6IvZ85I20b1KvZbwUSPh/VX2R5QLPbH3VBf02bxAkLCAZkBIADKCTuAuL3ltiVBrIu8U6GvUeHlKGlrc8XY++3ygWW2qgYo43VKlVweKrZQY3RFqNQ/iemvgHbzAhjhrRX8OHU97uT8pKo4R2w4yU6j3qsSURmAsFAuRu6ffwgR6C/Y1PzVKa+AZj8ppuTnI/61hsxqmkRUe3MDA3AFzqPwyw5CbLotRqCvTpsWfRaigkWFiQG3dE2WE2TTpi1JAi/hUkL4boCNm4NqVNKXNKooUEXGgEsadEHpsZ2mtt4klEUwCnSPG8eVeInVpcI6ogcVI6FgqxwCAm0I5aED5q2rjs1qKMozEZqjE5VF92gJPcDum45H/R/sypkatjkxdQWJognDoT+Eq3PYeF5jDsSiTfKR2G/nLLZmDpoRZtL+q2ngTpA9/poAAAAAAAABYADcAOEoeXqX2diepVbwqKZlcBjKtID0dWoBwzHL4HSTdpbeqVsLXoOFY1aTKrDm2bov0WuJlWdphqzV5sdojyl5gWiQ/CGIpspZWBVgbEGU3J1vsSPw1ag8j85Y83a5KMX8ZnyXOedDxnNOhplu18pZbWdViNeEjHEqHVCee98q9JsNZIiJYWrMd8L/6yzAEneAZkyZp6Pqr2DymXkXUWmdt15wnFXHzcseQlfso/aYg8ao8jLAyt2WedX/ePwiRF40GzvWPs/MSJtBvtX7R8IkvZe9vZ+cg44/aP7Rh6riftx+2fil1sgXqDsY+60ox9+P2z8UssHj/RuRa7FCRwAuNTAW9PPXccWf5yJWa1XKNBlc+BsJP2XrVLHoVie8iVx1qseFMe9iYFhs3QVm4Um8Sf+pAw6cxesE+JJ+cssFRZqVZUUs7hEVRa7MSbAX6Zyns2ojU1elVTVRZ0INrjuv2QLDGcncSzekXD1WplUCstnBVVA9UajXNv6pt+Q1P0OHyOCjsxJVlZT08R1y82Qw9DTUWIVFW43XtrJxSAn0QOtvGO0lI3TiIeGkfp0x1iA4h4iPqggixxacAVI6onFEcUQALFgQtFCAQhCB87BooNGA0UGgWmztsNS0N2p9K8Otf4l82OFrgggi4PVMeToZIw2LOQC+647oEnb5DgP/UpsetSfkfOY7YJ5tUcKzfCs0eJrXU9kzOxzY4gcK3y/wCpJxTM7KbW0iJtMdYj7rW8M0ReF5IVOxdFgC7WuRl4XHOA0kmRaLWFQ9S/EJKmdWnKucP6i+yPKZiafDeonsjymYkTP0XnDPm9hK3ZfrV/3j5CWYW+nHSOHY4QVHTcLO+YjeWCi2nXIy4SNkjnN2fOQcWPtXH5zEYjFtTp1GQ2bIed0jrEZoOSEYm5KqxJ6SQCTD1P2hRVSuVQNG3DU6jplX/+4/ZPxy32pvXsb5SnP3w/ZPxwLbZunpm4J/P8SpwlUNVrWIIGVdNd15a4E/Z1evIPEn+Z7BjOS2DqEl8LQJ11VBTPilrwPO+RFDNXojjiVb+xS/ynq8qtlcmMNh2zUUINyRmdny3Fjlvu6fGWwEAMWtO/TFJY6GPJhx0QCnTI64+icRBEMdUQBUjiidURYWAKsWBOARcAhCEAhCED5tDTj4hVtmYLc5Rc2ueEQDK3lCt6J6mB9xgXV53D7jGaL3APEA+IvH6I3wFVFuCBwMrP/HsThs1TEUWoriXZqQfmuyrvYrvUc4b7TQbKqZcRQbhXonwqLNd9NKaYM/mrr7qZm3FPbsg63HE0m/0/Ly+87EmcvJaj2P0hdXtwX4xJciUHsHN7WC6/6xJPphx85nVGyxMrvD+ovsjymSq4oK6U7MS+bUWsLDeZqqVZRTUki2UH3TG4j/2aPsVPKRc89y74ZWdrT6LGl6y9o85b1VPoMQeHoQe+p/1Kil6y9o85cVmthq46WfDjwZz8pGW7NbS+5qewYnDepT9hPhE7tX7mp7JhhfVT2U8hD1qsPybqYoMae+mBwsS3Hh6pldieQ2NWpn9BmApleYyk+tfdN59H7WGI9ql5PNgVvA8c2VyfrnMr0nphmS7MtrAML6cbT2BXDajUHWdKTqIB0QFKNdY8EEVTAjpoAwELSHCPJSglHrjoSBwR5ViVEdUQOBY4BOARQEDsIQgEIQgEIQgfM15E2uL0X7vOSbxnGi9J/ZgPbPqXpUj+mnwiTqBlTsdvsafUCPBiJaYc690CXQazKeDKfBgZvPpkW9HCtwr1B407/Kefn5T0L6VjmwOHb9dD/dQeZ4/ihG1fg2eTWnLQrkhWI3hSR3CNYKsXpo53stzbde8m9XPbTy8yUtK6VF4qPiE1PJfkR9bomoa5plappkejD3AVTcG4sdZncIPW7B5z0z6OjbC1R+uf+NJjkma13ht0da5MvJaOz/GC5W7Ip4bFNRpZsq0qRuzZiWK3Ld/VMxX/APZo+xU8jNn9IRvj6n7dH4Jja3/s0f26kgzO7pIrFY2hY0vWXtHnNpya2ImJp4hKgNh6KxU2Knnm4mLo+svtDznpP0fmy1+t6Y8Fb+Yes1tz6NKxR1o1VIYWHpFII7xoZS1eS2JpFQ1GpYWF1XODbrW/vnt1rxBpwMtyTX0VMq6srM2YgjTdYCamkbxJojhHqSAQFinFCjHqceCwIy07R9IsJFCnA6sdAiFWOKIAFiwIARQEAE7CEAhCEAhCEAhCED5hnKwurDip8p2ECLsNvsrcHcf7r/OW2HPOHfKfZJsHXg9+4gfxLXDnnCBNM3nL182y6DfmwreNFh85jNnbNq4h/R0KZduk7kTrdtwE3HLfCZNlimTc0vqy34lbLeZ0+KEfU+Fb0eUYgc1vZbykXZH3NPsPxGTKo5reyfKQ9j/cp/q+NpM+Zz0eHPrH5WuC3t2DznoXIimTh6ljb7Y/8azz7Ab27BPSOQK3oVf3j/xrPM3htmg/s+0styz2JX9OauRnRlUZlBa2UW1AmGqG+KT8tJ79RJ3ds+hamEBlPtDkrRq3z01PWBZvEayC6V5Lhxz17RPR+QyEU6hsbNUFjxso3SNV+jVMwanWdR+FgG8G0lzs7YzUAFU80dA3QL5DF2jWHB6ZNSnAYCRQSSBSihTgNpJCGIFOOKsB1YoCJURxRAAsUBOgRVoAJ2EIBCEIBCEIBCEIBCEIHzEYCRa2IYVkTTK6no3MATe/dJdoDCYezXE2fIfkkmLLvVqMqUWQGmgsz5gSOf8A0jQ9F+yZpE3dk3n0ZVbHErxFFvAuPnA3eFwtOigp0kWmi7lUWHaeJ6zrKHl6QcBX6vRHwrJLio5MzvKqhUfDVlUE3W9h1MD8plXvhqzRvjtH0l5W40PYfKQtjfcj2nH+8yewlfsX7rsqVB/uk7q5mvhz6x+Vts/e3YPOei8g6lqNQfrf/CzzrAbz2Dzm95Et9nUH6l/9omObw23Qf2o9J+zZI0URGqcdEgumJtDLF2nckDtMSSkjhY+kB5RFhYlY6IHMk6FigIoCAkCOATgEWBA6BOwhAIQhAIQhAIQhAIQhAIQhA+Vdo6VcO36mXx0+cnyDtrRUb8NVT7/+pPIgSKI0E2H0dN9vWHGiD4VB/MyGH3d81PIB7Ysj8VGoPAqflA9EIjVRLyRpOi0DJbY5JUa17pkY/wBdPmN323zJ1+QL0RbD89bk5SbN3X0M9XemI0aI4TKt5id2jJgx5KzWY73juH2dWDlPROG3c5SANd5M3fJoGigQqDrctaxJPGac0R0gGN/Ux0ATK+SbNen0mPB2x3+ZyibyStOIpUbSVTWa0skU4oU48FiskBjJFqkdywyQOKI6s4Fi1EBSxYE4BFAQACKhCAQhCAQhCAQhCAQhCAQhCAQhCB8tbaS9F+qx/wA8ZLptdVPFQfEXje0EvSqD8p92s5s9r0aR/TX3C3ygTsNuPbL/AJH1cuMpHiKi+NNv4lBh+nulrsKpbE0T+e3iCPnA9SWrH0Mr8M15OpwHokidE7ARadAirToWApJISMKI+kB1RHAIhY4IHbToWdAnbQOZYoCFooCAARQgJ2AQhCAQhCAQhCAQhCAQhCAQhCAQhCB8zYn1H9hvhMj7I+4p9h+MwhAsKG8yw2X99S/dT4oQgem4LcJYrOQgOCKhCB0RQnIQFx1IQgPLHVhCAoRYnIQFCdEIQOidhCAQhCAQhCAQhCAQhCAQhCAQhCAQhCB//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Tree>
    <p:extLst>
      <p:ext uri="{BB962C8B-B14F-4D97-AF65-F5344CB8AC3E}">
        <p14:creationId xmlns:p14="http://schemas.microsoft.com/office/powerpoint/2010/main" xmlns="" val="198461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ppt_w</p:attrName>
                                        </p:attrNameLst>
                                      </p:cBhvr>
                                      <p:tavLst>
                                        <p:tav tm="0">
                                          <p:val>
                                            <p:fltVal val="0"/>
                                          </p:val>
                                        </p:tav>
                                        <p:tav tm="100000">
                                          <p:val>
                                            <p:strVal val="#ppt_w"/>
                                          </p:val>
                                        </p:tav>
                                      </p:tavLst>
                                    </p:anim>
                                    <p:anim calcmode="lin" valueType="num">
                                      <p:cBhvr>
                                        <p:cTn id="8" dur="1000" fill="hold"/>
                                        <p:tgtEl>
                                          <p:spTgt spid="3">
                                            <p:bg/>
                                          </p:spTgt>
                                        </p:tgtEl>
                                        <p:attrNameLst>
                                          <p:attrName>ppt_h</p:attrName>
                                        </p:attrNameLst>
                                      </p:cBhvr>
                                      <p:tavLst>
                                        <p:tav tm="0">
                                          <p:val>
                                            <p:fltVal val="0"/>
                                          </p:val>
                                        </p:tav>
                                        <p:tav tm="100000">
                                          <p:val>
                                            <p:strVal val="#ppt_h"/>
                                          </p:val>
                                        </p:tav>
                                      </p:tavLst>
                                    </p:anim>
                                    <p:anim calcmode="lin" valueType="num">
                                      <p:cBhvr>
                                        <p:cTn id="9" dur="1000" fill="hold"/>
                                        <p:tgtEl>
                                          <p:spTgt spid="3">
                                            <p:bg/>
                                          </p:spTgt>
                                        </p:tgtEl>
                                        <p:attrNameLst>
                                          <p:attrName>style.rotation</p:attrName>
                                        </p:attrNameLst>
                                      </p:cBhvr>
                                      <p:tavLst>
                                        <p:tav tm="0">
                                          <p:val>
                                            <p:fltVal val="90"/>
                                          </p:val>
                                        </p:tav>
                                        <p:tav tm="100000">
                                          <p:val>
                                            <p:fltVal val="0"/>
                                          </p:val>
                                        </p:tav>
                                      </p:tavLst>
                                    </p:anim>
                                    <p:animEffect transition="in" filter="fade">
                                      <p:cBhvr>
                                        <p:cTn id="10" dur="1000"/>
                                        <p:tgtEl>
                                          <p:spTgt spid="3">
                                            <p:bg/>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calcmode="lin" valueType="num">
                                      <p:cBhvr>
                                        <p:cTn id="4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 calcmode="lin" valueType="num">
                                      <p:cBhvr>
                                        <p:cTn id="5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5" end="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3">
                                            <p:txEl>
                                              <p:pRg st="6" end="6"/>
                                            </p:txEl>
                                          </p:spTgt>
                                        </p:tgtEl>
                                        <p:attrNameLst>
                                          <p:attrName>style.visibility</p:attrName>
                                        </p:attrNameLst>
                                      </p:cBhvr>
                                      <p:to>
                                        <p:strVal val="visible"/>
                                      </p:to>
                                    </p:set>
                                    <p:anim calcmode="lin" valueType="num">
                                      <p:cBhvr>
                                        <p:cTn id="63"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6" end="6"/>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3">
                                            <p:txEl>
                                              <p:pRg st="7" end="7"/>
                                            </p:txEl>
                                          </p:spTgt>
                                        </p:tgtEl>
                                        <p:attrNameLst>
                                          <p:attrName>style.visibility</p:attrName>
                                        </p:attrNameLst>
                                      </p:cBhvr>
                                      <p:to>
                                        <p:strVal val="visible"/>
                                      </p:to>
                                    </p:set>
                                    <p:anim calcmode="lin" valueType="num">
                                      <p:cBhvr>
                                        <p:cTn id="71"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72"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73"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74"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p:cNvSpPr>
            <a:spLocks noGrp="1"/>
          </p:cNvSpPr>
          <p:nvPr>
            <p:ph idx="1"/>
          </p:nvPr>
        </p:nvSpPr>
        <p:spPr>
          <a:xfrm>
            <a:off x="611559" y="908720"/>
            <a:ext cx="6345753" cy="5132643"/>
          </a:xfr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a:normAutofit/>
          </a:bodyPr>
          <a:lstStyle/>
          <a:p>
            <a:pPr marL="0" indent="0">
              <a:buNone/>
            </a:pPr>
            <a:r>
              <a:rPr lang="es-PE" b="1" dirty="0" smtClean="0"/>
              <a:t>2.-Diseño </a:t>
            </a:r>
            <a:r>
              <a:rPr lang="es-PE" b="1" dirty="0"/>
              <a:t>del concepto</a:t>
            </a:r>
            <a:r>
              <a:rPr lang="es-PE" dirty="0"/>
              <a:t>: el producto a grandes apariencias</a:t>
            </a:r>
          </a:p>
          <a:p>
            <a:pPr marL="0" indent="0">
              <a:buNone/>
            </a:pPr>
            <a:r>
              <a:rPr lang="es-PE" dirty="0"/>
              <a:t>Se realiza el análisis y creatividad para dar forma la idea de producto, de manera que se pueda entender por terceros.</a:t>
            </a:r>
          </a:p>
          <a:p>
            <a:pPr marL="0" indent="0">
              <a:buNone/>
            </a:pPr>
            <a:r>
              <a:rPr lang="es-PE" dirty="0" smtClean="0"/>
              <a:t>Objetivos </a:t>
            </a:r>
            <a:endParaRPr lang="es-PE" dirty="0"/>
          </a:p>
          <a:p>
            <a:r>
              <a:rPr lang="es-PE" dirty="0" smtClean="0"/>
              <a:t>Asignar </a:t>
            </a:r>
            <a:r>
              <a:rPr lang="es-PE" dirty="0"/>
              <a:t>tiempos, recursos y  fondos para el presente paso.</a:t>
            </a:r>
          </a:p>
          <a:p>
            <a:pPr lvl="0"/>
            <a:r>
              <a:rPr lang="es-PE" dirty="0"/>
              <a:t>Definir la tecnología y los materiales a utilizar.</a:t>
            </a:r>
          </a:p>
          <a:p>
            <a:r>
              <a:rPr lang="es-PE" dirty="0"/>
              <a:t>Generar  alternativas para el diseño de producto en base a los requisitos y definiciones del producto  en base </a:t>
            </a:r>
          </a:p>
        </p:txBody>
      </p:sp>
    </p:spTree>
    <p:extLst>
      <p:ext uri="{BB962C8B-B14F-4D97-AF65-F5344CB8AC3E}">
        <p14:creationId xmlns:p14="http://schemas.microsoft.com/office/powerpoint/2010/main" xmlns="" val="2002914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wipe(down)">
                                      <p:cBhvr>
                                        <p:cTn id="7" dur="500"/>
                                        <p:tgtEl>
                                          <p:spTgt spid="5">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dow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wipe(down)">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wipe(down)">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wipe(down)">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wipe(down)">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wipe(down)">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55575" y="548680"/>
            <a:ext cx="7272809" cy="5492683"/>
          </a:xfr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pPr marL="0" indent="0" algn="just">
              <a:buNone/>
            </a:pPr>
            <a:r>
              <a:rPr lang="es-PE" b="1" dirty="0" smtClean="0"/>
              <a:t>3.-Diseño </a:t>
            </a:r>
            <a:r>
              <a:rPr lang="es-PE" b="1" dirty="0"/>
              <a:t>en detalle: </a:t>
            </a:r>
            <a:r>
              <a:rPr lang="es-PE" dirty="0"/>
              <a:t>se afina detalles.</a:t>
            </a:r>
          </a:p>
          <a:p>
            <a:pPr marL="0" indent="0" algn="just">
              <a:buNone/>
            </a:pPr>
            <a:r>
              <a:rPr lang="es-PE" dirty="0"/>
              <a:t>Desarrollo de la propuesta definiendo como construir el producto ya que se define formalmente al producto y demás elementos.</a:t>
            </a:r>
          </a:p>
          <a:p>
            <a:pPr marL="0" indent="0" algn="just">
              <a:buNone/>
            </a:pPr>
            <a:r>
              <a:rPr lang="es-PE" dirty="0" smtClean="0"/>
              <a:t>Objetivos </a:t>
            </a:r>
            <a:endParaRPr lang="es-PE" dirty="0"/>
          </a:p>
          <a:p>
            <a:pPr lvl="0" algn="just"/>
            <a:r>
              <a:rPr lang="es-PE" dirty="0"/>
              <a:t>Definir materiales y procesos de fabricación para cada una de las partes.</a:t>
            </a:r>
          </a:p>
          <a:p>
            <a:pPr lvl="0" algn="just"/>
            <a:r>
              <a:rPr lang="es-PE" dirty="0"/>
              <a:t>Detectar lo que se puede lograr con recursos propios y  lo que se debe </a:t>
            </a:r>
            <a:r>
              <a:rPr lang="es-PE" dirty="0" err="1"/>
              <a:t>tercializar</a:t>
            </a:r>
            <a:r>
              <a:rPr lang="es-PE" dirty="0" smtClean="0"/>
              <a:t>.</a:t>
            </a:r>
          </a:p>
          <a:p>
            <a:pPr lvl="0" algn="just"/>
            <a:endParaRPr lang="es-PE" dirty="0" smtClean="0"/>
          </a:p>
          <a:p>
            <a:pPr marL="0" indent="0" algn="just">
              <a:buNone/>
            </a:pPr>
            <a:r>
              <a:rPr lang="es-PE" b="1" dirty="0" smtClean="0"/>
              <a:t>4.-verificación </a:t>
            </a:r>
            <a:r>
              <a:rPr lang="es-PE" b="1" dirty="0"/>
              <a:t>y testeo: </a:t>
            </a:r>
            <a:r>
              <a:rPr lang="es-PE" dirty="0"/>
              <a:t>se va poniendo en prueba al </a:t>
            </a:r>
            <a:r>
              <a:rPr lang="es-PE" dirty="0" smtClean="0"/>
              <a:t>diseño</a:t>
            </a:r>
            <a:endParaRPr lang="es-PE" dirty="0"/>
          </a:p>
          <a:p>
            <a:pPr marL="0" indent="0" algn="just">
              <a:buNone/>
            </a:pPr>
            <a:r>
              <a:rPr lang="es-PE" dirty="0"/>
              <a:t>En esta etapa verificamos con detalle cada paso de la realización del producto; así mismo, también se verifica tanto características técnicas como compatibilidades dimensionales de ensamblado y montaje con miras a su producción.</a:t>
            </a:r>
          </a:p>
          <a:p>
            <a:pPr marL="0" indent="0" algn="just">
              <a:buNone/>
            </a:pPr>
            <a:r>
              <a:rPr lang="es-PE" dirty="0" smtClean="0"/>
              <a:t>Objetivos </a:t>
            </a:r>
            <a:endParaRPr lang="es-PE" dirty="0"/>
          </a:p>
          <a:p>
            <a:pPr lvl="0" algn="just"/>
            <a:r>
              <a:rPr lang="es-PE" dirty="0"/>
              <a:t>Corroborar si las estrategias y definiciones planteadas en forma inicia han sido trasladadas en forma correcta a los productos.</a:t>
            </a:r>
          </a:p>
          <a:p>
            <a:pPr lvl="0" algn="just"/>
            <a:r>
              <a:rPr lang="es-PE" dirty="0"/>
              <a:t>Facilitar el paso de la fase de diseño  a la de producción.</a:t>
            </a:r>
          </a:p>
          <a:p>
            <a:endParaRPr lang="es-PE" dirty="0"/>
          </a:p>
        </p:txBody>
      </p:sp>
    </p:spTree>
    <p:extLst>
      <p:ext uri="{BB962C8B-B14F-4D97-AF65-F5344CB8AC3E}">
        <p14:creationId xmlns:p14="http://schemas.microsoft.com/office/powerpoint/2010/main" xmlns="" val="432503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ircle(in)">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ircle(in)">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circle(in)">
                                      <p:cBhvr>
                                        <p:cTn id="52" dur="2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circle(in)">
                                      <p:cBhvr>
                                        <p:cTn id="57"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55575" y="764704"/>
            <a:ext cx="7272809" cy="5276659"/>
          </a:xfrm>
          <a:solidFill>
            <a:schemeClr val="accent1">
              <a:lumMod val="20000"/>
              <a:lumOff val="80000"/>
            </a:schemeClr>
          </a:solidFill>
        </p:spPr>
        <p:style>
          <a:lnRef idx="1">
            <a:schemeClr val="accent2"/>
          </a:lnRef>
          <a:fillRef idx="2">
            <a:schemeClr val="accent2"/>
          </a:fillRef>
          <a:effectRef idx="1">
            <a:schemeClr val="accent2"/>
          </a:effectRef>
          <a:fontRef idx="minor">
            <a:schemeClr val="dk1"/>
          </a:fontRef>
        </p:style>
        <p:txBody>
          <a:bodyPr>
            <a:normAutofit/>
          </a:bodyPr>
          <a:lstStyle/>
          <a:p>
            <a:pPr marL="0" indent="0">
              <a:buNone/>
            </a:pPr>
            <a:r>
              <a:rPr lang="es-PE" b="1" dirty="0" smtClean="0"/>
              <a:t>5.-Producción</a:t>
            </a:r>
            <a:r>
              <a:rPr lang="es-PE" dirty="0"/>
              <a:t>: listos para producir.</a:t>
            </a:r>
          </a:p>
          <a:p>
            <a:pPr marL="0" indent="0">
              <a:buNone/>
            </a:pPr>
            <a:r>
              <a:rPr lang="es-PE" dirty="0"/>
              <a:t> </a:t>
            </a:r>
            <a:r>
              <a:rPr lang="es-PE" dirty="0" smtClean="0"/>
              <a:t>Se </a:t>
            </a:r>
            <a:r>
              <a:rPr lang="es-PE" dirty="0"/>
              <a:t>transfieren capacidades necesarios para la producción y distribución, también se comienza la planificación del lanzamiento del producto</a:t>
            </a:r>
            <a:r>
              <a:rPr lang="es-PE" dirty="0" smtClean="0"/>
              <a:t>.</a:t>
            </a:r>
          </a:p>
          <a:p>
            <a:pPr marL="0" indent="0">
              <a:buNone/>
            </a:pPr>
            <a:r>
              <a:rPr lang="es-PE" dirty="0" smtClean="0"/>
              <a:t>Objetivos </a:t>
            </a:r>
            <a:endParaRPr lang="es-PE" dirty="0"/>
          </a:p>
          <a:p>
            <a:pPr lvl="0"/>
            <a:r>
              <a:rPr lang="es-PE" dirty="0"/>
              <a:t>Organizar, montar y documentar  cuales son las necesidades técnicas específicas para una correcta producción y distribución del producto.</a:t>
            </a:r>
          </a:p>
          <a:p>
            <a:pPr lvl="0"/>
            <a:r>
              <a:rPr lang="es-PE" dirty="0"/>
              <a:t>Se describe  la sucesión de actividades necesarias adecuando y optimizando los medios productivos</a:t>
            </a:r>
            <a:r>
              <a:rPr lang="es-PE" dirty="0" smtClean="0"/>
              <a:t>.</a:t>
            </a:r>
          </a:p>
          <a:p>
            <a:pPr lvl="0"/>
            <a:endParaRPr lang="es-PE" dirty="0"/>
          </a:p>
          <a:p>
            <a:endParaRPr lang="es-PE" dirty="0"/>
          </a:p>
        </p:txBody>
      </p:sp>
    </p:spTree>
    <p:extLst>
      <p:ext uri="{BB962C8B-B14F-4D97-AF65-F5344CB8AC3E}">
        <p14:creationId xmlns:p14="http://schemas.microsoft.com/office/powerpoint/2010/main" xmlns="" val="855771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259632" y="428225"/>
            <a:ext cx="7056784" cy="6001550"/>
          </a:xfrm>
          <a:solidFill>
            <a:schemeClr val="accent1">
              <a:lumMod val="40000"/>
              <a:lumOff val="60000"/>
            </a:schemeClr>
          </a:solidFill>
        </p:spPr>
        <p:txBody>
          <a:bodyPr/>
          <a:lstStyle/>
          <a:p>
            <a:pPr marL="0" indent="0" algn="just">
              <a:buNone/>
            </a:pPr>
            <a:r>
              <a:rPr lang="es-PE" dirty="0" smtClean="0"/>
              <a:t>6.- </a:t>
            </a:r>
            <a:r>
              <a:rPr lang="es-PE" b="1" dirty="0"/>
              <a:t>Mercado</a:t>
            </a:r>
            <a:r>
              <a:rPr lang="es-PE" dirty="0"/>
              <a:t>: ofrecido y vendido.</a:t>
            </a:r>
          </a:p>
          <a:p>
            <a:pPr marL="0" indent="0" algn="just">
              <a:buNone/>
            </a:pPr>
            <a:r>
              <a:rPr lang="es-PE" dirty="0"/>
              <a:t>En esta fase se realiza el lanzamiento el producto  al mercado. Así mismo, se tiene en cuenta el seguimiento del producto a través de su ciclo de vida económico.</a:t>
            </a:r>
          </a:p>
          <a:p>
            <a:pPr marL="0" indent="0" algn="just">
              <a:buNone/>
            </a:pPr>
            <a:r>
              <a:rPr lang="es-PE" dirty="0"/>
              <a:t>Objetivos </a:t>
            </a:r>
          </a:p>
          <a:p>
            <a:pPr lvl="0" algn="just"/>
            <a:r>
              <a:rPr lang="es-PE" dirty="0"/>
              <a:t>Tener agentes, canales, distribuidores debidamente entrenados en el momento  adecuado.</a:t>
            </a:r>
          </a:p>
          <a:p>
            <a:pPr lvl="0" algn="just"/>
            <a:r>
              <a:rPr lang="es-PE" dirty="0"/>
              <a:t>Garantizar el correcto entrenamiento del servicio técnico y de las aéreas de devoluciones y reparaciones.</a:t>
            </a:r>
          </a:p>
          <a:p>
            <a:endParaRPr lang="es-PE" dirty="0"/>
          </a:p>
        </p:txBody>
      </p:sp>
      <p:pic>
        <p:nvPicPr>
          <p:cNvPr id="7172" name="Picture 4" descr="http://www.eumed.net/cursecon/3/tema3.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162284" y="3429000"/>
            <a:ext cx="4047455" cy="297721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58214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PE"/>
          </a:p>
        </p:txBody>
      </p:sp>
      <p:sp>
        <p:nvSpPr>
          <p:cNvPr id="3" name="Marcador de contenido 2"/>
          <p:cNvSpPr>
            <a:spLocks noGrp="1"/>
          </p:cNvSpPr>
          <p:nvPr>
            <p:ph idx="1"/>
          </p:nvPr>
        </p:nvSpPr>
        <p:spPr>
          <a:xfrm>
            <a:off x="827583" y="980729"/>
            <a:ext cx="6129729" cy="3960440"/>
          </a:xfr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a:normAutofit/>
          </a:bodyPr>
          <a:lstStyle/>
          <a:p>
            <a:pPr marL="0" indent="0">
              <a:buNone/>
            </a:pPr>
            <a:r>
              <a:rPr lang="es-PE" dirty="0"/>
              <a:t> </a:t>
            </a:r>
          </a:p>
          <a:p>
            <a:pPr marL="0" indent="0">
              <a:buNone/>
            </a:pPr>
            <a:r>
              <a:rPr lang="es-PE" dirty="0" smtClean="0"/>
              <a:t> 7.-</a:t>
            </a:r>
            <a:r>
              <a:rPr lang="es-PE" b="1" dirty="0" smtClean="0"/>
              <a:t>Disposición </a:t>
            </a:r>
            <a:r>
              <a:rPr lang="es-PE" b="1" dirty="0"/>
              <a:t>final</a:t>
            </a:r>
            <a:r>
              <a:rPr lang="es-PE" dirty="0"/>
              <a:t>: reusó, reutilizo y reciclo</a:t>
            </a:r>
          </a:p>
          <a:p>
            <a:pPr marL="0" indent="0">
              <a:buNone/>
            </a:pPr>
            <a:r>
              <a:rPr lang="es-PE" dirty="0"/>
              <a:t>Instancia de control y monitoreo de acuerdo a lo definido en otras fases, el producto en esta fase a dejado de cumplir sus  función y debe ser descartado, validar que los conceptos relacionaos con segundo uso, reparación y separación de componentes sean los esperados.</a:t>
            </a:r>
          </a:p>
          <a:p>
            <a:pPr marL="0" indent="0">
              <a:buNone/>
            </a:pPr>
            <a:r>
              <a:rPr lang="es-PE" dirty="0"/>
              <a:t>Objetivos </a:t>
            </a:r>
          </a:p>
          <a:p>
            <a:pPr lvl="0"/>
            <a:r>
              <a:rPr lang="es-PE" dirty="0"/>
              <a:t>Verificar que el producto impacte de forma mínima en el medio ambiente en el momento de su disposición final.</a:t>
            </a:r>
          </a:p>
          <a:p>
            <a:endParaRPr lang="es-PE" dirty="0"/>
          </a:p>
        </p:txBody>
      </p:sp>
    </p:spTree>
    <p:extLst>
      <p:ext uri="{BB962C8B-B14F-4D97-AF65-F5344CB8AC3E}">
        <p14:creationId xmlns:p14="http://schemas.microsoft.com/office/powerpoint/2010/main" xmlns="" val="2742268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683568" y="692696"/>
            <a:ext cx="7632848" cy="1446550"/>
          </a:xfrm>
          <a:prstGeom prst="rect">
            <a:avLst/>
          </a:prstGeom>
        </p:spPr>
        <p:style>
          <a:lnRef idx="1">
            <a:schemeClr val="accent4"/>
          </a:lnRef>
          <a:fillRef idx="2">
            <a:schemeClr val="accent4"/>
          </a:fillRef>
          <a:effectRef idx="1">
            <a:schemeClr val="accent4"/>
          </a:effectRef>
          <a:fontRef idx="minor">
            <a:schemeClr val="dk1"/>
          </a:fontRef>
        </p:style>
        <p:txBody>
          <a:bodyPr wrap="square" lIns="91440" tIns="45720" rIns="91440" bIns="45720">
            <a:spAutoFit/>
          </a:bodyPr>
          <a:lstStyle/>
          <a:p>
            <a:pPr algn="ctr"/>
            <a:r>
              <a:rPr lang="es-PE"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Selección del proceso de </a:t>
            </a:r>
            <a:r>
              <a:rPr lang="es-PE"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manufactura</a:t>
            </a:r>
            <a:endParaRPr lang="es-PE"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endParaRPr>
          </a:p>
        </p:txBody>
      </p:sp>
      <p:pic>
        <p:nvPicPr>
          <p:cNvPr id="5" name="4 Imagen" descr="6nbcv2qyvak2q774l4qwp53qbuadw6rhlm5vs2oll757hbaoaxlq_0_0.png"/>
          <p:cNvPicPr>
            <a:picLocks noChangeAspect="1"/>
          </p:cNvPicPr>
          <p:nvPr/>
        </p:nvPicPr>
        <p:blipFill>
          <a:blip r:embed="rId2" cstate="print"/>
          <a:stretch>
            <a:fillRect/>
          </a:stretch>
        </p:blipFill>
        <p:spPr>
          <a:xfrm>
            <a:off x="6660232" y="2780928"/>
            <a:ext cx="2483768" cy="3210272"/>
          </a:xfrm>
          <a:prstGeom prst="rect">
            <a:avLst/>
          </a:prstGeom>
          <a:ln w="228600" cap="sq" cmpd="thickThin">
            <a:solidFill>
              <a:srgbClr val="000000"/>
            </a:solidFill>
            <a:prstDash val="solid"/>
            <a:miter lim="800000"/>
          </a:ln>
          <a:effectLst>
            <a:innerShdw blurRad="76200">
              <a:srgbClr val="000000"/>
            </a:innerShdw>
          </a:effectLst>
        </p:spPr>
      </p:pic>
      <p:sp>
        <p:nvSpPr>
          <p:cNvPr id="6" name="5 Rectángulo"/>
          <p:cNvSpPr/>
          <p:nvPr/>
        </p:nvSpPr>
        <p:spPr>
          <a:xfrm>
            <a:off x="395536" y="2924944"/>
            <a:ext cx="5544616" cy="26776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just"/>
            <a:r>
              <a:rPr lang="es-PE" sz="2800" dirty="0"/>
              <a:t>Los procesos de manufactura son la forma de transformar la </a:t>
            </a:r>
            <a:r>
              <a:rPr lang="es-PE" sz="2800" dirty="0" smtClean="0"/>
              <a:t>materia prima en un producto  y darle </a:t>
            </a:r>
            <a:r>
              <a:rPr lang="es-PE" sz="2800" dirty="0"/>
              <a:t>un uso práctico en nuestra sociedad y así disfrutar la vida con mayor </a:t>
            </a:r>
            <a:r>
              <a:rPr lang="es-PE" sz="2800" dirty="0" smtClean="0"/>
              <a:t>comodidad.</a:t>
            </a:r>
            <a:endParaRPr lang="es-PE"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Flecha abajo"/>
          <p:cNvSpPr/>
          <p:nvPr/>
        </p:nvSpPr>
        <p:spPr>
          <a:xfrm rot="1924543">
            <a:off x="2370209" y="3770267"/>
            <a:ext cx="720080" cy="864096"/>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s-PE"/>
          </a:p>
        </p:txBody>
      </p:sp>
      <p:sp>
        <p:nvSpPr>
          <p:cNvPr id="6" name="5 Flecha abajo"/>
          <p:cNvSpPr/>
          <p:nvPr/>
        </p:nvSpPr>
        <p:spPr>
          <a:xfrm rot="19108324">
            <a:off x="5488018" y="3919139"/>
            <a:ext cx="720080" cy="864096"/>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s-PE"/>
          </a:p>
        </p:txBody>
      </p:sp>
      <p:sp>
        <p:nvSpPr>
          <p:cNvPr id="8" name="7 Rectángulo"/>
          <p:cNvSpPr/>
          <p:nvPr/>
        </p:nvSpPr>
        <p:spPr>
          <a:xfrm>
            <a:off x="1763688" y="1268760"/>
            <a:ext cx="5256584" cy="252028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s-PE" sz="2400" dirty="0">
                <a:solidFill>
                  <a:schemeClr val="tx1"/>
                </a:solidFill>
                <a:latin typeface="Times New Roman" pitchFamily="18" charset="0"/>
                <a:cs typeface="Times New Roman" pitchFamily="18" charset="0"/>
              </a:rPr>
              <a:t>Los procesos para manufactura se determinan tomando en cuenta dos puntos de vista,</a:t>
            </a:r>
          </a:p>
        </p:txBody>
      </p:sp>
      <p:sp>
        <p:nvSpPr>
          <p:cNvPr id="9" name="8 Rectángulo"/>
          <p:cNvSpPr/>
          <p:nvPr/>
        </p:nvSpPr>
        <p:spPr>
          <a:xfrm>
            <a:off x="1331640" y="4797152"/>
            <a:ext cx="2088232" cy="122413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PE" dirty="0" smtClean="0">
                <a:solidFill>
                  <a:schemeClr val="tx1"/>
                </a:solidFill>
              </a:rPr>
              <a:t>Técnico-funcional</a:t>
            </a:r>
            <a:endParaRPr lang="es-PE" dirty="0">
              <a:solidFill>
                <a:schemeClr val="tx1"/>
              </a:solidFill>
            </a:endParaRPr>
          </a:p>
        </p:txBody>
      </p:sp>
      <p:sp>
        <p:nvSpPr>
          <p:cNvPr id="10" name="9 Rectángulo"/>
          <p:cNvSpPr/>
          <p:nvPr/>
        </p:nvSpPr>
        <p:spPr>
          <a:xfrm>
            <a:off x="5004048" y="4869160"/>
            <a:ext cx="2016224" cy="115212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PE" dirty="0" smtClean="0">
                <a:solidFill>
                  <a:schemeClr val="tx1"/>
                </a:solidFill>
              </a:rPr>
              <a:t>Económico</a:t>
            </a:r>
            <a:endParaRPr lang="es-P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circle(in)">
                                      <p:cBhvr>
                                        <p:cTn id="14"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827584" y="980728"/>
            <a:ext cx="7416823" cy="954107"/>
          </a:xfrm>
          <a:prstGeom prst="rect">
            <a:avLst/>
          </a:prstGeom>
        </p:spPr>
        <p:style>
          <a:lnRef idx="1">
            <a:schemeClr val="accent6"/>
          </a:lnRef>
          <a:fillRef idx="2">
            <a:schemeClr val="accent6"/>
          </a:fillRef>
          <a:effectRef idx="1">
            <a:schemeClr val="accent6"/>
          </a:effectRef>
          <a:fontRef idx="minor">
            <a:schemeClr val="dk1"/>
          </a:fontRef>
        </p:style>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s-PE" sz="2800" b="1" dirty="0">
                <a:latin typeface="Times New Roman" pitchFamily="18" charset="0"/>
                <a:cs typeface="Times New Roman" pitchFamily="18" charset="0"/>
              </a:rPr>
              <a:t>DESDE UN PUNTO DE VISTA TÉCNICO FUNCIONAL</a:t>
            </a:r>
            <a:endParaRPr lang="es-ES" sz="2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
        <p:nvSpPr>
          <p:cNvPr id="5" name="4 Rectángulo"/>
          <p:cNvSpPr/>
          <p:nvPr/>
        </p:nvSpPr>
        <p:spPr>
          <a:xfrm>
            <a:off x="2411760" y="2564904"/>
            <a:ext cx="4032448" cy="3528392"/>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s-PE" b="1" dirty="0">
                <a:solidFill>
                  <a:schemeClr val="tx1"/>
                </a:solidFill>
              </a:rPr>
              <a:t>El ingeniero de diseño selecciona el material con base </a:t>
            </a:r>
            <a:r>
              <a:rPr lang="es-PE" b="1" dirty="0" smtClean="0">
                <a:solidFill>
                  <a:schemeClr val="tx1"/>
                </a:solidFill>
              </a:rPr>
              <a:t>a los </a:t>
            </a:r>
            <a:r>
              <a:rPr lang="es-PE" b="1" dirty="0">
                <a:solidFill>
                  <a:schemeClr val="tx1"/>
                </a:solidFill>
              </a:rPr>
              <a:t>requerimientos funcionales. Una </a:t>
            </a:r>
            <a:r>
              <a:rPr lang="es-PE" b="1" dirty="0" smtClean="0">
                <a:solidFill>
                  <a:schemeClr val="tx1"/>
                </a:solidFill>
              </a:rPr>
              <a:t>vez seleccionado </a:t>
            </a:r>
            <a:r>
              <a:rPr lang="es-PE" b="1" dirty="0">
                <a:solidFill>
                  <a:schemeClr val="tx1"/>
                </a:solidFill>
              </a:rPr>
              <a:t>el material, la elección de los procesos posibles se delimita considerablemente. El </a:t>
            </a:r>
            <a:r>
              <a:rPr lang="es-PE" b="1" dirty="0" smtClean="0">
                <a:solidFill>
                  <a:schemeClr val="tx1"/>
                </a:solidFill>
              </a:rPr>
              <a:t>proceso seleccionado </a:t>
            </a:r>
            <a:r>
              <a:rPr lang="es-PE" b="1" dirty="0">
                <a:solidFill>
                  <a:schemeClr val="tx1"/>
                </a:solidFill>
              </a:rPr>
              <a:t>debe satisfacer las dimensiones, tolerancias, acabado superficial ya establecidas.</a:t>
            </a:r>
          </a:p>
        </p:txBody>
      </p:sp>
      <p:sp>
        <p:nvSpPr>
          <p:cNvPr id="6" name="5 Flecha abajo"/>
          <p:cNvSpPr/>
          <p:nvPr/>
        </p:nvSpPr>
        <p:spPr>
          <a:xfrm>
            <a:off x="3923928" y="2060848"/>
            <a:ext cx="792088"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s-PE" dirty="0" smtClean="0"/>
              <a:t>Ejemplo:</a:t>
            </a:r>
            <a:r>
              <a:rPr lang="es-ES" dirty="0" smtClean="0"/>
              <a:t> McDonald’s </a:t>
            </a:r>
            <a:endParaRPr lang="es-PE" dirty="0"/>
          </a:p>
        </p:txBody>
      </p:sp>
      <p:sp>
        <p:nvSpPr>
          <p:cNvPr id="3" name="2 Marcador de contenido"/>
          <p:cNvSpPr>
            <a:spLocks noGrp="1"/>
          </p:cNvSpPr>
          <p:nvPr>
            <p:ph idx="1"/>
          </p:nvPr>
        </p:nvSpPr>
        <p:spPr>
          <a:xfrm>
            <a:off x="453306" y="2221530"/>
            <a:ext cx="5342830" cy="2215582"/>
          </a:xfrm>
        </p:spPr>
        <p:style>
          <a:lnRef idx="1">
            <a:schemeClr val="accent6"/>
          </a:lnRef>
          <a:fillRef idx="2">
            <a:schemeClr val="accent6"/>
          </a:fillRef>
          <a:effectRef idx="1">
            <a:schemeClr val="accent6"/>
          </a:effectRef>
          <a:fontRef idx="minor">
            <a:schemeClr val="dk1"/>
          </a:fontRef>
        </p:style>
        <p:txBody>
          <a:bodyPr>
            <a:normAutofit/>
          </a:bodyPr>
          <a:lstStyle/>
          <a:p>
            <a:r>
              <a:rPr lang="es-ES" dirty="0" smtClean="0"/>
              <a:t>Fue </a:t>
            </a:r>
            <a:r>
              <a:rPr lang="es-ES" dirty="0"/>
              <a:t>pionero, no sólo se refiere a los pasos requeridos para preparar una hamburguesa Big </a:t>
            </a:r>
            <a:r>
              <a:rPr lang="es-ES" dirty="0" smtClean="0"/>
              <a:t>Mac, además  </a:t>
            </a:r>
            <a:r>
              <a:rPr lang="es-ES" dirty="0"/>
              <a:t>se refiera a tratar la entrega de comida rápida como un proceso de manufactura, en vez de como un proceso de </a:t>
            </a:r>
            <a:r>
              <a:rPr lang="es-ES" dirty="0" smtClean="0"/>
              <a:t>servicio.</a:t>
            </a:r>
            <a:endParaRPr lang="es-PE" dirty="0"/>
          </a:p>
        </p:txBody>
      </p:sp>
      <p:pic>
        <p:nvPicPr>
          <p:cNvPr id="4" name="3 Imagen" descr="Comida-de-McDonalds.jpg"/>
          <p:cNvPicPr>
            <a:picLocks noChangeAspect="1"/>
          </p:cNvPicPr>
          <p:nvPr/>
        </p:nvPicPr>
        <p:blipFill>
          <a:blip r:embed="rId2" cstate="print"/>
          <a:stretch>
            <a:fillRect/>
          </a:stretch>
        </p:blipFill>
        <p:spPr>
          <a:xfrm>
            <a:off x="6012160" y="2852936"/>
            <a:ext cx="2736304" cy="2880320"/>
          </a:xfrm>
          <a:prstGeom prst="rect">
            <a:avLst/>
          </a:prstGeom>
          <a:ln>
            <a:solidFill>
              <a:schemeClr val="accent3">
                <a:lumMod val="40000"/>
                <a:lumOff val="60000"/>
              </a:schemeClr>
            </a:solid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prstTxWarp prst="textDoubleWave1">
              <a:avLst/>
            </a:prstTxWarp>
          </a:bodyPr>
          <a:lstStyle/>
          <a:p>
            <a:pPr algn="ctr"/>
            <a:r>
              <a:rPr lang="es-PE" u="sng" dirty="0" smtClean="0">
                <a:ln w="0">
                  <a:solidFill>
                    <a:schemeClr val="accent5">
                      <a:lumMod val="75000"/>
                    </a:schemeClr>
                  </a:solidFill>
                </a:ln>
                <a:solidFill>
                  <a:schemeClr val="tx1"/>
                </a:solidFill>
                <a:effectLst>
                  <a:outerShdw blurRad="38100" dist="19050" dir="2700000" algn="tl" rotWithShape="0">
                    <a:schemeClr val="dk1">
                      <a:alpha val="40000"/>
                    </a:schemeClr>
                  </a:outerShdw>
                </a:effectLst>
              </a:rPr>
              <a:t>Producto</a:t>
            </a:r>
            <a:r>
              <a:rPr lang="es-PE" dirty="0" smtClean="0">
                <a:ln w="0">
                  <a:solidFill>
                    <a:schemeClr val="accent5">
                      <a:lumMod val="75000"/>
                    </a:schemeClr>
                  </a:solidFill>
                </a:ln>
                <a:solidFill>
                  <a:schemeClr val="tx1"/>
                </a:solidFill>
                <a:effectLst>
                  <a:outerShdw blurRad="38100" dist="19050" dir="2700000" algn="tl" rotWithShape="0">
                    <a:schemeClr val="dk1">
                      <a:alpha val="40000"/>
                    </a:schemeClr>
                  </a:outerShdw>
                </a:effectLst>
              </a:rPr>
              <a:t> </a:t>
            </a:r>
            <a:endParaRPr lang="es-PE" dirty="0">
              <a:ln w="0">
                <a:solidFill>
                  <a:schemeClr val="accent5">
                    <a:lumMod val="75000"/>
                  </a:schemeClr>
                </a:solidFill>
              </a:ln>
              <a:solidFill>
                <a:schemeClr val="tx1"/>
              </a:solidFill>
              <a:effectLst>
                <a:outerShdw blurRad="38100" dist="19050" dir="2700000" algn="tl" rotWithShape="0">
                  <a:schemeClr val="dk1">
                    <a:alpha val="40000"/>
                  </a:schemeClr>
                </a:outerShdw>
              </a:effectLst>
            </a:endParaRPr>
          </a:p>
        </p:txBody>
      </p:sp>
      <p:sp>
        <p:nvSpPr>
          <p:cNvPr id="3" name="Marcador de contenido 2"/>
          <p:cNvSpPr>
            <a:spLocks noGrp="1"/>
          </p:cNvSpPr>
          <p:nvPr>
            <p:ph idx="1"/>
          </p:nvPr>
        </p:nvSpPr>
        <p:spPr>
          <a:xfrm>
            <a:off x="5293351" y="2227262"/>
            <a:ext cx="3599129" cy="2785914"/>
          </a:xfrm>
          <a:solidFill>
            <a:srgbClr val="99FFCC"/>
          </a:solidFill>
          <a:ln w="76200">
            <a:solidFill>
              <a:schemeClr val="bg2">
                <a:lumMod val="50000"/>
              </a:schemeClr>
            </a:solidFill>
          </a:ln>
          <a:scene3d>
            <a:camera prst="perspectiveFront"/>
            <a:lightRig rig="threePt" dir="t"/>
          </a:scene3d>
        </p:spPr>
        <p:style>
          <a:lnRef idx="2">
            <a:schemeClr val="accent6"/>
          </a:lnRef>
          <a:fillRef idx="1">
            <a:schemeClr val="lt1"/>
          </a:fillRef>
          <a:effectRef idx="0">
            <a:schemeClr val="accent6"/>
          </a:effectRef>
          <a:fontRef idx="minor">
            <a:schemeClr val="dk1"/>
          </a:fontRef>
        </p:style>
        <p:txBody>
          <a:bodyPr/>
          <a:lstStyle/>
          <a:p>
            <a:pPr marL="0" indent="0">
              <a:buNone/>
            </a:pPr>
            <a:r>
              <a:rPr lang="es-PE" dirty="0" smtClean="0">
                <a:ln w="0"/>
                <a:solidFill>
                  <a:schemeClr val="tx1"/>
                </a:solidFill>
                <a:effectLst>
                  <a:outerShdw blurRad="38100" dist="19050" dir="2700000" algn="tl" rotWithShape="0">
                    <a:schemeClr val="dk1">
                      <a:alpha val="40000"/>
                    </a:schemeClr>
                  </a:outerShdw>
                </a:effectLst>
              </a:rPr>
              <a:t>Algo </a:t>
            </a:r>
            <a:r>
              <a:rPr lang="es-PE" dirty="0">
                <a:ln w="0"/>
                <a:solidFill>
                  <a:schemeClr val="tx1"/>
                </a:solidFill>
                <a:effectLst>
                  <a:outerShdw blurRad="38100" dist="19050" dir="2700000" algn="tl" rotWithShape="0">
                    <a:schemeClr val="dk1">
                      <a:alpha val="40000"/>
                    </a:schemeClr>
                  </a:outerShdw>
                </a:effectLst>
              </a:rPr>
              <a:t>que se ofrece a un mercado con la finalidad de que se le preste atención, sea adquirido, usado o consumido, con el objeto de satisfacer un deseo o necesidad</a:t>
            </a:r>
            <a:r>
              <a:rPr lang="es-PE" dirty="0">
                <a:ln>
                  <a:solidFill>
                    <a:schemeClr val="accent4">
                      <a:lumMod val="60000"/>
                      <a:lumOff val="40000"/>
                    </a:schemeClr>
                  </a:solidFill>
                </a:ln>
              </a:rPr>
              <a:t>.</a:t>
            </a:r>
          </a:p>
          <a:p>
            <a:endParaRPr lang="es-PE" dirty="0">
              <a:ln>
                <a:solidFill>
                  <a:schemeClr val="accent4">
                    <a:lumMod val="60000"/>
                    <a:lumOff val="40000"/>
                  </a:schemeClr>
                </a:solidFill>
              </a:ln>
            </a:endParaRPr>
          </a:p>
        </p:txBody>
      </p:sp>
      <p:sp>
        <p:nvSpPr>
          <p:cNvPr id="5" name="AutoShape 6" descr="data:image/jpeg;base64,/9j/4AAQSkZJRgABAQAAAQABAAD/2wCEAAkGBxQSEhMUEBMVFRUVFBUXFBYWFRcUFhkaGBgaGRgYFxYYHSghGBsnHRYZIzMiJyktLi4vGB8zODM4NzQtMysBCgoKDg0OGxAQGywmICQsNCwsLCwsLDQ0NDU0NCw0NDUwNCwsLC80LDQwNCwsNyw0LC8vLTUsNCwsLC8sLCwsLP/AABEIAOoA2AMBEQACEQEDEQH/xAAbAAEAAwEBAQEAAAAAAAAAAAAABQYHBAEDAv/EAEQQAAIBAwMBBQYDBAgDCQEAAAECAwAEEQUSITEGEyJBUQcUMkJhgSNxkVJicoIVJDNDU5KhsWPB8CVEVGRzosLR4TT/xAAbAQEAAwEBAQEAAAAAAAAAAAAABAUGAwIBB//EADsRAAIBAwICBwcCBQMFAQAAAAABAgMEESExBRITQVFhcYGRIjKhscHR8AYUI0Jy4fEzUtIkQ2KSohX/2gAMAwEAAhEDEQA/ANxoBQCgFAKAUB5mgIxNciMzRZwQ6xhjja8hVnaNPMsqLuPGBuH1wBKZoBQCgFAKAUAoBQCgFAKAUAoBQCgFAKAUAoBQCgFAKAUAoCB7Uax3K7I2CyurNuYZWKNf7Sd/3VBGB8zFR64ArumWrRiMQqVuJ0ZbYOoLW9uWDS3M3rNIxV2zyzlFx4WNAc9t2+it2m89OtFSD3lmaSaW4zhlTn8QBTkn6Z8xQF90zUYriJZbeRZI3GVdTkH/AOj9PKgOugFAKAUAoBQCgFAKAUAoBQCgFAKAUAoBQCgFAKAUBx6tqKW8TSSHgYAA5ZmYhVRR5szEADzJoCjw+Npbi68So698qAt3syn8GziJ+OOInnHDyknjBFAcHaa9mUm0idVv71O8vJgfBaWy543ddqgsB0yS7cFqAy27/wC1LmKzsfwrC1U7Wbwqsa8zXUv77cnnnoPWgNu7PRrY2okVHWMhIrO1Aw7Ak7Cy+c0rEuxONq4zjDGgJ/Qu0MN13gicFopO6kxnb3gGWVGIG8DnkehoCYoBQCgFAKAUAoBQCgFAKAUAoBQCgFAKAUAoBQHjGgKFe3z306CBsJ4jA+chIxlZL0jpz4o4fInL9OgHLqesw20C3YTdDF+FpduNxM8rDb3+OrFssFbk7SzZy/AGWds9RlgV7NWMt9eOr6jImWYsx/Ds0wc7VyAVH0HSgNC9nfYxLeMpLt2xsJL2ToskqeIW4Y8GGLq55DPx5MKA87Wa1JczJHbtsnnR/dy2f6ra4Pe3kn7MkighehCnGcsRQEtosNtptn75KCkFvEVtUYbXIbrMwP8AfTHHllVIXjxUBK9lO1EkkaC/QRTOFYhQQkffPiCFyxyZivJAHAGWxkZAtwNAe0AoBQCgFAKAUAoBQCgFAKAUAoBQCgFAKAqHbDVA263XcVGzvwmAz95xHaxk9Hl8/wBlMnIyDQHEbcASwyyKAAJtUmBwqqFylqh6IuwKMcHu+fifNAZ/2l7Wkf8AacgwTvi0e3PGxPha8kU/lhfzH5gDn9lXZWQsty5PvNwGa3LeIwxk4kvHyDljnbHnqxJ6ZwBfO2GsQW0BgjXdb2+xGjDktcTnmO0BGSxJw8h5OCAQdxwBzdj+zzSNM12waSRxLqMnRSwAMdkp/wAOMbS/PkEPGcAcWoar/Sd2swVWtLaUpYxtkJcXCjxXDnGBBEMkt06DOTigOPV75yY4LV91xOJGjlclTFE39vqU3PgZ14jzjZGODzigJz2f62yQyPHn+jbdVt7TcrNPcyhsF48n5mbaFAI6DjBoDQ9P1GKYMYZEfYxR9rK2114ZG2nhhQHXQCgFAKAUAoBQCgFAKAUAoBQCgFAKAie0OqmBAIwGmkJWFW+HIGWkkORiNF8THI4GByQCBUtMRlWOWPdJNKXWxEgGWZxma+nUYxkc44KoFQAM2KArvam9iffad43uFmRLqc/G+4nJ3LACBhmZ8ZwAB04AGQKJo9s+sXsl3dI3u0OxREmBu+WCzhzxubgH0G4kigNtkY2UJG6Nby4UvI3HdQRxDBYAgfgwqwVRjxMRnliaApehWrXk0M8SsEXemmJIclVz+PqMwPxtlvDn4nI6DmgJftleLgaRZSGNETvNQnzkww/EwZz1mkJ+pO/6mgI6/uorWAmSPZHGiw9wGLPtOGgsFx1kfiWZuT0XkYIAirHR57mZ7Rn/AKzchZdXnGP6vD1Szj8lOOo+gHIFAdfbftStvFFHYgAsoi0yJMkhD4Gu8erZKRfzPk54AnewXZp9OjS3iIN5OVmvZSN4ijByEwerNygyRyXb5cUBogv4+8MW4b1VWK88BiQuT0ydpwM5ODQHSDQHtAKAUAoBQCgFAKAUAoBQCgFAc99eJDG8kh2oiksfp9B5n6UBQ5cXDzTXg2xIgN0CC2yP4o7JQM7mbh5QvxHYnPGAOftFqs8e1Ilxqd+uyFDgiztx1ZiCQu0Esx82HmFFAZRq/wDXZ4dK0w7oI3JaU/30vWa6lbzUYOM+Q/KgNg7JaZBZ2yTlWFvbgi1BGZJXfwtcFfOSUnag6hGA43EACta5M15PNDKTsUxtqjRYLHxEW+mwtnxNuYg+rsx4HFAWjVb86ZbbxGrX93sht4UwyqQNsUKdPwo92T6ksfPgCv6VZGBNu8SStK8s0zkFJbiPmWd//LW3QD5pQBjgGgICTUmdo7mKNpMu8OjQPgtLMxPfX84PB8WTz5kDAAzQFkukh0qzlhkcvjEupzBsPPLICVtkbrl/PoVTnq1ARHYDT5JHbWb9O8nmcR6dB8O5iMKVX5UUAgHyVHbHQkDX9D0zuUO9t80jb55P2nIxx6KoAVR5BR55yBGXvYyCVomkaVjHc+8t4+JJOimTGMhRgKBgBRjGM0Bw6D2tlJk/pCMQFpHaNBy0UO/uou/Ocb5JMhAoy2DjoaAuYoD2gFAKAUAoBQCgFAKAUAoDw0BRta1J7udI7cqyq7CDJLK8sZxJcyKOGhgPAB4eUqOMA0ByXt7b20DTyc2VmxMeWJe8u8ndIxPx4fOCc5cs3yqSBmPbLWpbdJVmOdSv1BuMZPu1u3wWqejMPiHpx9aAtvsz7Dd0himA3uFa/P7KHDR2QPqww8v7pCY5zQEp2u195XhW0UNJIzR6dGeFBAKyXz56Ig3Khx0LMMgjAHV2T0q3s7b3mRx7tbB3SRhzNKRiW8bOSxblY/RSeTuGAIO1kkuZn1C73RySRfgKAWe1s2JUOgH/AHmYkomOeSeelAcGuSrI0tvIRDbQLG2pOmAsUSf/AM+nwkfEckbsE5dmPlgATPZm2dMahMgS5uEMWnW7DEdrbKuQ7DPgUIAzH0OOrYoCr2FoNbvNpdhpliWeWVztMzElpJXPQNIQT+6o8qA1zSEUhr2fEUSREW6MAiw26jJkYfKzAZPoqqMA7sgQ2m9qjJqccPdu7zRligOBa24GY3lHnLI20kdVVkHXqBMaj2tjxi0KTuX7oEN4BJkgR5HLSHBO0dArMSBzQEd2OsmuW95mO4B2bOQRLOMo0ox/coBsiGeRuY8kGgLuKA9oBQCgFAKAUAoBQCgFAKArHa/WAimFXKkoGndfjjiZtiqg85pW/DQeuT5YIEXb2rL+ACIpZI1a5ZWwtpaLkRwo3kxAIBOOe9fPAFAUTtJ2miO29ZALS1Jh0m3PAnmTg3BT/CTAwfyHBNAQvs40GW4mF9cfiXE0je6CQEhpBzJdyLjmKLII6AttXIOKA1DtPqUNnbvb727qJQ95ICe8cyHcIQw6zzNyfNUJPGVNAQ/ZLRJLmaSS4G2eZUN0ADi2tiAYbGPpsd12s46hOoywNAfjtFqK6lcd1Gu+wtJFQRpwLy6HwQLgYMSYyx6AAseMGgOXWdUkTYsBWW6uJCLYhcCSXGx73Bztt4l8EWeMIz5IwaA4+zmjxTNgsW0ywcyTzEFjfXnzN6uoJCqOSeBzu4A5+3OqXF7ciwth/WrnC3AB4t4RytsWGQMDxykHlsDoAKAvvZzs7GiJYwDNpakG5cqP6zccHZ9UUjc3B52LnhhQHL7Qu0wUEIveLHKqRRYz71d5BSLHVooyVd8dW2rnhhQEFLby2UXuUUgbVNQ3TX1wekEXJdyflVVyo9TkjqBQEn2c0NX7u3gDpCkW3JwrJA/LO2OlzckZPmkQ6KTyBeNEURy3MKgAIyOigBQEkQAAAeW6N6AmKAUAoBQCgFAKAUAoBQCgI3XNU93jyF3yOdkMY6ySH4Vz5DzLHhQCT0oCnabEwHvTAznvfwAFCi5unGwzn9iBBlEzjCIzeIlTQEL2qugxk09ZiFA951q7AAwpA/CU44ZvCqqOQoUc+KgM5gjOs3hZgYbC0RQFUZMUCnCRoBndNIePMlifSgNvtYjZwhxGoup1EUEOR3cEajKRkjpHGCXkbkk7uvhFAUmxQ3s8ckeZYIpmFmH/AO93fWa8m4/sY+Tjp4VUfskCw9q7xrdE0yxl/rM4aW6uHbmKI8z3Mh8icnA4ABwMAAUBDkwWlvnxxW0MHHJSRIX/AEIu7ojPkUjHy55Ah7e1uJ5u6ACX99Gve7RhdPsOgiX9l2Xy4OMeuaAle1+uwafaxR2iju4SY7GPr3044e5YfOkbE4Jzuk58gaA6OwHZiSyjBbnU78M0jnxNbQk5d2J+bJHHzOQOQpIAuGu3sdjbrbwN3WI2Z5DlzDEv9pO5PxSEnC5yXds4OGwBQ9KuVij/AKXuoiAo7jSLRssxDZ2uepMkjEkt16nJ4oD92VrJGJmnXvrudw915LJMq94lmG8oIkAeVunATJOVoDT+zdgIoEyd0kgEkznq8jjLMfp5AeQAHlQHjHbfLz/a2zg/nDIpX/S4agJegFAKAUAoBQCgFAKAUAoCJ1rREucbiytgpuX4u7YqZEXPC7wu0sPFgnBoDzT4EEzmO3aMBAneEgKwXAVY4wx8IA64A9POgM49onYKaaBodKXapuDNcxvvVpnc8MJW4dVyfD5deTigJTsR2fhs4Aznbb2pZ2cjHf3CjEk5HxFEwUjHmdxwfCaAhu09/JdzSQEmItFvv3OCbWzzkWy7c/jydWAzksq5IHAFhkvE0qzN1LERK6rDZ2qkEopOIYFxxuJ8cjDPOQCQFoCA0yxkj3mcCW6nlBujuAWWfG+O13dVt4UHeSkfsBRnlaAgb7VFlb3lw09vBOy2iN8WoX7nDTlQeYlIGB0C7VA5IoCzRQDTbab3mXN1MnvGqXIYd4iNkLDERjEjnKIBjHjYEYUUBXuxNj75M2sX0eLeErFYWw+ZlOyKOMHggMQB6uST0NAatbj3SKS4ufHczFdyod25jxFbw7seFc4HAydzEZJoDP3t/wCkrmWOaQC1t2EuqTBj3csiDKWsbnH4MQz6dWYgMc0AS8a9nF8+Ioo1ZdNjcYSGJOJb94+nA4RfNto4wDQF10HQ9kEkrIVdoXSGNiS0UbZY7ies0jfiSN1LEAk7QaAsekzB4IWHRoo2H3UGgObUgBcWree6VPs0ZY/6oKAlM0B7QCgFAKAUAoBQCgFAKAUByWljHCGESKgd2dgvGWbkn70BEWfe28d5cT72BZ5YoS5dkjRB4M5IyzBmwOgcDJxQHktjLdWyNI8JmGJo1UFrdZCmYt43ZlCMQwPGSA2BxQFe7MdlxaK7XjeCBvebiaTH9YuAN5mP/Ci+QH5st5AkCBS9e+uBqEmUjUSDT1ceGGFOJr+RT1byQY5YrxgZAHHrMneN7nG3cDuS15IeWtLLIkKM3/iJjh36kkqOcZoDv7JW27u9RaHCKPdtGtCcYBB/EYnozAFmbyAc88UBXZYn1u+FnBLutIX769uBx30nR5B+7hQkY8lXPNAav2etY5e7nVVS1t1K2K8AbQpVrg+m4bgv7hJ+bAAqParXprqaGKz/ALe4DLZ85EUBBEt84HRnAKx+iEnILFaA4NShh2jSrVmFlZ7DqMiY7y4lY4S2THWSRxgj148uQLX2a0kzyF5FTu42UOEO5DJEfw7ePjmC3+26XeSBjkC9fnQENoFysdttldVEDSQksQoAjcqhJPTKBT96+N4PsYuTwlllT7We0K1RoDCTO0Uu7w+FOY3XBkI/e8ga4SuYLONS2ocFuajXOuVN41+xEXPbLVXAuI4O7gTxFdmQy+ZO7xMuDncowK4OtWftJaFnDhnD4voZVMzemex/LPc2Xbsj2zgvlAH4c2PFETk8dSh+YVJpV41PEpr/AIZVtHl6x7fv3lnBrsVx7QCgFAKAUAoBQCgFAKA/EiZBGSMgjI4I/I+tAQdxbxafazNCNgG6WRj42JJG923MN5x5Z8gB5CgI2e4iudLZr9Gkjm3BYyfxZMuRCmEC4lJ2jaB4Tx5ZoCq6kZkhkmit++dZIo1RELRNcKdsMQPT3W2J69Hmycgg0BC6NoYuJHtZJN1tA/vOr3eeLi4Hi7gP5omTnr0J4O2gPfaD2glkdLW0Q+83SCGGILta2tXxhcfJLKAGfONiKqkAgmgLd2Y7JpBCNNhO5F2vqUoA/FZgCLcE+TADcOcR8cFsgDp9oPaGOKN4zzDFtWZFHMsjDMVmgH7XDPxwnHzcAVqNZ7KPcAH1rVT04xbx48/2URQPXkDrigOvs3o4xDb2kjbQGdZhgsQ/hmvmJyN8nMcOc4G5uR0A1CxtUijSOJQqIoVFHQADAFAVv2ido2sbbdFjvZGCISMgcZZseeAOPqftXGvU5I5RY8Ms1dVuWWy1ZkxjM6+86lPKVkY92iANJIVwrMoPhjXAA3Y5x0qDJ5XNUZq6cOSbo2cFle83suzvb7josYp5Ap02xKhHU99gzS5AwfxXwo/JVHWkJTafRx6tzzdUreEoq7rZeV7Oyxr1LXzbIm5uriOffK0qzqficsJB/m5xgnj0qPKU1LLzkuadK2qUeSCi4PqWMf5/NyRjaO7YMGW2u8ghgdkMh8jn+5kJxz8JPpXZSU32S/PiV9WlUtU1hzpdm7ivrH4ouvZf2gPG/u2qKY3XAEpGPoO8H/yHB6/WpVO5afLUKC94LGcens3mL6vt9tzSY5AwBUggjIIOQQehB86mGcaa0Z+6HwUAoBQCgFAKAUAoBQH4mhVxtdQwOMgjI4ORwfqKA4tX0tZ1ALFHXd3ci/EhYbSyjpu2kgHyzxQHLp9rGkoWK3KpHGYxKWXbgY8CruLH1JIHI8zQEZreiCOBo7CKPKF5zaqVQTSnlA5J4Tcd2OhKqMgUBSewfZ2e13Xd0N+qXzOIVkBbuh1klkA6KOCenG1QctyBfL+dbC3WGFgZnDt3knIBHimupyMeFc7jyMnao6igM+0qaIhtVut/uNmWFhGw8dxMxw1y6/NI8hOMgY+m0mgP3YwSM0txeIzXV1tEyL1SN+bfToifheQAM5+RFYtgkNQGn9n9LMCHvCHmkO6Z1G1S2MBUHlGowqg9ABkk5NAS1AVD2oaR7xYyFRl4SJV/JfjH+Un7gVwuIc0Cz4RcdDdRzs9H9PiZNft3llayL/dd5A49DkyKfurH/Kar6msIvyNnYvkuatN/zYkvk/ob3pNtGkMSQ47tUXZjoRjg/fr96tYJJLB+fV5znVlKp72dTPfbRbxgW78CUll+pQDPPrg4/wA1Qr5LR9Zp/wBLTqc1SP8ALhPz/wAGWmq42RMWmqq6LDeKZIl4R1x30X8DH4k/cbjpjGK7RqZXLPVfErK9jJSdW2eJPdfyy8ex9617Sf0PXrnTNpDC5s3PhZSdvX5c8xP6o3/7UiFSVLviVNzZUL9tY5Kq3T/NV3o1bQ9dhu4+8t33Dow6Mp9GXqP+dT4VIzWYsyV1aVbafJVWH+bEpXsjigFAKAUAoBQCgFAKA8NAc9vZJGzsiKrSNucgYLHGMn1PFAQXZqwnWe4lnVERmZYFXCsV3tueVFXG9sKQ24+HHAOcgSGnSxyTTsrI7xkREiPa8fzGNnPXqGxx1B9KAofabRLq7u/d5QUikAlvLkEiMW6N4LSFuP4mJxksT0AFARr3K3s8UsaILG1YxadCRiKSSNfHdSDoIIlBOfPAGcnBAu/Y/SAcXLhj8Xcb87zvOZLmQHpLLj81TCjHIoC20AoD8SICCCMgjBH0PWgTw8owpNLMV1e6e3SQMYf40/EgI480LKf4iKrHT9qVP0NvC55qVG7XVpLwej+OGeaH27u7WMRIyug+ESAkr9AQRx9DXOFzOCwTbvgdrc1OkeU3vjrIbW9Zmu5O8uH3NjAHQKPRR5CuVSpKbzIsLSzpWtPkpLH1OOGJnYKilmPQKCSfyA614SbeESJTjBc0nhdrLho3s3u5sGXbAp/b5f7Iv/MipVO0nLfQorr9RWtLSGZPu0Xr/Znw7QWUmlXJjjbvIpIwSsgBSRTwQ69Mgg4PUeRr5OLoTwtUerOrT4rb9JNYlF7rdPuf02Plp4Ib3jSnZJEyXty25wAMnZ/jR4zwfEMdPOkc55qXp+bnyuly9DfpOL2mtvP/AGv4M0bsd28iu9sc2Ip/TPgf+Anz/dNTaNyp6PRma4lwWra+3D2odvWvH7lzzUkpD2gFAKAUAoBQCgFAKAUB4aAi4bRLSOeTxOSWmmbG6RyFA+FQMnaiqAB5CgI6KALZXD6njbPvkniySsauoXuVI5YgKBx8TEkAZAoCB7P6P38mwp3cMQRZIwTtRVw0VkuPP4ZJj5sVQ5HQDQwKA9oBQCgMt9r9i0UltexcMrhCf3l8cZP04YVDuVhqaNJwKqqkZ209ms/RlG7T26rNvjGIp1WaMegk5K9Plbcv2FQa8cSytnqarhlZ1KCjL3o+y/L7rDIk1xLAuvZbtwllbCNbYPNvOX4TKk5G5gCzEcjHAxipdG5VOOMame4jwWpeXDm6mI4231+SRfb69s7xIZWvTHGmHaMTLGGPBxIp8XBHSpjlColLmxgzdKhd2kp01Ry3om4t48HsUX2hagb+Tfaxu8NujBptpCklhnk+XT69aiXM+keYrRdZouC26sYcleSU5vSOdSkxSFSGUlWByGU4IPqCOhqInjY0MoqccSWUyfimjvmCy4iuWICzAYSU9AJVHwsTjxjz6jzrupRqPD0faVM6VSxTlT9qkt4veP8AT2ruZoHsv7Qyy97bXLFpIcbS3LFQdrAnzKkDn96ptrVcsxlujNcesKVJxr0ViMvTO69V1GgVLM8KAUAoBQCgFAKAUAoBQH5dQQQeQeCKA5dS09ZlCtkFSGRuCVcZ2uAcglScjIIyBQHumWCQRJFHnao8+SSSSzMfNixJJ8yTQHXQCgFAKAh+1eki6tJofNlJT+Icr/qBXipHmi0SrKu6FeNTsZh0eZ7LB+O0fp5mKY/r4JF/SSqua5qfgbuhJUbv/wAai+K+6+RD1GLk6tJsxNNHEzhA7hd55AzXqEeaSRwuazo0pVEs4WcGs6B2O0+GXu93vM45bdhlT6sq8J9NxJ9KsqdCknjdmKvOLcQq0+fHJB7Y0z5vV+WhN2U0k63MVza+724Qou5lywIYOcLwqgY/66dk3JNSWEV9WFOjKnUpVeebeXo9Nsd7ZgJ/X61TM/TFseqxBBBwQcgjgg+oNE8HxpNYZcrTVBb31te8BLlQ02OAGPgn/Ibxu+9S1PlqRqdv4zO1LZ1rOrafzU37PhvH4aG2rVoYQ9oBQCgFAKAUAoBQCgFAKAUAoBQCgFAKA8NAYz2hsVtNVdH4gvAQ3oBNwW5PyyYb6Cq+ceWrh7M19pWlXsVKPv03n0+60KVd27Ru8bjDIxVh9QcGoEouLwzWUqkakFOOzWT5A46V8PeDS9L18JaW9rpUebqZB3p67G6O7E/NwSPIDH5VPhVxBQpLV7mRuLBzuqlzfS/hxeneupL69bfmT83Z6eSEQ32pNlhgqgjQH6FsBn+/Wu7pSccTmVsL+hTqurbW6063l/2Rn/bPsW9jtcN3kLHAbGCp8gw+o6Een6wa9u6evUabhfGIXuYNcslrjt8Cqio5dE3ZHvrOaL5oG7+P+A4SZeT/AAN/Ka7x9qDXZr9ytrfwbuFVbT9h+O8X815mxdgNX95somJyyDu3/NAOv5jB+9WdCfPBMw3F7X9tdSj1PVeDLJXYrBQCgFAKAUAoBQCgFAKAUAoBQCgFAKA8NAUD2v6P3tqs6jxQNz/A+A36EKfsai3UMxyuovOA3PR13Te0vn1Gb9o370QXI/vo8Sf+rF4JM8nqNjfz1ArLOJ9pruGPo1O3f8j0/peq+q8iGrgWhofsaKd/PnHed0uz+Hd48f8AsqdY45mZb9UKfQ08e7nXxxp9Tn7T9j7+e9lbYXDyEpJuGwIT4RzyuBgYx5V5q29WU2zrw/i1hRtIxzhparGrfX6k97TrxYbGG1d98rd3+eE6sfoTxXa6ko01BvUreAUpVbyVxFYis/HqMmqtNsSGgX4gnR2yU5WUDzjYbXH6E/pXSlLlkm9iJfUHXoShHfdeK1Re/ZrObS+uLJ2yGzsPGCU5DDn5kOfsKmWzcKjpszfHIK6tKd3Fbb+f2ehqoqwMge0AoBQCgFAKAUAoBQCgFAKAUAoBQCgFAc+oWizRvG4ysisrfkwwa+NZWD3TqSpzU47p5MHt7RljvbKT44GM6eWTF4ZSOfOPxfy1VuPsyh2am8hWXS0bmO0vZfnt8dCvCohfn2tLp4nV4mKOpyrA4Ir6m08o51aUKkHCayn1M17Q11aeNTNNFAjKCH7tXkII4bAO369as6fTyWW0jDXf/wCVQm1CEpNPbLS+59tJ0/Thc7O897umyzPIe+I28848C9eB+VfYQpc2M5Z4uK9+7fm5ejp7YWn92Zf21sBBfXEa/CHyPoHUPj7bqgV48tRpGw4VXdazpze+Plp9CFriWBZZ75gtlep8UTCKTn5osMmfUNGcfytUhyeI1F1aMp4UFzVrOW0lzR8Ho/SXzRutncrJGjpyrqGB+hGRVunlZPzypTdObhLdPB96+ngUAoBQCgFAKAUAoBQCgFAKAUAoBQCgPDQGTe0i3NpqFveIPA+N/oSvhcH+KM/6GoNwuSopmp4PP9xaTtm9Vt9PRlG12xEE8sa8qGyh9UYB0P8AlYVBqR5ZNGrsq7r0I1Hu9/FaP4nCK5kpmk9ku2Vu1t7pqPChdisQSrL5BtvII9fyqfRuIuHJUMlxPhFeNx+6tN85xpnPdnqJ3RprOAN/RNu88jDqofb9A80nCrnyzXaDpx/0ll/nWV11C7rtfv5qMV24+EVq2U/tf2QuI4pL25lRpGkBdF6AMccE9cEqMDyqLWoSS55PUveGcWoTqxtKMWopaN934ykiohoSb7N/iLcW2MmaPdEP+LFl0A+pG5fvXalqnHt+ZW3/APDlTuP9rw/6Xo/ozS/ZLq3e2hiY+KBsDnnY3K/odw/ICp9nPmhy9hk/1Ha9FddItprPn1/cvdSzPigFAKAUAoBQCgFAKAUAoBQCgFAKAUAoCr+0bSfebGUKMvGO9T1ynJA/Ncj9K414c0GWPCrnoLqLez0fmZBe/jWcE3VoSbeQ/u8vCfspZf5RVbUXNBS7NDbWj6K5nR6pe2vHaXx1IWo5bk12Mso5r2COf4GbkdNxAJC/cgf7V2oRUppSK/itapRtJzpbpenebHqsN5uEVkIIIdozKRuYfRIgMZGB145qzmqmeWGEu0wdvOz5XVueacs+7svNla1mz0+AMdRuXuZyCACxcgkEZWJDhf5uOK4TjSj/AKksstrWtf1mlaU1CHhj1b1fkZQ306Z49fvVczarbU+tnctFIkicMjq6/mpBH+1fYyaaaPFakqtOUJbNY9S99nL1bXVVKcQXahl9MSjcnl5Plf1qZTlyVu6Rm76jK64a+b36Taflv6rU1/NWRiT2gFAKAUAoBQCgFAKAUAoBQCgFAKAUAoD8uuetAYfLpfcX93YHhLgEReQDf2sDDA8jlOP2iKrJQxN0+029O557WldreD18NpffyKiykEg9RwftUNrBpk09UEcgggkEEEEcEEdCDXwSipLDNH7Fe96lu94upfd4sBgrbGckfCWUAkY6k1PodJW96TwjKcV/acOx0NKPPLbOuO/DyScWraOJ/dRbITu2d60KMhb6yMd554zj717U7fm5ceZDla8WdH9w6jWmeXmaePBaeRV/aT2Xjs5I3g4jl3eDOdpHJxn5eaj3VFU3ldZc8C4nUu4SjV96ONe3+5TKil+TqMZLJXBxJaSgZHXupTlecc7ZM/567e9Tz1xK3Cp3jg/dqr/6Wnxj8jbuzGqC6tYZh1dPEPRhww/UGralPngpH59f2ztridJ9T+HUS1dCIKAUAoBQCgFAKAUAoBQCgFAKAUAoBQCgMy9sOmle4vI+GjcIxA6c7kJ/Jgf1qHdxxia6jSfp+sm520tpLP0fwKF2niHerMgwlyizqOoDPnvEzgfC+4flioNZLmyuvU1PDKjdLopbwfK/LZ+awRFcSxL17Pu10NnBPHcBjubegUZJyNpGc4HQdamW9eNOLUjOca4VWu60J0mtFh56usrtrpUt1M3uUMpXeSmQPCM5G5/hBrgoOcvYRaVLqnbUl+5ms417/Bbmk6v2P36cxkQG8EYZ5NxkZmTr428iM8dBnjpU6dvmlr7xk7bizhfJQl/Cbwlokk+5dnb6mPVWG7JfsvMom7uTiOdTC/03/A3PmrhW+1daTXNh7PQgcRg3S6SPvQakvLdeayi/+yW/MbXFnJwyMXUfkdrgffB+9TLOWG6b6jN/qShGcad3DaSx9V+dxpdTzKCgFAKAUAoBQCgFAKAUAoBQCgFAKAUAoCL7RaYLm2mhP94hA+jDlT9mANeKkOaLR3ta7oVo1F1P/JhsSGSzkiYfi2khfHn3bnZIOnyybT/MaqpJuGHujf05qndRmvdqrHmtV6rPoQlRy4OvSLlIpo3kQOiuC6EZBXz4/L/avcGlJNnC6pzqUZQg8NrRmht27uLhxb6VbKvoSASB644VB9Tn9am/uZSfLSRl1wShbwde+qZ/PV+XyJfT9C1SNJSbyMyS4J3Kz7CM/AeFXOf2fIV0jSrpP2tWQK19wyc4pUXyx7MLPj1v1Mo1rSJbSUxTrtYcjzBHkVPmKr6kJQeJG1tLuldU+kpPKOEH0rmScZLjFqndXVpfj4ZQO+9A6/hzDA8iMP8AzVL5+Wcanbv9fuUP7bpbatZdcfd8HrH/AI+Rt0bZGfLyq1Pz/Y/VAKAUAoBQCgFAKAUAoBQCgFAKAUAoBQA0Bjnaq1Wy1Xe/EF0G7z0xL4ZTz6Md9V9WKhV12Zr7GpK54fyx9+nqvLVfDQpF/aNDI8Ugw0bMrfmDjI+h6/eoMo8rwaqhVjWpqpHZrJ8DXk6mueye2VbKWSMAzM7g+vhUbF/LJ/1qzs0lBtbmH/UdRyu4U5v2Ul8dyr6E+pS3yEmff3gMm7cIwoPiBB8OMZGB9qjw6Zz6y4u48Np2cklHGNMYznq78kl7Z7hDLbICN6pIX9QGK7Mn+Vv+jXS+ayl1kT9LU5qnUk9m1jxWc/NGc1ANWTcOTp8m/wCEXMfdH94o/eAfTAT/AErt/wBp57dCueFfx5d+R83hlY+psPs6vzNYQluqAx59dnhB/QCrK2lzU0YfjdBUb2cY7PX11LLUgqhQCgFAKAUAoBQCgFAKAUAoBQCgFAKAUBRva1o/fWfeL8UDb/5Dw4/2P8tRrqHNDPYXfAbnorrke0tPPq+xmOvt3sdvcjq6d1Kev4sIAJP1KFD9ar63tJS8vQ1/Dm6cqlu+p8y8Jf3yQtcC0Jvsx2omsXJiwVbG9G+E46H6H6iu1KtKm9Cu4hwyjexSno1s1+bFmuvapcMu2KCNGPAbLP8AovmakO9k9kVEP0xQi8zm2l5FdudFuJC017IsO7ktcMQ56/DGAXPTgYrg6U37U9PEs4X1vTSpW0XLGiUFovF7fEW/uqMEghlvJOcFwUQnn4YkJYjz5I6dK+rkTxFOTE/3U481WapR7tX6vReS9Sxwdib69KG47u3iXO2MKFCAkk7Ik4BJOSScnzrsrepU97RFXLjNlZJqhmcnvJ9fi3r5YwahoelpawpDF8KDGT1J6ljjzJqfCChFRRkbq5nc1ZVZ7s769nAUAoBQCgFAKAUAoBQCgFAKAUAoBQCgFAfK5hDoyMMqwKkfQ8GvjWdGfYycWpLdGD29n3bXenysA28GEsQFMkeQvJOF3o2M/wANVahvTfkb91+ZUr2CysYljfD38eVo4U7N3RJDQPGF+J5R3Uaj1Mj4XHPrXFUZvqJ8uKWkY5U0+5av0Wp9DZWsPM0xnb/Dt+Fz9Z3GMeXhU165IR3efD7nL9zdVv8AThyL/dP/AIr6sntHsr6cYsbZbSMj+1wVYg/8Z/G3HmuOldoRqSXsRwu0rLmrZUX/ANVUdSS/l6v/AFWnqWTSvZfGG33kzTOTkhcquf3mJLN/pXeNms5m8lbcfqSq1yW8FBfnki8abpUNuu2CJIx57Rgn8z1NSowjHRIoK1xVry5qkm33nZtr0cT2gFAKAUAoBQCgFAKAUAoBQCgFAKAUAoBQCgPDQFA7fdg2vJBPbsok2hXV+FbHQgjofL68VEuLfnfNHcv+E8YVrHoqqbjusdRD6b7MbiQKL24KovwojGQgfQtwv6VzjaSfvsm1v1BRptu3p6vraS+X3LtofY20tcd3CGYf3knjf9TwPsBUmFCENkUd1xS5uH7ctOxaIsOK7Fee0AoBQCgFAKAUAoBQCgFAKAUAoBQCgFAKAUAoBQCgFAeGgAoD2gFAKAUAoBQH/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6" name="AutoShape 8" descr="data:image/jpeg;base64,/9j/4AAQSkZJRgABAQAAAQABAAD/2wCEAAkGBxQSEhMUEBMVFRUVFBUXFBYWFRcUFhkaGBgaGRgYFxYYHSghGBsnHRYZIzMiJyktLi4vGB8zODM4NzQtMysBCgoKDg0OGxAQGywmICQsNCwsLCwsLDQ0NDU0NCw0NDUwNCwsLC80LDQwNCwsNyw0LC8vLTUsNCwsLC8sLCwsLP/AABEIAOoA2AMBEQACEQEDEQH/xAAbAAEAAwEBAQEAAAAAAAAAAAAABQYHBAEDAv/EAEQQAAIBAwMBBQYDBAgDCQEAAAECAwAEEQUSITEGEyJBUQcUMkJhgSNxkVJicoIVJDNDU5KhsWPB8CVEVGRzosLR4TT/xAAbAQEAAwEBAQEAAAAAAAAAAAAABAUGAwIBB//EADsRAAIBAwICBwcCBQMFAQAAAAABAgMEESExBRITQVFhcYGRIjKhscHR8AYUI0Jy4fEzUtIkQ2KSohX/2gAMAwEAAhEDEQA/ANxoBQCgFAKAUB5mgIxNciMzRZwQ6xhjja8hVnaNPMsqLuPGBuH1wBKZoBQCgFAKAUAoBQCgFAKAUAoBQCgFAKAUAoBQCgFAKAUAoCB7Uax3K7I2CyurNuYZWKNf7Sd/3VBGB8zFR64ArumWrRiMQqVuJ0ZbYOoLW9uWDS3M3rNIxV2zyzlFx4WNAc9t2+it2m89OtFSD3lmaSaW4zhlTn8QBTkn6Z8xQF90zUYriJZbeRZI3GVdTkH/AOj9PKgOugFAKAUAoBQCgFAKAUAoBQCgFAKAUAoBQCgFAKAUBx6tqKW8TSSHgYAA5ZmYhVRR5szEADzJoCjw+Npbi68So698qAt3syn8GziJ+OOInnHDyknjBFAcHaa9mUm0idVv71O8vJgfBaWy543ddqgsB0yS7cFqAy27/wC1LmKzsfwrC1U7Wbwqsa8zXUv77cnnnoPWgNu7PRrY2okVHWMhIrO1Aw7Ak7Cy+c0rEuxONq4zjDGgJ/Qu0MN13gicFopO6kxnb3gGWVGIG8DnkehoCYoBQCgFAKAUAoBQCgFAKAUAoBQCgFAKAUAoBQHjGgKFe3z306CBsJ4jA+chIxlZL0jpz4o4fInL9OgHLqesw20C3YTdDF+FpduNxM8rDb3+OrFssFbk7SzZy/AGWds9RlgV7NWMt9eOr6jImWYsx/Ds0wc7VyAVH0HSgNC9nfYxLeMpLt2xsJL2ToskqeIW4Y8GGLq55DPx5MKA87Wa1JczJHbtsnnR/dy2f6ra4Pe3kn7MkighehCnGcsRQEtosNtptn75KCkFvEVtUYbXIbrMwP8AfTHHllVIXjxUBK9lO1EkkaC/QRTOFYhQQkffPiCFyxyZivJAHAGWxkZAtwNAe0AoBQCgFAKAUAoBQCgFAKAUAoBQCgFAKAqHbDVA263XcVGzvwmAz95xHaxk9Hl8/wBlMnIyDQHEbcASwyyKAAJtUmBwqqFylqh6IuwKMcHu+fifNAZ/2l7Wkf8AacgwTvi0e3PGxPha8kU/lhfzH5gDn9lXZWQsty5PvNwGa3LeIwxk4kvHyDljnbHnqxJ6ZwBfO2GsQW0BgjXdb2+xGjDktcTnmO0BGSxJw8h5OCAQdxwBzdj+zzSNM12waSRxLqMnRSwAMdkp/wAOMbS/PkEPGcAcWoar/Sd2swVWtLaUpYxtkJcXCjxXDnGBBEMkt06DOTigOPV75yY4LV91xOJGjlclTFE39vqU3PgZ14jzjZGODzigJz2f62yQyPHn+jbdVt7TcrNPcyhsF48n5mbaFAI6DjBoDQ9P1GKYMYZEfYxR9rK2114ZG2nhhQHXQCgFAKAUAoBQCgFAKAUAoBQCgFAKAie0OqmBAIwGmkJWFW+HIGWkkORiNF8THI4GByQCBUtMRlWOWPdJNKXWxEgGWZxma+nUYxkc44KoFQAM2KArvam9iffad43uFmRLqc/G+4nJ3LACBhmZ8ZwAB04AGQKJo9s+sXsl3dI3u0OxREmBu+WCzhzxubgH0G4kigNtkY2UJG6Nby4UvI3HdQRxDBYAgfgwqwVRjxMRnliaApehWrXk0M8SsEXemmJIclVz+PqMwPxtlvDn4nI6DmgJftleLgaRZSGNETvNQnzkww/EwZz1mkJ+pO/6mgI6/uorWAmSPZHGiw9wGLPtOGgsFx1kfiWZuT0XkYIAirHR57mZ7Rn/AKzchZdXnGP6vD1Szj8lOOo+gHIFAdfbftStvFFHYgAsoi0yJMkhD4Gu8erZKRfzPk54AnewXZp9OjS3iIN5OVmvZSN4ijByEwerNygyRyXb5cUBogv4+8MW4b1VWK88BiQuT0ydpwM5ODQHSDQHtAKAUAoBQCgFAKAUAoBQCgFAc99eJDG8kh2oiksfp9B5n6UBQ5cXDzTXg2xIgN0CC2yP4o7JQM7mbh5QvxHYnPGAOftFqs8e1Ilxqd+uyFDgiztx1ZiCQu0Esx82HmFFAZRq/wDXZ4dK0w7oI3JaU/30vWa6lbzUYOM+Q/KgNg7JaZBZ2yTlWFvbgi1BGZJXfwtcFfOSUnag6hGA43EACta5M15PNDKTsUxtqjRYLHxEW+mwtnxNuYg+rsx4HFAWjVb86ZbbxGrX93sht4UwyqQNsUKdPwo92T6ksfPgCv6VZGBNu8SStK8s0zkFJbiPmWd//LW3QD5pQBjgGgICTUmdo7mKNpMu8OjQPgtLMxPfX84PB8WTz5kDAAzQFkukh0qzlhkcvjEupzBsPPLICVtkbrl/PoVTnq1ARHYDT5JHbWb9O8nmcR6dB8O5iMKVX5UUAgHyVHbHQkDX9D0zuUO9t80jb55P2nIxx6KoAVR5BR55yBGXvYyCVomkaVjHc+8t4+JJOimTGMhRgKBgBRjGM0Bw6D2tlJk/pCMQFpHaNBy0UO/uou/Ocb5JMhAoy2DjoaAuYoD2gFAKAUAoBQCgFAKAUAoDw0BRta1J7udI7cqyq7CDJLK8sZxJcyKOGhgPAB4eUqOMA0ByXt7b20DTyc2VmxMeWJe8u8ndIxPx4fOCc5cs3yqSBmPbLWpbdJVmOdSv1BuMZPu1u3wWqejMPiHpx9aAtvsz7Dd0himA3uFa/P7KHDR2QPqww8v7pCY5zQEp2u195XhW0UNJIzR6dGeFBAKyXz56Ig3Khx0LMMgjAHV2T0q3s7b3mRx7tbB3SRhzNKRiW8bOSxblY/RSeTuGAIO1kkuZn1C73RySRfgKAWe1s2JUOgH/AHmYkomOeSeelAcGuSrI0tvIRDbQLG2pOmAsUSf/AM+nwkfEckbsE5dmPlgATPZm2dMahMgS5uEMWnW7DEdrbKuQ7DPgUIAzH0OOrYoCr2FoNbvNpdhpliWeWVztMzElpJXPQNIQT+6o8qA1zSEUhr2fEUSREW6MAiw26jJkYfKzAZPoqqMA7sgQ2m9qjJqccPdu7zRligOBa24GY3lHnLI20kdVVkHXqBMaj2tjxi0KTuX7oEN4BJkgR5HLSHBO0dArMSBzQEd2OsmuW95mO4B2bOQRLOMo0ox/coBsiGeRuY8kGgLuKA9oBQCgFAKAUAoBQCgFAKArHa/WAimFXKkoGndfjjiZtiqg85pW/DQeuT5YIEXb2rL+ACIpZI1a5ZWwtpaLkRwo3kxAIBOOe9fPAFAUTtJ2miO29ZALS1Jh0m3PAnmTg3BT/CTAwfyHBNAQvs40GW4mF9cfiXE0je6CQEhpBzJdyLjmKLII6AttXIOKA1DtPqUNnbvb727qJQ95ICe8cyHcIQw6zzNyfNUJPGVNAQ/ZLRJLmaSS4G2eZUN0ADi2tiAYbGPpsd12s46hOoywNAfjtFqK6lcd1Gu+wtJFQRpwLy6HwQLgYMSYyx6AAseMGgOXWdUkTYsBWW6uJCLYhcCSXGx73Bztt4l8EWeMIz5IwaA4+zmjxTNgsW0ywcyTzEFjfXnzN6uoJCqOSeBzu4A5+3OqXF7ciwth/WrnC3AB4t4RytsWGQMDxykHlsDoAKAvvZzs7GiJYwDNpakG5cqP6zccHZ9UUjc3B52LnhhQHL7Qu0wUEIveLHKqRRYz71d5BSLHVooyVd8dW2rnhhQEFLby2UXuUUgbVNQ3TX1wekEXJdyflVVyo9TkjqBQEn2c0NX7u3gDpCkW3JwrJA/LO2OlzckZPmkQ6KTyBeNEURy3MKgAIyOigBQEkQAAAeW6N6AmKAUAoBQCgFAKAUAoBQCgI3XNU93jyF3yOdkMY6ySH4Vz5DzLHhQCT0oCnabEwHvTAznvfwAFCi5unGwzn9iBBlEzjCIzeIlTQEL2qugxk09ZiFA951q7AAwpA/CU44ZvCqqOQoUc+KgM5gjOs3hZgYbC0RQFUZMUCnCRoBndNIePMlifSgNvtYjZwhxGoup1EUEOR3cEajKRkjpHGCXkbkk7uvhFAUmxQ3s8ckeZYIpmFmH/AO93fWa8m4/sY+Tjp4VUfskCw9q7xrdE0yxl/rM4aW6uHbmKI8z3Mh8icnA4ABwMAAUBDkwWlvnxxW0MHHJSRIX/AEIu7ojPkUjHy55Ah7e1uJ5u6ACX99Gve7RhdPsOgiX9l2Xy4OMeuaAle1+uwafaxR2iju4SY7GPr3044e5YfOkbE4Jzuk58gaA6OwHZiSyjBbnU78M0jnxNbQk5d2J+bJHHzOQOQpIAuGu3sdjbrbwN3WI2Z5DlzDEv9pO5PxSEnC5yXds4OGwBQ9KuVij/AKXuoiAo7jSLRssxDZ2uepMkjEkt16nJ4oD92VrJGJmnXvrudw915LJMq94lmG8oIkAeVunATJOVoDT+zdgIoEyd0kgEkznq8jjLMfp5AeQAHlQHjHbfLz/a2zg/nDIpX/S4agJegFAKAUAoBQCgFAKAUAoCJ1rREucbiytgpuX4u7YqZEXPC7wu0sPFgnBoDzT4EEzmO3aMBAneEgKwXAVY4wx8IA64A9POgM49onYKaaBodKXapuDNcxvvVpnc8MJW4dVyfD5deTigJTsR2fhs4Aznbb2pZ2cjHf3CjEk5HxFEwUjHmdxwfCaAhu09/JdzSQEmItFvv3OCbWzzkWy7c/jydWAzksq5IHAFhkvE0qzN1LERK6rDZ2qkEopOIYFxxuJ8cjDPOQCQFoCA0yxkj3mcCW6nlBujuAWWfG+O13dVt4UHeSkfsBRnlaAgb7VFlb3lw09vBOy2iN8WoX7nDTlQeYlIGB0C7VA5IoCzRQDTbab3mXN1MnvGqXIYd4iNkLDERjEjnKIBjHjYEYUUBXuxNj75M2sX0eLeErFYWw+ZlOyKOMHggMQB6uST0NAatbj3SKS4ufHczFdyod25jxFbw7seFc4HAydzEZJoDP3t/wCkrmWOaQC1t2EuqTBj3csiDKWsbnH4MQz6dWYgMc0AS8a9nF8+Ioo1ZdNjcYSGJOJb94+nA4RfNto4wDQF10HQ9kEkrIVdoXSGNiS0UbZY7ies0jfiSN1LEAk7QaAsekzB4IWHRoo2H3UGgObUgBcWree6VPs0ZY/6oKAlM0B7QCgFAKAUAoBQCgFAKAUByWljHCGESKgd2dgvGWbkn70BEWfe28d5cT72BZ5YoS5dkjRB4M5IyzBmwOgcDJxQHktjLdWyNI8JmGJo1UFrdZCmYt43ZlCMQwPGSA2BxQFe7MdlxaK7XjeCBvebiaTH9YuAN5mP/Ci+QH5st5AkCBS9e+uBqEmUjUSDT1ceGGFOJr+RT1byQY5YrxgZAHHrMneN7nG3cDuS15IeWtLLIkKM3/iJjh36kkqOcZoDv7JW27u9RaHCKPdtGtCcYBB/EYnozAFmbyAc88UBXZYn1u+FnBLutIX769uBx30nR5B+7hQkY8lXPNAav2etY5e7nVVS1t1K2K8AbQpVrg+m4bgv7hJ+bAAqParXprqaGKz/ALe4DLZ85EUBBEt84HRnAKx+iEnILFaA4NShh2jSrVmFlZ7DqMiY7y4lY4S2THWSRxgj148uQLX2a0kzyF5FTu42UOEO5DJEfw7ePjmC3+26XeSBjkC9fnQENoFysdttldVEDSQksQoAjcqhJPTKBT96+N4PsYuTwlllT7We0K1RoDCTO0Uu7w+FOY3XBkI/e8ga4SuYLONS2ocFuajXOuVN41+xEXPbLVXAuI4O7gTxFdmQy+ZO7xMuDncowK4OtWftJaFnDhnD4voZVMzemex/LPc2Xbsj2zgvlAH4c2PFETk8dSh+YVJpV41PEpr/AIZVtHl6x7fv3lnBrsVx7QCgFAKAUAoBQCgFAKA/EiZBGSMgjI4I/I+tAQdxbxafazNCNgG6WRj42JJG923MN5x5Z8gB5CgI2e4iudLZr9Gkjm3BYyfxZMuRCmEC4lJ2jaB4Tx5ZoCq6kZkhkmit++dZIo1RELRNcKdsMQPT3W2J69Hmycgg0BC6NoYuJHtZJN1tA/vOr3eeLi4Hi7gP5omTnr0J4O2gPfaD2glkdLW0Q+83SCGGILta2tXxhcfJLKAGfONiKqkAgmgLd2Y7JpBCNNhO5F2vqUoA/FZgCLcE+TADcOcR8cFsgDp9oPaGOKN4zzDFtWZFHMsjDMVmgH7XDPxwnHzcAVqNZ7KPcAH1rVT04xbx48/2URQPXkDrigOvs3o4xDb2kjbQGdZhgsQ/hmvmJyN8nMcOc4G5uR0A1CxtUijSOJQqIoVFHQADAFAVv2ido2sbbdFjvZGCISMgcZZseeAOPqftXGvU5I5RY8Ms1dVuWWy1ZkxjM6+86lPKVkY92iANJIVwrMoPhjXAA3Y5x0qDJ5XNUZq6cOSbo2cFle83suzvb7josYp5Ap02xKhHU99gzS5AwfxXwo/JVHWkJTafRx6tzzdUreEoq7rZeV7Oyxr1LXzbIm5uriOffK0qzqficsJB/m5xgnj0qPKU1LLzkuadK2qUeSCi4PqWMf5/NyRjaO7YMGW2u8ghgdkMh8jn+5kJxz8JPpXZSU32S/PiV9WlUtU1hzpdm7ivrH4ouvZf2gPG/u2qKY3XAEpGPoO8H/yHB6/WpVO5afLUKC94LGcens3mL6vt9tzSY5AwBUggjIIOQQehB86mGcaa0Z+6HwUAoBQCgFAKAUAoBQH4mhVxtdQwOMgjI4ORwfqKA4tX0tZ1ALFHXd3ci/EhYbSyjpu2kgHyzxQHLp9rGkoWK3KpHGYxKWXbgY8CruLH1JIHI8zQEZreiCOBo7CKPKF5zaqVQTSnlA5J4Tcd2OhKqMgUBSewfZ2e13Xd0N+qXzOIVkBbuh1klkA6KOCenG1QctyBfL+dbC3WGFgZnDt3knIBHimupyMeFc7jyMnao6igM+0qaIhtVut/uNmWFhGw8dxMxw1y6/NI8hOMgY+m0mgP3YwSM0txeIzXV1tEyL1SN+bfToifheQAM5+RFYtgkNQGn9n9LMCHvCHmkO6Z1G1S2MBUHlGowqg9ABkk5NAS1AVD2oaR7xYyFRl4SJV/JfjH+Un7gVwuIc0Cz4RcdDdRzs9H9PiZNft3llayL/dd5A49DkyKfurH/Kar6msIvyNnYvkuatN/zYkvk/ob3pNtGkMSQ47tUXZjoRjg/fr96tYJJLB+fV5znVlKp72dTPfbRbxgW78CUll+pQDPPrg4/wA1Qr5LR9Zp/wBLTqc1SP8ALhPz/wAGWmq42RMWmqq6LDeKZIl4R1x30X8DH4k/cbjpjGK7RqZXLPVfErK9jJSdW2eJPdfyy8ex9617Sf0PXrnTNpDC5s3PhZSdvX5c8xP6o3/7UiFSVLviVNzZUL9tY5Kq3T/NV3o1bQ9dhu4+8t33Dow6Mp9GXqP+dT4VIzWYsyV1aVbafJVWH+bEpXsjigFAKAUAoBQCgFAKA8NAc9vZJGzsiKrSNucgYLHGMn1PFAQXZqwnWe4lnVERmZYFXCsV3tueVFXG9sKQ24+HHAOcgSGnSxyTTsrI7xkREiPa8fzGNnPXqGxx1B9KAofabRLq7u/d5QUikAlvLkEiMW6N4LSFuP4mJxksT0AFARr3K3s8UsaILG1YxadCRiKSSNfHdSDoIIlBOfPAGcnBAu/Y/SAcXLhj8Xcb87zvOZLmQHpLLj81TCjHIoC20AoD8SICCCMgjBH0PWgTw8owpNLMV1e6e3SQMYf40/EgI480LKf4iKrHT9qVP0NvC55qVG7XVpLwej+OGeaH27u7WMRIyug+ESAkr9AQRx9DXOFzOCwTbvgdrc1OkeU3vjrIbW9Zmu5O8uH3NjAHQKPRR5CuVSpKbzIsLSzpWtPkpLH1OOGJnYKilmPQKCSfyA614SbeESJTjBc0nhdrLho3s3u5sGXbAp/b5f7Iv/MipVO0nLfQorr9RWtLSGZPu0Xr/Znw7QWUmlXJjjbvIpIwSsgBSRTwQ69Mgg4PUeRr5OLoTwtUerOrT4rb9JNYlF7rdPuf02Plp4Ib3jSnZJEyXty25wAMnZ/jR4zwfEMdPOkc55qXp+bnyuly9DfpOL2mtvP/AGv4M0bsd28iu9sc2Ip/TPgf+Anz/dNTaNyp6PRma4lwWra+3D2odvWvH7lzzUkpD2gFAKAUAoBQCgFAKAUB4aAi4bRLSOeTxOSWmmbG6RyFA+FQMnaiqAB5CgI6KALZXD6njbPvkniySsauoXuVI5YgKBx8TEkAZAoCB7P6P38mwp3cMQRZIwTtRVw0VkuPP4ZJj5sVQ5HQDQwKA9oBQCgMt9r9i0UltexcMrhCf3l8cZP04YVDuVhqaNJwKqqkZ209ms/RlG7T26rNvjGIp1WaMegk5K9Plbcv2FQa8cSytnqarhlZ1KCjL3o+y/L7rDIk1xLAuvZbtwllbCNbYPNvOX4TKk5G5gCzEcjHAxipdG5VOOMame4jwWpeXDm6mI4231+SRfb69s7xIZWvTHGmHaMTLGGPBxIp8XBHSpjlColLmxgzdKhd2kp01Ry3om4t48HsUX2hagb+Tfaxu8NujBptpCklhnk+XT69aiXM+keYrRdZouC26sYcleSU5vSOdSkxSFSGUlWByGU4IPqCOhqInjY0MoqccSWUyfimjvmCy4iuWICzAYSU9AJVHwsTjxjz6jzrupRqPD0faVM6VSxTlT9qkt4veP8AT2ruZoHsv7Qyy97bXLFpIcbS3LFQdrAnzKkDn96ptrVcsxlujNcesKVJxr0ViMvTO69V1GgVLM8KAUAoBQCgFAKAUAoBQH5dQQQeQeCKA5dS09ZlCtkFSGRuCVcZ2uAcglScjIIyBQHumWCQRJFHnao8+SSSSzMfNixJJ8yTQHXQCgFAKAh+1eki6tJofNlJT+Icr/qBXipHmi0SrKu6FeNTsZh0eZ7LB+O0fp5mKY/r4JF/SSqua5qfgbuhJUbv/wAai+K+6+RD1GLk6tJsxNNHEzhA7hd55AzXqEeaSRwuazo0pVEs4WcGs6B2O0+GXu93vM45bdhlT6sq8J9NxJ9KsqdCknjdmKvOLcQq0+fHJB7Y0z5vV+WhN2U0k63MVza+724Qou5lywIYOcLwqgY/66dk3JNSWEV9WFOjKnUpVeebeXo9Nsd7ZgJ/X61TM/TFseqxBBBwQcgjgg+oNE8HxpNYZcrTVBb31te8BLlQ02OAGPgn/Ibxu+9S1PlqRqdv4zO1LZ1rOrafzU37PhvH4aG2rVoYQ9oBQCgFAKAUAoBQCgFAKAUAoBQCgFAKA8NAYz2hsVtNVdH4gvAQ3oBNwW5PyyYb6Cq+ceWrh7M19pWlXsVKPv03n0+60KVd27Ru8bjDIxVh9QcGoEouLwzWUqkakFOOzWT5A46V8PeDS9L18JaW9rpUebqZB3p67G6O7E/NwSPIDH5VPhVxBQpLV7mRuLBzuqlzfS/hxeneupL69bfmT83Z6eSEQ32pNlhgqgjQH6FsBn+/Wu7pSccTmVsL+hTqurbW6063l/2Rn/bPsW9jtcN3kLHAbGCp8gw+o6Een6wa9u6evUabhfGIXuYNcslrjt8Cqio5dE3ZHvrOaL5oG7+P+A4SZeT/AAN/Ka7x9qDXZr9ytrfwbuFVbT9h+O8X815mxdgNX95somJyyDu3/NAOv5jB+9WdCfPBMw3F7X9tdSj1PVeDLJXYrBQCgFAKAUAoBQCgFAKAUAoBQCgFAKA8NAUD2v6P3tqs6jxQNz/A+A36EKfsai3UMxyuovOA3PR13Te0vn1Gb9o370QXI/vo8Sf+rF4JM8nqNjfz1ArLOJ9pruGPo1O3f8j0/peq+q8iGrgWhofsaKd/PnHed0uz+Hd48f8AsqdY45mZb9UKfQ08e7nXxxp9Tn7T9j7+e9lbYXDyEpJuGwIT4RzyuBgYx5V5q29WU2zrw/i1hRtIxzhparGrfX6k97TrxYbGG1d98rd3+eE6sfoTxXa6ko01BvUreAUpVbyVxFYis/HqMmqtNsSGgX4gnR2yU5WUDzjYbXH6E/pXSlLlkm9iJfUHXoShHfdeK1Re/ZrObS+uLJ2yGzsPGCU5DDn5kOfsKmWzcKjpszfHIK6tKd3Fbb+f2ehqoqwMge0AoBQCgFAKAUAoBQCgFAKAUAoBQCgFAc+oWizRvG4ysisrfkwwa+NZWD3TqSpzU47p5MHt7RljvbKT44GM6eWTF4ZSOfOPxfy1VuPsyh2am8hWXS0bmO0vZfnt8dCvCohfn2tLp4nV4mKOpyrA4Ir6m08o51aUKkHCayn1M17Q11aeNTNNFAjKCH7tXkII4bAO369as6fTyWW0jDXf/wCVQm1CEpNPbLS+59tJ0/Thc7O897umyzPIe+I28848C9eB+VfYQpc2M5Z4uK9+7fm5ejp7YWn92Zf21sBBfXEa/CHyPoHUPj7bqgV48tRpGw4VXdazpze+Plp9CFriWBZZ75gtlep8UTCKTn5osMmfUNGcfytUhyeI1F1aMp4UFzVrOW0lzR8Ho/SXzRutncrJGjpyrqGB+hGRVunlZPzypTdObhLdPB96+ngUAoBQCgFAKAUAoBQCgFAKAUAoBQCgPDQGTe0i3NpqFveIPA+N/oSvhcH+KM/6GoNwuSopmp4PP9xaTtm9Vt9PRlG12xEE8sa8qGyh9UYB0P8AlYVBqR5ZNGrsq7r0I1Hu9/FaP4nCK5kpmk9ku2Vu1t7pqPChdisQSrL5BtvII9fyqfRuIuHJUMlxPhFeNx+6tN85xpnPdnqJ3RprOAN/RNu88jDqofb9A80nCrnyzXaDpx/0ll/nWV11C7rtfv5qMV24+EVq2U/tf2QuI4pL25lRpGkBdF6AMccE9cEqMDyqLWoSS55PUveGcWoTqxtKMWopaN934ykiohoSb7N/iLcW2MmaPdEP+LFl0A+pG5fvXalqnHt+ZW3/APDlTuP9rw/6Xo/ozS/ZLq3e2hiY+KBsDnnY3K/odw/ICp9nPmhy9hk/1Ha9FddItprPn1/cvdSzPigFAKAUAoBQCgFAKAUAoBQCgFAKAUAoCr+0bSfebGUKMvGO9T1ynJA/Ncj9K414c0GWPCrnoLqLez0fmZBe/jWcE3VoSbeQ/u8vCfspZf5RVbUXNBS7NDbWj6K5nR6pe2vHaXx1IWo5bk12Mso5r2COf4GbkdNxAJC/cgf7V2oRUppSK/itapRtJzpbpenebHqsN5uEVkIIIdozKRuYfRIgMZGB145qzmqmeWGEu0wdvOz5XVueacs+7svNla1mz0+AMdRuXuZyCACxcgkEZWJDhf5uOK4TjSj/AKksstrWtf1mlaU1CHhj1b1fkZQ306Z49fvVczarbU+tnctFIkicMjq6/mpBH+1fYyaaaPFakqtOUJbNY9S99nL1bXVVKcQXahl9MSjcnl5Plf1qZTlyVu6Rm76jK64a+b36Taflv6rU1/NWRiT2gFAKAUAoBQCgFAKAUAoBQCgFAKAUAoD8uuetAYfLpfcX93YHhLgEReQDf2sDDA8jlOP2iKrJQxN0+029O557WldreD18NpffyKiykEg9RwftUNrBpk09UEcgggkEEEEcEEdCDXwSipLDNH7Fe96lu94upfd4sBgrbGckfCWUAkY6k1PodJW96TwjKcV/acOx0NKPPLbOuO/DyScWraOJ/dRbITu2d60KMhb6yMd554zj717U7fm5ceZDla8WdH9w6jWmeXmaePBaeRV/aT2Xjs5I3g4jl3eDOdpHJxn5eaj3VFU3ldZc8C4nUu4SjV96ONe3+5TKil+TqMZLJXBxJaSgZHXupTlecc7ZM/567e9Tz1xK3Cp3jg/dqr/6Wnxj8jbuzGqC6tYZh1dPEPRhww/UGralPngpH59f2ztridJ9T+HUS1dCIKAUAoBQCgFAKAUAoBQCgFAKAUAoBQCgMy9sOmle4vI+GjcIxA6c7kJ/Jgf1qHdxxia6jSfp+sm520tpLP0fwKF2niHerMgwlyizqOoDPnvEzgfC+4flioNZLmyuvU1PDKjdLopbwfK/LZ+awRFcSxL17Pu10NnBPHcBjubegUZJyNpGc4HQdamW9eNOLUjOca4VWu60J0mtFh56usrtrpUt1M3uUMpXeSmQPCM5G5/hBrgoOcvYRaVLqnbUl+5ms417/Bbmk6v2P36cxkQG8EYZ5NxkZmTr428iM8dBnjpU6dvmlr7xk7bizhfJQl/Cbwlokk+5dnb6mPVWG7JfsvMom7uTiOdTC/03/A3PmrhW+1daTXNh7PQgcRg3S6SPvQakvLdeayi/+yW/MbXFnJwyMXUfkdrgffB+9TLOWG6b6jN/qShGcad3DaSx9V+dxpdTzKCgFAKAUAoBQCgFAKAUAoBQCgFAKAUAoCL7RaYLm2mhP94hA+jDlT9mANeKkOaLR3ta7oVo1F1P/JhsSGSzkiYfi2khfHn3bnZIOnyybT/MaqpJuGHujf05qndRmvdqrHmtV6rPoQlRy4OvSLlIpo3kQOiuC6EZBXz4/L/avcGlJNnC6pzqUZQg8NrRmht27uLhxb6VbKvoSASB644VB9Tn9am/uZSfLSRl1wShbwde+qZ/PV+XyJfT9C1SNJSbyMyS4J3Kz7CM/AeFXOf2fIV0jSrpP2tWQK19wyc4pUXyx7MLPj1v1Mo1rSJbSUxTrtYcjzBHkVPmKr6kJQeJG1tLuldU+kpPKOEH0rmScZLjFqndXVpfj4ZQO+9A6/hzDA8iMP8AzVL5+Wcanbv9fuUP7bpbatZdcfd8HrH/AI+Rt0bZGfLyq1Pz/Y/VAKAUAoBQCgFAKAUAoBQCgFAKAUAoBQA0Bjnaq1Wy1Xe/EF0G7z0xL4ZTz6Md9V9WKhV12Zr7GpK54fyx9+nqvLVfDQpF/aNDI8Ugw0bMrfmDjI+h6/eoMo8rwaqhVjWpqpHZrJ8DXk6mueye2VbKWSMAzM7g+vhUbF/LJ/1qzs0lBtbmH/UdRyu4U5v2Ul8dyr6E+pS3yEmff3gMm7cIwoPiBB8OMZGB9qjw6Zz6y4u48Np2cklHGNMYznq78kl7Z7hDLbICN6pIX9QGK7Mn+Vv+jXS+ayl1kT9LU5qnUk9m1jxWc/NGc1ANWTcOTp8m/wCEXMfdH94o/eAfTAT/AErt/wBp57dCueFfx5d+R83hlY+psPs6vzNYQluqAx59dnhB/QCrK2lzU0YfjdBUb2cY7PX11LLUgqhQCgFAKAUAoBQCgFAKAUAoBQCgFAKAUBRva1o/fWfeL8UDb/5Dw4/2P8tRrqHNDPYXfAbnorrke0tPPq+xmOvt3sdvcjq6d1Kev4sIAJP1KFD9ar63tJS8vQ1/Dm6cqlu+p8y8Jf3yQtcC0Jvsx2omsXJiwVbG9G+E46H6H6iu1KtKm9Cu4hwyjexSno1s1+bFmuvapcMu2KCNGPAbLP8AovmakO9k9kVEP0xQi8zm2l5FdudFuJC017IsO7ktcMQ56/DGAXPTgYrg6U37U9PEs4X1vTSpW0XLGiUFovF7fEW/uqMEghlvJOcFwUQnn4YkJYjz5I6dK+rkTxFOTE/3U481WapR7tX6vReS9Sxwdib69KG47u3iXO2MKFCAkk7Ik4BJOSScnzrsrepU97RFXLjNlZJqhmcnvJ9fi3r5YwahoelpawpDF8KDGT1J6ljjzJqfCChFRRkbq5nc1ZVZ7s769nAUAoBQCgFAKAUAoBQCgFAKAUAoBQCgFAfK5hDoyMMqwKkfQ8GvjWdGfYycWpLdGD29n3bXenysA28GEsQFMkeQvJOF3o2M/wANVahvTfkb91+ZUr2CysYljfD38eVo4U7N3RJDQPGF+J5R3Uaj1Mj4XHPrXFUZvqJ8uKWkY5U0+5av0Wp9DZWsPM0xnb/Dt+Fz9Z3GMeXhU165IR3efD7nL9zdVv8AThyL/dP/AIr6sntHsr6cYsbZbSMj+1wVYg/8Z/G3HmuOldoRqSXsRwu0rLmrZUX/ANVUdSS/l6v/AFWnqWTSvZfGG33kzTOTkhcquf3mJLN/pXeNms5m8lbcfqSq1yW8FBfnki8abpUNuu2CJIx57Rgn8z1NSowjHRIoK1xVry5qkm33nZtr0cT2gFAKAUAoBQCgFAKAUAoBQCgFAKAUAoBQCgPDQFA7fdg2vJBPbsok2hXV+FbHQgjofL68VEuLfnfNHcv+E8YVrHoqqbjusdRD6b7MbiQKL24KovwojGQgfQtwv6VzjaSfvsm1v1BRptu3p6vraS+X3LtofY20tcd3CGYf3knjf9TwPsBUmFCENkUd1xS5uH7ctOxaIsOK7Fee0AoBQCgFAKAUAoBQCgFAKAUAoBQCgFAKAUAoBQCgFAeGgAoD2gFAKAUAoBQH/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pic>
        <p:nvPicPr>
          <p:cNvPr id="7" name="Imagen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187624" y="1950711"/>
            <a:ext cx="3890824" cy="4362102"/>
          </a:xfrm>
          <a:prstGeom prst="rect">
            <a:avLst/>
          </a:prstGeom>
        </p:spPr>
      </p:pic>
    </p:spTree>
    <p:extLst>
      <p:ext uri="{BB962C8B-B14F-4D97-AF65-F5344CB8AC3E}">
        <p14:creationId xmlns:p14="http://schemas.microsoft.com/office/powerpoint/2010/main" xmlns="" val="19459871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47664" y="1484784"/>
            <a:ext cx="6048672" cy="1440160"/>
          </a:xfrm>
        </p:spPr>
        <p:style>
          <a:lnRef idx="3">
            <a:schemeClr val="lt1"/>
          </a:lnRef>
          <a:fillRef idx="1">
            <a:schemeClr val="accent4"/>
          </a:fillRef>
          <a:effectRef idx="1">
            <a:schemeClr val="accent4"/>
          </a:effectRef>
          <a:fontRef idx="minor">
            <a:schemeClr val="lt1"/>
          </a:fontRef>
        </p:style>
        <p:txBody>
          <a:bodyPr>
            <a:normAutofit fontScale="92500"/>
          </a:bodyPr>
          <a:lstStyle/>
          <a:p>
            <a:r>
              <a:rPr lang="es-PE" dirty="0">
                <a:solidFill>
                  <a:schemeClr val="tx1"/>
                </a:solidFill>
              </a:rPr>
              <a:t>Los ingenieros de diseño, al analizar los métodos alternos para fabricar una pieza o un producto </a:t>
            </a:r>
            <a:r>
              <a:rPr lang="es-PE" dirty="0" smtClean="0">
                <a:solidFill>
                  <a:schemeClr val="tx1"/>
                </a:solidFill>
              </a:rPr>
              <a:t>se enfrentan </a:t>
            </a:r>
            <a:r>
              <a:rPr lang="es-PE" dirty="0">
                <a:solidFill>
                  <a:schemeClr val="tx1"/>
                </a:solidFill>
              </a:rPr>
              <a:t>a costos variables en relación con materiales, mano de obra directa e </a:t>
            </a:r>
            <a:r>
              <a:rPr lang="es-PE" dirty="0" smtClean="0">
                <a:solidFill>
                  <a:schemeClr val="tx1"/>
                </a:solidFill>
              </a:rPr>
              <a:t>indirecta, Herramientas especiales, Servicios generales, Capital invertido</a:t>
            </a:r>
          </a:p>
          <a:p>
            <a:endParaRPr lang="es-PE" dirty="0">
              <a:solidFill>
                <a:schemeClr val="tx1"/>
              </a:solidFill>
            </a:endParaRPr>
          </a:p>
        </p:txBody>
      </p:sp>
      <p:sp>
        <p:nvSpPr>
          <p:cNvPr id="4" name="3 Rectángulo"/>
          <p:cNvSpPr/>
          <p:nvPr/>
        </p:nvSpPr>
        <p:spPr>
          <a:xfrm>
            <a:off x="1475656" y="0"/>
            <a:ext cx="5976664" cy="1224136"/>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s-PE" sz="3200" b="1" dirty="0">
                <a:solidFill>
                  <a:schemeClr val="tx1"/>
                </a:solidFill>
              </a:rPr>
              <a:t>DESDE UN PUNTO DE VISTA ECONÓMICO</a:t>
            </a:r>
            <a:endParaRPr lang="es-PE" sz="3200" dirty="0">
              <a:solidFill>
                <a:schemeClr val="tx1"/>
              </a:solidFill>
            </a:endParaRPr>
          </a:p>
        </p:txBody>
      </p:sp>
      <p:sp>
        <p:nvSpPr>
          <p:cNvPr id="6" name="5 Rectángulo"/>
          <p:cNvSpPr/>
          <p:nvPr/>
        </p:nvSpPr>
        <p:spPr>
          <a:xfrm>
            <a:off x="323528" y="3501008"/>
            <a:ext cx="4320480" cy="309634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s-PE" b="1" dirty="0" smtClean="0">
                <a:solidFill>
                  <a:schemeClr val="tx1"/>
                </a:solidFill>
              </a:rPr>
              <a:t>Materiales:</a:t>
            </a:r>
          </a:p>
          <a:p>
            <a:r>
              <a:rPr lang="es-PE" b="1" dirty="0" smtClean="0">
                <a:solidFill>
                  <a:schemeClr val="tx1"/>
                </a:solidFill>
              </a:rPr>
              <a:t>el costo unitario de los materiales es un factor importante cuando los métodos que se comparan incluyen el empleo de diferentes cantidades o diferentes formas de diversos materiales. </a:t>
            </a:r>
          </a:p>
        </p:txBody>
      </p:sp>
      <p:sp>
        <p:nvSpPr>
          <p:cNvPr id="7" name="6 Flecha abajo"/>
          <p:cNvSpPr/>
          <p:nvPr/>
        </p:nvSpPr>
        <p:spPr>
          <a:xfrm rot="20054616">
            <a:off x="5372981" y="3025068"/>
            <a:ext cx="57606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8" name="7 Flecha abajo"/>
          <p:cNvSpPr/>
          <p:nvPr/>
        </p:nvSpPr>
        <p:spPr>
          <a:xfrm rot="1836089">
            <a:off x="3382369" y="2959448"/>
            <a:ext cx="576064"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9" name="8 Rectángulo"/>
          <p:cNvSpPr/>
          <p:nvPr/>
        </p:nvSpPr>
        <p:spPr>
          <a:xfrm>
            <a:off x="4932040" y="3501008"/>
            <a:ext cx="3888432" cy="30963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b="1" dirty="0" smtClean="0">
                <a:solidFill>
                  <a:schemeClr val="tx1"/>
                </a:solidFill>
              </a:rPr>
              <a:t>Mano de obra directa: Los costos de la mano de obra directa se determinan por tres factores: el proceso de manufactura , el diseño de la pieza o el producto y la productividad de los empleados que operan el proceso o ejecutan el trabajo. </a:t>
            </a:r>
            <a:endParaRPr lang="es-P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000"/>
                                        <p:tgtEl>
                                          <p:spTgt spid="3">
                                            <p:bg/>
                                          </p:spTgt>
                                        </p:tgtEl>
                                      </p:cBhvr>
                                    </p:animEffect>
                                    <p:anim calcmode="lin" valueType="num">
                                      <p:cBhvr>
                                        <p:cTn id="13" dur="1000" fill="hold"/>
                                        <p:tgtEl>
                                          <p:spTgt spid="3">
                                            <p:bg/>
                                          </p:spTgt>
                                        </p:tgtEl>
                                        <p:attrNameLst>
                                          <p:attrName>ppt_x</p:attrName>
                                        </p:attrNameLst>
                                      </p:cBhvr>
                                      <p:tavLst>
                                        <p:tav tm="0">
                                          <p:val>
                                            <p:strVal val="#ppt_x"/>
                                          </p:val>
                                        </p:tav>
                                        <p:tav tm="100000">
                                          <p:val>
                                            <p:strVal val="#ppt_x"/>
                                          </p:val>
                                        </p:tav>
                                      </p:tavLst>
                                    </p:anim>
                                    <p:anim calcmode="lin" valueType="num">
                                      <p:cBhvr>
                                        <p:cTn id="14"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circle(in)">
                                      <p:cBhvr>
                                        <p:cTn id="3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P spid="6" grpId="0" animBg="1"/>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ln/>
        </p:spPr>
        <p:style>
          <a:lnRef idx="2">
            <a:schemeClr val="accent5"/>
          </a:lnRef>
          <a:fillRef idx="1">
            <a:schemeClr val="lt1"/>
          </a:fillRef>
          <a:effectRef idx="0">
            <a:schemeClr val="accent5"/>
          </a:effectRef>
          <a:fontRef idx="minor">
            <a:schemeClr val="dk1"/>
          </a:fontRef>
        </p:style>
        <p:txBody>
          <a:bodyPr/>
          <a:lstStyle/>
          <a:p>
            <a:r>
              <a:rPr lang="es-PE" dirty="0" smtClean="0"/>
              <a:t>Ejemplo: </a:t>
            </a:r>
            <a:endParaRPr lang="es-PE" dirty="0"/>
          </a:p>
        </p:txBody>
      </p:sp>
      <p:sp>
        <p:nvSpPr>
          <p:cNvPr id="3" name="2 Marcador de contenido"/>
          <p:cNvSpPr>
            <a:spLocks noGrp="1"/>
          </p:cNvSpPr>
          <p:nvPr>
            <p:ph idx="1"/>
          </p:nvPr>
        </p:nvSpPr>
        <p:spPr>
          <a:xfrm>
            <a:off x="654651" y="2035987"/>
            <a:ext cx="4610473" cy="4751288"/>
          </a:xfrm>
        </p:spPr>
        <p:style>
          <a:lnRef idx="1">
            <a:schemeClr val="accent2"/>
          </a:lnRef>
          <a:fillRef idx="2">
            <a:schemeClr val="accent2"/>
          </a:fillRef>
          <a:effectRef idx="1">
            <a:schemeClr val="accent2"/>
          </a:effectRef>
          <a:fontRef idx="minor">
            <a:schemeClr val="dk1"/>
          </a:fontRef>
        </p:style>
        <p:txBody>
          <a:bodyPr>
            <a:normAutofit/>
          </a:bodyPr>
          <a:lstStyle/>
          <a:p>
            <a:r>
              <a:rPr lang="es-ES" dirty="0"/>
              <a:t>El costo de una pieza de aluminio fundida en molde </a:t>
            </a:r>
            <a:r>
              <a:rPr lang="es-ES" dirty="0" smtClean="0"/>
              <a:t> </a:t>
            </a:r>
            <a:r>
              <a:rPr lang="es-ES" dirty="0"/>
              <a:t>pueda ser mayor que una de hierro fundida en molde de arena para la misma aplicación. En los procesos con polvo de metal se utiliza una cantidad más pequeña de materiales de alto costo, que en los procesos de colada o fundición y maquinado. Además, el rendimiento y las perdidas por desperdicio pueden tener fuerte influencia en el costo de los materiales.</a:t>
            </a:r>
            <a:endParaRPr lang="es-PE" dirty="0"/>
          </a:p>
          <a:p>
            <a:endParaRPr lang="es-PE" dirty="0"/>
          </a:p>
        </p:txBody>
      </p:sp>
      <p:pic>
        <p:nvPicPr>
          <p:cNvPr id="5" name="4 Imagen" descr="Fundicion-aluminio-0006.jpg"/>
          <p:cNvPicPr>
            <a:picLocks noChangeAspect="1"/>
          </p:cNvPicPr>
          <p:nvPr/>
        </p:nvPicPr>
        <p:blipFill>
          <a:blip r:embed="rId2" cstate="print"/>
          <a:stretch>
            <a:fillRect/>
          </a:stretch>
        </p:blipFill>
        <p:spPr>
          <a:xfrm>
            <a:off x="5508104" y="1052736"/>
            <a:ext cx="3048000" cy="2952328"/>
          </a:xfrm>
          <a:prstGeom prst="rect">
            <a:avLst/>
          </a:prstGeom>
          <a:ln w="76200">
            <a:solidFill>
              <a:schemeClr val="accent2">
                <a:lumMod val="75000"/>
              </a:schemeClr>
            </a:solidFill>
          </a:ln>
        </p:spPr>
      </p:pic>
      <p:sp>
        <p:nvSpPr>
          <p:cNvPr id="4" name="AutoShape 2" descr="data:image/jpeg;base64,/9j/4AAQSkZJRgABAQAAAQABAAD/2wCEAAkGBhISEBQUEBQVFRQUFRQUFRgUFBYVGBQUFRYVFBQUFRUXGyYeFxkjGhUUHy8gIygpLS0sFR4zNjAqNSYrLSkBCQoKDgwOFA8PFCkcFBwpKSkpKSkpKSkpKSkpKSkpKSkpKSkpKSkpKSkpKSkpKSkpLCkpKSkpKSkpKSkpKSkpLP/AABEIAKEBOgMBIgACEQEDEQH/xAAbAAABBQEBAAAAAAAAAAAAAAAEAAECAwUGB//EAD0QAAIBAwMDAgMGAwYGAwEAAAECEQADIQQSMQUiQVFhEzJxBkKBkbHwI1KhFDNywdHhFWKSk9LxByRzFv/EABcBAQEBAQAAAAAAAAAAAAAAAAABAgP/xAAbEQEBAQEBAQEBAAAAAAAAAAAAARECMSFREv/aAAwDAQACEQMRAD8A9ip6eo1UKlNOBSiganikBTxQRYVAirYpilFD1YBT/DqQWoGFPFSApVUQqYqMUi0CTwKCdPVVq+G4n8iPX/SrZoGNNTmlFA1KlSigVNUopRQNFKpUooqNPSpUDUhTkU1EKlSpUCpGlTGgVPTUqBU1I0qB6VKmoFSpUqKnFNFRDVKiHilTTT0DU9KaaaBnuqsSQJMD3PoPWn3elBdR6VbvbS89voxAIJBKmOQY/cCLtSz7G+HtDkHbuyAYMEgcjFFXAHNPWb0y8+bd65be6vcNk4WABOAJknj1FT6vqNihtzKEO9wih2ZADIK5MExmMf1EMFXd5ICQIZSSwkMudwX0PGaH1vUlQkHkCeY/CeJ5xWBY+31hkdwDChscmckCMZI9Y8DPNCa37Uad7fxL9vCAwwkkTklCqnHqQePPNTWsb+j6r8f+6YLBWQYYxuG6GWRBXcPYx+GnpwAIB49T+Ek+eOa4PRa+wm/4Re2rhApdT4IJw4jBEkKPvDnyX1DXuCxW4Q3wdrEQPiAqVVgH/uzIw+4DtAPmmmNm79oSNVbtIvYwBdipEFpAzxPy4yc1tsRIBInwJHjHH415Pqr4thfjPeLKouLuuKyfEEbRCKpiYBIg4aAYrT6b1G22psm/LNuVQx713RvW3bYdpyinac9vnktW8vRSD6+n/qnUnE/jWT1LVXywXTwNhUvu8qwmF8EiMg/zCtVniIEyQMGIB5OfTmqwsilFNNPNUKlSpUCpGlTE0CpTQ1/XBcDLenp9T4of+2OfQfgT/Wg0Zp6z11L+Y/KP86uTWj72P6ihgmKUUg1PQNFNFSpRUEIpRUopUDRUSKnTEVRGlSimNAqVNSoHAqQpUpohzSqDc1KinNNFKaix/OP6fT8aADqPWbdp7aXDtNw7Vwc8CJ4yaITVrBbehA4MgiI9jQPXNOHsvJCtBAM7SF87THJE/nE15ldb4V0wC+8xHatsKvc5cyx3dp/l4QZBxnWpNbdu98FrjMgW6LsW3tBz2N86oGINsdxywEgEChhdYtKs7fEUbpa2AiHjdu3fUkTOwGRFA6XqwdCbNuFJi2rm4puKSTuBBlgY98AAUQdcBPxXUCWxlmkyV/iMxAMDxyzNA7ay2KDEOUt2WVRB+IgWYiA+4wpGfcxIIwQJWrSIU/iFSXIXLAMWB4C9uOAST5imTWEjuQySTkboVI7xPcPH4zEni2+jttH9nZxuDb7i9i7YIKgnwd2T6cmQABFkqpAmFwMsrbyJMtBG0ZMeMHFR/wCIWSD2kmdslT8QkHYpgCcz2+2fBiN/SqqkMSd8K2QrXMlQjdylpBMCYjEeuOnQ9MlwBbIhQpNwswIENtC/xBwORnkcYADXv6JdowrkdxglWknJUkTcJnls/SYIVsqxKhdoJbKsbYSOza4YleIxP8vbAqq1rEVWXETHeZBJLc77YZLat2yZICjIAzPV9OtX1kW5ZwjoVV7bXNrHYd0lS0bgN0k/pRtaXrt+1ba2+4Eg7L1wo+1u0gOwgbYLQSIgGOIrV6V9oC9ouCLht2ySoUA3XWZ2Etj7oiPPvnh30jDa6q3wxIhxi2GJMMFG6BvYHdwBk+Kk/UIU7rIUtLMNylVKjeGYoSFPzHtg4nkU1Mej9F6419Nz2blkxPeAQcwYIPrI/D3FagPr+/r/AFrzDR/aYm3ZuI25bbHC3Aj4CuqMLnz9ssTM5PvHfdL1PxLdt2+Ypu5mAx/mGDwMj/etSs2NQUqiGp5oyehdXeIEDk/0H+tEE0NdSTNAJbs1aLVWhKUfv0oquo7Z8VZE0mOPzoFpn2mPH6GjVNB7KKQ0ROlTTTUEpppqt7oHJ4p7ZLcAx4MgT9BQTmmmqrhcfc/Myf8ASqH1BB4x+/NAZTRVNrUg+x/fFWzVDxSimmmmgeaVRpE0CEcipTVYM+9PUDX721Wb+VS35An/ACrj+mfbqRca4NyhgttwUXcdpLAKBMAqM/8ANAmDWl9odSytZbIVSWKidzuCvw0gMFCkzJYERjk44PUdR+HuJG27uBC232i3Af4asJJY+CoOAYAwYlrfMGdf6/qbisjsEU7gx2ncwgHYqxun5hOB3RkwBzGhtsFa01mA/wARnZwDbAG3aS0S+TEIZ44yaufq1lL1229rZcFuVKxuZ25UMwZM8SO3mtrQ9IZLAQsoRZJkEtuYliC5gF/QkYj3rLTLS7d3sbCRaUoTcFtibxmGAJOVAkbRnAAxNRJZbqLfDFnOxNoHdLKQCRiUnuE/dPGa6+wQEMHYAuZCpHOCrsdswcmfOME0FqNatsFriqFO34QVhNwfecncojIjJz74oqLXC6EkkWVgG4zFLlxw0Kf4Y3fDkFRiWAxxNNr9ZcaRag7ioHxLbfDYkSGbECQuMcEHcSYrKu9XS5ua8SllJ7GVVZQNqhAVPOEIG3CxBJyR7XVbDYsBlADfEuQXIQtCqGJG0kkESPAnImg2kW4be66ALxH/AOlqWMEBVwePIyxgHJqT6hCFhdwMiLfBVTsC7ZJfuBGMSYnzXD6rpV4OQwui0jnutrujyFUCI5CjIg7ufJp1NkPgujLlQuwBGIJ2qCYBVN3E5IiZkh0up0q3E/ii3bWEAuKC2wKw2IFuWwIJ8gzxmAKXTdXbLFQGIygtkAsCnzqIMCRswedrfSsm11so/wDEuW2CJcVwQTDAjY7W1UMZG7/fyal9Y32Ql1dolUItwuXgJBYkENG3AzE7TJGoNdabuvEFe9RdURwArK6yQTDRI/IcUDc0CqZsWuxlgOhJR0BYrb7pifl27R3MokSKru3LNy3u3Lb+IQkNcVVLgA7ZZSvEDtXyRgiam5vWiAqtCjwe2CSQhxtVh4gEHAjJmis9DBHxdPbV2tr/AHShUZd4Y7iPv/eUSJM1f0HqutR95tztHHesDypWDAIX5iBG4e0V2rmmuwr22tsoIBJZXKN2u6m3tDAbVlRgE5ByTr2CtpCiFWG0kA/MSPHdJcHuiJ/HEB0Wn661yyWZ7di6SNs72CoCG7xwCRMH3HPFbXSbrtZVrjI7GTKTticASASQOTA+leYvrgt4JaAtsWLFgx/hfDySElVIIZSCOZEARXovQHUaa0EKkbZJVSgJzuIU5GfX0qxizGmxoHT65Xu3bX3rWw88rcWQ0fUMKLDzXmX2v68+k6k120YZUSQfldQCTbb2M/gYPiqkmvSTbpVlfZj7YafXIPhnbcjutOYZf8P86+4/EDito6fNDwObf9P9I4p2t/Wr/hVG/cW2pa4wVfU/5ev0FBWDAk8ATkVdbOB9B+lc+3Vvjsdsi2vHgsf5m9PYe5/Det8D6D9KSlWzVV+7AqU1ldd1ZRRHOI+pP+xqWk+i9Nd3HGY5gzBo63dzXDdI67bF/wCCkMWEs0kQ4k7QOGICzPvXWLqNwrMrpeWjfvjaazLlwHih798+aG/tNaZkTuPB/fNaelv7l9+DWJeu0b0673R6j9P2aqWNOlTTTbqMn3VXevhQWYhVAJJPgDkk081Te06tbZGyGBBkyc+59PHpA9KAbpvXLV83Bakm3tmRE7wxWP8ApOPFA2/tPN3bACqGNwHLrkhSNsgiVYGYyJE1hjUafSWbml0t0/HO5rlxhuMqGdiSFgnYrqFH6zPOteLsqMz3XcpuObe0ARuCwItDeWJJA7hg1nW5zB2q+0zX7xDqVhTJBIAthgNxZllJFxs+ePqLqtEgKizatXCzEm4MOLhVgxUQJGeSR55IwetsWZW2kllBZi43MNw7ZEu23cDwRzjIoDS2rq3GN27aEFexQgNob96oWgAuRB+VQDBIMRRotD0qCLl6wFNuSkCDAGHYzkfL80kkcEma0j1P+GrG1uViiJmYDywuOoHaMLgDHtis9NNuALByjOzuGcsVdflYBVADMRGwMYLc8gz1OpLMNqhmWblwp3FdsfwyoMIsnbk+vg1AZqCxT4l9AQIKoQhG5mgHzJjOOBzGa5zqfULt14+EhZ91sOyqoViVIBJbuQ7S0kDO0easudVd0Ny329hlihRdykomwkRMwIAWMHgZxtTrTfCpcbbJPznYptjadr9pMF93BPywAozRRum01oQ9xXFsbl/ulncMFrbCVcwRCtiMmQM13tXZ1NpoU2wp3MYO6FQid85MS0Efc84Wrb2pz/8AWvFERdiwViSCyyQTAwTEZDjHpiay0GdRDgh5uAtO5G7mAEYM5gcAniJIEarq0MqqboX5SLhXcGnYx5hfIgyZ9Jq+5q1Q7CO2ZN22gVpj5i6CT/n2ngYjpdQRc2soVd+1I2KJBG0NIIRoIOTHfukAZD6m/wALCFSAVKgQd0AjaREKqnMyRu9QaKJs6Brjbn7PlnkkTMsFZczA+94zzJ0tJZ+HbV7cHYR8RtjXAogFSCGEbSeYB7jnxWVptWzMO6NxB2wxMYLFRHzcHAnmKg3UHG4ztf58iDAAYsWWJPdIkYkelQa6faR5cuYDQE3QwG6SSyiCuEjPG4ZnBIP2gTCLaAEbdrKpUdynYSe7aS4M8yw4iuc1kyRBAKscGJO8sWPr2nP+OavVFLEQJw0jt2lePHiCPf8AOajoNN05Gh7Nx5JJCBiwQspDISssARgmfBjGaIt6a4423Jt7XJAtDcSCQrEqsyNxPmRBkYBGXo+qC1bPw1kjdG70H95JEZMETHMccUQPtQSxt3FUBjDH5I2d0KwM/MDlgfHPBA+90oCNwN1lCglnA2BSQu4DvPdAKifxNdx0BbtrRr2KbgUnYGMMZnbLcSIz681wFm4lp33XMlVICqklYIYsS2NswQv8oP3jXoXR9R/DWTwAJ9cc1Yx0u+z3TLlhSLjq2AFRAQqxPqYJiBIA4Nee/wDyPpp1Ln12/oogV6il8GuA+1enDX3EcRH4AGrfEl+uW+zFj+Kvjux7Rya9Lfrd5OHOPBhv1BriOj2Nt4eMf1JJrb1d7Jn9eaw3Wn//AE+oJj4kfRVB/oJqrV3S+WYsfck1ipqM0eLpI4j8c0lMxo9OeFI/Yx/7rrkNcTp7kD6/ua7INW459L5rjP8A5D1JVFAJG6BI55MwfpP51126uY+3/TmuaUumWt90eozP6ml8OfXI/Y3Sg3y78pDJ8xPcHVj6RiD9APNd9Z1kHn9K5Xo2nRUWDPJE+C8MR9JC/wDSKMvM0jBj1Fc547W/W1qtSM5oIarMGs68X8FR4yYqhEuH0P0M/pV1G0bskD1rS0c/EWIiDOc8YER9fPisvS6cgZOf3+/xrX6avJ/Afv8ACtxz6aM0t1QmlVZPNVveipGqrgxQclrukae18S6zPuZncb7hCq5ltwAiAP8AIHxXE9U6i2nVRgfF7n3dwZhAhy3/ACgH03E13WussxdbjNksFU9qkeIhiWjBnHNcVq9OrLseVgMJ5hTJJMySSAQJ/mnOZw6RUvU23hWVA+5SGBuMGdSu5wN4BECSpPMeWigNVr91/YSRtZlJnF93Cna3jgKCCYAUAwKI1wRbW62CdqNtBnc6NlijMCswcEGSD5gTn6PUgwHRAy23ggxcdruC73BkgqOBHzUab1254tmSdxaVGws8FnCiZWDETO1mwKE1Sh1FkOFQhgx3KVyu17jKJLE7y2QvHrwPZut8NTH94VKsdwG1SlvnwIO0x4YGJAIpe+O9Qe4i4CRhWnEgAxxwJGQecGiiNbrUXm4fhs5G1u8qo3KFAmQN044GI9TD/jdu2NhCaiO7c6LAU7SoHZiMcRknGAaydisdzOqgbEAP3VA9hmAJHgx+VmqvAsRKqySwct8hxPdBOQIiPvUBdvWM6wlsFCoBUGCWLAwyrlZj2naAT5oEWHZiwhV7ZJG1TtUBfUAnn6nzgU/9ouuoWQoAJJJK7ZzmSBJ3Zj9aca4BY2WieUO0doEyNrf4pEg5/GiL7NhUEGHbczLtLMFYAIoJiBMHMSMxgg1W5CqpZFIYAlhuM7iIER8wIBwSMjiagNYfhhSBkhipAUErgAlRkRj1Iaq2ubyPun5doJ8GPAjz+lRURcPoTuDAY5JjnIMT+v5W2r53eAwPpM8D5hwTESfpVNtiYM+JPJwxPrkn3wahqzHaJnIAzyQAV8wcfjHmorSSyACZiSSYU92MCB8q4/SZoixbDEZiIYBSSWVcqVGSHIgRuB45jMNJfACtHAParghoUkbJxgFhj+b/AJqncJPYC25srGy7AE7WZQSBJZgFBJwea0ivqOnVDu3NIYlwCpZtwADcRMxMevHmn0+sX4bBgxDQGAIQsBEAFTuPcG8mcepFEWxLlCEYgvyFxOXJ3LOZGAfvRzWTe0JtoxdwGABEAQ0kKZkY+8MZke0UQXZYm6isFEDaCW2kKxJAz49Jg58Qa9M+yPTGt2u5iZA2jduAUgMMDAMk+siM15ojSULgXNm0scYHqCMHJn0g11XQb+pNoOoBOB82w+5O/tC+OcxxSJ09CsqRmf3jj9+a537RWv4pb+aAf8QH+YA/KtvS68OXAOVjiOGEjyY8/wBKy+rCZq1znrG06CZHNQ1V7Jqi45SfT1oS7q5PNc7XaQQLlaFrVQKwW1NW2r5Jx/6pCx0Whubrig5yCfoM/wC1dnbuTXC9LWCK7HTviunLl0PDUmUEEHIOD9KqD1I3MVplzmu6WLRwO3wR49J9KDfUqBEmuou3RxzPPpWRren2WzBH0P8ArXOxudfrJ/tSeBNXJrlkfX/f/Kq36Sk4Zh+Cn/KitJ0+0sdskev+gxUi2wZowbhxx5Pgf61t2wAAB4oC1f8AFEi5XSMURupTVIanmqi0mqrhqcVF1oMPqiBgQfOK4HqcobgjsFy0M5LEkfeJEH5c5/Hg991LV2xuBYSuCsGcgRgZIz4rzrr/AFXt7YI3hDKhNzbRO0eAN3JgiDHtmt8su7bCqikmSLqsDMwWkrPggKB4k/mArGoBvted+wAA4AO08bgDCnGI9B5ovXXDctsrCSWDnuPgqZPv4g5AoXR6EwSQNu4hpMwyxtAMScs2Iz+dZbHa3W7STIO4QS0843qpOAgLDHHOKz7YZmyS0I2XIEKmS48YZvTMRV/wSVkz8pA7h2sYIXB4UGZHgGiLirbtgsqswjaGAKgMZaD5AkQCfuyaKhaewQofC5RY7drBVyzAD7xMjyR4EigmvbLbrtGV2gBiTGCwuKJUggCJ+k1cunc75UTgEKABtaCCDGMiI8zIAzQyORPdAJMwYnJIAX2BM+340E71zdDd+6chgBiAFExHgcDO0epNUosnMQcmZM7o88xknHrJ8VJL6hfIwTkn1Ijjt45Pt61Lb/KfIDkfdkGBKmZ5HHE+9AzDgmDOM+CI5YHPnETj2ygBxPBgDzkmMfdx5wMU9u0BtOSVjnmTCgN+Rz4jPmrNhHygkiGnyB4wwE5APGc88UAeqcL8oI5jk+kE+YkTU9HcAG4En5V9WB8iRHqTz90eKtuDu7D94GPUmV7l8cjHv+VarJUkxc3KxIhhcgkQQPkP19R6TUFlhGkKQ20gRuBkkBRmRI8TTlnVlIMknx83PAJ4wAeRyPoLhpwqmQw290qCNrA4IPiTnzk8VCw5ULsfaIm5tkPGNxI3c5kZ94qiXxbqGLgPcnbmCC0/KfIj0MYqF7qZeztuEdgFxJ4lRu2zOTBgjzOZkUSl03DAifunZJICxx5WMwJOMcVZa6SryIChicHIG07WVTBzhCv4iCDVFOls7nDYVDBJU4CGIVlGc74nIkHPNehdJs2rlrawwfqCIxI9OAce1cjotB2rMsjFmTdcICRAIKgRu7pK8j8a6XRFpBxAUAbRjaBg4Akx659cijFdZ0/RJathLcwJ5JY55yf3iqdXZkGn0d8kZqWjcv8AFn7t1kGPAVCP1NW+MMDVaOsm/wBNzXYajS1gaqxcFztBg7Rle1RK7mndDHLYMER6c4dGQOm0fpdBFJEvmJAB7ZO31FuRG7xuuf8ARWrp7JKqSIJAJHoSBI/OoJ6Gzmt/Ttis7S2ePqKu6PfZ7Nt25ZATAgSa3GOmoHprtzFQqt2rVZQu3KBv3qIvUBcOaxW4gTU7b1WakgrKjbNyjku1l2mou01bjNHq9T3VQhqya2yKqJp5qLGgzNX0q0zM5QF2UqWgyVPIP1Fed9f+zdu2Zgus4E5AEjasggDOSf8AKvR9beIGK5fXCSd3H0/1rNa5cPc6cv3HQrAWYYQTgYMnycgDJ9KCt3Sm5WMwWUETtIeAVJcAqcnHn1re1/TmmFfYCRPcYE/MzThjBPvjms22gUSl12aTu7SAFJA2luBEiTPliOKjop09+SS2ZwMSTKje27kRsCx4xzmibt8MrAjHfO2JCZIXuOBK8j3NZxKoYDAHbjBACEKNqg5IIDH18xnM5Endwyq4wDC7gSWBgcH6GTjiYovVdS2CVI3CApwCynaCO1oGYGc0DqktlTdXEBuYBaAsEMTgkggj0+s1JbXlSflONoLGR29s8SffgQJiqLttjagIWjHJCzA2wRBmDPHHrg0EQGkwQScSFBwTHBEDjj0j1pJMgMDAXws7thMH/CZb94pha3cgjgRAyQJ3D1MGT+npO1bkjggQZxBkyR29vk4M8mgS2tq7iIzkk4BYZYzEecgevrVM4gGJMySJgY2sfA4PHnjxRygETCxJHiIHIj+WR/SqNIN0PI2jaFMRE4GIwQYJM5BJ+gUXbiFpZmYyVBUnLNA3AD5oAj8R6Vfo9HcG8lVU9oAYHhuLkSSMD+p96dNIFS44BNuRJDbWUxBKqM4lfHkeKlZuMGm4oaVgfEQKxHhjHzY/L2mgs1yrZcAwQz5Q5XkNhsegPoZ8zQeuumTn5iMACPl4HouB/wBNPePhRMSAMwI9h6mZj/0/9hPaWI7ojI3Y88jz71AvjbhtgloaB3EqZXaN0AQc+0f107KXjAHJEEiOB27R5XG386r0uiDuFGPulgwEnaRkGInP51o2NHtwp8yc8kY3T7x9cVUo3SaaDiJY7jEgTycECM/vNdb0zQDaMVldL0gOSOTNdZorUAVY59JWtMBQOk6cjteLBp+MwxcuL9y34VgK14pq0yzLvRbXo/8A3r3/AJ1nXej2/Rv+7d/866B6BuLmsNxz+o0VtWjYx7dw/jXcnciBfnnl1z7+anodNbuHsRigZlLf2i74VWU7d/3t34efbWaypMkCRxgYyD+oB/AVcq+nnJ9zAE/kB+Qoqi30i16P/wB69/51fZ6NZAACsAPAu3gB+AerkohBWmaA1ehS3sZN4PxrA/vbpw11AQQzkGQSKOY1bFVOKrIe9QV2jnPrQl5KxW4HBqSvUCtSQVFXIaMsNQaUZaFajNFoasmq0qdbZGUzCnpqAe7ZmsjX9Pmt4ih71qalHDa/QrB3Ak+IjjzJ5rnNZp9paBu3HunM+3HH+1eia3pk8Vg6vpXtWMdJXEvoWYkkyYUDdjHPHHJ9/WoX9OzNIeCGBAEMXLwpG3G7AjmB6V0d/pXt78eaA1XSzHAP5eJ59eajWsu3qju2u42iQw7RDfMGG3BYSTz5OSRT33LbXyoad772M/yvBMnkR5mJEZp9RoiqgKeGD+Ocgg+siKCvaY/zAAySBu57vf3/AAq6ptPoGcy1xZGN2e5QcASZHy/hT3DIkYAK5IAiO4gQASBKmJ9cU1/cSSNhA24gmYwIJ48HxxV+kBhQFPBwPzhWknPEevjNNRVb0yhkdnPwyB8VQ0beckkkwXHyjyMexUWlWVVSYIDOrAnJxtIgbvOZk+aJ1OmMQihVUHLAAsY2GBHI45xQa6By0nmJIPJMSYn9xQU/BR0IdmAaTgqS0R2l+fSPYHLTio3XYBZYqMQTyBgGtpNASZIHMxGPSMnx9aLtdJmMDAjHn3+tQ1gW9A558ifwz/qa09L0szPmPSfyrf03RvatbS9JIjx9CQfXEUTXN6Xo8cjjmfGfINa+j6VkY/pW7Z6SB4rRs6ICrjOh9BogorUtpSFkVZW4wYiq2qw1BhVFTULcWi2WqHWsrAxFTFSKUhbqNJW6ISqkWr1FVk8VFhVgFMVqoFuJQ726PZara3UxdZjWqS2qONum+HUxdUJbom0tJbdXKtVNTUVOmWpVpBdKlTEUDUxFSpqCl7c0Nc0YPijSKiRQY9/po8Vj63pddYy1Rd04NZsWVwl/pXtQL9G9q7q90+hj0ys41riW6FjxB8elX6boxHEexgfTk8cmu0t9LFT/AOHD0ph/Tk06OCDODHv9P3+NMnTTj8vXGK6waDPFWpoB6VcNc3p+kmtOx0mK2U04FXLbpiaBs6EDxRSWQKv20tlaxNRVKtCUlSpUQ4pRSFTAqisrUSKtNVmgrIqsrVxFRIqYKdtNsq7bTbaioqtWAUgKkKuIQFKKelVECKiVqyKaKCkrTbauioxUEAtSAp4pwKKcU9IU9VBVKlSoGNNSpUDUxpqVBFqgaVKgpeoGlSrKprTNSpVQy1KlSqCQqYpUqoepClSqolTUqVBJalSpUDGoGlSoImmNKlQMKVKlQIVKlSoEKRp6VA1NSpUDGo0qVQKnFKlRTinpUqqP/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pic>
        <p:nvPicPr>
          <p:cNvPr id="1028" name="Picture 4" descr="http://upload.wikimedia.org/wikipedia/commons/4/4a/Silizium_pulver.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409140" y="4430157"/>
            <a:ext cx="3096344" cy="23576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1" y="103064"/>
            <a:ext cx="6345752" cy="1237704"/>
          </a:xfrm>
        </p:spPr>
        <p:txBody>
          <a:bodyPr>
            <a:normAutofit fontScale="90000"/>
          </a:bodyPr>
          <a:lstStyle/>
          <a:p>
            <a:pPr lvl="0"/>
            <a:r>
              <a:rPr lang="es-ES" b="1" u="sng"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DISEÑO DEL SERVICIO Y SELECCIÓN DEL PROCESO</a:t>
            </a:r>
            <a:r>
              <a:rPr lang="es-PE"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
            </a:r>
            <a:br>
              <a:rPr lang="es-PE"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br>
            <a:endParaRPr lang="es-PE"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3" name="Marcador de contenido 2"/>
          <p:cNvSpPr>
            <a:spLocks noGrp="1"/>
          </p:cNvSpPr>
          <p:nvPr>
            <p:ph idx="1"/>
          </p:nvPr>
        </p:nvSpPr>
        <p:spPr>
          <a:xfrm>
            <a:off x="436206" y="2348880"/>
            <a:ext cx="5597985" cy="3598368"/>
          </a:xfrm>
        </p:spPr>
        <p:style>
          <a:lnRef idx="2">
            <a:schemeClr val="accent3">
              <a:shade val="50000"/>
            </a:schemeClr>
          </a:lnRef>
          <a:fillRef idx="1">
            <a:schemeClr val="accent3"/>
          </a:fillRef>
          <a:effectRef idx="0">
            <a:schemeClr val="accent3"/>
          </a:effectRef>
          <a:fontRef idx="minor">
            <a:schemeClr val="lt1"/>
          </a:fontRef>
        </p:style>
        <p:txBody>
          <a:bodyPr>
            <a:normAutofit fontScale="92500" lnSpcReduction="10000"/>
          </a:bodyPr>
          <a:lstStyle/>
          <a:p>
            <a:pPr marL="0" indent="0">
              <a:buNone/>
            </a:pPr>
            <a:r>
              <a:rPr lang="es-PE" dirty="0" smtClean="0"/>
              <a:t>Un </a:t>
            </a:r>
            <a:r>
              <a:rPr lang="es-PE" dirty="0"/>
              <a:t>servicio es la experiencia facilitada por alguien (organización, empresa, estado) enfocada a cubrir una o varias necesidades concretas de un usuario </a:t>
            </a:r>
            <a:r>
              <a:rPr lang="es-PE" dirty="0" smtClean="0"/>
              <a:t>.</a:t>
            </a:r>
          </a:p>
          <a:p>
            <a:pPr marL="0" indent="0">
              <a:buNone/>
            </a:pPr>
            <a:r>
              <a:rPr lang="es-PE" b="1" dirty="0" smtClean="0"/>
              <a:t>Características </a:t>
            </a:r>
            <a:r>
              <a:rPr lang="es-PE" b="1" dirty="0"/>
              <a:t>de un servicio </a:t>
            </a:r>
            <a:endParaRPr lang="es-PE" dirty="0"/>
          </a:p>
          <a:p>
            <a:pPr marL="0" indent="0">
              <a:buNone/>
            </a:pPr>
            <a:r>
              <a:rPr lang="es-PE" dirty="0"/>
              <a:t>Las características fundamentales que diferencian a los servicios.</a:t>
            </a:r>
          </a:p>
          <a:p>
            <a:pPr lvl="0"/>
            <a:r>
              <a:rPr lang="es-PE" dirty="0"/>
              <a:t>I</a:t>
            </a:r>
            <a:r>
              <a:rPr lang="es-PE" b="1" dirty="0"/>
              <a:t>ntangibilidad</a:t>
            </a:r>
            <a:r>
              <a:rPr lang="es-PE" dirty="0"/>
              <a:t>: Esta característica se refiere a que los servicios no se pueden ver, degustar, tocar, escuchar u oler antes de comprarse, por tanto, tampoco pueden ser almacenados, ni colocados en el escaparate de una tienda para ser adquiridos y llevados por el comprador (como sucede con los bienes o productos físicos). </a:t>
            </a:r>
            <a:endParaRPr lang="es-PE" dirty="0" smtClean="0"/>
          </a:p>
        </p:txBody>
      </p:sp>
      <p:sp>
        <p:nvSpPr>
          <p:cNvPr id="4" name="AutoShape 2" descr="data:image/jpeg;base64,/9j/4AAQSkZJRgABAQAAAQABAAD/2wCEAAkGBxQQEhQUEBIVFRAVFA8QEBAUEhAUFRUQFBEWFhUVFBQYHCggGBwlHBQUITEhJSkrLi4uFx8zODMsNygtLiwBCgoKDg0OFw8PFyscFBwsLCwsLCwsLCwsLCwsLCwsLCwsLCwrLCwsLCw3LCwrLCwsNywsLCw3Kys3LCwrLCw3LP/AABEIAMUBAAMBIgACEQEDEQH/xAAcAAAABwEBAAAAAAAAAAAAAAAAAQIDBAUGBwj/xAA8EAABAwIEAwYDBQgBBQAAAAABAAIDBBEFEiExQVFhBhMicYGRMqGxFEJSwdEHFSNicoKS8OEzU5Oywv/EABgBAQEBAQEAAAAAAAAAAAAAAAABAgME/8QAIREBAQACAgEEAwAAAAAAAAAAAAECEQMhMRIyQVEEEyL/2gAMAwEAAhEDEQA/AM3ZKATncFGISurnogBGAnO5KMQlAkJQSu6KPuyiiSggIylBhQAJYRZUoNKKCMI8qMNUBWR2SsqACbgIKbhMlnKIGp6BpaQTssZ6uNax6rYVbO9gkbxy3HmFxjtNsV2rCJA4W6WPkVyLtzTd2+RvJx9t1j8e92LzzrbGFEjKIL1vMFkAjRolorI0EdkZ2JGhZGAgIBGjQRNkkJKWklGpRI0klGEWuw/YuiAoDyWkFGlCkXF3ZsYeeSX+7TyWlFKlilCDMDDClfutacUwShThBmBhSMYV0WoEAR9yEGYGE9E43Cei0giCMMCDPNwnokVlK2GNz3bNHueAWlyhY/t9VECOMbEl7utjopb0uM3UXDx3hzO16cAr2OAcAPZZ/BjoFpafhyXN18EyYWx42sVlsVZJSu3vGTqDyW6YxR8ZwgVEZH3rGxRNmcAn18wDdZv9pWCSSvLomF2ZoOnMXVl2eecrb/E0lrvMG1vktVWwh7WnkueN9OW2sp6p289TdnKlu8D/AEBUKSjez4o3N82uC9E/ZBySJcMY4asBHUL0ftrheKPOaC7jiPYmml17oA8xcLP1P7PIh8JI91qcsYvFXLrI1uqvsC4fA5Z7Eez00G7SW8wFqcmLF4soqAlAIEcwQlALTnYIhJCWUkhVCSkkJVkRRYQghZGjb0qgjQC4O4I0EV0BoJJKF0CroXSboIFXQSULoFFc77Y1olqMrdmDLfre5Wi7R9oWwtLIzeUgjTZvUrANN3XJuSSSepWcq3hPlosHbstfRQm2oWSwh4FltKSS40WWqeDbHZSYCkMSO9ySgE+F4u0/zDcfREZssayplaPhdlkHrv8AMLW0VnMty0XP6ypLcRew7WLR5aEfUrcYHUZri21xdc8p26RJawIgNU3Po7pqCkulW3NLLQo9TAEieqAFwq+WvuqFTQAqPNRhws4AjklGpunYqgIrEY/2Pa67mC3RYTE8KdAbEeHmu7SRhwIWVxnCRIx7SNRchXHK4s5YzLy5G4JKlVlOWPc08Co5C9Mu3js1TZSSluSSqyQUSMokbj0ukFyJrkdlxegRekF6XlRZECA9AuS8qGVAgOTjSgGpQCALJdpO0JBMUJsBo9/XkFo62Yhrsu+V1vOy5a55ub73JPndYyreECR17k78yjpo7lNE3U2hasOi8w2DlstTQC3FUuFRaBXtHFY6qsrBir8ecQxjuLXjXoQQVYZ7cNOYVH2tlJiaxvxPeAPIA3RGfdaaeWc8AGh3C7bXWu7Pyg2P+/7ssDjs/cU/djRziB6blajsjWZ42kcvyWcm41k7RmI5i4VRjE/dgO62Kl45Ud0IpPuk5CfMXH0ULFg2eJzQdS2487aJPDNisnrbO1PhcLqF9vB9Cs/HXn4XfE27T7ptkxzFVdNpRSh6s4ogOCyWE1mUrW0dQHBVEoQclEq6bUG3mpfeWSmuB39URxftzSiOoNuKzF1sP2mRuZV5Tta7TzBWNcV6OP2vLy+6icm3Iy5IJW3OQV0tkZOwVxhWCmQXK0dHgQbwWbXSYuow9U6XpLtky4lc3Y4+SyaE6QHEoSCwQSY3pwFVrHkpyWUtCCfdJJUCmqr7lSe8B4oGZI7nVYntRhvcyZmjwP1HQ8QtzJ0VF2vI7jxb5vD5rOU6axvbDqXQu1UMG+ieju1c3Vp6LEspstNh9SHBc5jkstLg1bwVSxsWFUmOQ2e15P8ADaCNeDidT7KdBVbXT1dSsqYnRv8AhcLEjcciERyHtTXiWUhhu0ceq0n7Pqzw5eRI/T6rJYph7oJnxP3abX5jgR5hWPZCXJMRwIBHmCst/DqvaSnz0MobuxveN53Yb/S65/R4+cg11XUcLtJGWnUOaWnyIt+a4TURGGR8Z+49zP8AE2UnSJeIVH8XONnb+al0Izm5+H6qoDXSnK0XP+6rW4Xhlmi+pCsFphlG1wuFc08DgodJHlsramF9ytMnA0kWKEAymx2Oymx0xOyampy3yQc1/bRGGyQHiWuB9FzJzlu/2w4h3lTHGD/049f6isAvRx+15eSf0MuTtJAXvACOko3SmzR6rd9muzWSznDVW0k2s8FoMrBp/tldU9Dfgp9HRbaK3gpAFzdEczIu+HJN2QEYRSw4JRISA1KsgIBJfHdKJ5JwNQQJKYjZNR077qzIso7Kq7rWQOxmw1WJ7dVuZ7Yxs0XPmt0Vh+2tARIJB8LhY9CFnPw1h5ZoHj6qRDPfQ78OqjkWA9kzNsuTssXBTKKctVXQ1ubwv32a7n0KmbFUaWmxO4txV1gtdc2usNBLqr/DJvELKs2C7W9lJqmXvmOZfK1uQ3G1+PqsdHDJSzMErS03tryPEHiutQzXtdOVuHxzsyyNDm8jwPMHgpo2Ls3VXaNVzTt7S5K6UgaPyvHmRr8wV0Kmo/s/wklmlr7jzWY7a0ne1ERHEHN5aEJolV3Z7DgBc/EdStZBBYaBHg+FBrcx00UppzXDGk9ULSYmKREcpVeypyuyvBaRzVqxoLQRuqibBVWUwuD267qmLreSmRVQa0ucdGi59ER567XOLq6qubkTzMH9LXkAeyXgmAmY67cluKnsyyQvkIs573yHze4n81M7P4YID4vRd5enC497Iwfs62MCzVpqPD+ikURzHQK3p6crLRulpbBShEhIcqiGoeToNFFVEbDfVPWTJm6ImzHkqJCBKYeSUVygkNKPOmsyK6ButqC0eEIqba5GqUSiugdL1Fr4BKxzHcRp0KcJSSg51U05Y9zDu0n6qLLHdaLtVBkka8bO0PmqZrVxs7d5dxUyxKdQVpPhfv8Addz6FPSU91GlpFNKnBXeEuy6lZuCqy2Em3B36q6gmBHhII6Ko1lLV6KSyu6rKx1B5p+eXQa6qo2tJOHhQsRwb+K2W922DSOXUKowmU5hZxW3h8cZDvwnX0RlWzwF4AGjBv1T1BT2cDwCewsiaNruQs7zGn5J+Y222Q2jY/hwmZdvxtF2n8is/hrzYtPkruesc0WGt9AOqRheF8XbcTz8kDUdOTtqpBw8uFnbb2/VW7Iw0WASwFqRm3akmwgPFiEqLBmtVwAlALTKJBRBuwUkRWTrUuygj9yCj7ock9ZFZBjrIFC6FloJugjyoBqArIWS7JiYkaj2QKISHOHNIM9t0y4Ncd9eV0DxeFHnqcvBG4kf8JqQg7n3QVmMsNQywGo1b5rOMvsRYjQg81sndCqbFKQOu69n235+azljvtvHLSAwc0HxhRo6o7OFuqkALDoZkow5RZMOczVhIPQqyidqpKmhRtrJY/j8Q57FTqXERJpm15HQqUYw7dIdgrXdOqC6wu9wVsYZX904M+MtcG+ZHFcymbPTC8cl7bBwzLYdi8Uc+xebuNtf+FWam9nKx0BMct2kWD2nnwcOi00szHNvcW5kqo7XYR3zoZmuLXNDmOLTa4Oov81C/dRezK57j0ufmiLumjjeb52kdHNv9VP+0MGgc0cLZgsL+58hseG1gprcLY4cC75pKabFpujWaoWuicGi4PDexCv2OJGpAWpWbDpcAm5KpjficAmhGT96/lqlCkF75RfmdStMpEU4O2yea66ZZGApACiiRJSKyDGI7Jqahdu069UkhzRrofK4WkSLIWTIqOY9Rqnw4HZAVkl3VCUXFgbFRoA4jxHxDQ3CApmNO4UEBodcEdBupWIUxeLB7W+YUJuGC3izE82uNj6IDlrACBpc7C+6YfNr4wR6aICma12wHIn4vmiliYd3kHqUDcgBHhd7LP4hI8E3crOsIadHtPQb/JVbnCS41aQbeLS/kqiollINyNOKmQy2sWnRRqiJw4XUYPc3YLOWG+41jnrqr5kwO+hTxN9lnm4nb4mn0UqCvYfheAeV7fVc7LHSZSrF01j5aKbT1eoHqVWMlvvbndPw2113RpPrZg/TgpHZd2V4bzv7jZQmx9R7hToR3eRw3vrYhImTpFSTJSkg+IC9+rf9Kp8NqHE2LtdxpoVa9n3543g7Hh0IWapw5kpbrdriL+RSsxeYkwFoceB1USOdrdQouK4hcBjbm2riNvJIoqWSX4Wm3M6D3RVviUt2sc0a3FreSsqenDgC4a6aapNJThgGe1xt5qWJm81qRi0tjANhZLsmPtTdLHU3ytsSSOYG9uqKWpyi77MH87mj5brTKSE41V9LN3gJeLMv4XZjZw5jY2Upjg74G3H4jcD57qKfSVGmog65JJNjYAkC/kDqnaV+ZjTzAQU5Ym3R81L7tNVJyC9iegCqID6JpNxoeiUymtuSfNOue/8ADlHM6n22Ud1cxvxZjzNtB58gqA+EcrlVdRSyGQPY0ixLXtvfMLaJdV2piaLxWedrZwCPTUkKPDitXI7+FTXDtRmBa3lq51tED00hbvEb8PCf0QinLt2W9R/oVnhVUZWEvAbI1zmSMaSbOHXin5qJr92689j7hBTSx3GrLj+0qvnpGng5vkCR7LQPwwj4HkdCLhRnU8o3YHDmCAgy0uFi922vzLC0+4TMtO/iA71af/YLUyOA+Nrm87tP6JtuR2zm/T6oMHiNKd+7A6gfoVVGmPG/zC6fPhuYbA+yr/3MPw/IK7TTnUlN/L8wo0lFfgV08YE0/dHsEtvZxh+6PZXaelyPuntPgc8dfF9E/FXVDdASf6mLrjOyrDu1TYOy8Q+6pbPokv25NFVVDt2tP9rla4UJcwzMAHEgn6Lp7MAjGwt7KTDg7evsFnUalv2HZOquADfaygY7hbvtUhEpEZynIGOJuWi+o6qXhkBp6nJfwP8AEy435j0K0dZStc8ki9wPxcvNZaYR1M+9o43k/wDcLHBo9x9AVe4dmYwCV93i5v3YbpfQeI30GmyvW04GzW/4pbY7bAegt9FUU4lc7RubzDL6cwA380tlPIPhY97vxzSCw8owdPJW4a7kPmg5juAb7kfkm00rosP8TnuzmR4aHkPyCw5NDtE1R0keZ3dRtaWvLHvf435wM3EngQbk8VbgO4tH+f8AwqtlHPHUyyNax0MoiOUyWLJWDKXba3bb/FFSKmZsZbcGSVxIiZpdxAubX0aANygWzE27xkZ0cGhhksOILiR9EckcbZBLLI3vGsdG3VrWhriC4Wvc3LRqU1PjMYsY2SSu2HdxuLbH+e1raKh+GnlBOea7dMto2teBxGbb5J+CBsYysFhqdyTcm5JKbirCQCWOaTwIOnyUabGGAlrAXuaW5w37gcbXcToFAoNPJB8ZOlh81Iyoiy6qIDGvJteMAbgtJd73sn5I2u3APDb8+Ce+zjfjzShH1PyQYPDqARVdWI80RvG5j7jJlcLnfQ68FZSVM7XAlomABv3TJAdSOBs35rWZDzHshlPRNjn+HQ1Yq5HMYIKdxBf3wHi00ytYTYjxak8Vtmw3GhB8lKLL7tB9kg07eRCbDDqdJ+zp803JxHui7h42eD5hAx9mTb8PY74mNP8AaFLyyfyfNETIPuA+TkFc7BI+Dbf0ucEkYE3g+Qf3A/krH7Q4bxO9NUj95sHxNkb5xlNiF+5iNpnerWlGMOlHwvYf6mH8irKOsids8eoIT4c3g4e4TYpTFUN+5E4dHOanGTSjeEekjfzVyG+XyQMV0NKsVTuMD/R0Z/ND94W3hm/8ZP0Vj3SFrKCgxevaWiQRyh0R7wEwyfCPiGysmYwyVrHxNkka5jXBzGaa9TZTXOBFjsdCOiquzFH3DHQ7NjkeIyeMZN229Db0RU6Ooe7aCT1MY/8ApPNkk4RW83t/JSc4HEJJmHP5FA0XS8Gxjzc4/QIZZfxRj+1x+pSzPyBPomJJ5T/04x5udYD23QOGned5Xf2tY39URoWkeIvd/U8/QWCrcWq54RHZzS6WRsVw24ZcbgX19Sq7EaWpY4G3fZnBg717wGudxLW6WQaOmo42DwxsHXKCffdSCVloKeZjLd8GzscLnKBFvcZuLhYkWGqtKR73ucZD/BaBaRwyue4nUtbwb8yhtaFUlQw9/UN2a6ljcOAzB0gP5IoHziMNDhcEtjuMzntv8Tz90W+ilupGMD3ON5Cwtc9x0tyA2AuVRJRgKtiM7Ny2QddD7qbFU33aWnr+qiHrI0QchdAoI0kFGEUaOyACOyAAIEJSMBAiyAal2RgIpICOyVZCyBJbzA9gkuiB3aPYJwIIGTA38IRfZ28k8USBr7M3l80fcN5J2yGVA13DeQSxGOSXlQsgINSgELIWQEUELIIKPtbG4xNLBcseH6cLcVElqHVMAd3j83gdkjbYXa4E6laYpJAAItYWKIo5MIfI8Pa9zGlrc1zd17btGwKsoqLIBme51vvOsT7oqGYuboNiRcqQIueqBmEACzB6n/dUswg/Fr9E9ZFZBkBj7muewtBLCAHXte44gKsq+0tQzKQ5lnOy5cm3rfVEgtI0EeIPEkQcQRJoRa1ja9wfyV3ZBBQBj7p4IIKKUggggUEaNBFEjQQQGEdkSCAIIIIAiKNBASMIIKA0dkEFQLIIIIgggggooFJKCCoINQKCCAkCjQQf/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5" name="AutoShape 4" descr="data:image/jpeg;base64,/9j/4AAQSkZJRgABAQAAAQABAAD/2wCEAAkGBxQQEhQUEBIVFRAVFA8QEBAUEhAUFRUQFBEWFhUVFBQYHCggGBwlHBQUITEhJSkrLi4uFx8zODMsNygtLiwBCgoKDg0OFw8PFyscFBwsLCwsLCwsLCwsLCwsLCwsLCwsLCwrLCwsLCw3LCwrLCwsNywsLCw3Kys3LCwrLCw3LP/AABEIAMUBAAMBIgACEQEDEQH/xAAcAAAABwEBAAAAAAAAAAAAAAAAAQIDBAUGBwj/xAA8EAABAwIEAwYDBQgBBQAAAAABAAIDBBEFEiExQVFhBhMicYGRMqGxFEJSwdEHFSNicoKS8OEzU5Oywv/EABgBAQEBAQEAAAAAAAAAAAAAAAABAgME/8QAIREBAQACAgEEAwAAAAAAAAAAAAECEQMhMRIyQVEEEyL/2gAMAwEAAhEDEQA/AM3ZKATncFGISurnogBGAnO5KMQlAkJQSu6KPuyiiSggIylBhQAJYRZUoNKKCMI8qMNUBWR2SsqACbgIKbhMlnKIGp6BpaQTssZ6uNax6rYVbO9gkbxy3HmFxjtNsV2rCJA4W6WPkVyLtzTd2+RvJx9t1j8e92LzzrbGFEjKIL1vMFkAjRolorI0EdkZ2JGhZGAgIBGjQRNkkJKWklGpRI0klGEWuw/YuiAoDyWkFGlCkXF3ZsYeeSX+7TyWlFKlilCDMDDClfutacUwShThBmBhSMYV0WoEAR9yEGYGE9E43Cei0giCMMCDPNwnokVlK2GNz3bNHueAWlyhY/t9VECOMbEl7utjopb0uM3UXDx3hzO16cAr2OAcAPZZ/BjoFpafhyXN18EyYWx42sVlsVZJSu3vGTqDyW6YxR8ZwgVEZH3rGxRNmcAn18wDdZv9pWCSSvLomF2ZoOnMXVl2eecrb/E0lrvMG1vktVWwh7WnkueN9OW2sp6p289TdnKlu8D/AEBUKSjez4o3N82uC9E/ZBySJcMY4asBHUL0ftrheKPOaC7jiPYmml17oA8xcLP1P7PIh8JI91qcsYvFXLrI1uqvsC4fA5Z7Eez00G7SW8wFqcmLF4soqAlAIEcwQlALTnYIhJCWUkhVCSkkJVkRRYQghZGjb0qgjQC4O4I0EV0BoJJKF0CroXSboIFXQSULoFFc77Y1olqMrdmDLfre5Wi7R9oWwtLIzeUgjTZvUrANN3XJuSSSepWcq3hPlosHbstfRQm2oWSwh4FltKSS40WWqeDbHZSYCkMSO9ySgE+F4u0/zDcfREZssayplaPhdlkHrv8AMLW0VnMty0XP6ypLcRew7WLR5aEfUrcYHUZri21xdc8p26RJawIgNU3Po7pqCkulW3NLLQo9TAEieqAFwq+WvuqFTQAqPNRhws4AjklGpunYqgIrEY/2Pa67mC3RYTE8KdAbEeHmu7SRhwIWVxnCRIx7SNRchXHK4s5YzLy5G4JKlVlOWPc08Co5C9Mu3js1TZSSluSSqyQUSMokbj0ukFyJrkdlxegRekF6XlRZECA9AuS8qGVAgOTjSgGpQCALJdpO0JBMUJsBo9/XkFo62Yhrsu+V1vOy5a55ub73JPndYyreECR17k78yjpo7lNE3U2hasOi8w2DlstTQC3FUuFRaBXtHFY6qsrBir8ecQxjuLXjXoQQVYZ7cNOYVH2tlJiaxvxPeAPIA3RGfdaaeWc8AGh3C7bXWu7Pyg2P+/7ssDjs/cU/djRziB6blajsjWZ42kcvyWcm41k7RmI5i4VRjE/dgO62Kl45Ud0IpPuk5CfMXH0ULFg2eJzQdS2487aJPDNisnrbO1PhcLqF9vB9Cs/HXn4XfE27T7ptkxzFVdNpRSh6s4ogOCyWE1mUrW0dQHBVEoQclEq6bUG3mpfeWSmuB39URxftzSiOoNuKzF1sP2mRuZV5Tta7TzBWNcV6OP2vLy+6icm3Iy5IJW3OQV0tkZOwVxhWCmQXK0dHgQbwWbXSYuow9U6XpLtky4lc3Y4+SyaE6QHEoSCwQSY3pwFVrHkpyWUtCCfdJJUCmqr7lSe8B4oGZI7nVYntRhvcyZmjwP1HQ8QtzJ0VF2vI7jxb5vD5rOU6axvbDqXQu1UMG+ieju1c3Vp6LEspstNh9SHBc5jkstLg1bwVSxsWFUmOQ2e15P8ADaCNeDidT7KdBVbXT1dSsqYnRv8AhcLEjcciERyHtTXiWUhhu0ceq0n7Pqzw5eRI/T6rJYph7oJnxP3abX5jgR5hWPZCXJMRwIBHmCst/DqvaSnz0MobuxveN53Yb/S65/R4+cg11XUcLtJGWnUOaWnyIt+a4TURGGR8Z+49zP8AE2UnSJeIVH8XONnb+al0Izm5+H6qoDXSnK0XP+6rW4Xhlmi+pCsFphlG1wuFc08DgodJHlsramF9ytMnA0kWKEAymx2Oymx0xOyampy3yQc1/bRGGyQHiWuB9FzJzlu/2w4h3lTHGD/049f6isAvRx+15eSf0MuTtJAXvACOko3SmzR6rd9muzWSznDVW0k2s8FoMrBp/tldU9Dfgp9HRbaK3gpAFzdEczIu+HJN2QEYRSw4JRISA1KsgIBJfHdKJ5JwNQQJKYjZNR077qzIso7Kq7rWQOxmw1WJ7dVuZ7Yxs0XPmt0Vh+2tARIJB8LhY9CFnPw1h5ZoHj6qRDPfQ78OqjkWA9kzNsuTssXBTKKctVXQ1ubwv32a7n0KmbFUaWmxO4txV1gtdc2usNBLqr/DJvELKs2C7W9lJqmXvmOZfK1uQ3G1+PqsdHDJSzMErS03tryPEHiutQzXtdOVuHxzsyyNDm8jwPMHgpo2Ls3VXaNVzTt7S5K6UgaPyvHmRr8wV0Kmo/s/wklmlr7jzWY7a0ne1ERHEHN5aEJolV3Z7DgBc/EdStZBBYaBHg+FBrcx00UppzXDGk9ULSYmKREcpVeypyuyvBaRzVqxoLQRuqibBVWUwuD267qmLreSmRVQa0ucdGi59ER567XOLq6qubkTzMH9LXkAeyXgmAmY67cluKnsyyQvkIs573yHze4n81M7P4YID4vRd5enC497Iwfs62MCzVpqPD+ikURzHQK3p6crLRulpbBShEhIcqiGoeToNFFVEbDfVPWTJm6ImzHkqJCBKYeSUVygkNKPOmsyK6ButqC0eEIqba5GqUSiugdL1Fr4BKxzHcRp0KcJSSg51U05Y9zDu0n6qLLHdaLtVBkka8bO0PmqZrVxs7d5dxUyxKdQVpPhfv8Addz6FPSU91GlpFNKnBXeEuy6lZuCqy2Em3B36q6gmBHhII6Ko1lLV6KSyu6rKx1B5p+eXQa6qo2tJOHhQsRwb+K2W922DSOXUKowmU5hZxW3h8cZDvwnX0RlWzwF4AGjBv1T1BT2cDwCewsiaNruQs7zGn5J+Y222Q2jY/hwmZdvxtF2n8is/hrzYtPkruesc0WGt9AOqRheF8XbcTz8kDUdOTtqpBw8uFnbb2/VW7Iw0WASwFqRm3akmwgPFiEqLBmtVwAlALTKJBRBuwUkRWTrUuygj9yCj7ock9ZFZBjrIFC6FloJugjyoBqArIWS7JiYkaj2QKISHOHNIM9t0y4Ncd9eV0DxeFHnqcvBG4kf8JqQg7n3QVmMsNQywGo1b5rOMvsRYjQg81sndCqbFKQOu69n235+azljvtvHLSAwc0HxhRo6o7OFuqkALDoZkow5RZMOczVhIPQqyidqpKmhRtrJY/j8Q57FTqXERJpm15HQqUYw7dIdgrXdOqC6wu9wVsYZX904M+MtcG+ZHFcymbPTC8cl7bBwzLYdi8Uc+xebuNtf+FWam9nKx0BMct2kWD2nnwcOi00szHNvcW5kqo7XYR3zoZmuLXNDmOLTa4Oov81C/dRezK57j0ufmiLumjjeb52kdHNv9VP+0MGgc0cLZgsL+58hseG1gprcLY4cC75pKabFpujWaoWuicGi4PDexCv2OJGpAWpWbDpcAm5KpjficAmhGT96/lqlCkF75RfmdStMpEU4O2yea66ZZGApACiiRJSKyDGI7Jqahdu069UkhzRrofK4WkSLIWTIqOY9Rqnw4HZAVkl3VCUXFgbFRoA4jxHxDQ3CApmNO4UEBodcEdBupWIUxeLB7W+YUJuGC3izE82uNj6IDlrACBpc7C+6YfNr4wR6aICma12wHIn4vmiliYd3kHqUDcgBHhd7LP4hI8E3crOsIadHtPQb/JVbnCS41aQbeLS/kqiollINyNOKmQy2sWnRRqiJw4XUYPc3YLOWG+41jnrqr5kwO+hTxN9lnm4nb4mn0UqCvYfheAeV7fVc7LHSZSrF01j5aKbT1eoHqVWMlvvbndPw2113RpPrZg/TgpHZd2V4bzv7jZQmx9R7hToR3eRw3vrYhImTpFSTJSkg+IC9+rf9Kp8NqHE2LtdxpoVa9n3543g7Hh0IWapw5kpbrdriL+RSsxeYkwFoceB1USOdrdQouK4hcBjbm2riNvJIoqWSX4Wm3M6D3RVviUt2sc0a3FreSsqenDgC4a6aapNJThgGe1xt5qWJm81qRi0tjANhZLsmPtTdLHU3ytsSSOYG9uqKWpyi77MH87mj5brTKSE41V9LN3gJeLMv4XZjZw5jY2Upjg74G3H4jcD57qKfSVGmog65JJNjYAkC/kDqnaV+ZjTzAQU5Ym3R81L7tNVJyC9iegCqID6JpNxoeiUymtuSfNOue/8ADlHM6n22Ud1cxvxZjzNtB58gqA+EcrlVdRSyGQPY0ixLXtvfMLaJdV2piaLxWedrZwCPTUkKPDitXI7+FTXDtRmBa3lq51tED00hbvEb8PCf0QinLt2W9R/oVnhVUZWEvAbI1zmSMaSbOHXin5qJr92689j7hBTSx3GrLj+0qvnpGng5vkCR7LQPwwj4HkdCLhRnU8o3YHDmCAgy0uFi922vzLC0+4TMtO/iA71af/YLUyOA+Nrm87tP6JtuR2zm/T6oMHiNKd+7A6gfoVVGmPG/zC6fPhuYbA+yr/3MPw/IK7TTnUlN/L8wo0lFfgV08YE0/dHsEtvZxh+6PZXaelyPuntPgc8dfF9E/FXVDdASf6mLrjOyrDu1TYOy8Q+6pbPokv25NFVVDt2tP9rla4UJcwzMAHEgn6Lp7MAjGwt7KTDg7evsFnUalv2HZOquADfaygY7hbvtUhEpEZynIGOJuWi+o6qXhkBp6nJfwP8AEy435j0K0dZStc8ki9wPxcvNZaYR1M+9o43k/wDcLHBo9x9AVe4dmYwCV93i5v3YbpfQeI30GmyvW04GzW/4pbY7bAegt9FUU4lc7RubzDL6cwA380tlPIPhY97vxzSCw8owdPJW4a7kPmg5juAb7kfkm00rosP8TnuzmR4aHkPyCw5NDtE1R0keZ3dRtaWvLHvf435wM3EngQbk8VbgO4tH+f8AwqtlHPHUyyNax0MoiOUyWLJWDKXba3bb/FFSKmZsZbcGSVxIiZpdxAubX0aANygWzE27xkZ0cGhhksOILiR9EckcbZBLLI3vGsdG3VrWhriC4Wvc3LRqU1PjMYsY2SSu2HdxuLbH+e1raKh+GnlBOea7dMto2teBxGbb5J+CBsYysFhqdyTcm5JKbirCQCWOaTwIOnyUabGGAlrAXuaW5w37gcbXcToFAoNPJB8ZOlh81Iyoiy6qIDGvJteMAbgtJd73sn5I2u3APDb8+Ce+zjfjzShH1PyQYPDqARVdWI80RvG5j7jJlcLnfQ68FZSVM7XAlomABv3TJAdSOBs35rWZDzHshlPRNjn+HQ1Yq5HMYIKdxBf3wHi00ytYTYjxak8Vtmw3GhB8lKLL7tB9kg07eRCbDDqdJ+zp803JxHui7h42eD5hAx9mTb8PY74mNP8AaFLyyfyfNETIPuA+TkFc7BI+Dbf0ucEkYE3g+Qf3A/krH7Q4bxO9NUj95sHxNkb5xlNiF+5iNpnerWlGMOlHwvYf6mH8irKOsids8eoIT4c3g4e4TYpTFUN+5E4dHOanGTSjeEekjfzVyG+XyQMV0NKsVTuMD/R0Z/ND94W3hm/8ZP0Vj3SFrKCgxevaWiQRyh0R7wEwyfCPiGysmYwyVrHxNkka5jXBzGaa9TZTXOBFjsdCOiquzFH3DHQ7NjkeIyeMZN229Db0RU6Ooe7aCT1MY/8ApPNkk4RW83t/JSc4HEJJmHP5FA0XS8Gxjzc4/QIZZfxRj+1x+pSzPyBPomJJ5T/04x5udYD23QOGned5Xf2tY39URoWkeIvd/U8/QWCrcWq54RHZzS6WRsVw24ZcbgX19Sq7EaWpY4G3fZnBg717wGudxLW6WQaOmo42DwxsHXKCffdSCVloKeZjLd8GzscLnKBFvcZuLhYkWGqtKR73ucZD/BaBaRwyue4nUtbwb8yhtaFUlQw9/UN2a6ljcOAzB0gP5IoHziMNDhcEtjuMzntv8Tz90W+ilupGMD3ON5Cwtc9x0tyA2AuVRJRgKtiM7Ny2QddD7qbFU33aWnr+qiHrI0QchdAoI0kFGEUaOyACOyAAIEJSMBAiyAal2RgIpICOyVZCyBJbzA9gkuiB3aPYJwIIGTA38IRfZ28k8USBr7M3l80fcN5J2yGVA13DeQSxGOSXlQsgINSgELIWQEUELIIKPtbG4xNLBcseH6cLcVElqHVMAd3j83gdkjbYXa4E6laYpJAAItYWKIo5MIfI8Pa9zGlrc1zd17btGwKsoqLIBme51vvOsT7oqGYuboNiRcqQIueqBmEACzB6n/dUswg/Fr9E9ZFZBkBj7muewtBLCAHXte44gKsq+0tQzKQ5lnOy5cm3rfVEgtI0EeIPEkQcQRJoRa1ja9wfyV3ZBBQBj7p4IIKKUggggUEaNBFEjQQQGEdkSCAIIIIAiKNBASMIIKA0dkEFQLIIIIgggggooFJKCCoINQKCCAkCjQQf/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6" name="AutoShape 6" descr="data:image/jpeg;base64,/9j/4AAQSkZJRgABAQAAAQABAAD/2wCEAAkGBxQQEhQUEBIVFRAVFA8QEBAUEhAUFRUQFBEWFhUVFBQYHCggGBwlHBQUITEhJSkrLi4uFx8zODMsNygtLiwBCgoKDg0OFw8PFyscFBwsLCwsLCwsLCwsLCwsLCwsLCwsLCwrLCwsLCw3LCwrLCwsNywsLCw3Kys3LCwrLCw3LP/AABEIAMUBAAMBIgACEQEDEQH/xAAcAAAABwEBAAAAAAAAAAAAAAAAAQIDBAUGBwj/xAA8EAABAwIEAwYDBQgBBQAAAAABAAIDBBEFEiExQVFhBhMicYGRMqGxFEJSwdEHFSNicoKS8OEzU5Oywv/EABgBAQEBAQEAAAAAAAAAAAAAAAABAgME/8QAIREBAQACAgEEAwAAAAAAAAAAAAECEQMhMRIyQVEEEyL/2gAMAwEAAhEDEQA/AM3ZKATncFGISurnogBGAnO5KMQlAkJQSu6KPuyiiSggIylBhQAJYRZUoNKKCMI8qMNUBWR2SsqACbgIKbhMlnKIGp6BpaQTssZ6uNax6rYVbO9gkbxy3HmFxjtNsV2rCJA4W6WPkVyLtzTd2+RvJx9t1j8e92LzzrbGFEjKIL1vMFkAjRolorI0EdkZ2JGhZGAgIBGjQRNkkJKWklGpRI0klGEWuw/YuiAoDyWkFGlCkXF3ZsYeeSX+7TyWlFKlilCDMDDClfutacUwShThBmBhSMYV0WoEAR9yEGYGE9E43Cei0giCMMCDPNwnokVlK2GNz3bNHueAWlyhY/t9VECOMbEl7utjopb0uM3UXDx3hzO16cAr2OAcAPZZ/BjoFpafhyXN18EyYWx42sVlsVZJSu3vGTqDyW6YxR8ZwgVEZH3rGxRNmcAn18wDdZv9pWCSSvLomF2ZoOnMXVl2eecrb/E0lrvMG1vktVWwh7WnkueN9OW2sp6p289TdnKlu8D/AEBUKSjez4o3N82uC9E/ZBySJcMY4asBHUL0ftrheKPOaC7jiPYmml17oA8xcLP1P7PIh8JI91qcsYvFXLrI1uqvsC4fA5Z7Eez00G7SW8wFqcmLF4soqAlAIEcwQlALTnYIhJCWUkhVCSkkJVkRRYQghZGjb0qgjQC4O4I0EV0BoJJKF0CroXSboIFXQSULoFFc77Y1olqMrdmDLfre5Wi7R9oWwtLIzeUgjTZvUrANN3XJuSSSepWcq3hPlosHbstfRQm2oWSwh4FltKSS40WWqeDbHZSYCkMSO9ySgE+F4u0/zDcfREZssayplaPhdlkHrv8AMLW0VnMty0XP6ypLcRew7WLR5aEfUrcYHUZri21xdc8p26RJawIgNU3Po7pqCkulW3NLLQo9TAEieqAFwq+WvuqFTQAqPNRhws4AjklGpunYqgIrEY/2Pa67mC3RYTE8KdAbEeHmu7SRhwIWVxnCRIx7SNRchXHK4s5YzLy5G4JKlVlOWPc08Co5C9Mu3js1TZSSluSSqyQUSMokbj0ukFyJrkdlxegRekF6XlRZECA9AuS8qGVAgOTjSgGpQCALJdpO0JBMUJsBo9/XkFo62Yhrsu+V1vOy5a55ub73JPndYyreECR17k78yjpo7lNE3U2hasOi8w2DlstTQC3FUuFRaBXtHFY6qsrBir8ecQxjuLXjXoQQVYZ7cNOYVH2tlJiaxvxPeAPIA3RGfdaaeWc8AGh3C7bXWu7Pyg2P+/7ssDjs/cU/djRziB6blajsjWZ42kcvyWcm41k7RmI5i4VRjE/dgO62Kl45Ud0IpPuk5CfMXH0ULFg2eJzQdS2487aJPDNisnrbO1PhcLqF9vB9Cs/HXn4XfE27T7ptkxzFVdNpRSh6s4ogOCyWE1mUrW0dQHBVEoQclEq6bUG3mpfeWSmuB39URxftzSiOoNuKzF1sP2mRuZV5Tta7TzBWNcV6OP2vLy+6icm3Iy5IJW3OQV0tkZOwVxhWCmQXK0dHgQbwWbXSYuow9U6XpLtky4lc3Y4+SyaE6QHEoSCwQSY3pwFVrHkpyWUtCCfdJJUCmqr7lSe8B4oGZI7nVYntRhvcyZmjwP1HQ8QtzJ0VF2vI7jxb5vD5rOU6axvbDqXQu1UMG+ieju1c3Vp6LEspstNh9SHBc5jkstLg1bwVSxsWFUmOQ2e15P8ADaCNeDidT7KdBVbXT1dSsqYnRv8AhcLEjcciERyHtTXiWUhhu0ceq0n7Pqzw5eRI/T6rJYph7oJnxP3abX5jgR5hWPZCXJMRwIBHmCst/DqvaSnz0MobuxveN53Yb/S65/R4+cg11XUcLtJGWnUOaWnyIt+a4TURGGR8Z+49zP8AE2UnSJeIVH8XONnb+al0Izm5+H6qoDXSnK0XP+6rW4Xhlmi+pCsFphlG1wuFc08DgodJHlsramF9ytMnA0kWKEAymx2Oymx0xOyampy3yQc1/bRGGyQHiWuB9FzJzlu/2w4h3lTHGD/049f6isAvRx+15eSf0MuTtJAXvACOko3SmzR6rd9muzWSznDVW0k2s8FoMrBp/tldU9Dfgp9HRbaK3gpAFzdEczIu+HJN2QEYRSw4JRISA1KsgIBJfHdKJ5JwNQQJKYjZNR077qzIso7Kq7rWQOxmw1WJ7dVuZ7Yxs0XPmt0Vh+2tARIJB8LhY9CFnPw1h5ZoHj6qRDPfQ78OqjkWA9kzNsuTssXBTKKctVXQ1ubwv32a7n0KmbFUaWmxO4txV1gtdc2usNBLqr/DJvELKs2C7W9lJqmXvmOZfK1uQ3G1+PqsdHDJSzMErS03tryPEHiutQzXtdOVuHxzsyyNDm8jwPMHgpo2Ls3VXaNVzTt7S5K6UgaPyvHmRr8wV0Kmo/s/wklmlr7jzWY7a0ne1ERHEHN5aEJolV3Z7DgBc/EdStZBBYaBHg+FBrcx00UppzXDGk9ULSYmKREcpVeypyuyvBaRzVqxoLQRuqibBVWUwuD267qmLreSmRVQa0ucdGi59ER567XOLq6qubkTzMH9LXkAeyXgmAmY67cluKnsyyQvkIs573yHze4n81M7P4YID4vRd5enC497Iwfs62MCzVpqPD+ikURzHQK3p6crLRulpbBShEhIcqiGoeToNFFVEbDfVPWTJm6ImzHkqJCBKYeSUVygkNKPOmsyK6ButqC0eEIqba5GqUSiugdL1Fr4BKxzHcRp0KcJSSg51U05Y9zDu0n6qLLHdaLtVBkka8bO0PmqZrVxs7d5dxUyxKdQVpPhfv8Addz6FPSU91GlpFNKnBXeEuy6lZuCqy2Em3B36q6gmBHhII6Ko1lLV6KSyu6rKx1B5p+eXQa6qo2tJOHhQsRwb+K2W922DSOXUKowmU5hZxW3h8cZDvwnX0RlWzwF4AGjBv1T1BT2cDwCewsiaNruQs7zGn5J+Y222Q2jY/hwmZdvxtF2n8is/hrzYtPkruesc0WGt9AOqRheF8XbcTz8kDUdOTtqpBw8uFnbb2/VW7Iw0WASwFqRm3akmwgPFiEqLBmtVwAlALTKJBRBuwUkRWTrUuygj9yCj7ock9ZFZBjrIFC6FloJugjyoBqArIWS7JiYkaj2QKISHOHNIM9t0y4Ncd9eV0DxeFHnqcvBG4kf8JqQg7n3QVmMsNQywGo1b5rOMvsRYjQg81sndCqbFKQOu69n235+azljvtvHLSAwc0HxhRo6o7OFuqkALDoZkow5RZMOczVhIPQqyidqpKmhRtrJY/j8Q57FTqXERJpm15HQqUYw7dIdgrXdOqC6wu9wVsYZX904M+MtcG+ZHFcymbPTC8cl7bBwzLYdi8Uc+xebuNtf+FWam9nKx0BMct2kWD2nnwcOi00szHNvcW5kqo7XYR3zoZmuLXNDmOLTa4Oov81C/dRezK57j0ufmiLumjjeb52kdHNv9VP+0MGgc0cLZgsL+58hseG1gprcLY4cC75pKabFpujWaoWuicGi4PDexCv2OJGpAWpWbDpcAm5KpjficAmhGT96/lqlCkF75RfmdStMpEU4O2yea66ZZGApACiiRJSKyDGI7Jqahdu069UkhzRrofK4WkSLIWTIqOY9Rqnw4HZAVkl3VCUXFgbFRoA4jxHxDQ3CApmNO4UEBodcEdBupWIUxeLB7W+YUJuGC3izE82uNj6IDlrACBpc7C+6YfNr4wR6aICma12wHIn4vmiliYd3kHqUDcgBHhd7LP4hI8E3crOsIadHtPQb/JVbnCS41aQbeLS/kqiollINyNOKmQy2sWnRRqiJw4XUYPc3YLOWG+41jnrqr5kwO+hTxN9lnm4nb4mn0UqCvYfheAeV7fVc7LHSZSrF01j5aKbT1eoHqVWMlvvbndPw2113RpPrZg/TgpHZd2V4bzv7jZQmx9R7hToR3eRw3vrYhImTpFSTJSkg+IC9+rf9Kp8NqHE2LtdxpoVa9n3543g7Hh0IWapw5kpbrdriL+RSsxeYkwFoceB1USOdrdQouK4hcBjbm2riNvJIoqWSX4Wm3M6D3RVviUt2sc0a3FreSsqenDgC4a6aapNJThgGe1xt5qWJm81qRi0tjANhZLsmPtTdLHU3ytsSSOYG9uqKWpyi77MH87mj5brTKSE41V9LN3gJeLMv4XZjZw5jY2Upjg74G3H4jcD57qKfSVGmog65JJNjYAkC/kDqnaV+ZjTzAQU5Ym3R81L7tNVJyC9iegCqID6JpNxoeiUymtuSfNOue/8ADlHM6n22Ud1cxvxZjzNtB58gqA+EcrlVdRSyGQPY0ixLXtvfMLaJdV2piaLxWedrZwCPTUkKPDitXI7+FTXDtRmBa3lq51tED00hbvEb8PCf0QinLt2W9R/oVnhVUZWEvAbI1zmSMaSbOHXin5qJr92689j7hBTSx3GrLj+0qvnpGng5vkCR7LQPwwj4HkdCLhRnU8o3YHDmCAgy0uFi922vzLC0+4TMtO/iA71af/YLUyOA+Nrm87tP6JtuR2zm/T6oMHiNKd+7A6gfoVVGmPG/zC6fPhuYbA+yr/3MPw/IK7TTnUlN/L8wo0lFfgV08YE0/dHsEtvZxh+6PZXaelyPuntPgc8dfF9E/FXVDdASf6mLrjOyrDu1TYOy8Q+6pbPokv25NFVVDt2tP9rla4UJcwzMAHEgn6Lp7MAjGwt7KTDg7evsFnUalv2HZOquADfaygY7hbvtUhEpEZynIGOJuWi+o6qXhkBp6nJfwP8AEy435j0K0dZStc8ki9wPxcvNZaYR1M+9o43k/wDcLHBo9x9AVe4dmYwCV93i5v3YbpfQeI30GmyvW04GzW/4pbY7bAegt9FUU4lc7RubzDL6cwA380tlPIPhY97vxzSCw8owdPJW4a7kPmg5juAb7kfkm00rosP8TnuzmR4aHkPyCw5NDtE1R0keZ3dRtaWvLHvf435wM3EngQbk8VbgO4tH+f8AwqtlHPHUyyNax0MoiOUyWLJWDKXba3bb/FFSKmZsZbcGSVxIiZpdxAubX0aANygWzE27xkZ0cGhhksOILiR9EckcbZBLLI3vGsdG3VrWhriC4Wvc3LRqU1PjMYsY2SSu2HdxuLbH+e1raKh+GnlBOea7dMto2teBxGbb5J+CBsYysFhqdyTcm5JKbirCQCWOaTwIOnyUabGGAlrAXuaW5w37gcbXcToFAoNPJB8ZOlh81Iyoiy6qIDGvJteMAbgtJd73sn5I2u3APDb8+Ce+zjfjzShH1PyQYPDqARVdWI80RvG5j7jJlcLnfQ68FZSVM7XAlomABv3TJAdSOBs35rWZDzHshlPRNjn+HQ1Yq5HMYIKdxBf3wHi00ytYTYjxak8Vtmw3GhB8lKLL7tB9kg07eRCbDDqdJ+zp803JxHui7h42eD5hAx9mTb8PY74mNP8AaFLyyfyfNETIPuA+TkFc7BI+Dbf0ucEkYE3g+Qf3A/krH7Q4bxO9NUj95sHxNkb5xlNiF+5iNpnerWlGMOlHwvYf6mH8irKOsids8eoIT4c3g4e4TYpTFUN+5E4dHOanGTSjeEekjfzVyG+XyQMV0NKsVTuMD/R0Z/ND94W3hm/8ZP0Vj3SFrKCgxevaWiQRyh0R7wEwyfCPiGysmYwyVrHxNkka5jXBzGaa9TZTXOBFjsdCOiquzFH3DHQ7NjkeIyeMZN229Db0RU6Ooe7aCT1MY/8ApPNkk4RW83t/JSc4HEJJmHP5FA0XS8Gxjzc4/QIZZfxRj+1x+pSzPyBPomJJ5T/04x5udYD23QOGned5Xf2tY39URoWkeIvd/U8/QWCrcWq54RHZzS6WRsVw24ZcbgX19Sq7EaWpY4G3fZnBg717wGudxLW6WQaOmo42DwxsHXKCffdSCVloKeZjLd8GzscLnKBFvcZuLhYkWGqtKR73ucZD/BaBaRwyue4nUtbwb8yhtaFUlQw9/UN2a6ljcOAzB0gP5IoHziMNDhcEtjuMzntv8Tz90W+ilupGMD3ON5Cwtc9x0tyA2AuVRJRgKtiM7Ny2QddD7qbFU33aWnr+qiHrI0QchdAoI0kFGEUaOyACOyAAIEJSMBAiyAal2RgIpICOyVZCyBJbzA9gkuiB3aPYJwIIGTA38IRfZ28k8USBr7M3l80fcN5J2yGVA13DeQSxGOSXlQsgINSgELIWQEUELIIKPtbG4xNLBcseH6cLcVElqHVMAd3j83gdkjbYXa4E6laYpJAAItYWKIo5MIfI8Pa9zGlrc1zd17btGwKsoqLIBme51vvOsT7oqGYuboNiRcqQIueqBmEACzB6n/dUswg/Fr9E9ZFZBkBj7muewtBLCAHXte44gKsq+0tQzKQ5lnOy5cm3rfVEgtI0EeIPEkQcQRJoRa1ja9wfyV3ZBBQBj7p4IIKKUggggUEaNBFEjQQQGEdkSCAIIIIAiKNBASMIIKA0dkEFQLIIIIgggggooFJKCCoINQKCCAkCjQQf/9k="/>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7" name="AutoShape 8" descr="data:image/jpeg;base64,/9j/4AAQSkZJRgABAQAAAQABAAD/2wCEAAkGBxQQEhQUEBIVFRAVFA8QEBAUEhAUFRUQFBEWFhUVFBQYHCggGBwlHBQUITEhJSkrLi4uFx8zODMsNygtLiwBCgoKDg0OFw8PFyscFBwsLCwsLCwsLCwsLCwsLCwsLCwsLCwrLCwsLCw3LCwrLCwsNywsLCw3Kys3LCwrLCw3LP/AABEIAMUBAAMBIgACEQEDEQH/xAAcAAAABwEBAAAAAAAAAAAAAAAAAQIDBAUGBwj/xAA8EAABAwIEAwYDBQgBBQAAAAABAAIDBBEFEiExQVFhBhMicYGRMqGxFEJSwdEHFSNicoKS8OEzU5Oywv/EABgBAQEBAQEAAAAAAAAAAAAAAAABAgME/8QAIREBAQACAgEEAwAAAAAAAAAAAAECEQMhMRIyQVEEEyL/2gAMAwEAAhEDEQA/AM3ZKATncFGISurnogBGAnO5KMQlAkJQSu6KPuyiiSggIylBhQAJYRZUoNKKCMI8qMNUBWR2SsqACbgIKbhMlnKIGp6BpaQTssZ6uNax6rYVbO9gkbxy3HmFxjtNsV2rCJA4W6WPkVyLtzTd2+RvJx9t1j8e92LzzrbGFEjKIL1vMFkAjRolorI0EdkZ2JGhZGAgIBGjQRNkkJKWklGpRI0klGEWuw/YuiAoDyWkFGlCkXF3ZsYeeSX+7TyWlFKlilCDMDDClfutacUwShThBmBhSMYV0WoEAR9yEGYGE9E43Cei0giCMMCDPNwnokVlK2GNz3bNHueAWlyhY/t9VECOMbEl7utjopb0uM3UXDx3hzO16cAr2OAcAPZZ/BjoFpafhyXN18EyYWx42sVlsVZJSu3vGTqDyW6YxR8ZwgVEZH3rGxRNmcAn18wDdZv9pWCSSvLomF2ZoOnMXVl2eecrb/E0lrvMG1vktVWwh7WnkueN9OW2sp6p289TdnKlu8D/AEBUKSjez4o3N82uC9E/ZBySJcMY4asBHUL0ftrheKPOaC7jiPYmml17oA8xcLP1P7PIh8JI91qcsYvFXLrI1uqvsC4fA5Z7Eez00G7SW8wFqcmLF4soqAlAIEcwQlALTnYIhJCWUkhVCSkkJVkRRYQghZGjb0qgjQC4O4I0EV0BoJJKF0CroXSboIFXQSULoFFc77Y1olqMrdmDLfre5Wi7R9oWwtLIzeUgjTZvUrANN3XJuSSSepWcq3hPlosHbstfRQm2oWSwh4FltKSS40WWqeDbHZSYCkMSO9ySgE+F4u0/zDcfREZssayplaPhdlkHrv8AMLW0VnMty0XP6ypLcRew7WLR5aEfUrcYHUZri21xdc8p26RJawIgNU3Po7pqCkulW3NLLQo9TAEieqAFwq+WvuqFTQAqPNRhws4AjklGpunYqgIrEY/2Pa67mC3RYTE8KdAbEeHmu7SRhwIWVxnCRIx7SNRchXHK4s5YzLy5G4JKlVlOWPc08Co5C9Mu3js1TZSSluSSqyQUSMokbj0ukFyJrkdlxegRekF6XlRZECA9AuS8qGVAgOTjSgGpQCALJdpO0JBMUJsBo9/XkFo62Yhrsu+V1vOy5a55ub73JPndYyreECR17k78yjpo7lNE3U2hasOi8w2DlstTQC3FUuFRaBXtHFY6qsrBir8ecQxjuLXjXoQQVYZ7cNOYVH2tlJiaxvxPeAPIA3RGfdaaeWc8AGh3C7bXWu7Pyg2P+/7ssDjs/cU/djRziB6blajsjWZ42kcvyWcm41k7RmI5i4VRjE/dgO62Kl45Ud0IpPuk5CfMXH0ULFg2eJzQdS2487aJPDNisnrbO1PhcLqF9vB9Cs/HXn4XfE27T7ptkxzFVdNpRSh6s4ogOCyWE1mUrW0dQHBVEoQclEq6bUG3mpfeWSmuB39URxftzSiOoNuKzF1sP2mRuZV5Tta7TzBWNcV6OP2vLy+6icm3Iy5IJW3OQV0tkZOwVxhWCmQXK0dHgQbwWbXSYuow9U6XpLtky4lc3Y4+SyaE6QHEoSCwQSY3pwFVrHkpyWUtCCfdJJUCmqr7lSe8B4oGZI7nVYntRhvcyZmjwP1HQ8QtzJ0VF2vI7jxb5vD5rOU6axvbDqXQu1UMG+ieju1c3Vp6LEspstNh9SHBc5jkstLg1bwVSxsWFUmOQ2e15P8ADaCNeDidT7KdBVbXT1dSsqYnRv8AhcLEjcciERyHtTXiWUhhu0ceq0n7Pqzw5eRI/T6rJYph7oJnxP3abX5jgR5hWPZCXJMRwIBHmCst/DqvaSnz0MobuxveN53Yb/S65/R4+cg11XUcLtJGWnUOaWnyIt+a4TURGGR8Z+49zP8AE2UnSJeIVH8XONnb+al0Izm5+H6qoDXSnK0XP+6rW4Xhlmi+pCsFphlG1wuFc08DgodJHlsramF9ytMnA0kWKEAymx2Oymx0xOyampy3yQc1/bRGGyQHiWuB9FzJzlu/2w4h3lTHGD/049f6isAvRx+15eSf0MuTtJAXvACOko3SmzR6rd9muzWSznDVW0k2s8FoMrBp/tldU9Dfgp9HRbaK3gpAFzdEczIu+HJN2QEYRSw4JRISA1KsgIBJfHdKJ5JwNQQJKYjZNR077qzIso7Kq7rWQOxmw1WJ7dVuZ7Yxs0XPmt0Vh+2tARIJB8LhY9CFnPw1h5ZoHj6qRDPfQ78OqjkWA9kzNsuTssXBTKKctVXQ1ubwv32a7n0KmbFUaWmxO4txV1gtdc2usNBLqr/DJvELKs2C7W9lJqmXvmOZfK1uQ3G1+PqsdHDJSzMErS03tryPEHiutQzXtdOVuHxzsyyNDm8jwPMHgpo2Ls3VXaNVzTt7S5K6UgaPyvHmRr8wV0Kmo/s/wklmlr7jzWY7a0ne1ERHEHN5aEJolV3Z7DgBc/EdStZBBYaBHg+FBrcx00UppzXDGk9ULSYmKREcpVeypyuyvBaRzVqxoLQRuqibBVWUwuD267qmLreSmRVQa0ucdGi59ER567XOLq6qubkTzMH9LXkAeyXgmAmY67cluKnsyyQvkIs573yHze4n81M7P4YID4vRd5enC497Iwfs62MCzVpqPD+ikURzHQK3p6crLRulpbBShEhIcqiGoeToNFFVEbDfVPWTJm6ImzHkqJCBKYeSUVygkNKPOmsyK6ButqC0eEIqba5GqUSiugdL1Fr4BKxzHcRp0KcJSSg51U05Y9zDu0n6qLLHdaLtVBkka8bO0PmqZrVxs7d5dxUyxKdQVpPhfv8Addz6FPSU91GlpFNKnBXeEuy6lZuCqy2Em3B36q6gmBHhII6Ko1lLV6KSyu6rKx1B5p+eXQa6qo2tJOHhQsRwb+K2W922DSOXUKowmU5hZxW3h8cZDvwnX0RlWzwF4AGjBv1T1BT2cDwCewsiaNruQs7zGn5J+Y222Q2jY/hwmZdvxtF2n8is/hrzYtPkruesc0WGt9AOqRheF8XbcTz8kDUdOTtqpBw8uFnbb2/VW7Iw0WASwFqRm3akmwgPFiEqLBmtVwAlALTKJBRBuwUkRWTrUuygj9yCj7ock9ZFZBjrIFC6FloJugjyoBqArIWS7JiYkaj2QKISHOHNIM9t0y4Ncd9eV0DxeFHnqcvBG4kf8JqQg7n3QVmMsNQywGo1b5rOMvsRYjQg81sndCqbFKQOu69n235+azljvtvHLSAwc0HxhRo6o7OFuqkALDoZkow5RZMOczVhIPQqyidqpKmhRtrJY/j8Q57FTqXERJpm15HQqUYw7dIdgrXdOqC6wu9wVsYZX904M+MtcG+ZHFcymbPTC8cl7bBwzLYdi8Uc+xebuNtf+FWam9nKx0BMct2kWD2nnwcOi00szHNvcW5kqo7XYR3zoZmuLXNDmOLTa4Oov81C/dRezK57j0ufmiLumjjeb52kdHNv9VP+0MGgc0cLZgsL+58hseG1gprcLY4cC75pKabFpujWaoWuicGi4PDexCv2OJGpAWpWbDpcAm5KpjficAmhGT96/lqlCkF75RfmdStMpEU4O2yea66ZZGApACiiRJSKyDGI7Jqahdu069UkhzRrofK4WkSLIWTIqOY9Rqnw4HZAVkl3VCUXFgbFRoA4jxHxDQ3CApmNO4UEBodcEdBupWIUxeLB7W+YUJuGC3izE82uNj6IDlrACBpc7C+6YfNr4wR6aICma12wHIn4vmiliYd3kHqUDcgBHhd7LP4hI8E3crOsIadHtPQb/JVbnCS41aQbeLS/kqiollINyNOKmQy2sWnRRqiJw4XUYPc3YLOWG+41jnrqr5kwO+hTxN9lnm4nb4mn0UqCvYfheAeV7fVc7LHSZSrF01j5aKbT1eoHqVWMlvvbndPw2113RpPrZg/TgpHZd2V4bzv7jZQmx9R7hToR3eRw3vrYhImTpFSTJSkg+IC9+rf9Kp8NqHE2LtdxpoVa9n3543g7Hh0IWapw5kpbrdriL+RSsxeYkwFoceB1USOdrdQouK4hcBjbm2riNvJIoqWSX4Wm3M6D3RVviUt2sc0a3FreSsqenDgC4a6aapNJThgGe1xt5qWJm81qRi0tjANhZLsmPtTdLHU3ytsSSOYG9uqKWpyi77MH87mj5brTKSE41V9LN3gJeLMv4XZjZw5jY2Upjg74G3H4jcD57qKfSVGmog65JJNjYAkC/kDqnaV+ZjTzAQU5Ym3R81L7tNVJyC9iegCqID6JpNxoeiUymtuSfNOue/8ADlHM6n22Ud1cxvxZjzNtB58gqA+EcrlVdRSyGQPY0ixLXtvfMLaJdV2piaLxWedrZwCPTUkKPDitXI7+FTXDtRmBa3lq51tED00hbvEb8PCf0QinLt2W9R/oVnhVUZWEvAbI1zmSMaSbOHXin5qJr92689j7hBTSx3GrLj+0qvnpGng5vkCR7LQPwwj4HkdCLhRnU8o3YHDmCAgy0uFi922vzLC0+4TMtO/iA71af/YLUyOA+Nrm87tP6JtuR2zm/T6oMHiNKd+7A6gfoVVGmPG/zC6fPhuYbA+yr/3MPw/IK7TTnUlN/L8wo0lFfgV08YE0/dHsEtvZxh+6PZXaelyPuntPgc8dfF9E/FXVDdASf6mLrjOyrDu1TYOy8Q+6pbPokv25NFVVDt2tP9rla4UJcwzMAHEgn6Lp7MAjGwt7KTDg7evsFnUalv2HZOquADfaygY7hbvtUhEpEZynIGOJuWi+o6qXhkBp6nJfwP8AEy435j0K0dZStc8ki9wPxcvNZaYR1M+9o43k/wDcLHBo9x9AVe4dmYwCV93i5v3YbpfQeI30GmyvW04GzW/4pbY7bAegt9FUU4lc7RubzDL6cwA380tlPIPhY97vxzSCw8owdPJW4a7kPmg5juAb7kfkm00rosP8TnuzmR4aHkPyCw5NDtE1R0keZ3dRtaWvLHvf435wM3EngQbk8VbgO4tH+f8AwqtlHPHUyyNax0MoiOUyWLJWDKXba3bb/FFSKmZsZbcGSVxIiZpdxAubX0aANygWzE27xkZ0cGhhksOILiR9EckcbZBLLI3vGsdG3VrWhriC4Wvc3LRqU1PjMYsY2SSu2HdxuLbH+e1raKh+GnlBOea7dMto2teBxGbb5J+CBsYysFhqdyTcm5JKbirCQCWOaTwIOnyUabGGAlrAXuaW5w37gcbXcToFAoNPJB8ZOlh81Iyoiy6qIDGvJteMAbgtJd73sn5I2u3APDb8+Ce+zjfjzShH1PyQYPDqARVdWI80RvG5j7jJlcLnfQ68FZSVM7XAlomABv3TJAdSOBs35rWZDzHshlPRNjn+HQ1Yq5HMYIKdxBf3wHi00ytYTYjxak8Vtmw3GhB8lKLL7tB9kg07eRCbDDqdJ+zp803JxHui7h42eD5hAx9mTb8PY74mNP8AaFLyyfyfNETIPuA+TkFc7BI+Dbf0ucEkYE3g+Qf3A/krH7Q4bxO9NUj95sHxNkb5xlNiF+5iNpnerWlGMOlHwvYf6mH8irKOsids8eoIT4c3g4e4TYpTFUN+5E4dHOanGTSjeEekjfzVyG+XyQMV0NKsVTuMD/R0Z/ND94W3hm/8ZP0Vj3SFrKCgxevaWiQRyh0R7wEwyfCPiGysmYwyVrHxNkka5jXBzGaa9TZTXOBFjsdCOiquzFH3DHQ7NjkeIyeMZN229Db0RU6Ooe7aCT1MY/8ApPNkk4RW83t/JSc4HEJJmHP5FA0XS8Gxjzc4/QIZZfxRj+1x+pSzPyBPomJJ5T/04x5udYD23QOGned5Xf2tY39URoWkeIvd/U8/QWCrcWq54RHZzS6WRsVw24ZcbgX19Sq7EaWpY4G3fZnBg717wGudxLW6WQaOmo42DwxsHXKCffdSCVloKeZjLd8GzscLnKBFvcZuLhYkWGqtKR73ucZD/BaBaRwyue4nUtbwb8yhtaFUlQw9/UN2a6ljcOAzB0gP5IoHziMNDhcEtjuMzntv8Tz90W+ilupGMD3ON5Cwtc9x0tyA2AuVRJRgKtiM7Ny2QddD7qbFU33aWnr+qiHrI0QchdAoI0kFGEUaOyACOyAAIEJSMBAiyAal2RgIpICOyVZCyBJbzA9gkuiB3aPYJwIIGTA38IRfZ28k8USBr7M3l80fcN5J2yGVA13DeQSxGOSXlQsgINSgELIWQEUELIIKPtbG4xNLBcseH6cLcVElqHVMAd3j83gdkjbYXa4E6laYpJAAItYWKIo5MIfI8Pa9zGlrc1zd17btGwKsoqLIBme51vvOsT7oqGYuboNiRcqQIueqBmEACzB6n/dUswg/Fr9E9ZFZBkBj7muewtBLCAHXte44gKsq+0tQzKQ5lnOy5cm3rfVEgtI0EeIPEkQcQRJoRa1ja9wfyV3ZBBQBj7p4IIKKUggggUEaNBFEjQQQGEdkSCAIIIIAiKNBASMIIKA0dkEFQLIIIIgggggooFJKCCoINQKCCAkCjQQf/9k="/>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8" name="AutoShape 10" descr="data:image/jpeg;base64,/9j/4AAQSkZJRgABAQAAAQABAAD/2wCEAAkGBxQQEhQUEBIVFRAVFA8QEBAUEhAUFRUQFBEWFhUVFBQYHCggGBwlHBQUITEhJSkrLi4uFx8zODMsNygtLiwBCgoKDg0OFw8PFyscFBwsLCwsLCwsLCwsLCwsLCwsLCwsLCwrLCwsLCw3LCwrLCwsNywsLCw3Kys3LCwrLCw3LP/AABEIAMUBAAMBIgACEQEDEQH/xAAcAAAABwEBAAAAAAAAAAAAAAAAAQIDBAUGBwj/xAA8EAABAwIEAwYDBQgBBQAAAAABAAIDBBEFEiExQVFhBhMicYGRMqGxFEJSwdEHFSNicoKS8OEzU5Oywv/EABgBAQEBAQEAAAAAAAAAAAAAAAABAgME/8QAIREBAQACAgEEAwAAAAAAAAAAAAECEQMhMRIyQVEEEyL/2gAMAwEAAhEDEQA/AM3ZKATncFGISurnogBGAnO5KMQlAkJQSu6KPuyiiSggIylBhQAJYRZUoNKKCMI8qMNUBWR2SsqACbgIKbhMlnKIGp6BpaQTssZ6uNax6rYVbO9gkbxy3HmFxjtNsV2rCJA4W6WPkVyLtzTd2+RvJx9t1j8e92LzzrbGFEjKIL1vMFkAjRolorI0EdkZ2JGhZGAgIBGjQRNkkJKWklGpRI0klGEWuw/YuiAoDyWkFGlCkXF3ZsYeeSX+7TyWlFKlilCDMDDClfutacUwShThBmBhSMYV0WoEAR9yEGYGE9E43Cei0giCMMCDPNwnokVlK2GNz3bNHueAWlyhY/t9VECOMbEl7utjopb0uM3UXDx3hzO16cAr2OAcAPZZ/BjoFpafhyXN18EyYWx42sVlsVZJSu3vGTqDyW6YxR8ZwgVEZH3rGxRNmcAn18wDdZv9pWCSSvLomF2ZoOnMXVl2eecrb/E0lrvMG1vktVWwh7WnkueN9OW2sp6p289TdnKlu8D/AEBUKSjez4o3N82uC9E/ZBySJcMY4asBHUL0ftrheKPOaC7jiPYmml17oA8xcLP1P7PIh8JI91qcsYvFXLrI1uqvsC4fA5Z7Eez00G7SW8wFqcmLF4soqAlAIEcwQlALTnYIhJCWUkhVCSkkJVkRRYQghZGjb0qgjQC4O4I0EV0BoJJKF0CroXSboIFXQSULoFFc77Y1olqMrdmDLfre5Wi7R9oWwtLIzeUgjTZvUrANN3XJuSSSepWcq3hPlosHbstfRQm2oWSwh4FltKSS40WWqeDbHZSYCkMSO9ySgE+F4u0/zDcfREZssayplaPhdlkHrv8AMLW0VnMty0XP6ypLcRew7WLR5aEfUrcYHUZri21xdc8p26RJawIgNU3Po7pqCkulW3NLLQo9TAEieqAFwq+WvuqFTQAqPNRhws4AjklGpunYqgIrEY/2Pa67mC3RYTE8KdAbEeHmu7SRhwIWVxnCRIx7SNRchXHK4s5YzLy5G4JKlVlOWPc08Co5C9Mu3js1TZSSluSSqyQUSMokbj0ukFyJrkdlxegRekF6XlRZECA9AuS8qGVAgOTjSgGpQCALJdpO0JBMUJsBo9/XkFo62Yhrsu+V1vOy5a55ub73JPndYyreECR17k78yjpo7lNE3U2hasOi8w2DlstTQC3FUuFRaBXtHFY6qsrBir8ecQxjuLXjXoQQVYZ7cNOYVH2tlJiaxvxPeAPIA3RGfdaaeWc8AGh3C7bXWu7Pyg2P+/7ssDjs/cU/djRziB6blajsjWZ42kcvyWcm41k7RmI5i4VRjE/dgO62Kl45Ud0IpPuk5CfMXH0ULFg2eJzQdS2487aJPDNisnrbO1PhcLqF9vB9Cs/HXn4XfE27T7ptkxzFVdNpRSh6s4ogOCyWE1mUrW0dQHBVEoQclEq6bUG3mpfeWSmuB39URxftzSiOoNuKzF1sP2mRuZV5Tta7TzBWNcV6OP2vLy+6icm3Iy5IJW3OQV0tkZOwVxhWCmQXK0dHgQbwWbXSYuow9U6XpLtky4lc3Y4+SyaE6QHEoSCwQSY3pwFVrHkpyWUtCCfdJJUCmqr7lSe8B4oGZI7nVYntRhvcyZmjwP1HQ8QtzJ0VF2vI7jxb5vD5rOU6axvbDqXQu1UMG+ieju1c3Vp6LEspstNh9SHBc5jkstLg1bwVSxsWFUmOQ2e15P8ADaCNeDidT7KdBVbXT1dSsqYnRv8AhcLEjcciERyHtTXiWUhhu0ceq0n7Pqzw5eRI/T6rJYph7oJnxP3abX5jgR5hWPZCXJMRwIBHmCst/DqvaSnz0MobuxveN53Yb/S65/R4+cg11XUcLtJGWnUOaWnyIt+a4TURGGR8Z+49zP8AE2UnSJeIVH8XONnb+al0Izm5+H6qoDXSnK0XP+6rW4Xhlmi+pCsFphlG1wuFc08DgodJHlsramF9ytMnA0kWKEAymx2Oymx0xOyampy3yQc1/bRGGyQHiWuB9FzJzlu/2w4h3lTHGD/049f6isAvRx+15eSf0MuTtJAXvACOko3SmzR6rd9muzWSznDVW0k2s8FoMrBp/tldU9Dfgp9HRbaK3gpAFzdEczIu+HJN2QEYRSw4JRISA1KsgIBJfHdKJ5JwNQQJKYjZNR077qzIso7Kq7rWQOxmw1WJ7dVuZ7Yxs0XPmt0Vh+2tARIJB8LhY9CFnPw1h5ZoHj6qRDPfQ78OqjkWA9kzNsuTssXBTKKctVXQ1ubwv32a7n0KmbFUaWmxO4txV1gtdc2usNBLqr/DJvELKs2C7W9lJqmXvmOZfK1uQ3G1+PqsdHDJSzMErS03tryPEHiutQzXtdOVuHxzsyyNDm8jwPMHgpo2Ls3VXaNVzTt7S5K6UgaPyvHmRr8wV0Kmo/s/wklmlr7jzWY7a0ne1ERHEHN5aEJolV3Z7DgBc/EdStZBBYaBHg+FBrcx00UppzXDGk9ULSYmKREcpVeypyuyvBaRzVqxoLQRuqibBVWUwuD267qmLreSmRVQa0ucdGi59ER567XOLq6qubkTzMH9LXkAeyXgmAmY67cluKnsyyQvkIs573yHze4n81M7P4YID4vRd5enC497Iwfs62MCzVpqPD+ikURzHQK3p6crLRulpbBShEhIcqiGoeToNFFVEbDfVPWTJm6ImzHkqJCBKYeSUVygkNKPOmsyK6ButqC0eEIqba5GqUSiugdL1Fr4BKxzHcRp0KcJSSg51U05Y9zDu0n6qLLHdaLtVBkka8bO0PmqZrVxs7d5dxUyxKdQVpPhfv8Addz6FPSU91GlpFNKnBXeEuy6lZuCqy2Em3B36q6gmBHhII6Ko1lLV6KSyu6rKx1B5p+eXQa6qo2tJOHhQsRwb+K2W922DSOXUKowmU5hZxW3h8cZDvwnX0RlWzwF4AGjBv1T1BT2cDwCewsiaNruQs7zGn5J+Y222Q2jY/hwmZdvxtF2n8is/hrzYtPkruesc0WGt9AOqRheF8XbcTz8kDUdOTtqpBw8uFnbb2/VW7Iw0WASwFqRm3akmwgPFiEqLBmtVwAlALTKJBRBuwUkRWTrUuygj9yCj7ock9ZFZBjrIFC6FloJugjyoBqArIWS7JiYkaj2QKISHOHNIM9t0y4Ncd9eV0DxeFHnqcvBG4kf8JqQg7n3QVmMsNQywGo1b5rOMvsRYjQg81sndCqbFKQOu69n235+azljvtvHLSAwc0HxhRo6o7OFuqkALDoZkow5RZMOczVhIPQqyidqpKmhRtrJY/j8Q57FTqXERJpm15HQqUYw7dIdgrXdOqC6wu9wVsYZX904M+MtcG+ZHFcymbPTC8cl7bBwzLYdi8Uc+xebuNtf+FWam9nKx0BMct2kWD2nnwcOi00szHNvcW5kqo7XYR3zoZmuLXNDmOLTa4Oov81C/dRezK57j0ufmiLumjjeb52kdHNv9VP+0MGgc0cLZgsL+58hseG1gprcLY4cC75pKabFpujWaoWuicGi4PDexCv2OJGpAWpWbDpcAm5KpjficAmhGT96/lqlCkF75RfmdStMpEU4O2yea66ZZGApACiiRJSKyDGI7Jqahdu069UkhzRrofK4WkSLIWTIqOY9Rqnw4HZAVkl3VCUXFgbFRoA4jxHxDQ3CApmNO4UEBodcEdBupWIUxeLB7W+YUJuGC3izE82uNj6IDlrACBpc7C+6YfNr4wR6aICma12wHIn4vmiliYd3kHqUDcgBHhd7LP4hI8E3crOsIadHtPQb/JVbnCS41aQbeLS/kqiollINyNOKmQy2sWnRRqiJw4XUYPc3YLOWG+41jnrqr5kwO+hTxN9lnm4nb4mn0UqCvYfheAeV7fVc7LHSZSrF01j5aKbT1eoHqVWMlvvbndPw2113RpPrZg/TgpHZd2V4bzv7jZQmx9R7hToR3eRw3vrYhImTpFSTJSkg+IC9+rf9Kp8NqHE2LtdxpoVa9n3543g7Hh0IWapw5kpbrdriL+RSsxeYkwFoceB1USOdrdQouK4hcBjbm2riNvJIoqWSX4Wm3M6D3RVviUt2sc0a3FreSsqenDgC4a6aapNJThgGe1xt5qWJm81qRi0tjANhZLsmPtTdLHU3ytsSSOYG9uqKWpyi77MH87mj5brTKSE41V9LN3gJeLMv4XZjZw5jY2Upjg74G3H4jcD57qKfSVGmog65JJNjYAkC/kDqnaV+ZjTzAQU5Ym3R81L7tNVJyC9iegCqID6JpNxoeiUymtuSfNOue/8ADlHM6n22Ud1cxvxZjzNtB58gqA+EcrlVdRSyGQPY0ixLXtvfMLaJdV2piaLxWedrZwCPTUkKPDitXI7+FTXDtRmBa3lq51tED00hbvEb8PCf0QinLt2W9R/oVnhVUZWEvAbI1zmSMaSbOHXin5qJr92689j7hBTSx3GrLj+0qvnpGng5vkCR7LQPwwj4HkdCLhRnU8o3YHDmCAgy0uFi922vzLC0+4TMtO/iA71af/YLUyOA+Nrm87tP6JtuR2zm/T6oMHiNKd+7A6gfoVVGmPG/zC6fPhuYbA+yr/3MPw/IK7TTnUlN/L8wo0lFfgV08YE0/dHsEtvZxh+6PZXaelyPuntPgc8dfF9E/FXVDdASf6mLrjOyrDu1TYOy8Q+6pbPokv25NFVVDt2tP9rla4UJcwzMAHEgn6Lp7MAjGwt7KTDg7evsFnUalv2HZOquADfaygY7hbvtUhEpEZynIGOJuWi+o6qXhkBp6nJfwP8AEy435j0K0dZStc8ki9wPxcvNZaYR1M+9o43k/wDcLHBo9x9AVe4dmYwCV93i5v3YbpfQeI30GmyvW04GzW/4pbY7bAegt9FUU4lc7RubzDL6cwA380tlPIPhY97vxzSCw8owdPJW4a7kPmg5juAb7kfkm00rosP8TnuzmR4aHkPyCw5NDtE1R0keZ3dRtaWvLHvf435wM3EngQbk8VbgO4tH+f8AwqtlHPHUyyNax0MoiOUyWLJWDKXba3bb/FFSKmZsZbcGSVxIiZpdxAubX0aANygWzE27xkZ0cGhhksOILiR9EckcbZBLLI3vGsdG3VrWhriC4Wvc3LRqU1PjMYsY2SSu2HdxuLbH+e1raKh+GnlBOea7dMto2teBxGbb5J+CBsYysFhqdyTcm5JKbirCQCWOaTwIOnyUabGGAlrAXuaW5w37gcbXcToFAoNPJB8ZOlh81Iyoiy6qIDGvJteMAbgtJd73sn5I2u3APDb8+Ce+zjfjzShH1PyQYPDqARVdWI80RvG5j7jJlcLnfQ68FZSVM7XAlomABv3TJAdSOBs35rWZDzHshlPRNjn+HQ1Yq5HMYIKdxBf3wHi00ytYTYjxak8Vtmw3GhB8lKLL7tB9kg07eRCbDDqdJ+zp803JxHui7h42eD5hAx9mTb8PY74mNP8AaFLyyfyfNETIPuA+TkFc7BI+Dbf0ucEkYE3g+Qf3A/krH7Q4bxO9NUj95sHxNkb5xlNiF+5iNpnerWlGMOlHwvYf6mH8irKOsids8eoIT4c3g4e4TYpTFUN+5E4dHOanGTSjeEekjfzVyG+XyQMV0NKsVTuMD/R0Z/ND94W3hm/8ZP0Vj3SFrKCgxevaWiQRyh0R7wEwyfCPiGysmYwyVrHxNkka5jXBzGaa9TZTXOBFjsdCOiquzFH3DHQ7NjkeIyeMZN229Db0RU6Ooe7aCT1MY/8ApPNkk4RW83t/JSc4HEJJmHP5FA0XS8Gxjzc4/QIZZfxRj+1x+pSzPyBPomJJ5T/04x5udYD23QOGned5Xf2tY39URoWkeIvd/U8/QWCrcWq54RHZzS6WRsVw24ZcbgX19Sq7EaWpY4G3fZnBg717wGudxLW6WQaOmo42DwxsHXKCffdSCVloKeZjLd8GzscLnKBFvcZuLhYkWGqtKR73ucZD/BaBaRwyue4nUtbwb8yhtaFUlQw9/UN2a6ljcOAzB0gP5IoHziMNDhcEtjuMzntv8Tz90W+ilupGMD3ON5Cwtc9x0tyA2AuVRJRgKtiM7Ny2QddD7qbFU33aWnr+qiHrI0QchdAoI0kFGEUaOyACOyAAIEJSMBAiyAal2RgIpICOyVZCyBJbzA9gkuiB3aPYJwIIGTA38IRfZ28k8USBr7M3l80fcN5J2yGVA13DeQSxGOSXlQsgINSgELIWQEUELIIKPtbG4xNLBcseH6cLcVElqHVMAd3j83gdkjbYXa4E6laYpJAAItYWKIo5MIfI8Pa9zGlrc1zd17btGwKsoqLIBme51vvOsT7oqGYuboNiRcqQIueqBmEACzB6n/dUswg/Fr9E9ZFZBkBj7muewtBLCAHXte44gKsq+0tQzKQ5lnOy5cm3rfVEgtI0EeIPEkQcQRJoRa1ja9wfyV3ZBBQBj7p4IIKKUggggUEaNBFEjQQQGEdkSCAIIIIAiKNBASMIIKA0dkEFQLIIIIgggggooFJKCCoINQKCCAkCjQQf/9k="/>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pic>
        <p:nvPicPr>
          <p:cNvPr id="9" name="Imagen 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372200" y="1435895"/>
            <a:ext cx="2601337" cy="2067500"/>
          </a:xfrm>
          <a:prstGeom prst="rect">
            <a:avLst/>
          </a:prstGeom>
        </p:spPr>
      </p:pic>
    </p:spTree>
    <p:extLst>
      <p:ext uri="{BB962C8B-B14F-4D97-AF65-F5344CB8AC3E}">
        <p14:creationId xmlns:p14="http://schemas.microsoft.com/office/powerpoint/2010/main" xmlns="" val="1001467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PE" dirty="0"/>
          </a:p>
        </p:txBody>
      </p:sp>
      <p:sp>
        <p:nvSpPr>
          <p:cNvPr id="3" name="Marcador de contenido 2"/>
          <p:cNvSpPr>
            <a:spLocks noGrp="1"/>
          </p:cNvSpPr>
          <p:nvPr>
            <p:ph idx="1"/>
          </p:nvPr>
        </p:nvSpPr>
        <p:spPr>
          <a:xfrm>
            <a:off x="467544" y="592134"/>
            <a:ext cx="5400600" cy="4997106"/>
          </a:xfrm>
          <a:solidFill>
            <a:schemeClr val="bg2">
              <a:lumMod val="90000"/>
            </a:schemeClr>
          </a:solidFill>
        </p:spPr>
        <p:txBody>
          <a:bodyPr>
            <a:normAutofit/>
          </a:bodyPr>
          <a:lstStyle/>
          <a:p>
            <a:pPr lvl="0" algn="just"/>
            <a:r>
              <a:rPr lang="es-PE" b="1" dirty="0"/>
              <a:t>Inseparabilidad</a:t>
            </a:r>
            <a:r>
              <a:rPr lang="es-PE" dirty="0"/>
              <a:t>: Los bienes se producen, se venden y luego se consumen. En cambio, los servicios con frecuencia se producen, venden y consumen al mismo tiempo, en otras palabras, su producción y consumo son actividades inseparables.  </a:t>
            </a:r>
          </a:p>
          <a:p>
            <a:pPr algn="just"/>
            <a:r>
              <a:rPr lang="es-PE" b="1" dirty="0"/>
              <a:t>Heterogeneidad</a:t>
            </a:r>
            <a:r>
              <a:rPr lang="es-PE" dirty="0"/>
              <a:t>: significa que los servicios tienden a estar menos estandarizados o uniformados que los bienes. Es decir, que cada servicio depende de quién los presta, cuando y donde, debido al factor humano; el cual, participa en la producción y </a:t>
            </a:r>
            <a:r>
              <a:rPr lang="es-PE" dirty="0" smtClean="0"/>
              <a:t>entrega</a:t>
            </a:r>
            <a:endParaRPr lang="es-PE" dirty="0"/>
          </a:p>
          <a:p>
            <a:pPr algn="just"/>
            <a:r>
              <a:rPr lang="es-PE" b="1" dirty="0"/>
              <a:t>Carácter Perecedero</a:t>
            </a:r>
            <a:r>
              <a:rPr lang="es-PE" dirty="0"/>
              <a:t>: Se refiere a que los servicios no se pueden conservar, almacenar o guardar en inventario. </a:t>
            </a:r>
          </a:p>
          <a:p>
            <a:endParaRPr lang="es-PE" dirty="0"/>
          </a:p>
        </p:txBody>
      </p:sp>
      <p:sp>
        <p:nvSpPr>
          <p:cNvPr id="5" name="AutoShape 4" descr="data:image/jpeg;base64,/9j/4AAQSkZJRgABAQAAAQABAAD/2wCEAAkGBhASERQTEBQSFBAWEhgYGBUUGBUSFBcUFRYWFRQQGBcYGyYeFxkmGhQYHy8gIycpLCwsFx4xOjAqNSYrLCkBCQoKDgwOGg8PGjAlHyQ2Ly0wLjUvLDAwKi0uLC4uLzAqLC8sLCwsLCkpKS0sKikvLCwvKSksLCwsLC0sLCwsLP/AABEIAOAA4QMBIgACEQEDEQH/xAAcAAEAAgMBAQEAAAAAAAAAAAAABgcDBAUCAQj/xABAEAABAwEFBQQIBAQFBQAAAAABAAIDEQQFBiExEkFRYYEicZGhBxMjMkJSscFictHwFIKS4TNDorLCFiRT0vH/xAAbAQEAAwEBAQEAAAAAAAAAAAAAAwQFBgIBB//EADIRAAICAQIEAgkEAgMAAAAAAAABAgMEETEFEiFBUWETInGRobHB0fAygeHxFBUGI0L/2gAMAwEAAhEDEQA/ALxREQBERAEREAREQBERAERRf0i3uYLGQw0fK71YO8NIJef6RT+ZR2TVcHJ9ibHpd9ka47sj2LPSQ/adFYiA0ZGbIknfsVyA/Fv3U1MEtNskkO1I973cXuLj5lYUXMXXztesmfouLh1Y0eWtfv3f7m/d1+2mAgwyyM5VJae9p7J8FYeFvSQ2YiO1BrJDkHtyYTzB909adyq1fWuoahSY+VOmW/TwIM7h1WVB9NJdn9/I/RKKMYBvoz2fZcavjoKnUsIqwnwI6KTrpk9Vqj88acXowiIvp8CIiAIiIAiIgCIiAIiIAiIgCIiAIiIAiIgCIiAKBelqI+pgd8IkcD3ltR/tKnq5WJ7kFqsz4sg4irCdz25t6bjyJUGTW7KpRRdwLlRkQslsn8+hRSLJaLO+NzmPBa9poWnUEbljXK7H6SmmtUERZIIdo03b+5fYRc5KK3Z4ssjVBzm9EiwvRbXbk4eqbXv2jT7qxFGMBXQYoC9wo6UggcGAdjxqT1Ck666EeWKXgfmFs+ebn4tv3hEReiMIiIAiIgCIiAIiIAiIgCIiAIiIAiIgCIiAIiIAi0L5vyCys253bI3AZuceDRv+gVaX56S7TKS2D2EfEUMhHN2jeniq1+VXT+p9fA0MPh1+V1guni9v5JtizDFjtA253NhkAoJatb0dtZOHnzCqu97pZC/ZZPBM3c6Mk+IAIB6laE87nu2nuc5x+JxLj4nNeFhZGRC16qGjOywsG3Gjyu1teGi+Gupu2G7fWuoHMrzc1nm8gKxcMej9jNmScteNQxp2mk7i53xdwy71Vq27Bes8BrDI+M/hJAPeND1CkxsuFP8A4/cgz+G3ZS09L08Gunw+zL/RVvcXpTcKNtjKj/yRih73M0PSncrBsNvjmYHxOa9h0Lc+nI8lt03wuWsGcflYV2LLSxfv2ZnREU5UCIiAIiIAiIgCIiAIiIAiIgCIiAIiIAiIgC5GJcRx2OEyPzecmM0LnfYDUn7kLqySBoLnEBoBJJ0AGZKo7FN/utdodJn6sdmNvBg0PedT38lTzMj0MOm72NbheB/l2+t+lb/b9zUvW9prTKZJnbTz4NG5jRuH71WtJGRSuvBdjDlwvtEjWt1OZJ0YwavP73hcu3PaZHlldjaOzXXZBo0nnSixLaXCtWT3l+anW4+VG2900r1Ibvz7JeS6+4wIiKoaYREQGQQkjaAqBrTd38s9V0bgxFNZJNqI9k+8w+64cxx5rHcNu9VM11KgGpacw4aOYRvBaSOq62NsLizPbLDnZZc279gkV9XXhTMcq8Km7GuUIK+t7b+X8MyZ3Qtulh5C36rzX3XZ+RaVx33FaohJGfzN3tdwP6roqk8H4hdZZwczGcnN4t39RqP7lXVFIHNDmkFpAII0IOYK3se5XQUkcZnYksS51vbs/FHpERTlIIiIAiIgCIiAIiIAiIgCIiAIiIAvL3gAkkAAVJOQA4rmYgxHDZI9qQ1cfcYPeceXAcTu8Aqov7FNotbvaOpHXKNuTBwr8x5nyVvHxJ3ddl4kNlyh07kxxxjOB1nfBZ5A+R9GuLaloZXtDa0NQKZV1KreCCrgvTIXHQLqWDD1pc8D1UgLiAKtcB2sql1KAc19ycLCWvP1lp03+nT3lnF4hmVw5anpHXrtq/f19xNLHY/4S6ppjlLJETXeA/sRN/1A95VXK18fbUd2NjOtYWGnFuZ82KrrPZnPOWnH7DiVy/EFKy5Qiteh13BJQoxZW2PRa7+xIwoAp/cPo1e8B059W35aVkPQ5M61PJS+y4KsTB/hBx4vJd5aeSQ4ZJr1pafE+W/8hri9K4N+16fcpFFesuFbE4UNnipyaB5hR6+fRfZ3gmzExP3AkvjPI17Q7wei82cNnFawevwJKP8AkFM3pZFx8919H8CroXUcDzVuXVZG226xE/XYLAT8Loz7N3SjVVd6XVLZ5DHM0tePAjc5p3jmrP8ARrPWCRvCWv8AUxv/AKqbhy1U65Iq8dekqr6346P2aNfMhEmEXDNkg2hucN/eD9lYOCraRD6mUgPY6jc9WHMAcaGo7qLl3rd08L3eye+LaAD2UeTUVzYDtChqOnNa5aaCocK/M0t8iFl1X5OE3zQ6ef0exHkuGco80lqttNO/iiwkUMsV+zRb9tnyuP0dqPMKUXdecczdqM6ZFpyc0/K4bvody6DFzK8lax38DBvx50v1tvE20RFcK4REQBERAEREARFHb2x5YoCWlxkeNWxAOoeBcSG+a9whKb0itTzKSjuSJFCo/SpZie1FMBx7B8tpSS6cQ2a0isEjXHe09l472nProvc6LILWSPkbIy2Z0Vo31e8dmhdLJo0ZDe5x91g5n9TuW8qq9I99mW0epafZw5HgZCO0ego3+riveNT6azl7dzzbPkjqRy9r1ltMrpZTVx3bmjcxo3AfvMrduHDstpfssGepJ91o4u/RciN9DXf+81mN4S7GxtuDCaloJDSeJA16ratrskuSHRfmxQhKK9aXVlo2CC7LD78sRmGrnFrn1/C0V2R3Z8yss3pFu9ukjnflY/7gKoVkhi2jy3qq8GqEXKbfQmWROT0iiw77v2yXi2OFrzGwTNfI+TZjGw1rwQ0k5uJIAyyrVb2DMKMjAnkb2znG0/A3c78xHgOdUwdg9sTWzTtrKc2sOjBuJHz/AE71L1jShDnc4rc0vS2OtVyfRfNhERCMIiIDjYpw2y2QlhoJBUxv3tdw/KdCPuAuFhRn8CZWT1BdsUoODTteZpUa0U2WpeV2tmbQ5OHuu3g/pyVW+uxJzp05vPuWq7k4qq39K+GphZiCzn46d4cPstjbhmbs1Y9p3VB/+KEzwuY4tcKOBoVjCwVxixerZBP4fc0nw6D6wk/z3HWvi5DF2mVMfm3keXNcmKeSJ4li98btz2743fY7it+z31K0UJ22EULX9oEcK6rSeRU0FBXIa05V3qjO6ELFbj9PLw/hlqNcpQdd3Xz/ADuTa67yZPE2Rmh1B1a4asPMFbagmH7w9Rag0/4U5oeAlHuu66deSna7DHuV1asXc522t1zcH2CLQtl9wxmhNXcG5kd+4LTGK465sfT+X9VFPNog+WU1qSRxrZLVRO2i1LHekUvuOFflOTvA69FtqxCcZrmi9UQyi4vSS0CIi9nkr30iYscHGywupl7Vw1zFREDuFDU94HFV6s9ttRkkfI7V73OP8xJ+6wLp6KlVBRRk2Tc5ahe4pXNcHNJa4GoINCDxBGi8IpmtdzwWfhLHHrInttB9pHG5wdpttY0ucD+IAV5juKrOaZz3Oe7NznFxPNxqT4leopCA6m8fXI+RKxKpj0KqU9Ca2xzS1CIitkAUwwBcolnDnCrIwHngXfA3xz/lUQAVrejizgWeR+90tOjWtp5uKy+JTajGPiXMWPVslqIixi8EREAREQBERAR3FVj92QflP1afr5KPKZYgZWzv5UP+oKGrkOLVqGRqu61+n0Oh4fNyp0fboERFlF81L1ZWMkZFpDgeBG9Se2YiL4Itg0dJG1ziN1Rm0cDWq4EzKtI4gjxC8WNlI2D8I+ma0asuVeLKuL6t/DT+ClPHU71N+BmREWcXQQu1h7ELvWCCc12h7N51NNY3HeeB39+vFWlezi1ge3JzHtc08CDkfFaXDMiVV6j2l0+xSzaVOpy7otBFEv8Ar5nyouyOcK0viwGCeWI/BIQOba1aerSD1WmrWxzg42kCWAD17RQjT1jRoK7nDd4cKVbNA5ji17S14NC1wIIPAg6Lpce9Ww179zKtrcJGNEXuOMnTxU8pKK1ZGk29Ee4Y6h3d/f7LCrDwPhKvtpm0ZskMadXbQoZDyoTTx3CsEt9jdDK+J3vMeWn+U0r116qnjZHpZz+BPbXyJGuiIrpXPoKtj0czA2Zw3iU+Ba0j7qplN/Rre4ZMYnGgkAA/O2pb4gkdAsziNbcVJdvqW8WWjaLNREWKXwiIgCIiAIiIDmYilpA7mQPMH6AqHrt4ntu08RjRuZ/Md3QfVcRcdxS1WZD07dDosGtwpWvfqERFmF4x2mTZY48Gk+S8WB9Y2H8P07J8wte+ZqR03uNOmp+nmpfHhv8A7WFoylZGNd5Pac0/zErWowpXYrnFddenml+fAz7clV3qL20I+i9yxOaS1wIcNxyK8LJaaejL6eoXOvyTsBo1cdO7+9FuWi0tYKuNPqeQC2cK3G+0TC0yikLDVgPxEaEfhBzrvPVa3C8WVlqsa9VfMoZ18YQcFuz5/wBAy8QisBF1xz4Wjelx2e0Ck8bX8CcnDucMwt5F9TaeqPjWu5D5PRhZK1a+UDhVrvq1dG7cE2SEg7Je4aGQhwHc0AN8l30XqU5S/U9QopbIKt/SbcJa9tqYOy6jZOThkx/UZdBxVkLDbLIyVjo5AHMcCCDwP071JRc6pqR4shzx0KEi2a9qtOI1XetGCbTsCWz0tELhUOjyfTg5hzB3UFVr4nw1JY5dl1XROPYfuI+U8HDeOq2MKYvksbqGr4HHtM3j8bef18KbdkrGvSUvXyKEVFPln0ODNC5ho9rmu4OBafAr7BO5jg5pIcDUEZGozBV3WO12W2RhzfVys3hwDi08HNObStWfBVgfrA0flLm+QNFTefqnGcCb/G7xZjwliplrjoSBO0dpulfxt5fTwUgUJvrC1msrWzQB7XiQCoeagUJNDqDlqu1hi/8A17Nh5pOwZj5m7pBx58D3hYjyKnc6o776PwLEZ9eR7ncREUpKEREAXKvm+hEC1lDKeobzPPksGJL/ABC0sYazEf0g/EefALkXNBFbnSA7bGRCNo2DsFziHbb3ECpqRx+qoW2ytlKmlpNbvw1+vyPVNtXpNJLXQ0HOJNTmTv8AusEtsjb7zmjrn4KVtwTY/ibI780kh+hX2SxWCzaRRbe4bIc/xNSO8rK/1EK1zXWdPzua/wDsJSfLXDqQ4WuR4rDG5zfncC1g67+7VbTQaZmp46LdvG83zHPJo0aNB+pXFtc73uEEILpHGmW7iOXM7gs91QyLVVjR6eL+b8F5Fv0kqYOy59fD6Ge5bF/F2xu+GLtO4GhyHVw8AVZS5eHbjbZYQwULzm93F3LkNB/ddRdfVVGqChHZHPWTdknJ9zBarFHIKSNBHgR3EZhcSfBjD7s0zRw7B8y2vmpEiSprm9ZRTfsQjZOK0Ta/cj9iwRZWO2nh8ruMp2h/SAAetV3wKaaL6ikS06I8bhERfQEREAREQBERAa9vu+KZhjlaHsOoPkQdx5hVniH0dTwkvs1Zovl/zWjhT4+8Z8laiKxTkTpfq7eBHZVGe5QEU0kbqtc9jxkdkljhyNM+i7ty4ztcTx7QvZUFzX0dUD4doglteIVi4rw/FPC5xjaZWiodTtEDVtRmcq5KuBdUYqW1BpxqFFncZxYPlug+bTo9E/juvcUJf9Ni1LFxG71tiD6UqI301ptUy/1KExSOa4OaS1zTUEZEFTG57SLVYCz/ADGxmNw4PYOyetGlQxchxpOF8LYvdb+z+z5maqakiXXZjRtAJwQ75mioPMjUdKrsR4hsp0lZ1Oz9VXKKKrjWRBaS0f55HmOZYt+pYc2JrK3/ADAeTQXfQUXCvLGjnAtgbsj5nULug0Hmoyiju4xkWLRaR9n3PM8uyXTY+veSSXEknMk5kniSpL6NovZTO4yAeDQf+SitofRpPL65KV3HaP4W7Q/45C4tHNxo09GtBV/gzVdVl09vt1+pPierGU2alptsjnlxc6pO4kDLLIA0Gi1ZZg0VcQOZ/ea0Zba4AngF2MG4bjnYZ7S0vq8hgcTs0bq6m/OoppkqmFiSzW5Sl0XxZ0dfE6dH6CHyRzbM2e1O2LK07NaOkOTR13fXkprh7DMVlbl2pSO086/lHAfVdWKJrQGtAa0aAAADuA0XtdTj41ePHlrX8lK26dr1kwiIrBEEREAREQBERAEREAREQBERAEREAUAxLc5hk2mj2TzVvAHez9OXcp+sFtsbJWFjxVp8RwI4FUM/DWVXy91t+eZBfV6SOncru5r0dZpfWCpY6gkaN7dzh+IeeY3r5esTRK4xkGN/bYRoWuz8jUdFmvi5JLO7POMnsvGh5HgeS5tP391yV9tir/x7l1jt9vZ4fYy5yly+jnuj6iIs8gCIiA1bZU0YNSankOP74Lq3hb/WFoGUcbQxjeDQAKnmaZrTDRrvKxgvkeI4QXSONKD9+e5alTtyYRxaV03fm/F+S7fcsxcrEq4bH2GyPtEzYI9SczuAGrjyA86BWrY7I2KNsbBRrWgDuG/vXKwxhttljzo6Z3vu/wCDeQ8/CnbXYY2PHHrVcf7Zq11quPKgiIrBIEREAREQBERAEREAREQBERAEREAREQBERAeJYmuBa4AtOoOYKjV54Laaugdsn5HZt6HUdaqUIq2Ri1ZC0sWvzI51Rs/UisLbd0sJ9qxzRxI7P9Qy81rA8FNr8xW2MmOIB7xkSfdaeH4iodapzIavDa8mtb/tAXH5lGLVJxrm2/Yn8dUZVsK4vSLMRcBrksX8S0mjaudwaNo+S2LJsMdtGON/J42h4KaXBf8AZnERtY2GQ6NAAa7k0gDPkfNT4GJiXy5ZTevh0Wvz+57oqqm9G+pGbvwna5/fHqI+LvfI5N18aKa3NcENmbSIdo+885ud3ncOQyXSRdZTRXTHlrWiNOEIwWkUERFMewiIgCIiAIiIAiIgCIiAIiIAiIgCIiAIiIAiIgC5eI7xMMBLcnuOy08CdT0APkuooxjquxFw2z40y+6pZ9kq8eco76fPoQ3yca20Q9ERcCYYXl7ainnvB3Ec16RfYycWpLdH1PR6oneEb6Nog7Z9rGdh/P5X9R5gruKCej6Q/wARaBuLQeocQPqVO1+jVS54Rk+6TN+L1SYREUh6CIiAIiIAiIgCIiAIiIAiIgCIiAIiIAiIgCIiALm4hu4zQOa33x2m943dQSOq6SKO2uNsHCWz6HmUVJNMqghFOb7wsyYl8ZDJDr8ruZ4Hmohb7qmhPtGOA+YAub/UBTxXE5HDb6Zacra8V1/ox7MecHtqaq8SyBoJP75L42apoxr3u4NaSfou3c2C5pnB9qBjiGex8buR+UefdqpsPhdt007FpHz7+w91Y0pP1lojpejy7i2J8ztZXCn5W17XVxPgFLl5jjDQGtADQKADIADIAL0u0S0NcIiIAiIgCIiAIiIAiIgCIiA//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pic>
        <p:nvPicPr>
          <p:cNvPr id="2054" name="Picture 6" descr="http://1.bp.blogspot.com/-4vyz59MtDJY/USIq2-7ZZwI/AAAAAAAAAEc/EjxW1IbdEzg/s1600/Community_2.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56176" y="628482"/>
            <a:ext cx="2664296" cy="285792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320926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599" y="260648"/>
            <a:ext cx="8066857" cy="1320800"/>
          </a:xfrm>
        </p:spPr>
        <p:txBody>
          <a:bodyPr>
            <a:normAutofit fontScale="90000"/>
          </a:bodyPr>
          <a:lstStyle/>
          <a:p>
            <a:r>
              <a:rPr lang="es-ES" sz="6600" b="1" dirty="0">
                <a:ln w="22225">
                  <a:solidFill>
                    <a:schemeClr val="accent2"/>
                  </a:solidFill>
                  <a:prstDash val="solid"/>
                </a:ln>
                <a:solidFill>
                  <a:schemeClr val="accent2">
                    <a:lumMod val="40000"/>
                    <a:lumOff val="60000"/>
                  </a:schemeClr>
                </a:solidFill>
              </a:rPr>
              <a:t>Selección de proceso:</a:t>
            </a:r>
            <a:r>
              <a:rPr lang="es-PE" dirty="0"/>
              <a:t/>
            </a:r>
            <a:br>
              <a:rPr lang="es-PE" dirty="0"/>
            </a:br>
            <a:endParaRPr lang="es-PE" dirty="0"/>
          </a:p>
        </p:txBody>
      </p:sp>
      <p:sp>
        <p:nvSpPr>
          <p:cNvPr id="3" name="Marcador de contenido 2"/>
          <p:cNvSpPr>
            <a:spLocks noGrp="1"/>
          </p:cNvSpPr>
          <p:nvPr>
            <p:ph idx="1"/>
          </p:nvPr>
        </p:nvSpPr>
        <p:spPr>
          <a:xfrm>
            <a:off x="609599" y="1484784"/>
            <a:ext cx="6347714" cy="3880773"/>
          </a:xfrm>
        </p:spPr>
        <p:style>
          <a:lnRef idx="2">
            <a:schemeClr val="accent6">
              <a:shade val="50000"/>
            </a:schemeClr>
          </a:lnRef>
          <a:fillRef idx="1">
            <a:schemeClr val="accent6"/>
          </a:fillRef>
          <a:effectRef idx="0">
            <a:schemeClr val="accent6"/>
          </a:effectRef>
          <a:fontRef idx="minor">
            <a:schemeClr val="lt1"/>
          </a:fontRef>
        </p:style>
        <p:txBody>
          <a:bodyPr/>
          <a:lstStyle/>
          <a:p>
            <a:pPr marL="0" indent="0">
              <a:buNone/>
            </a:pPr>
            <a:endParaRPr lang="es-PE" dirty="0"/>
          </a:p>
          <a:p>
            <a:r>
              <a:rPr lang="es-ES" dirty="0" smtClean="0"/>
              <a:t>La </a:t>
            </a:r>
            <a:r>
              <a:rPr lang="es-ES" dirty="0"/>
              <a:t>selección del proceso es una decisión estratégica que involucra seleccionar que tipos de procesos de producción debemos considerar.</a:t>
            </a:r>
            <a:endParaRPr lang="es-PE" dirty="0"/>
          </a:p>
          <a:p>
            <a:r>
              <a:rPr lang="es-ES" dirty="0"/>
              <a:t>Una decisión esencial en el diseño de producción es el proceso que se usa para  hacer productos o brindar servicios. Así mismo, este se va involucrando con áreas como  recursos humanos, materiales y tecnología, entre otros.</a:t>
            </a:r>
            <a:endParaRPr lang="es-PE" dirty="0"/>
          </a:p>
          <a:p>
            <a:endParaRPr lang="es-PE" dirty="0"/>
          </a:p>
        </p:txBody>
      </p:sp>
    </p:spTree>
    <p:extLst>
      <p:ext uri="{BB962C8B-B14F-4D97-AF65-F5344CB8AC3E}">
        <p14:creationId xmlns:p14="http://schemas.microsoft.com/office/powerpoint/2010/main" xmlns="" val="2747411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67544" y="1052736"/>
            <a:ext cx="7776864" cy="4988627"/>
          </a:xfrm>
          <a:solidFill>
            <a:schemeClr val="accent3">
              <a:lumMod val="20000"/>
              <a:lumOff val="80000"/>
            </a:schemeClr>
          </a:solidFill>
        </p:spPr>
        <p:txBody>
          <a:bodyPr>
            <a:normAutofit/>
          </a:bodyPr>
          <a:lstStyle/>
          <a:p>
            <a:r>
              <a:rPr lang="es-PE" dirty="0" smtClean="0"/>
              <a:t>FASE </a:t>
            </a:r>
            <a:r>
              <a:rPr lang="es-PE" dirty="0"/>
              <a:t>DE SELECCIÓN </a:t>
            </a:r>
          </a:p>
          <a:p>
            <a:pPr marL="0" indent="0">
              <a:buNone/>
            </a:pPr>
            <a:r>
              <a:rPr lang="es-PE" dirty="0" smtClean="0"/>
              <a:t>1- </a:t>
            </a:r>
            <a:r>
              <a:rPr lang="es-PE" dirty="0"/>
              <a:t>GENERACION DE IDEAS </a:t>
            </a:r>
            <a:r>
              <a:rPr lang="es-PE" dirty="0" smtClean="0"/>
              <a:t>:Las </a:t>
            </a:r>
            <a:r>
              <a:rPr lang="es-PE" dirty="0"/>
              <a:t>ideas generalmente se originan a partir de una necesidad insatisfecha en los </a:t>
            </a:r>
            <a:r>
              <a:rPr lang="es-PE" dirty="0" smtClean="0"/>
              <a:t>consumidores</a:t>
            </a:r>
            <a:endParaRPr lang="es-PE" dirty="0"/>
          </a:p>
          <a:p>
            <a:pPr marL="0" indent="0">
              <a:buNone/>
            </a:pPr>
            <a:r>
              <a:rPr lang="es-PE" dirty="0"/>
              <a:t> </a:t>
            </a:r>
            <a:r>
              <a:rPr lang="es-PE" dirty="0" smtClean="0"/>
              <a:t>a</a:t>
            </a:r>
            <a:r>
              <a:rPr lang="es-PE" dirty="0"/>
              <a:t>) ASIMILACION DE UNA IDEA PROBADA </a:t>
            </a:r>
          </a:p>
          <a:p>
            <a:pPr marL="0" indent="0">
              <a:buNone/>
            </a:pPr>
            <a:r>
              <a:rPr lang="es-PE" dirty="0"/>
              <a:t> Este enfoque limita a la empresa ingresar primero al mercado con el nuevo producto o servicio; pero, le da la oportunidad de ajustar los defectos que pudiera </a:t>
            </a:r>
            <a:r>
              <a:rPr lang="es-PE" dirty="0" smtClean="0"/>
              <a:t>.</a:t>
            </a:r>
          </a:p>
          <a:p>
            <a:pPr marL="0" indent="0">
              <a:buNone/>
            </a:pPr>
            <a:r>
              <a:rPr lang="es-PE" dirty="0"/>
              <a:t>b) ADQUISICION DEL INVENTO </a:t>
            </a:r>
          </a:p>
          <a:p>
            <a:pPr marL="0" indent="0">
              <a:buNone/>
            </a:pPr>
            <a:r>
              <a:rPr lang="es-PE" dirty="0"/>
              <a:t> El enfoque elimina los riesgos ligados a la investigación, pero requiere que la organización desarrolle el producto o servicio y lo lleve al mercado antes de saber si tendrá éxito o no. </a:t>
            </a:r>
          </a:p>
        </p:txBody>
      </p:sp>
    </p:spTree>
    <p:extLst>
      <p:ext uri="{BB962C8B-B14F-4D97-AF65-F5344CB8AC3E}">
        <p14:creationId xmlns:p14="http://schemas.microsoft.com/office/powerpoint/2010/main" xmlns="" val="413464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80">
                                          <p:stCondLst>
                                            <p:cond delay="0"/>
                                          </p:stCondLst>
                                        </p:cTn>
                                        <p:tgtEl>
                                          <p:spTgt spid="3">
                                            <p:bg/>
                                          </p:spTgt>
                                        </p:tgtEl>
                                      </p:cBhvr>
                                    </p:animEffect>
                                    <p:anim calcmode="lin" valueType="num">
                                      <p:cBhvr>
                                        <p:cTn id="8"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bg/>
                                          </p:spTgt>
                                        </p:tgtEl>
                                      </p:cBhvr>
                                      <p:to x="100000" y="60000"/>
                                    </p:animScale>
                                    <p:animScale>
                                      <p:cBhvr>
                                        <p:cTn id="14" dur="166" decel="50000">
                                          <p:stCondLst>
                                            <p:cond delay="676"/>
                                          </p:stCondLst>
                                        </p:cTn>
                                        <p:tgtEl>
                                          <p:spTgt spid="3">
                                            <p:bg/>
                                          </p:spTgt>
                                        </p:tgtEl>
                                      </p:cBhvr>
                                      <p:to x="100000" y="100000"/>
                                    </p:animScale>
                                    <p:animScale>
                                      <p:cBhvr>
                                        <p:cTn id="15" dur="26">
                                          <p:stCondLst>
                                            <p:cond delay="1312"/>
                                          </p:stCondLst>
                                        </p:cTn>
                                        <p:tgtEl>
                                          <p:spTgt spid="3">
                                            <p:bg/>
                                          </p:spTgt>
                                        </p:tgtEl>
                                      </p:cBhvr>
                                      <p:to x="100000" y="80000"/>
                                    </p:animScale>
                                    <p:animScale>
                                      <p:cBhvr>
                                        <p:cTn id="16" dur="166" decel="50000">
                                          <p:stCondLst>
                                            <p:cond delay="1338"/>
                                          </p:stCondLst>
                                        </p:cTn>
                                        <p:tgtEl>
                                          <p:spTgt spid="3">
                                            <p:bg/>
                                          </p:spTgt>
                                        </p:tgtEl>
                                      </p:cBhvr>
                                      <p:to x="100000" y="100000"/>
                                    </p:animScale>
                                    <p:animScale>
                                      <p:cBhvr>
                                        <p:cTn id="17" dur="26">
                                          <p:stCondLst>
                                            <p:cond delay="1642"/>
                                          </p:stCondLst>
                                        </p:cTn>
                                        <p:tgtEl>
                                          <p:spTgt spid="3">
                                            <p:bg/>
                                          </p:spTgt>
                                        </p:tgtEl>
                                      </p:cBhvr>
                                      <p:to x="100000" y="90000"/>
                                    </p:animScale>
                                    <p:animScale>
                                      <p:cBhvr>
                                        <p:cTn id="18" dur="166" decel="50000">
                                          <p:stCondLst>
                                            <p:cond delay="1668"/>
                                          </p:stCondLst>
                                        </p:cTn>
                                        <p:tgtEl>
                                          <p:spTgt spid="3">
                                            <p:bg/>
                                          </p:spTgt>
                                        </p:tgtEl>
                                      </p:cBhvr>
                                      <p:to x="100000" y="100000"/>
                                    </p:animScale>
                                    <p:animScale>
                                      <p:cBhvr>
                                        <p:cTn id="19" dur="26">
                                          <p:stCondLst>
                                            <p:cond delay="1808"/>
                                          </p:stCondLst>
                                        </p:cTn>
                                        <p:tgtEl>
                                          <p:spTgt spid="3">
                                            <p:bg/>
                                          </p:spTgt>
                                        </p:tgtEl>
                                      </p:cBhvr>
                                      <p:to x="100000" y="95000"/>
                                    </p:animScale>
                                    <p:animScale>
                                      <p:cBhvr>
                                        <p:cTn id="20" dur="166" decel="50000">
                                          <p:stCondLst>
                                            <p:cond delay="1834"/>
                                          </p:stCondLst>
                                        </p:cTn>
                                        <p:tgtEl>
                                          <p:spTgt spid="3">
                                            <p:bg/>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animEffect transition="in" filter="wipe(down)">
                                      <p:cBhvr>
                                        <p:cTn id="43" dur="580">
                                          <p:stCondLst>
                                            <p:cond delay="0"/>
                                          </p:stCondLst>
                                        </p:cTn>
                                        <p:tgtEl>
                                          <p:spTgt spid="3">
                                            <p:txEl>
                                              <p:pRg st="1" end="1"/>
                                            </p:txEl>
                                          </p:spTgt>
                                        </p:tgtEl>
                                      </p:cBhvr>
                                    </p:animEffect>
                                    <p:anim calcmode="lin" valueType="num">
                                      <p:cBhvr>
                                        <p:cTn id="4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1" end="1"/>
                                            </p:txEl>
                                          </p:spTgt>
                                        </p:tgtEl>
                                      </p:cBhvr>
                                      <p:to x="100000" y="60000"/>
                                    </p:animScale>
                                    <p:animScale>
                                      <p:cBhvr>
                                        <p:cTn id="50" dur="166" decel="50000">
                                          <p:stCondLst>
                                            <p:cond delay="676"/>
                                          </p:stCondLst>
                                        </p:cTn>
                                        <p:tgtEl>
                                          <p:spTgt spid="3">
                                            <p:txEl>
                                              <p:pRg st="1" end="1"/>
                                            </p:txEl>
                                          </p:spTgt>
                                        </p:tgtEl>
                                      </p:cBhvr>
                                      <p:to x="100000" y="100000"/>
                                    </p:animScale>
                                    <p:animScale>
                                      <p:cBhvr>
                                        <p:cTn id="51" dur="26">
                                          <p:stCondLst>
                                            <p:cond delay="1312"/>
                                          </p:stCondLst>
                                        </p:cTn>
                                        <p:tgtEl>
                                          <p:spTgt spid="3">
                                            <p:txEl>
                                              <p:pRg st="1" end="1"/>
                                            </p:txEl>
                                          </p:spTgt>
                                        </p:tgtEl>
                                      </p:cBhvr>
                                      <p:to x="100000" y="80000"/>
                                    </p:animScale>
                                    <p:animScale>
                                      <p:cBhvr>
                                        <p:cTn id="52" dur="166" decel="50000">
                                          <p:stCondLst>
                                            <p:cond delay="1338"/>
                                          </p:stCondLst>
                                        </p:cTn>
                                        <p:tgtEl>
                                          <p:spTgt spid="3">
                                            <p:txEl>
                                              <p:pRg st="1" end="1"/>
                                            </p:txEl>
                                          </p:spTgt>
                                        </p:tgtEl>
                                      </p:cBhvr>
                                      <p:to x="100000" y="100000"/>
                                    </p:animScale>
                                    <p:animScale>
                                      <p:cBhvr>
                                        <p:cTn id="53" dur="26">
                                          <p:stCondLst>
                                            <p:cond delay="1642"/>
                                          </p:stCondLst>
                                        </p:cTn>
                                        <p:tgtEl>
                                          <p:spTgt spid="3">
                                            <p:txEl>
                                              <p:pRg st="1" end="1"/>
                                            </p:txEl>
                                          </p:spTgt>
                                        </p:tgtEl>
                                      </p:cBhvr>
                                      <p:to x="100000" y="90000"/>
                                    </p:animScale>
                                    <p:animScale>
                                      <p:cBhvr>
                                        <p:cTn id="54" dur="166" decel="50000">
                                          <p:stCondLst>
                                            <p:cond delay="1668"/>
                                          </p:stCondLst>
                                        </p:cTn>
                                        <p:tgtEl>
                                          <p:spTgt spid="3">
                                            <p:txEl>
                                              <p:pRg st="1" end="1"/>
                                            </p:txEl>
                                          </p:spTgt>
                                        </p:tgtEl>
                                      </p:cBhvr>
                                      <p:to x="100000" y="100000"/>
                                    </p:animScale>
                                    <p:animScale>
                                      <p:cBhvr>
                                        <p:cTn id="55" dur="26">
                                          <p:stCondLst>
                                            <p:cond delay="1808"/>
                                          </p:stCondLst>
                                        </p:cTn>
                                        <p:tgtEl>
                                          <p:spTgt spid="3">
                                            <p:txEl>
                                              <p:pRg st="1" end="1"/>
                                            </p:txEl>
                                          </p:spTgt>
                                        </p:tgtEl>
                                      </p:cBhvr>
                                      <p:to x="100000" y="95000"/>
                                    </p:animScale>
                                    <p:animScale>
                                      <p:cBhvr>
                                        <p:cTn id="56" dur="166" decel="50000">
                                          <p:stCondLst>
                                            <p:cond delay="1834"/>
                                          </p:stCondLst>
                                        </p:cTn>
                                        <p:tgtEl>
                                          <p:spTgt spid="3">
                                            <p:txEl>
                                              <p:pRg st="1" end="1"/>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2" end="2"/>
                                            </p:txEl>
                                          </p:spTgt>
                                        </p:tgtEl>
                                        <p:attrNameLst>
                                          <p:attrName>style.visibility</p:attrName>
                                        </p:attrNameLst>
                                      </p:cBhvr>
                                      <p:to>
                                        <p:strVal val="visible"/>
                                      </p:to>
                                    </p:set>
                                    <p:animEffect transition="in" filter="wipe(down)">
                                      <p:cBhvr>
                                        <p:cTn id="61" dur="580">
                                          <p:stCondLst>
                                            <p:cond delay="0"/>
                                          </p:stCondLst>
                                        </p:cTn>
                                        <p:tgtEl>
                                          <p:spTgt spid="3">
                                            <p:txEl>
                                              <p:pRg st="2" end="2"/>
                                            </p:txEl>
                                          </p:spTgt>
                                        </p:tgtEl>
                                      </p:cBhvr>
                                    </p:animEffect>
                                    <p:anim calcmode="lin" valueType="num">
                                      <p:cBhvr>
                                        <p:cTn id="6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2" end="2"/>
                                            </p:txEl>
                                          </p:spTgt>
                                        </p:tgtEl>
                                      </p:cBhvr>
                                      <p:to x="100000" y="60000"/>
                                    </p:animScale>
                                    <p:animScale>
                                      <p:cBhvr>
                                        <p:cTn id="68" dur="166" decel="50000">
                                          <p:stCondLst>
                                            <p:cond delay="676"/>
                                          </p:stCondLst>
                                        </p:cTn>
                                        <p:tgtEl>
                                          <p:spTgt spid="3">
                                            <p:txEl>
                                              <p:pRg st="2" end="2"/>
                                            </p:txEl>
                                          </p:spTgt>
                                        </p:tgtEl>
                                      </p:cBhvr>
                                      <p:to x="100000" y="100000"/>
                                    </p:animScale>
                                    <p:animScale>
                                      <p:cBhvr>
                                        <p:cTn id="69" dur="26">
                                          <p:stCondLst>
                                            <p:cond delay="1312"/>
                                          </p:stCondLst>
                                        </p:cTn>
                                        <p:tgtEl>
                                          <p:spTgt spid="3">
                                            <p:txEl>
                                              <p:pRg st="2" end="2"/>
                                            </p:txEl>
                                          </p:spTgt>
                                        </p:tgtEl>
                                      </p:cBhvr>
                                      <p:to x="100000" y="80000"/>
                                    </p:animScale>
                                    <p:animScale>
                                      <p:cBhvr>
                                        <p:cTn id="70" dur="166" decel="50000">
                                          <p:stCondLst>
                                            <p:cond delay="1338"/>
                                          </p:stCondLst>
                                        </p:cTn>
                                        <p:tgtEl>
                                          <p:spTgt spid="3">
                                            <p:txEl>
                                              <p:pRg st="2" end="2"/>
                                            </p:txEl>
                                          </p:spTgt>
                                        </p:tgtEl>
                                      </p:cBhvr>
                                      <p:to x="100000" y="100000"/>
                                    </p:animScale>
                                    <p:animScale>
                                      <p:cBhvr>
                                        <p:cTn id="71" dur="26">
                                          <p:stCondLst>
                                            <p:cond delay="1642"/>
                                          </p:stCondLst>
                                        </p:cTn>
                                        <p:tgtEl>
                                          <p:spTgt spid="3">
                                            <p:txEl>
                                              <p:pRg st="2" end="2"/>
                                            </p:txEl>
                                          </p:spTgt>
                                        </p:tgtEl>
                                      </p:cBhvr>
                                      <p:to x="100000" y="90000"/>
                                    </p:animScale>
                                    <p:animScale>
                                      <p:cBhvr>
                                        <p:cTn id="72" dur="166" decel="50000">
                                          <p:stCondLst>
                                            <p:cond delay="1668"/>
                                          </p:stCondLst>
                                        </p:cTn>
                                        <p:tgtEl>
                                          <p:spTgt spid="3">
                                            <p:txEl>
                                              <p:pRg st="2" end="2"/>
                                            </p:txEl>
                                          </p:spTgt>
                                        </p:tgtEl>
                                      </p:cBhvr>
                                      <p:to x="100000" y="100000"/>
                                    </p:animScale>
                                    <p:animScale>
                                      <p:cBhvr>
                                        <p:cTn id="73" dur="26">
                                          <p:stCondLst>
                                            <p:cond delay="1808"/>
                                          </p:stCondLst>
                                        </p:cTn>
                                        <p:tgtEl>
                                          <p:spTgt spid="3">
                                            <p:txEl>
                                              <p:pRg st="2" end="2"/>
                                            </p:txEl>
                                          </p:spTgt>
                                        </p:tgtEl>
                                      </p:cBhvr>
                                      <p:to x="100000" y="95000"/>
                                    </p:animScale>
                                    <p:animScale>
                                      <p:cBhvr>
                                        <p:cTn id="74" dur="166" decel="50000">
                                          <p:stCondLst>
                                            <p:cond delay="1834"/>
                                          </p:stCondLst>
                                        </p:cTn>
                                        <p:tgtEl>
                                          <p:spTgt spid="3">
                                            <p:txEl>
                                              <p:pRg st="2" end="2"/>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3" end="3"/>
                                            </p:txEl>
                                          </p:spTgt>
                                        </p:tgtEl>
                                        <p:attrNameLst>
                                          <p:attrName>style.visibility</p:attrName>
                                        </p:attrNameLst>
                                      </p:cBhvr>
                                      <p:to>
                                        <p:strVal val="visible"/>
                                      </p:to>
                                    </p:set>
                                    <p:animEffect transition="in" filter="wipe(down)">
                                      <p:cBhvr>
                                        <p:cTn id="79" dur="580">
                                          <p:stCondLst>
                                            <p:cond delay="0"/>
                                          </p:stCondLst>
                                        </p:cTn>
                                        <p:tgtEl>
                                          <p:spTgt spid="3">
                                            <p:txEl>
                                              <p:pRg st="3" end="3"/>
                                            </p:txEl>
                                          </p:spTgt>
                                        </p:tgtEl>
                                      </p:cBhvr>
                                    </p:animEffect>
                                    <p:anim calcmode="lin" valueType="num">
                                      <p:cBhvr>
                                        <p:cTn id="80"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3" end="3"/>
                                            </p:txEl>
                                          </p:spTgt>
                                        </p:tgtEl>
                                      </p:cBhvr>
                                      <p:to x="100000" y="60000"/>
                                    </p:animScale>
                                    <p:animScale>
                                      <p:cBhvr>
                                        <p:cTn id="86" dur="166" decel="50000">
                                          <p:stCondLst>
                                            <p:cond delay="676"/>
                                          </p:stCondLst>
                                        </p:cTn>
                                        <p:tgtEl>
                                          <p:spTgt spid="3">
                                            <p:txEl>
                                              <p:pRg st="3" end="3"/>
                                            </p:txEl>
                                          </p:spTgt>
                                        </p:tgtEl>
                                      </p:cBhvr>
                                      <p:to x="100000" y="100000"/>
                                    </p:animScale>
                                    <p:animScale>
                                      <p:cBhvr>
                                        <p:cTn id="87" dur="26">
                                          <p:stCondLst>
                                            <p:cond delay="1312"/>
                                          </p:stCondLst>
                                        </p:cTn>
                                        <p:tgtEl>
                                          <p:spTgt spid="3">
                                            <p:txEl>
                                              <p:pRg st="3" end="3"/>
                                            </p:txEl>
                                          </p:spTgt>
                                        </p:tgtEl>
                                      </p:cBhvr>
                                      <p:to x="100000" y="80000"/>
                                    </p:animScale>
                                    <p:animScale>
                                      <p:cBhvr>
                                        <p:cTn id="88" dur="166" decel="50000">
                                          <p:stCondLst>
                                            <p:cond delay="1338"/>
                                          </p:stCondLst>
                                        </p:cTn>
                                        <p:tgtEl>
                                          <p:spTgt spid="3">
                                            <p:txEl>
                                              <p:pRg st="3" end="3"/>
                                            </p:txEl>
                                          </p:spTgt>
                                        </p:tgtEl>
                                      </p:cBhvr>
                                      <p:to x="100000" y="100000"/>
                                    </p:animScale>
                                    <p:animScale>
                                      <p:cBhvr>
                                        <p:cTn id="89" dur="26">
                                          <p:stCondLst>
                                            <p:cond delay="1642"/>
                                          </p:stCondLst>
                                        </p:cTn>
                                        <p:tgtEl>
                                          <p:spTgt spid="3">
                                            <p:txEl>
                                              <p:pRg st="3" end="3"/>
                                            </p:txEl>
                                          </p:spTgt>
                                        </p:tgtEl>
                                      </p:cBhvr>
                                      <p:to x="100000" y="90000"/>
                                    </p:animScale>
                                    <p:animScale>
                                      <p:cBhvr>
                                        <p:cTn id="90" dur="166" decel="50000">
                                          <p:stCondLst>
                                            <p:cond delay="1668"/>
                                          </p:stCondLst>
                                        </p:cTn>
                                        <p:tgtEl>
                                          <p:spTgt spid="3">
                                            <p:txEl>
                                              <p:pRg st="3" end="3"/>
                                            </p:txEl>
                                          </p:spTgt>
                                        </p:tgtEl>
                                      </p:cBhvr>
                                      <p:to x="100000" y="100000"/>
                                    </p:animScale>
                                    <p:animScale>
                                      <p:cBhvr>
                                        <p:cTn id="91" dur="26">
                                          <p:stCondLst>
                                            <p:cond delay="1808"/>
                                          </p:stCondLst>
                                        </p:cTn>
                                        <p:tgtEl>
                                          <p:spTgt spid="3">
                                            <p:txEl>
                                              <p:pRg st="3" end="3"/>
                                            </p:txEl>
                                          </p:spTgt>
                                        </p:tgtEl>
                                      </p:cBhvr>
                                      <p:to x="100000" y="95000"/>
                                    </p:animScale>
                                    <p:animScale>
                                      <p:cBhvr>
                                        <p:cTn id="92" dur="166" decel="50000">
                                          <p:stCondLst>
                                            <p:cond delay="1834"/>
                                          </p:stCondLst>
                                        </p:cTn>
                                        <p:tgtEl>
                                          <p:spTgt spid="3">
                                            <p:txEl>
                                              <p:pRg st="3" end="3"/>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4" end="4"/>
                                            </p:txEl>
                                          </p:spTgt>
                                        </p:tgtEl>
                                        <p:attrNameLst>
                                          <p:attrName>style.visibility</p:attrName>
                                        </p:attrNameLst>
                                      </p:cBhvr>
                                      <p:to>
                                        <p:strVal val="visible"/>
                                      </p:to>
                                    </p:set>
                                    <p:animEffect transition="in" filter="wipe(down)">
                                      <p:cBhvr>
                                        <p:cTn id="97" dur="580">
                                          <p:stCondLst>
                                            <p:cond delay="0"/>
                                          </p:stCondLst>
                                        </p:cTn>
                                        <p:tgtEl>
                                          <p:spTgt spid="3">
                                            <p:txEl>
                                              <p:pRg st="4" end="4"/>
                                            </p:txEl>
                                          </p:spTgt>
                                        </p:tgtEl>
                                      </p:cBhvr>
                                    </p:animEffect>
                                    <p:anim calcmode="lin" valueType="num">
                                      <p:cBhvr>
                                        <p:cTn id="98"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4" end="4"/>
                                            </p:txEl>
                                          </p:spTgt>
                                        </p:tgtEl>
                                      </p:cBhvr>
                                      <p:to x="100000" y="60000"/>
                                    </p:animScale>
                                    <p:animScale>
                                      <p:cBhvr>
                                        <p:cTn id="104" dur="166" decel="50000">
                                          <p:stCondLst>
                                            <p:cond delay="676"/>
                                          </p:stCondLst>
                                        </p:cTn>
                                        <p:tgtEl>
                                          <p:spTgt spid="3">
                                            <p:txEl>
                                              <p:pRg st="4" end="4"/>
                                            </p:txEl>
                                          </p:spTgt>
                                        </p:tgtEl>
                                      </p:cBhvr>
                                      <p:to x="100000" y="100000"/>
                                    </p:animScale>
                                    <p:animScale>
                                      <p:cBhvr>
                                        <p:cTn id="105" dur="26">
                                          <p:stCondLst>
                                            <p:cond delay="1312"/>
                                          </p:stCondLst>
                                        </p:cTn>
                                        <p:tgtEl>
                                          <p:spTgt spid="3">
                                            <p:txEl>
                                              <p:pRg st="4" end="4"/>
                                            </p:txEl>
                                          </p:spTgt>
                                        </p:tgtEl>
                                      </p:cBhvr>
                                      <p:to x="100000" y="80000"/>
                                    </p:animScale>
                                    <p:animScale>
                                      <p:cBhvr>
                                        <p:cTn id="106" dur="166" decel="50000">
                                          <p:stCondLst>
                                            <p:cond delay="1338"/>
                                          </p:stCondLst>
                                        </p:cTn>
                                        <p:tgtEl>
                                          <p:spTgt spid="3">
                                            <p:txEl>
                                              <p:pRg st="4" end="4"/>
                                            </p:txEl>
                                          </p:spTgt>
                                        </p:tgtEl>
                                      </p:cBhvr>
                                      <p:to x="100000" y="100000"/>
                                    </p:animScale>
                                    <p:animScale>
                                      <p:cBhvr>
                                        <p:cTn id="107" dur="26">
                                          <p:stCondLst>
                                            <p:cond delay="1642"/>
                                          </p:stCondLst>
                                        </p:cTn>
                                        <p:tgtEl>
                                          <p:spTgt spid="3">
                                            <p:txEl>
                                              <p:pRg st="4" end="4"/>
                                            </p:txEl>
                                          </p:spTgt>
                                        </p:tgtEl>
                                      </p:cBhvr>
                                      <p:to x="100000" y="90000"/>
                                    </p:animScale>
                                    <p:animScale>
                                      <p:cBhvr>
                                        <p:cTn id="108" dur="166" decel="50000">
                                          <p:stCondLst>
                                            <p:cond delay="1668"/>
                                          </p:stCondLst>
                                        </p:cTn>
                                        <p:tgtEl>
                                          <p:spTgt spid="3">
                                            <p:txEl>
                                              <p:pRg st="4" end="4"/>
                                            </p:txEl>
                                          </p:spTgt>
                                        </p:tgtEl>
                                      </p:cBhvr>
                                      <p:to x="100000" y="100000"/>
                                    </p:animScale>
                                    <p:animScale>
                                      <p:cBhvr>
                                        <p:cTn id="109" dur="26">
                                          <p:stCondLst>
                                            <p:cond delay="1808"/>
                                          </p:stCondLst>
                                        </p:cTn>
                                        <p:tgtEl>
                                          <p:spTgt spid="3">
                                            <p:txEl>
                                              <p:pRg st="4" end="4"/>
                                            </p:txEl>
                                          </p:spTgt>
                                        </p:tgtEl>
                                      </p:cBhvr>
                                      <p:to x="100000" y="95000"/>
                                    </p:animScale>
                                    <p:animScale>
                                      <p:cBhvr>
                                        <p:cTn id="110" dur="166" decel="50000">
                                          <p:stCondLst>
                                            <p:cond delay="1834"/>
                                          </p:stCondLst>
                                        </p:cTn>
                                        <p:tgtEl>
                                          <p:spTgt spid="3">
                                            <p:txEl>
                                              <p:pRg st="4" end="4"/>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3">
                                            <p:txEl>
                                              <p:pRg st="5" end="5"/>
                                            </p:txEl>
                                          </p:spTgt>
                                        </p:tgtEl>
                                        <p:attrNameLst>
                                          <p:attrName>style.visibility</p:attrName>
                                        </p:attrNameLst>
                                      </p:cBhvr>
                                      <p:to>
                                        <p:strVal val="visible"/>
                                      </p:to>
                                    </p:set>
                                    <p:animEffect transition="in" filter="wipe(down)">
                                      <p:cBhvr>
                                        <p:cTn id="115" dur="580">
                                          <p:stCondLst>
                                            <p:cond delay="0"/>
                                          </p:stCondLst>
                                        </p:cTn>
                                        <p:tgtEl>
                                          <p:spTgt spid="3">
                                            <p:txEl>
                                              <p:pRg st="5" end="5"/>
                                            </p:txEl>
                                          </p:spTgt>
                                        </p:tgtEl>
                                      </p:cBhvr>
                                    </p:animEffect>
                                    <p:anim calcmode="lin" valueType="num">
                                      <p:cBhvr>
                                        <p:cTn id="116"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5" end="5"/>
                                            </p:txEl>
                                          </p:spTgt>
                                        </p:tgtEl>
                                      </p:cBhvr>
                                      <p:to x="100000" y="60000"/>
                                    </p:animScale>
                                    <p:animScale>
                                      <p:cBhvr>
                                        <p:cTn id="122" dur="166" decel="50000">
                                          <p:stCondLst>
                                            <p:cond delay="676"/>
                                          </p:stCondLst>
                                        </p:cTn>
                                        <p:tgtEl>
                                          <p:spTgt spid="3">
                                            <p:txEl>
                                              <p:pRg st="5" end="5"/>
                                            </p:txEl>
                                          </p:spTgt>
                                        </p:tgtEl>
                                      </p:cBhvr>
                                      <p:to x="100000" y="100000"/>
                                    </p:animScale>
                                    <p:animScale>
                                      <p:cBhvr>
                                        <p:cTn id="123" dur="26">
                                          <p:stCondLst>
                                            <p:cond delay="1312"/>
                                          </p:stCondLst>
                                        </p:cTn>
                                        <p:tgtEl>
                                          <p:spTgt spid="3">
                                            <p:txEl>
                                              <p:pRg st="5" end="5"/>
                                            </p:txEl>
                                          </p:spTgt>
                                        </p:tgtEl>
                                      </p:cBhvr>
                                      <p:to x="100000" y="80000"/>
                                    </p:animScale>
                                    <p:animScale>
                                      <p:cBhvr>
                                        <p:cTn id="124" dur="166" decel="50000">
                                          <p:stCondLst>
                                            <p:cond delay="1338"/>
                                          </p:stCondLst>
                                        </p:cTn>
                                        <p:tgtEl>
                                          <p:spTgt spid="3">
                                            <p:txEl>
                                              <p:pRg st="5" end="5"/>
                                            </p:txEl>
                                          </p:spTgt>
                                        </p:tgtEl>
                                      </p:cBhvr>
                                      <p:to x="100000" y="100000"/>
                                    </p:animScale>
                                    <p:animScale>
                                      <p:cBhvr>
                                        <p:cTn id="125" dur="26">
                                          <p:stCondLst>
                                            <p:cond delay="1642"/>
                                          </p:stCondLst>
                                        </p:cTn>
                                        <p:tgtEl>
                                          <p:spTgt spid="3">
                                            <p:txEl>
                                              <p:pRg st="5" end="5"/>
                                            </p:txEl>
                                          </p:spTgt>
                                        </p:tgtEl>
                                      </p:cBhvr>
                                      <p:to x="100000" y="90000"/>
                                    </p:animScale>
                                    <p:animScale>
                                      <p:cBhvr>
                                        <p:cTn id="126" dur="166" decel="50000">
                                          <p:stCondLst>
                                            <p:cond delay="1668"/>
                                          </p:stCondLst>
                                        </p:cTn>
                                        <p:tgtEl>
                                          <p:spTgt spid="3">
                                            <p:txEl>
                                              <p:pRg st="5" end="5"/>
                                            </p:txEl>
                                          </p:spTgt>
                                        </p:tgtEl>
                                      </p:cBhvr>
                                      <p:to x="100000" y="100000"/>
                                    </p:animScale>
                                    <p:animScale>
                                      <p:cBhvr>
                                        <p:cTn id="127" dur="26">
                                          <p:stCondLst>
                                            <p:cond delay="1808"/>
                                          </p:stCondLst>
                                        </p:cTn>
                                        <p:tgtEl>
                                          <p:spTgt spid="3">
                                            <p:txEl>
                                              <p:pRg st="5" end="5"/>
                                            </p:txEl>
                                          </p:spTgt>
                                        </p:tgtEl>
                                      </p:cBhvr>
                                      <p:to x="100000" y="95000"/>
                                    </p:animScale>
                                    <p:animScale>
                                      <p:cBhvr>
                                        <p:cTn id="128"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PE"/>
          </a:p>
        </p:txBody>
      </p:sp>
      <p:sp>
        <p:nvSpPr>
          <p:cNvPr id="3" name="Marcador de contenido 2"/>
          <p:cNvSpPr>
            <a:spLocks noGrp="1"/>
          </p:cNvSpPr>
          <p:nvPr>
            <p:ph idx="1"/>
          </p:nvPr>
        </p:nvSpPr>
        <p:spPr>
          <a:xfrm>
            <a:off x="609598" y="609600"/>
            <a:ext cx="7634809" cy="5431763"/>
          </a:xfrm>
          <a:solidFill>
            <a:schemeClr val="accent3">
              <a:lumMod val="20000"/>
              <a:lumOff val="80000"/>
            </a:schemeClr>
          </a:solidFill>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marL="0" indent="0">
              <a:buNone/>
            </a:pPr>
            <a:r>
              <a:rPr lang="es-PE" dirty="0" smtClean="0"/>
              <a:t>2</a:t>
            </a:r>
            <a:r>
              <a:rPr lang="es-PE" dirty="0" smtClean="0">
                <a:latin typeface="Arial" panose="020B0604020202020204" pitchFamily="34" charset="0"/>
                <a:cs typeface="Arial" panose="020B0604020202020204" pitchFamily="34" charset="0"/>
              </a:rPr>
              <a:t>.-FILTRADO </a:t>
            </a:r>
            <a:r>
              <a:rPr lang="es-PE" dirty="0">
                <a:latin typeface="Arial" panose="020B0604020202020204" pitchFamily="34" charset="0"/>
                <a:cs typeface="Arial" panose="020B0604020202020204" pitchFamily="34" charset="0"/>
              </a:rPr>
              <a:t>Y SELECCION  </a:t>
            </a:r>
          </a:p>
          <a:p>
            <a:pPr marL="0" indent="0">
              <a:buNone/>
            </a:pPr>
            <a:r>
              <a:rPr lang="es-PE" dirty="0">
                <a:latin typeface="Arial" panose="020B0604020202020204" pitchFamily="34" charset="0"/>
                <a:cs typeface="Arial" panose="020B0604020202020204" pitchFamily="34" charset="0"/>
              </a:rPr>
              <a:t>a</a:t>
            </a:r>
            <a:r>
              <a:rPr lang="es-PE" dirty="0" smtClean="0">
                <a:latin typeface="Arial" panose="020B0604020202020204" pitchFamily="34" charset="0"/>
                <a:cs typeface="Arial" panose="020B0604020202020204" pitchFamily="34" charset="0"/>
              </a:rPr>
              <a:t>) </a:t>
            </a:r>
            <a:r>
              <a:rPr lang="es-PE" dirty="0">
                <a:latin typeface="Arial" panose="020B0604020202020204" pitchFamily="34" charset="0"/>
                <a:cs typeface="Arial" panose="020B0604020202020204" pitchFamily="34" charset="0"/>
              </a:rPr>
              <a:t>MERCADOTECNIA </a:t>
            </a:r>
          </a:p>
          <a:p>
            <a:pPr marL="0" indent="0">
              <a:buNone/>
            </a:pPr>
            <a:r>
              <a:rPr lang="es-PE" dirty="0">
                <a:latin typeface="Arial" panose="020B0604020202020204" pitchFamily="34" charset="0"/>
                <a:cs typeface="Arial" panose="020B0604020202020204" pitchFamily="34" charset="0"/>
              </a:rPr>
              <a:t> Es importante por su conocimiento sobre las necesidades y deseos del consumidor en forma actualizada; así como las "reacciones" de éste a las nuevas ofertas de la competencia. </a:t>
            </a:r>
          </a:p>
          <a:p>
            <a:pPr marL="0" indent="0">
              <a:buNone/>
            </a:pPr>
            <a:r>
              <a:rPr lang="es-PE" dirty="0">
                <a:latin typeface="Arial" panose="020B0604020202020204" pitchFamily="34" charset="0"/>
                <a:cs typeface="Arial" panose="020B0604020202020204" pitchFamily="34" charset="0"/>
              </a:rPr>
              <a:t>b) OPERACIONES </a:t>
            </a:r>
          </a:p>
          <a:p>
            <a:pPr marL="0" indent="0">
              <a:buNone/>
            </a:pPr>
            <a:r>
              <a:rPr lang="es-PE" dirty="0" smtClean="0">
                <a:latin typeface="Arial" panose="020B0604020202020204" pitchFamily="34" charset="0"/>
                <a:cs typeface="Arial" panose="020B0604020202020204" pitchFamily="34" charset="0"/>
              </a:rPr>
              <a:t> </a:t>
            </a:r>
            <a:r>
              <a:rPr lang="es-PE" dirty="0">
                <a:latin typeface="Arial" panose="020B0604020202020204" pitchFamily="34" charset="0"/>
                <a:cs typeface="Arial" panose="020B0604020202020204" pitchFamily="34" charset="0"/>
              </a:rPr>
              <a:t>Describe la posibilidad técnica de producir con éxito el producto o servicio en términos de las prioridades competitivas y estrategias operativas definidas por la alta gerencia de la </a:t>
            </a:r>
            <a:r>
              <a:rPr lang="es-PE" dirty="0" smtClean="0">
                <a:latin typeface="Arial" panose="020B0604020202020204" pitchFamily="34" charset="0"/>
                <a:cs typeface="Arial" panose="020B0604020202020204" pitchFamily="34" charset="0"/>
              </a:rPr>
              <a:t>empresa.</a:t>
            </a:r>
          </a:p>
          <a:p>
            <a:pPr marL="0" indent="0">
              <a:buNone/>
            </a:pPr>
            <a:r>
              <a:rPr lang="es-PE" dirty="0" smtClean="0">
                <a:latin typeface="Arial" panose="020B0604020202020204" pitchFamily="34" charset="0"/>
                <a:cs typeface="Arial" panose="020B0604020202020204" pitchFamily="34" charset="0"/>
              </a:rPr>
              <a:t>c</a:t>
            </a:r>
            <a:r>
              <a:rPr lang="es-PE" dirty="0">
                <a:latin typeface="Arial" panose="020B0604020202020204" pitchFamily="34" charset="0"/>
                <a:cs typeface="Arial" panose="020B0604020202020204" pitchFamily="34" charset="0"/>
              </a:rPr>
              <a:t>) FINANZAS </a:t>
            </a:r>
          </a:p>
          <a:p>
            <a:pPr marL="0" indent="0">
              <a:buNone/>
            </a:pPr>
            <a:r>
              <a:rPr lang="es-PE" dirty="0">
                <a:latin typeface="Arial" panose="020B0604020202020204" pitchFamily="34" charset="0"/>
                <a:cs typeface="Arial" panose="020B0604020202020204" pitchFamily="34" charset="0"/>
              </a:rPr>
              <a:t> Analiza las necesidades de capital, utilidades proyectadas, punto de equilibrio, rendimiento de la inversión, período de recuperación del fondeo, flujo del efectivo y el riesgo financiero. </a:t>
            </a:r>
          </a:p>
          <a:p>
            <a:pPr marL="0" indent="0">
              <a:buNone/>
            </a:pPr>
            <a:r>
              <a:rPr lang="es-PE" dirty="0">
                <a:latin typeface="Arial" panose="020B0604020202020204" pitchFamily="34" charset="0"/>
                <a:cs typeface="Arial" panose="020B0604020202020204" pitchFamily="34" charset="0"/>
              </a:rPr>
              <a:t>d) ADECUACION ORGANIZATIVA </a:t>
            </a:r>
          </a:p>
          <a:p>
            <a:pPr marL="0" indent="0">
              <a:buNone/>
            </a:pPr>
            <a:r>
              <a:rPr lang="es-PE" dirty="0">
                <a:latin typeface="Arial" panose="020B0604020202020204" pitchFamily="34" charset="0"/>
                <a:cs typeface="Arial" panose="020B0604020202020204" pitchFamily="34" charset="0"/>
              </a:rPr>
              <a:t>Es importante realizar un análisis de adecuación del nuevo producto o servicio a la organización. Cualquier nuevo producto deberá capitalizar las fortalezas, complementar los productos actuales, adaptarse a la estructura, misión, visión y objetivos de la empresa.</a:t>
            </a:r>
          </a:p>
          <a:p>
            <a:endParaRPr lang="es-PE" dirty="0"/>
          </a:p>
          <a:p>
            <a:endParaRPr lang="es-PE" dirty="0"/>
          </a:p>
        </p:txBody>
      </p:sp>
    </p:spTree>
    <p:extLst>
      <p:ext uri="{BB962C8B-B14F-4D97-AF65-F5344CB8AC3E}">
        <p14:creationId xmlns:p14="http://schemas.microsoft.com/office/powerpoint/2010/main" xmlns="" val="1036934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599" y="609600"/>
            <a:ext cx="8095209" cy="1320800"/>
          </a:xfrm>
        </p:spPr>
        <p:style>
          <a:lnRef idx="0">
            <a:scrgbClr r="0" g="0" b="0"/>
          </a:lnRef>
          <a:fillRef idx="1002">
            <a:schemeClr val="dk1"/>
          </a:fillRef>
          <a:effectRef idx="0">
            <a:scrgbClr r="0" g="0" b="0"/>
          </a:effectRef>
          <a:fontRef idx="major"/>
        </p:style>
        <p:txBody>
          <a:bodyPr>
            <a:normAutofit fontScale="90000"/>
          </a:bodyPr>
          <a:lstStyle/>
          <a:p>
            <a:r>
              <a:rPr lang="es-PE" sz="7200" dirty="0" smtClean="0">
                <a:ln>
                  <a:solidFill>
                    <a:schemeClr val="accent4">
                      <a:lumMod val="60000"/>
                      <a:lumOff val="40000"/>
                    </a:schemeClr>
                  </a:solidFill>
                </a:ln>
                <a:solidFill>
                  <a:schemeClr val="accent5">
                    <a:lumMod val="50000"/>
                  </a:schemeClr>
                </a:solidFill>
              </a:rPr>
              <a:t>Procesos</a:t>
            </a:r>
            <a:r>
              <a:rPr lang="es-PE" dirty="0"/>
              <a:t/>
            </a:r>
            <a:br>
              <a:rPr lang="es-PE" dirty="0"/>
            </a:br>
            <a:endParaRPr lang="es-PE" dirty="0"/>
          </a:p>
        </p:txBody>
      </p:sp>
      <p:sp>
        <p:nvSpPr>
          <p:cNvPr id="3" name="Marcador de contenido 2"/>
          <p:cNvSpPr>
            <a:spLocks noGrp="1"/>
          </p:cNvSpPr>
          <p:nvPr>
            <p:ph idx="1"/>
          </p:nvPr>
        </p:nvSpPr>
        <p:spPr>
          <a:xfrm>
            <a:off x="622795" y="1943596"/>
            <a:ext cx="5042521" cy="3880773"/>
          </a:xfrm>
          <a:ln/>
        </p:spPr>
        <p:style>
          <a:lnRef idx="0">
            <a:schemeClr val="accent6"/>
          </a:lnRef>
          <a:fillRef idx="3">
            <a:schemeClr val="accent6"/>
          </a:fillRef>
          <a:effectRef idx="3">
            <a:schemeClr val="accent6"/>
          </a:effectRef>
          <a:fontRef idx="minor">
            <a:schemeClr val="lt1"/>
          </a:fontRef>
        </p:style>
        <p:txBody>
          <a:bodyPr>
            <a:normAutofit fontScale="92500" lnSpcReduction="10000"/>
          </a:bodyPr>
          <a:lstStyle/>
          <a:p>
            <a:pPr marL="0" indent="0" algn="just">
              <a:buNone/>
            </a:pPr>
            <a:r>
              <a:rPr lang="es-PE" u="sng" dirty="0" smtClean="0"/>
              <a:t>Proceso </a:t>
            </a:r>
            <a:r>
              <a:rPr lang="es-PE" u="sng" dirty="0"/>
              <a:t>en línea:</a:t>
            </a:r>
            <a:r>
              <a:rPr lang="es-PE" dirty="0"/>
              <a:t> </a:t>
            </a:r>
          </a:p>
          <a:p>
            <a:pPr marL="0" indent="0" algn="just">
              <a:buNone/>
            </a:pPr>
            <a:r>
              <a:rPr lang="es-PE" dirty="0"/>
              <a:t>Este proceso en línea se focaliza en los productos con los recursos organizados alrededor </a:t>
            </a:r>
            <a:r>
              <a:rPr lang="es-PE" dirty="0" smtClean="0"/>
              <a:t>del mismo</a:t>
            </a:r>
            <a:r>
              <a:rPr lang="es-PE" dirty="0"/>
              <a:t>, es decir los insumos se mueven de manera lineal de una estación a la siguiente en una secuencia ya fijada</a:t>
            </a:r>
            <a:r>
              <a:rPr lang="es-PE" dirty="0" smtClean="0"/>
              <a:t>.</a:t>
            </a:r>
          </a:p>
          <a:p>
            <a:pPr marL="0" indent="0" algn="just">
              <a:buNone/>
            </a:pPr>
            <a:r>
              <a:rPr lang="es-PE" u="sng" dirty="0" smtClean="0"/>
              <a:t>Proceso </a:t>
            </a:r>
            <a:r>
              <a:rPr lang="es-PE" u="sng" dirty="0"/>
              <a:t>intermitente</a:t>
            </a:r>
            <a:r>
              <a:rPr lang="es-PE" dirty="0"/>
              <a:t>:</a:t>
            </a:r>
          </a:p>
          <a:p>
            <a:pPr marL="0" indent="0" algn="just">
              <a:buNone/>
            </a:pPr>
            <a:r>
              <a:rPr lang="es-PE" dirty="0"/>
              <a:t>En este proceso se obtiene  volúmenes medio pero con gran variedad de productos, así mismo estos  comparten recursos, puesto que no hay secuencia estándar de operaciones a través de las instalaciones.</a:t>
            </a:r>
          </a:p>
          <a:p>
            <a:pPr marL="0" indent="0">
              <a:buNone/>
            </a:pPr>
            <a:r>
              <a:rPr lang="es-PE" dirty="0"/>
              <a:t> </a:t>
            </a:r>
          </a:p>
          <a:p>
            <a:endParaRPr lang="es-PE" dirty="0"/>
          </a:p>
        </p:txBody>
      </p:sp>
      <p:pic>
        <p:nvPicPr>
          <p:cNvPr id="5124" name="Picture 4" descr="http://definicion.mx/wp-content/uploads/2013/03/proceso.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724128" y="1943596"/>
            <a:ext cx="3048000" cy="303847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96698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11560" y="768533"/>
            <a:ext cx="4178425" cy="3880773"/>
          </a:xfrm>
          <a:solidFill>
            <a:schemeClr val="accent6">
              <a:lumMod val="60000"/>
              <a:lumOff val="40000"/>
            </a:schemeClr>
          </a:solidFill>
        </p:spPr>
        <p:txBody>
          <a:bodyPr/>
          <a:lstStyle/>
          <a:p>
            <a:pPr marL="0" indent="0">
              <a:buNone/>
            </a:pPr>
            <a:r>
              <a:rPr lang="es-PE" u="sng" dirty="0"/>
              <a:t>Proceso por proyecto:</a:t>
            </a:r>
            <a:endParaRPr lang="es-PE" dirty="0"/>
          </a:p>
          <a:p>
            <a:pPr marL="0" indent="0">
              <a:buNone/>
            </a:pPr>
            <a:r>
              <a:rPr lang="es-PE" dirty="0"/>
              <a:t>Se logra  una alta personalización y en general tiene bajo volúmenes de productos.</a:t>
            </a:r>
          </a:p>
          <a:p>
            <a:pPr marL="0" indent="0">
              <a:buNone/>
            </a:pPr>
            <a:r>
              <a:rPr lang="es-PE" dirty="0"/>
              <a:t>Pues en estos procesos la secuencia  de las operaciones es única para cada producto, se dice que  son procesos de larga duración y gran escala, por lo que se utilizan para la producción de un producto único.</a:t>
            </a:r>
          </a:p>
          <a:p>
            <a:endParaRPr lang="es-PE" dirty="0"/>
          </a:p>
          <a:p>
            <a:endParaRPr lang="es-PE" dirty="0"/>
          </a:p>
        </p:txBody>
      </p:sp>
      <p:pic>
        <p:nvPicPr>
          <p:cNvPr id="1028" name="Picture 4" descr="http://portal.educ.ar/debates/eid/tecnologia/El%20proyecto%20escolar.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004048" y="1196752"/>
            <a:ext cx="3038475" cy="200235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051758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3567" y="548680"/>
            <a:ext cx="6273745" cy="1381720"/>
          </a:xfrm>
        </p:spPr>
        <p:txBody>
          <a:bodyPr>
            <a:prstTxWarp prst="textArchUp">
              <a:avLst/>
            </a:prstTxWarp>
          </a:bodyPr>
          <a:lstStyle/>
          <a:p>
            <a:pPr algn="ctr"/>
            <a:r>
              <a:rPr lang="es-PE" sz="6000" b="1" dirty="0" smtClean="0">
                <a:ln w="12700">
                  <a:solidFill>
                    <a:schemeClr val="accent5"/>
                  </a:solidFill>
                  <a:prstDash val="solid"/>
                </a:ln>
                <a:pattFill prst="ltDnDiag">
                  <a:fgClr>
                    <a:schemeClr val="accent5">
                      <a:lumMod val="60000"/>
                      <a:lumOff val="40000"/>
                    </a:schemeClr>
                  </a:fgClr>
                  <a:bgClr>
                    <a:schemeClr val="bg1"/>
                  </a:bgClr>
                </a:pattFill>
              </a:rPr>
              <a:t>CONCLUSIONES</a:t>
            </a:r>
            <a:r>
              <a:rPr lang="es-PE" b="1" dirty="0" smtClean="0">
                <a:ln w="12700">
                  <a:solidFill>
                    <a:schemeClr val="accent5"/>
                  </a:solidFill>
                  <a:prstDash val="solid"/>
                </a:ln>
                <a:pattFill prst="ltDnDiag">
                  <a:fgClr>
                    <a:schemeClr val="accent5">
                      <a:lumMod val="60000"/>
                      <a:lumOff val="40000"/>
                    </a:schemeClr>
                  </a:fgClr>
                  <a:bgClr>
                    <a:schemeClr val="bg1"/>
                  </a:bgClr>
                </a:pattFill>
              </a:rPr>
              <a:t> </a:t>
            </a:r>
            <a:endParaRPr lang="es-PE" b="1" dirty="0">
              <a:ln w="12700">
                <a:solidFill>
                  <a:schemeClr val="accent5"/>
                </a:solidFill>
                <a:prstDash val="solid"/>
              </a:ln>
              <a:pattFill prst="ltDnDiag">
                <a:fgClr>
                  <a:schemeClr val="accent5">
                    <a:lumMod val="60000"/>
                    <a:lumOff val="40000"/>
                  </a:schemeClr>
                </a:fgClr>
                <a:bgClr>
                  <a:schemeClr val="bg1"/>
                </a:bgClr>
              </a:pattFill>
            </a:endParaRPr>
          </a:p>
        </p:txBody>
      </p:sp>
      <p:sp>
        <p:nvSpPr>
          <p:cNvPr id="3" name="Marcador de contenido 2"/>
          <p:cNvSpPr>
            <a:spLocks noGrp="1"/>
          </p:cNvSpPr>
          <p:nvPr>
            <p:ph idx="1"/>
          </p:nvPr>
        </p:nvSpPr>
        <p:spPr>
          <a:xfrm>
            <a:off x="713989" y="1944084"/>
            <a:ext cx="6347714" cy="3880773"/>
          </a:xfrm>
          <a:ln w="76200"/>
        </p:spPr>
        <p:style>
          <a:lnRef idx="2">
            <a:schemeClr val="accent4"/>
          </a:lnRef>
          <a:fillRef idx="1">
            <a:schemeClr val="lt1"/>
          </a:fillRef>
          <a:effectRef idx="0">
            <a:schemeClr val="accent4"/>
          </a:effectRef>
          <a:fontRef idx="minor">
            <a:schemeClr val="dk1"/>
          </a:fontRef>
        </p:style>
        <p:txBody>
          <a:bodyPr>
            <a:normAutofit/>
          </a:bodyPr>
          <a:lstStyle/>
          <a:p>
            <a:pPr marL="0" lvl="0" indent="0">
              <a:buNone/>
            </a:pPr>
            <a:r>
              <a:rPr lang="es-PE" dirty="0"/>
              <a:t> </a:t>
            </a:r>
          </a:p>
          <a:p>
            <a:pPr lvl="0"/>
            <a:r>
              <a:rPr lang="es-PE" dirty="0"/>
              <a:t> Para el proceso de diseño del producto es vita observar, dado que estamos dentro de un entorno competitivo el reto esta en lograr sobresalir con nuestra propuesta  de producto u servicio en el mercado</a:t>
            </a:r>
            <a:r>
              <a:rPr lang="es-PE" dirty="0" smtClean="0"/>
              <a:t>.</a:t>
            </a:r>
            <a:endParaRPr lang="es-PE" dirty="0"/>
          </a:p>
          <a:p>
            <a:pPr lvl="0"/>
            <a:r>
              <a:rPr lang="es-PE" dirty="0"/>
              <a:t>La gestión óptima del diseño de productos es un proceso enriquecedor que no  solo nos permite reducir costes, sino también permite a las empresas a mantenerse en una posición en el mercado competitivo.</a:t>
            </a:r>
          </a:p>
        </p:txBody>
      </p:sp>
    </p:spTree>
    <p:extLst>
      <p:ext uri="{BB962C8B-B14F-4D97-AF65-F5344CB8AC3E}">
        <p14:creationId xmlns:p14="http://schemas.microsoft.com/office/powerpoint/2010/main" xmlns="" val="2750963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299" y="703334"/>
            <a:ext cx="6347713" cy="1320800"/>
          </a:xfrm>
        </p:spPr>
        <p:txBody>
          <a:bodyPr>
            <a:normAutofit/>
          </a:bodyPr>
          <a:lstStyle/>
          <a:p>
            <a:r>
              <a:rPr lang="es-PE" dirty="0"/>
              <a:t/>
            </a:r>
            <a:br>
              <a:rPr lang="es-PE" dirty="0"/>
            </a:br>
            <a:endParaRPr lang="es-PE" dirty="0"/>
          </a:p>
        </p:txBody>
      </p:sp>
      <p:sp>
        <p:nvSpPr>
          <p:cNvPr id="3" name="Marcador de contenido 2"/>
          <p:cNvSpPr>
            <a:spLocks noGrp="1"/>
          </p:cNvSpPr>
          <p:nvPr>
            <p:ph idx="1"/>
          </p:nvPr>
        </p:nvSpPr>
        <p:spPr>
          <a:xfrm>
            <a:off x="4535996" y="2587231"/>
            <a:ext cx="3523326" cy="1675885"/>
          </a:xfrm>
          <a:solidFill>
            <a:srgbClr val="FF9999"/>
          </a:solidFill>
          <a:ln w="76200"/>
        </p:spPr>
        <p:style>
          <a:lnRef idx="2">
            <a:schemeClr val="accent2"/>
          </a:lnRef>
          <a:fillRef idx="1">
            <a:schemeClr val="lt1"/>
          </a:fillRef>
          <a:effectRef idx="0">
            <a:schemeClr val="accent2"/>
          </a:effectRef>
          <a:fontRef idx="minor">
            <a:schemeClr val="dk1"/>
          </a:fontRef>
        </p:style>
        <p:txBody>
          <a:bodyPr/>
          <a:lstStyle/>
          <a:p>
            <a:pPr marL="0" indent="0">
              <a:buNone/>
            </a:pPr>
            <a:r>
              <a:rPr lang="es-ES" dirty="0" smtClean="0"/>
              <a:t> “diseñar “es </a:t>
            </a:r>
            <a:r>
              <a:rPr lang="es-ES" dirty="0"/>
              <a:t>pensar antes de </a:t>
            </a:r>
            <a:r>
              <a:rPr lang="es-ES" dirty="0" smtClean="0"/>
              <a:t>hacer</a:t>
            </a:r>
            <a:r>
              <a:rPr lang="es-ES" dirty="0"/>
              <a:t>, analizar, planificar, </a:t>
            </a:r>
            <a:r>
              <a:rPr lang="es-ES" dirty="0" smtClean="0"/>
              <a:t>ejecutar </a:t>
            </a:r>
            <a:r>
              <a:rPr lang="es-ES" dirty="0"/>
              <a:t>para  responder a la </a:t>
            </a:r>
            <a:r>
              <a:rPr lang="es-ES" dirty="0" smtClean="0"/>
              <a:t>necesidades </a:t>
            </a:r>
            <a:r>
              <a:rPr lang="es-ES" dirty="0"/>
              <a:t>los usuarios. </a:t>
            </a:r>
            <a:endParaRPr lang="es-PE" dirty="0"/>
          </a:p>
        </p:txBody>
      </p:sp>
      <p:sp>
        <p:nvSpPr>
          <p:cNvPr id="4" name="Rectángulo 3"/>
          <p:cNvSpPr/>
          <p:nvPr/>
        </p:nvSpPr>
        <p:spPr>
          <a:xfrm>
            <a:off x="2339752" y="877680"/>
            <a:ext cx="4392488" cy="97210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s-PE" sz="4400" dirty="0" smtClean="0">
                <a:solidFill>
                  <a:schemeClr val="tx1"/>
                </a:solidFill>
              </a:rPr>
              <a:t>Diseño</a:t>
            </a:r>
            <a:r>
              <a:rPr lang="es-PE" dirty="0" smtClean="0"/>
              <a:t> </a:t>
            </a:r>
            <a:endParaRPr lang="es-PE" dirty="0"/>
          </a:p>
        </p:txBody>
      </p:sp>
      <p:pic>
        <p:nvPicPr>
          <p:cNvPr id="5" name="Imagen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99592" y="2348632"/>
            <a:ext cx="2143125" cy="2143125"/>
          </a:xfrm>
          <a:prstGeom prst="rect">
            <a:avLst/>
          </a:prstGeom>
          <a:ln w="190500" cap="sq">
            <a:solidFill>
              <a:schemeClr val="tx2">
                <a:lumMod val="40000"/>
                <a:lumOff val="60000"/>
              </a:schemeClr>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Rectángulo 6"/>
          <p:cNvSpPr/>
          <p:nvPr/>
        </p:nvSpPr>
        <p:spPr>
          <a:xfrm>
            <a:off x="2149317" y="5536583"/>
            <a:ext cx="4572000" cy="1200329"/>
          </a:xfrm>
          <a:prstGeom prst="rect">
            <a:avLst/>
          </a:prstGeom>
          <a:solidFill>
            <a:schemeClr val="accent1">
              <a:lumMod val="60000"/>
              <a:lumOff val="40000"/>
            </a:schemeClr>
          </a:solidFill>
          <a:ln w="76200"/>
        </p:spPr>
        <p:style>
          <a:lnRef idx="2">
            <a:schemeClr val="accent1"/>
          </a:lnRef>
          <a:fillRef idx="1">
            <a:schemeClr val="lt1"/>
          </a:fillRef>
          <a:effectRef idx="0">
            <a:schemeClr val="accent1"/>
          </a:effectRef>
          <a:fontRef idx="minor">
            <a:schemeClr val="dk1"/>
          </a:fontRef>
        </p:style>
        <p:txBody>
          <a:bodyPr>
            <a:spAutoFit/>
          </a:bodyPr>
          <a:lstStyle/>
          <a:p>
            <a:r>
              <a:rPr lang="es-PE" b="1" dirty="0" smtClean="0">
                <a:solidFill>
                  <a:srgbClr val="000000"/>
                </a:solidFill>
                <a:latin typeface="Arial" panose="020B0604020202020204" pitchFamily="34" charset="0"/>
                <a:ea typeface="Times New Roman" panose="02020603050405020304" pitchFamily="18" charset="0"/>
              </a:rPr>
              <a:t>Diseño </a:t>
            </a:r>
            <a:r>
              <a:rPr lang="es-PE" b="1" dirty="0">
                <a:solidFill>
                  <a:srgbClr val="000000"/>
                </a:solidFill>
                <a:latin typeface="Arial" panose="020B0604020202020204" pitchFamily="34" charset="0"/>
                <a:ea typeface="Times New Roman" panose="02020603050405020304" pitchFamily="18" charset="0"/>
              </a:rPr>
              <a:t>del Producto</a:t>
            </a:r>
            <a:r>
              <a:rPr lang="es-PE" dirty="0">
                <a:solidFill>
                  <a:srgbClr val="000000"/>
                </a:solidFill>
                <a:latin typeface="Arial" panose="020B0604020202020204" pitchFamily="34" charset="0"/>
                <a:ea typeface="Times New Roman" panose="02020603050405020304" pitchFamily="18" charset="0"/>
              </a:rPr>
              <a:t>.- Son todos aquellos elementos del proceso de planeación en la cual las características del producto son desarrolladas a una forma final. </a:t>
            </a:r>
            <a:endParaRPr lang="es-PE" dirty="0"/>
          </a:p>
        </p:txBody>
      </p:sp>
      <p:sp>
        <p:nvSpPr>
          <p:cNvPr id="6" name="Flecha derecha 5"/>
          <p:cNvSpPr/>
          <p:nvPr/>
        </p:nvSpPr>
        <p:spPr>
          <a:xfrm>
            <a:off x="3275856" y="3068960"/>
            <a:ext cx="936104" cy="864096"/>
          </a:xfrm>
          <a:prstGeom prst="rightArrow">
            <a:avLst/>
          </a:prstGeom>
          <a:solidFill>
            <a:srgbClr val="3FC1C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8" name="Flecha abajo 7"/>
          <p:cNvSpPr/>
          <p:nvPr/>
        </p:nvSpPr>
        <p:spPr>
          <a:xfrm>
            <a:off x="3275856" y="4491757"/>
            <a:ext cx="936104" cy="81618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Tree>
    <p:extLst>
      <p:ext uri="{BB962C8B-B14F-4D97-AF65-F5344CB8AC3E}">
        <p14:creationId xmlns:p14="http://schemas.microsoft.com/office/powerpoint/2010/main" xmlns="" val="540830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barn(inVertical)">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619672" y="2708920"/>
            <a:ext cx="5256584" cy="2880320"/>
          </a:xfrm>
          <a:solidFill>
            <a:schemeClr val="accent2">
              <a:lumMod val="40000"/>
              <a:lumOff val="60000"/>
            </a:schemeClr>
          </a:solidFill>
          <a:ln/>
        </p:spPr>
        <p:style>
          <a:lnRef idx="2">
            <a:schemeClr val="accent1"/>
          </a:lnRef>
          <a:fillRef idx="1">
            <a:schemeClr val="lt1"/>
          </a:fillRef>
          <a:effectRef idx="0">
            <a:schemeClr val="accent1"/>
          </a:effectRef>
          <a:fontRef idx="minor">
            <a:schemeClr val="dk1"/>
          </a:fontRef>
        </p:style>
        <p:txBody>
          <a:bodyPr>
            <a:noAutofit/>
          </a:bodyPr>
          <a:lstStyle/>
          <a:p>
            <a:pPr marL="0" indent="0">
              <a:buNone/>
            </a:pPr>
            <a:r>
              <a:rPr lang="es-PE" sz="88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GRACIAS </a:t>
            </a:r>
            <a:endParaRPr lang="es-PE" sz="8800" b="1" dirty="0">
              <a:ln w="9525">
                <a:solidFill>
                  <a:schemeClr val="bg1"/>
                </a:solidFill>
                <a:prstDash val="solid"/>
              </a:ln>
              <a:solidFill>
                <a:schemeClr val="accent5"/>
              </a:solidFill>
              <a:effectLst>
                <a:innerShdw blurRad="63500" dist="50800" dir="18900000">
                  <a:prstClr val="black">
                    <a:alpha val="50000"/>
                  </a:prstClr>
                </a:innerShdw>
              </a:effectLst>
            </a:endParaRPr>
          </a:p>
        </p:txBody>
      </p:sp>
      <p:pic>
        <p:nvPicPr>
          <p:cNvPr id="4" name="Picture 2" descr="https://encrypted-tbn3.gstatic.com/images?q=tbn:ANd9GcSH1FTzc7uklpc8q9c0xX_3v6-5LS_nzeFjtb_837vzddqJSoPz4Q"/>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91680" y="538881"/>
            <a:ext cx="5040559" cy="217003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05685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51687" y="0"/>
            <a:ext cx="5904656" cy="1725298"/>
          </a:xfrm>
          <a:solidFill>
            <a:schemeClr val="accent1">
              <a:lumMod val="40000"/>
              <a:lumOff val="60000"/>
            </a:schemeClr>
          </a:solidFill>
        </p:spPr>
        <p:txBody>
          <a:bodyPr>
            <a:normAutofit fontScale="90000"/>
          </a:bodyPr>
          <a:lstStyle/>
          <a:p>
            <a:r>
              <a:rPr lang="es-PE" dirty="0">
                <a:ln w="0"/>
                <a:solidFill>
                  <a:schemeClr val="tx1"/>
                </a:solidFill>
                <a:effectLst>
                  <a:outerShdw blurRad="38100" dist="19050" dir="2700000" algn="tl" rotWithShape="0">
                    <a:schemeClr val="dk1">
                      <a:alpha val="40000"/>
                    </a:schemeClr>
                  </a:outerShdw>
                </a:effectLst>
              </a:rPr>
              <a:t/>
            </a:r>
            <a:br>
              <a:rPr lang="es-PE" dirty="0">
                <a:ln w="0"/>
                <a:solidFill>
                  <a:schemeClr val="tx1"/>
                </a:solidFill>
                <a:effectLst>
                  <a:outerShdw blurRad="38100" dist="19050" dir="2700000" algn="tl" rotWithShape="0">
                    <a:schemeClr val="dk1">
                      <a:alpha val="40000"/>
                    </a:schemeClr>
                  </a:outerShdw>
                </a:effectLst>
              </a:rPr>
            </a:br>
            <a:r>
              <a:rPr lang="es-PE" dirty="0" smtClean="0">
                <a:ln w="0"/>
                <a:solidFill>
                  <a:schemeClr val="tx1"/>
                </a:solidFill>
                <a:effectLst>
                  <a:outerShdw blurRad="38100" dist="19050" dir="2700000" algn="tl" rotWithShape="0">
                    <a:schemeClr val="dk1">
                      <a:alpha val="40000"/>
                    </a:schemeClr>
                  </a:outerShdw>
                </a:effectLst>
              </a:rPr>
              <a:t>Nuevas </a:t>
            </a:r>
            <a:r>
              <a:rPr lang="es-PE" dirty="0">
                <a:ln w="0"/>
                <a:solidFill>
                  <a:schemeClr val="tx1"/>
                </a:solidFill>
                <a:effectLst>
                  <a:outerShdw blurRad="38100" dist="19050" dir="2700000" algn="tl" rotWithShape="0">
                    <a:schemeClr val="dk1">
                      <a:alpha val="40000"/>
                    </a:schemeClr>
                  </a:outerShdw>
                </a:effectLst>
              </a:rPr>
              <a:t>técnicas de diseño y desarrollo de nuevos productos</a:t>
            </a:r>
            <a:br>
              <a:rPr lang="es-PE" dirty="0">
                <a:ln w="0"/>
                <a:solidFill>
                  <a:schemeClr val="tx1"/>
                </a:solidFill>
                <a:effectLst>
                  <a:outerShdw blurRad="38100" dist="19050" dir="2700000" algn="tl" rotWithShape="0">
                    <a:schemeClr val="dk1">
                      <a:alpha val="40000"/>
                    </a:schemeClr>
                  </a:outerShdw>
                </a:effectLst>
              </a:rPr>
            </a:br>
            <a:endParaRPr lang="es-PE" dirty="0">
              <a:ln w="0"/>
              <a:solidFill>
                <a:schemeClr val="tx1"/>
              </a:solidFill>
              <a:effectLst>
                <a:outerShdw blurRad="38100" dist="19050" dir="2700000" algn="tl" rotWithShape="0">
                  <a:schemeClr val="dk1">
                    <a:alpha val="40000"/>
                  </a:schemeClr>
                </a:outerShdw>
              </a:effectLst>
            </a:endParaRPr>
          </a:p>
        </p:txBody>
      </p:sp>
      <p:sp>
        <p:nvSpPr>
          <p:cNvPr id="4" name="Elipse 3"/>
          <p:cNvSpPr/>
          <p:nvPr/>
        </p:nvSpPr>
        <p:spPr>
          <a:xfrm>
            <a:off x="-4412" y="483059"/>
            <a:ext cx="3137681" cy="312079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r>
              <a:rPr lang="es-PE" dirty="0">
                <a:ln w="0"/>
                <a:solidFill>
                  <a:schemeClr val="tx1"/>
                </a:solidFill>
                <a:effectLst>
                  <a:outerShdw blurRad="38100" dist="19050" dir="2700000" algn="tl" rotWithShape="0">
                    <a:schemeClr val="dk1">
                      <a:alpha val="40000"/>
                    </a:schemeClr>
                  </a:outerShdw>
                </a:effectLst>
              </a:rPr>
              <a:t>A.- INGENIERÍA SIMULTÁNEA.</a:t>
            </a:r>
          </a:p>
          <a:p>
            <a:r>
              <a:rPr lang="es-PE" dirty="0">
                <a:ln w="0"/>
                <a:solidFill>
                  <a:schemeClr val="tx1"/>
                </a:solidFill>
                <a:effectLst>
                  <a:outerShdw blurRad="38100" dist="19050" dir="2700000" algn="tl" rotWithShape="0">
                    <a:schemeClr val="dk1">
                      <a:alpha val="40000"/>
                    </a:schemeClr>
                  </a:outerShdw>
                </a:effectLst>
              </a:rPr>
              <a:t>Realización en paralelo de las distintas fases del proceso de diseño del producto y del proceso.</a:t>
            </a:r>
          </a:p>
          <a:p>
            <a:pPr algn="ctr"/>
            <a:endParaRPr lang="es-PE" dirty="0">
              <a:ln w="0"/>
              <a:solidFill>
                <a:schemeClr val="tx1"/>
              </a:solidFill>
              <a:effectLst>
                <a:outerShdw blurRad="38100" dist="19050" dir="2700000" algn="tl" rotWithShape="0">
                  <a:schemeClr val="dk1">
                    <a:alpha val="40000"/>
                  </a:schemeClr>
                </a:outerShdw>
              </a:effectLst>
            </a:endParaRPr>
          </a:p>
        </p:txBody>
      </p:sp>
      <p:sp>
        <p:nvSpPr>
          <p:cNvPr id="5" name="Elipse 4"/>
          <p:cNvSpPr/>
          <p:nvPr/>
        </p:nvSpPr>
        <p:spPr>
          <a:xfrm>
            <a:off x="2320688" y="1839653"/>
            <a:ext cx="3767861" cy="3528392"/>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r>
              <a:rPr lang="es-PE" dirty="0">
                <a:ln w="0"/>
                <a:solidFill>
                  <a:schemeClr val="tx1"/>
                </a:solidFill>
                <a:effectLst>
                  <a:outerShdw blurRad="38100" dist="19050" dir="2700000" algn="tl" rotWithShape="0">
                    <a:schemeClr val="dk1">
                      <a:alpha val="40000"/>
                    </a:schemeClr>
                  </a:outerShdw>
                </a:effectLst>
              </a:rPr>
              <a:t> B.-DISEÑO PARA LA EXCELENCIA </a:t>
            </a:r>
          </a:p>
          <a:p>
            <a:r>
              <a:rPr lang="es-PE" dirty="0">
                <a:ln w="0"/>
                <a:solidFill>
                  <a:schemeClr val="tx1"/>
                </a:solidFill>
                <a:effectLst>
                  <a:outerShdw blurRad="38100" dist="19050" dir="2700000" algn="tl" rotWithShape="0">
                    <a:schemeClr val="dk1">
                      <a:alpha val="40000"/>
                    </a:schemeClr>
                  </a:outerShdw>
                </a:effectLst>
              </a:rPr>
              <a:t>Además de los clientes y la empresa existen otra serie de personas u organizaciones que se ven afectadas por el nuevo producto y por las actividades de su ciclo de vida. </a:t>
            </a:r>
          </a:p>
        </p:txBody>
      </p:sp>
      <p:sp>
        <p:nvSpPr>
          <p:cNvPr id="6" name="Elipse 5"/>
          <p:cNvSpPr/>
          <p:nvPr/>
        </p:nvSpPr>
        <p:spPr>
          <a:xfrm>
            <a:off x="5292080" y="3213307"/>
            <a:ext cx="3864263" cy="352839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r>
              <a:rPr lang="es-PE" dirty="0"/>
              <a:t>C.- </a:t>
            </a:r>
            <a:r>
              <a:rPr lang="es-PE" dirty="0">
                <a:ln w="0"/>
                <a:solidFill>
                  <a:schemeClr val="tx1"/>
                </a:solidFill>
                <a:effectLst>
                  <a:outerShdw blurRad="38100" dist="19050" dir="2700000" algn="tl" rotWithShape="0">
                    <a:schemeClr val="dk1">
                      <a:alpha val="40000"/>
                    </a:schemeClr>
                  </a:outerShdw>
                </a:effectLst>
              </a:rPr>
              <a:t>Despliegue de la función de calidad (QFD).</a:t>
            </a:r>
          </a:p>
          <a:p>
            <a:r>
              <a:rPr lang="es-PE" dirty="0" smtClean="0">
                <a:ln w="0"/>
                <a:solidFill>
                  <a:schemeClr val="tx1"/>
                </a:solidFill>
                <a:effectLst>
                  <a:outerShdw blurRad="38100" dist="19050" dir="2700000" algn="tl" rotWithShape="0">
                    <a:schemeClr val="dk1">
                      <a:alpha val="40000"/>
                    </a:schemeClr>
                  </a:outerShdw>
                </a:effectLst>
              </a:rPr>
              <a:t>“</a:t>
            </a:r>
            <a:r>
              <a:rPr lang="es-PE" dirty="0">
                <a:ln w="0"/>
                <a:solidFill>
                  <a:schemeClr val="tx1"/>
                </a:solidFill>
                <a:effectLst>
                  <a:outerShdw blurRad="38100" dist="19050" dir="2700000" algn="tl" rotWithShape="0">
                    <a:schemeClr val="dk1">
                      <a:alpha val="40000"/>
                    </a:schemeClr>
                  </a:outerShdw>
                </a:effectLst>
              </a:rPr>
              <a:t>la Calidad no se controla, la Calidad hay que </a:t>
            </a:r>
            <a:r>
              <a:rPr lang="es-PE" dirty="0" smtClean="0">
                <a:ln w="0"/>
                <a:solidFill>
                  <a:schemeClr val="tx1"/>
                </a:solidFill>
                <a:effectLst>
                  <a:outerShdw blurRad="38100" dist="19050" dir="2700000" algn="tl" rotWithShape="0">
                    <a:schemeClr val="dk1">
                      <a:alpha val="40000"/>
                    </a:schemeClr>
                  </a:outerShdw>
                </a:effectLst>
              </a:rPr>
              <a:t>fabricarla”</a:t>
            </a:r>
            <a:endParaRPr lang="es-PE"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xmlns="" val="31233449"/>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188640"/>
            <a:ext cx="6347713" cy="1320800"/>
          </a:xfrm>
          <a:solidFill>
            <a:schemeClr val="accent3">
              <a:lumMod val="60000"/>
              <a:lumOff val="40000"/>
            </a:schemeClr>
          </a:solidFill>
          <a:ln w="76200"/>
        </p:spPr>
        <p:style>
          <a:lnRef idx="2">
            <a:schemeClr val="accent3"/>
          </a:lnRef>
          <a:fillRef idx="1">
            <a:schemeClr val="lt1"/>
          </a:fillRef>
          <a:effectRef idx="0">
            <a:schemeClr val="accent3"/>
          </a:effectRef>
          <a:fontRef idx="minor">
            <a:schemeClr val="dk1"/>
          </a:fontRef>
        </p:style>
        <p:txBody>
          <a:bodyPr/>
          <a:lstStyle/>
          <a:p>
            <a:r>
              <a:rPr lang="es-PE" dirty="0" smtClean="0">
                <a:ln w="0"/>
                <a:solidFill>
                  <a:schemeClr val="tx1"/>
                </a:solidFill>
                <a:effectLst>
                  <a:outerShdw blurRad="38100" dist="19050" dir="2700000" algn="tl" rotWithShape="0">
                    <a:schemeClr val="dk1">
                      <a:alpha val="40000"/>
                    </a:schemeClr>
                  </a:outerShdw>
                </a:effectLst>
              </a:rPr>
              <a:t>FASE </a:t>
            </a:r>
            <a:r>
              <a:rPr lang="es-PE" dirty="0">
                <a:ln w="0"/>
                <a:solidFill>
                  <a:schemeClr val="tx1"/>
                </a:solidFill>
                <a:effectLst>
                  <a:outerShdw blurRad="38100" dist="19050" dir="2700000" algn="tl" rotWithShape="0">
                    <a:schemeClr val="dk1">
                      <a:alpha val="40000"/>
                    </a:schemeClr>
                  </a:outerShdw>
                </a:effectLst>
              </a:rPr>
              <a:t>DE DISEÑO DEL PRODUCTO </a:t>
            </a:r>
          </a:p>
        </p:txBody>
      </p:sp>
      <p:sp>
        <p:nvSpPr>
          <p:cNvPr id="4" name="Rectángulo redondeado 3"/>
          <p:cNvSpPr/>
          <p:nvPr/>
        </p:nvSpPr>
        <p:spPr>
          <a:xfrm>
            <a:off x="611560" y="1700808"/>
            <a:ext cx="7992888" cy="4968552"/>
          </a:xfrm>
          <a:prstGeom prst="roundRect">
            <a:avLst/>
          </a:prstGeom>
          <a:solidFill>
            <a:schemeClr val="accent2">
              <a:lumMod val="20000"/>
              <a:lumOff val="80000"/>
            </a:schemeClr>
          </a:solidFill>
          <a:ln>
            <a:solidFill>
              <a:schemeClr val="tx2">
                <a:lumMod val="20000"/>
                <a:lumOff val="80000"/>
              </a:schemeClr>
            </a:solidFill>
          </a:ln>
        </p:spPr>
        <p:style>
          <a:lnRef idx="1">
            <a:schemeClr val="accent5"/>
          </a:lnRef>
          <a:fillRef idx="2">
            <a:schemeClr val="accent5"/>
          </a:fillRef>
          <a:effectRef idx="1">
            <a:schemeClr val="accent5"/>
          </a:effectRef>
          <a:fontRef idx="minor">
            <a:schemeClr val="dk1"/>
          </a:fontRef>
        </p:style>
        <p:txBody>
          <a:bodyPr rtlCol="0" anchor="ctr"/>
          <a:lstStyle/>
          <a:p>
            <a:r>
              <a:rPr lang="es-PE" b="1" u="sng" dirty="0"/>
              <a:t>DISEÑO PRELIMINAR</a:t>
            </a:r>
            <a:r>
              <a:rPr lang="es-PE" dirty="0"/>
              <a:t>.-El diseño preliminar permite determinar la forma como funcionará el producto o servicio cuando el consumidor final lo utilice y describe los  requerimientos necesarios para garantizar un optimo desempeño del mismo. </a:t>
            </a:r>
            <a:endParaRPr lang="es-PE" dirty="0" smtClean="0"/>
          </a:p>
          <a:p>
            <a:endParaRPr lang="es-PE" u="sng" dirty="0"/>
          </a:p>
          <a:p>
            <a:r>
              <a:rPr lang="es-PE" b="1" u="sng" dirty="0"/>
              <a:t>PRUEBA DEL PROTOTIPO </a:t>
            </a:r>
            <a:endParaRPr lang="es-PE" b="1" u="sng" dirty="0" smtClean="0"/>
          </a:p>
          <a:p>
            <a:endParaRPr lang="es-PE" b="1" u="sng" dirty="0"/>
          </a:p>
          <a:p>
            <a:r>
              <a:rPr lang="es-PE" dirty="0"/>
              <a:t>a.-FORMA DEL PROTOTIPO.- El prototipo puede tomar la forma de un modelo físico, de una simplificación o simulación en computadora o de un producto o servicio real sin especificaciones. Ejemplo los modelos elaborados en software para los nuevos diseños de automóviles o el restaurante Mc </a:t>
            </a:r>
            <a:r>
              <a:rPr lang="es-PE" dirty="0" err="1" smtClean="0"/>
              <a:t>Donald´s</a:t>
            </a:r>
            <a:r>
              <a:rPr lang="es-PE" dirty="0"/>
              <a:t>.</a:t>
            </a:r>
          </a:p>
        </p:txBody>
      </p:sp>
    </p:spTree>
    <p:extLst>
      <p:ext uri="{BB962C8B-B14F-4D97-AF65-F5344CB8AC3E}">
        <p14:creationId xmlns:p14="http://schemas.microsoft.com/office/powerpoint/2010/main" xmlns="" val="240692568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redondeado 3"/>
          <p:cNvSpPr/>
          <p:nvPr/>
        </p:nvSpPr>
        <p:spPr>
          <a:xfrm>
            <a:off x="683568" y="692696"/>
            <a:ext cx="7416824" cy="4608512"/>
          </a:xfrm>
          <a:prstGeom prst="roundRect">
            <a:avLst/>
          </a:prstGeom>
          <a:solidFill>
            <a:srgbClr val="FFCCCC"/>
          </a:solidFill>
        </p:spPr>
        <p:style>
          <a:lnRef idx="1">
            <a:schemeClr val="accent5"/>
          </a:lnRef>
          <a:fillRef idx="2">
            <a:schemeClr val="accent5"/>
          </a:fillRef>
          <a:effectRef idx="1">
            <a:schemeClr val="accent5"/>
          </a:effectRef>
          <a:fontRef idx="minor">
            <a:schemeClr val="dk1"/>
          </a:fontRef>
        </p:style>
        <p:txBody>
          <a:bodyPr rtlCol="0" anchor="ctr"/>
          <a:lstStyle/>
          <a:p>
            <a:r>
              <a:rPr lang="es-PE" dirty="0"/>
              <a:t>b.-EVALUACION DEL PROTOTIPO.- </a:t>
            </a:r>
          </a:p>
          <a:p>
            <a:r>
              <a:rPr lang="es-PE" dirty="0"/>
              <a:t>Se evalúa el prototipo para determinar su desempeño con respecto al diseño preliminar: Si cubre la necesidad insatisfecha del cliente, es confiable, adecuado tamaño y forma, costos aceptables, durable en el uso entre otros. </a:t>
            </a:r>
          </a:p>
          <a:p>
            <a:r>
              <a:rPr lang="es-PE" dirty="0"/>
              <a:t> </a:t>
            </a:r>
          </a:p>
          <a:p>
            <a:r>
              <a:rPr lang="es-PE" b="1" u="sng" dirty="0"/>
              <a:t>DISEÑO FINAL </a:t>
            </a:r>
            <a:r>
              <a:rPr lang="es-PE" dirty="0"/>
              <a:t>:ELEMENTOS A CONSIDERAR </a:t>
            </a:r>
            <a:endParaRPr lang="es-PE" dirty="0" smtClean="0"/>
          </a:p>
          <a:p>
            <a:endParaRPr lang="es-PE" dirty="0"/>
          </a:p>
          <a:p>
            <a:r>
              <a:rPr lang="es-PE" dirty="0"/>
              <a:t>a.-SIMPLIFICACION DEL PRODUCTO </a:t>
            </a:r>
          </a:p>
          <a:p>
            <a:r>
              <a:rPr lang="es-PE" dirty="0"/>
              <a:t>El propósito de la simplificación es minimizar el número de componentes u operaciones que se requieren para generar un producto o servicio, que indudablemente facilitará la fabricación o prestación del servicio.</a:t>
            </a:r>
          </a:p>
          <a:p>
            <a:pPr algn="ctr"/>
            <a:endParaRPr lang="es-PE" dirty="0"/>
          </a:p>
        </p:txBody>
      </p:sp>
    </p:spTree>
    <p:extLst>
      <p:ext uri="{BB962C8B-B14F-4D97-AF65-F5344CB8AC3E}">
        <p14:creationId xmlns:p14="http://schemas.microsoft.com/office/powerpoint/2010/main" xmlns="" val="2393171146"/>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redondeado 1"/>
          <p:cNvSpPr/>
          <p:nvPr/>
        </p:nvSpPr>
        <p:spPr>
          <a:xfrm>
            <a:off x="683568" y="620688"/>
            <a:ext cx="7848872" cy="4680520"/>
          </a:xfrm>
          <a:prstGeom prst="roundRect">
            <a:avLst/>
          </a:prstGeom>
          <a:solidFill>
            <a:srgbClr val="D5A7B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PE" dirty="0">
                <a:ln w="0"/>
                <a:solidFill>
                  <a:schemeClr val="tx1"/>
                </a:solidFill>
                <a:effectLst>
                  <a:outerShdw blurRad="38100" dist="19050" dir="2700000" algn="tl" rotWithShape="0">
                    <a:schemeClr val="dk1">
                      <a:alpha val="40000"/>
                    </a:schemeClr>
                  </a:outerShdw>
                </a:effectLst>
              </a:rPr>
              <a:t>b) FACILIDAD DE FABRICACION </a:t>
            </a:r>
          </a:p>
          <a:p>
            <a:r>
              <a:rPr lang="es-PE" dirty="0">
                <a:ln w="0"/>
                <a:solidFill>
                  <a:schemeClr val="tx1"/>
                </a:solidFill>
                <a:effectLst>
                  <a:outerShdw blurRad="38100" dist="19050" dir="2700000" algn="tl" rotWithShape="0">
                    <a:schemeClr val="dk1">
                      <a:alpha val="40000"/>
                    </a:schemeClr>
                  </a:outerShdw>
                </a:effectLst>
              </a:rPr>
              <a:t>La facilidad de fabricación permite minimizar los costos de transformación, reducir los tiempos de respuesta, incrementar la productividad y llegar por ende con el producto o servicio al mercado con mayor rapidez. </a:t>
            </a:r>
            <a:endParaRPr lang="es-PE" dirty="0" smtClean="0">
              <a:ln w="0"/>
              <a:solidFill>
                <a:schemeClr val="tx1"/>
              </a:solidFill>
              <a:effectLst>
                <a:outerShdw blurRad="38100" dist="19050" dir="2700000" algn="tl" rotWithShape="0">
                  <a:schemeClr val="dk1">
                    <a:alpha val="40000"/>
                  </a:schemeClr>
                </a:outerShdw>
              </a:effectLst>
            </a:endParaRPr>
          </a:p>
          <a:p>
            <a:endParaRPr lang="es-PE" dirty="0">
              <a:ln w="0"/>
              <a:solidFill>
                <a:schemeClr val="tx1"/>
              </a:solidFill>
              <a:effectLst>
                <a:outerShdw blurRad="38100" dist="19050" dir="2700000" algn="tl" rotWithShape="0">
                  <a:schemeClr val="dk1">
                    <a:alpha val="40000"/>
                  </a:schemeClr>
                </a:outerShdw>
              </a:effectLst>
            </a:endParaRPr>
          </a:p>
          <a:p>
            <a:endParaRPr lang="es-PE" dirty="0" smtClean="0"/>
          </a:p>
          <a:p>
            <a:r>
              <a:rPr lang="es-PE" dirty="0">
                <a:solidFill>
                  <a:schemeClr val="tx1"/>
                </a:solidFill>
              </a:rPr>
              <a:t>c) PRODUCCION EFICIENTE </a:t>
            </a:r>
          </a:p>
          <a:p>
            <a:r>
              <a:rPr lang="es-PE" dirty="0">
                <a:solidFill>
                  <a:schemeClr val="tx1"/>
                </a:solidFill>
              </a:rPr>
              <a:t>Es vital considerar en el diseño final del </a:t>
            </a:r>
            <a:r>
              <a:rPr lang="es-PE" dirty="0" smtClean="0">
                <a:solidFill>
                  <a:schemeClr val="tx1"/>
                </a:solidFill>
              </a:rPr>
              <a:t>producto y así  </a:t>
            </a:r>
            <a:r>
              <a:rPr lang="es-PE" dirty="0">
                <a:solidFill>
                  <a:schemeClr val="tx1"/>
                </a:solidFill>
              </a:rPr>
              <a:t>lograr alcanzar las funciones para el cual es creado pero con ahorro de medios, por lo que se debe considerar utilizar materias primas, insumos, materiales, piezas y métodos más económicos. </a:t>
            </a:r>
          </a:p>
          <a:p>
            <a:r>
              <a:rPr lang="es-PE" dirty="0"/>
              <a:t> </a:t>
            </a:r>
          </a:p>
          <a:p>
            <a:endParaRPr lang="es-PE" dirty="0"/>
          </a:p>
          <a:p>
            <a:endParaRPr lang="es-PE" dirty="0"/>
          </a:p>
          <a:p>
            <a:pPr algn="ctr"/>
            <a:endParaRPr lang="es-PE" dirty="0"/>
          </a:p>
        </p:txBody>
      </p:sp>
    </p:spTree>
    <p:extLst>
      <p:ext uri="{BB962C8B-B14F-4D97-AF65-F5344CB8AC3E}">
        <p14:creationId xmlns:p14="http://schemas.microsoft.com/office/powerpoint/2010/main" xmlns="" val="3031719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99591" y="3212976"/>
            <a:ext cx="3672409" cy="2952328"/>
          </a:xfrm>
          <a:solidFill>
            <a:schemeClr val="accent3">
              <a:lumMod val="20000"/>
              <a:lumOff val="80000"/>
            </a:schemeClr>
          </a:solidFill>
        </p:spPr>
        <p:txBody>
          <a:bodyPr>
            <a:normAutofit lnSpcReduction="10000"/>
          </a:bodyPr>
          <a:lstStyle/>
          <a:p>
            <a:pPr marL="0" indent="0" algn="just">
              <a:buNone/>
            </a:pPr>
            <a:r>
              <a:rPr lang="es-PE" dirty="0" smtClean="0"/>
              <a:t>e</a:t>
            </a:r>
            <a:r>
              <a:rPr lang="es-PE" dirty="0"/>
              <a:t>) FACTORES FISICOS </a:t>
            </a:r>
          </a:p>
          <a:p>
            <a:pPr marL="0" indent="0" algn="just">
              <a:buNone/>
            </a:pPr>
            <a:r>
              <a:rPr lang="es-PE" dirty="0"/>
              <a:t>Necesariamente se debe considerar los factores físicos de los usuarios en el diseño, especialmente tomando en cuenta la facilidad de uso del producto o servicio o en su caso el complemento del aspecto físico con la longitud, peso, radio del producto o características del servicio. </a:t>
            </a:r>
          </a:p>
          <a:p>
            <a:pPr marL="0" indent="0">
              <a:buNone/>
            </a:pPr>
            <a:endParaRPr lang="es-PE" dirty="0"/>
          </a:p>
        </p:txBody>
      </p:sp>
      <p:sp>
        <p:nvSpPr>
          <p:cNvPr id="4" name="Rectángulo 3"/>
          <p:cNvSpPr/>
          <p:nvPr/>
        </p:nvSpPr>
        <p:spPr>
          <a:xfrm>
            <a:off x="683568" y="548680"/>
            <a:ext cx="4824536" cy="2138536"/>
          </a:xfrm>
          <a:prstGeom prst="rect">
            <a:avLst/>
          </a:prstGeom>
          <a:solidFill>
            <a:srgbClr val="DBF4C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PE" dirty="0" smtClean="0">
                <a:ln w="0"/>
                <a:solidFill>
                  <a:schemeClr val="tx1"/>
                </a:solidFill>
                <a:effectLst>
                  <a:outerShdw blurRad="38100" dist="19050" dir="2700000" algn="tl" rotWithShape="0">
                    <a:schemeClr val="dk1">
                      <a:alpha val="40000"/>
                    </a:schemeClr>
                  </a:outerShdw>
                </a:effectLst>
              </a:rPr>
              <a:t>d</a:t>
            </a:r>
            <a:r>
              <a:rPr lang="es-PE" dirty="0" smtClean="0">
                <a:ln w="0"/>
                <a:solidFill>
                  <a:srgbClr val="DBF4CA"/>
                </a:solidFill>
                <a:effectLst>
                  <a:outerShdw blurRad="38100" dist="19050" dir="2700000" algn="tl" rotWithShape="0">
                    <a:schemeClr val="dk1">
                      <a:alpha val="40000"/>
                    </a:schemeClr>
                  </a:outerShdw>
                </a:effectLst>
              </a:rPr>
              <a:t>.-</a:t>
            </a:r>
            <a:r>
              <a:rPr lang="es-PE" dirty="0" smtClean="0">
                <a:ln w="0"/>
                <a:solidFill>
                  <a:schemeClr val="tx1"/>
                </a:solidFill>
                <a:effectLst>
                  <a:outerShdw blurRad="38100" dist="19050" dir="2700000" algn="tl" rotWithShape="0">
                    <a:schemeClr val="dk1">
                      <a:alpha val="40000"/>
                    </a:schemeClr>
                  </a:outerShdw>
                </a:effectLst>
              </a:rPr>
              <a:t>SEGURIDAD </a:t>
            </a:r>
            <a:r>
              <a:rPr lang="es-PE" dirty="0">
                <a:ln w="0"/>
                <a:solidFill>
                  <a:schemeClr val="tx1"/>
                </a:solidFill>
                <a:effectLst>
                  <a:outerShdw blurRad="38100" dist="19050" dir="2700000" algn="tl" rotWithShape="0">
                    <a:schemeClr val="dk1">
                      <a:alpha val="40000"/>
                    </a:schemeClr>
                  </a:outerShdw>
                </a:effectLst>
              </a:rPr>
              <a:t>DE USO </a:t>
            </a:r>
          </a:p>
          <a:p>
            <a:pPr algn="just"/>
            <a:r>
              <a:rPr lang="es-PE" dirty="0">
                <a:ln w="0"/>
                <a:solidFill>
                  <a:schemeClr val="tx1"/>
                </a:solidFill>
                <a:effectLst>
                  <a:outerShdw blurRad="38100" dist="19050" dir="2700000" algn="tl" rotWithShape="0">
                    <a:schemeClr val="dk1">
                      <a:alpha val="40000"/>
                    </a:schemeClr>
                  </a:outerShdw>
                </a:effectLst>
              </a:rPr>
              <a:t>Se refiere a la seguridad de uso que brinda el producto o servicio a los clientes, especialmente aquellos "peligros" que </a:t>
            </a:r>
            <a:r>
              <a:rPr lang="es-PE" dirty="0" smtClean="0">
                <a:ln w="0"/>
                <a:solidFill>
                  <a:schemeClr val="tx1"/>
                </a:solidFill>
                <a:effectLst>
                  <a:outerShdw blurRad="38100" dist="19050" dir="2700000" algn="tl" rotWithShape="0">
                    <a:schemeClr val="dk1">
                      <a:alpha val="40000"/>
                    </a:schemeClr>
                  </a:outerShdw>
                </a:effectLst>
              </a:rPr>
              <a:t>generan</a:t>
            </a:r>
          </a:p>
          <a:p>
            <a:pPr algn="just"/>
            <a:r>
              <a:rPr lang="es-PE" dirty="0" smtClean="0">
                <a:ln w="0"/>
                <a:solidFill>
                  <a:schemeClr val="tx1"/>
                </a:solidFill>
                <a:effectLst>
                  <a:outerShdw blurRad="38100" dist="19050" dir="2700000" algn="tl" rotWithShape="0">
                    <a:schemeClr val="dk1">
                      <a:alpha val="40000"/>
                    </a:schemeClr>
                  </a:outerShdw>
                </a:effectLst>
              </a:rPr>
              <a:t>Por ejemplo :</a:t>
            </a:r>
            <a:r>
              <a:rPr lang="es-PE" dirty="0">
                <a:ln w="0"/>
                <a:solidFill>
                  <a:schemeClr val="tx1"/>
                </a:solidFill>
                <a:effectLst>
                  <a:outerShdw blurRad="38100" dist="19050" dir="2700000" algn="tl" rotWithShape="0">
                    <a:schemeClr val="dk1">
                      <a:alpha val="40000"/>
                    </a:schemeClr>
                  </a:outerShdw>
                </a:effectLst>
              </a:rPr>
              <a:t>q</a:t>
            </a:r>
            <a:r>
              <a:rPr lang="es-PE" dirty="0" smtClean="0">
                <a:ln w="0"/>
                <a:solidFill>
                  <a:schemeClr val="tx1"/>
                </a:solidFill>
                <a:effectLst>
                  <a:outerShdw blurRad="38100" dist="19050" dir="2700000" algn="tl" rotWithShape="0">
                    <a:schemeClr val="dk1">
                      <a:alpha val="40000"/>
                    </a:schemeClr>
                  </a:outerShdw>
                </a:effectLst>
              </a:rPr>
              <a:t>uímicos</a:t>
            </a:r>
            <a:r>
              <a:rPr lang="es-PE" dirty="0">
                <a:ln w="0"/>
                <a:solidFill>
                  <a:schemeClr val="tx1"/>
                </a:solidFill>
                <a:effectLst>
                  <a:outerShdw blurRad="38100" dist="19050" dir="2700000" algn="tl" rotWithShape="0">
                    <a:schemeClr val="dk1">
                      <a:alpha val="40000"/>
                    </a:schemeClr>
                  </a:outerShdw>
                </a:effectLst>
              </a:rPr>
              <a:t>, combustibles, </a:t>
            </a:r>
            <a:r>
              <a:rPr lang="es-PE" dirty="0" err="1">
                <a:ln w="0"/>
                <a:solidFill>
                  <a:schemeClr val="tx1"/>
                </a:solidFill>
                <a:effectLst>
                  <a:outerShdw blurRad="38100" dist="19050" dir="2700000" algn="tl" rotWithShape="0">
                    <a:schemeClr val="dk1">
                      <a:alpha val="40000"/>
                    </a:schemeClr>
                  </a:outerShdw>
                </a:effectLst>
              </a:rPr>
              <a:t>maquinarias,etc</a:t>
            </a:r>
            <a:r>
              <a:rPr lang="es-PE" dirty="0">
                <a:ln w="0"/>
                <a:solidFill>
                  <a:schemeClr val="tx1"/>
                </a:solidFill>
                <a:effectLst>
                  <a:outerShdw blurRad="38100" dist="19050" dir="2700000" algn="tl" rotWithShape="0">
                    <a:schemeClr val="dk1">
                      <a:alpha val="40000"/>
                    </a:schemeClr>
                  </a:outerShdw>
                </a:effectLst>
              </a:rPr>
              <a:t>.</a:t>
            </a:r>
          </a:p>
          <a:p>
            <a:pPr algn="ctr"/>
            <a:endParaRPr lang="es-PE" dirty="0"/>
          </a:p>
        </p:txBody>
      </p:sp>
      <p:pic>
        <p:nvPicPr>
          <p:cNvPr id="4098" name="Picture 2" descr="https://encrypted-tbn3.gstatic.com/images?q=tbn:ANd9GcSWUGE7zLXl4EtpICr-yy5PF2wtS9ezvk3uLxwxkYYi65wsaqQ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292080" y="3179732"/>
            <a:ext cx="2693267" cy="2693269"/>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985995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ortar y redondear rectángulo de esquina sencilla 3"/>
          <p:cNvSpPr/>
          <p:nvPr/>
        </p:nvSpPr>
        <p:spPr>
          <a:xfrm>
            <a:off x="683568" y="3717032"/>
            <a:ext cx="6120680" cy="2448272"/>
          </a:xfrm>
          <a:prstGeom prst="snip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PE" u="sng" dirty="0">
                <a:solidFill>
                  <a:schemeClr val="tx1"/>
                </a:solidFill>
              </a:rPr>
              <a:t>DISEÑO MODULAR. </a:t>
            </a:r>
          </a:p>
          <a:p>
            <a:r>
              <a:rPr lang="es-PE" dirty="0">
                <a:solidFill>
                  <a:schemeClr val="tx1"/>
                </a:solidFill>
              </a:rPr>
              <a:t>Es un método que permite obtener "variedad de productos" manteniendo bajos los costos unitarios de producción, esto significa elaborar el producto por módulos o sub-ensambles intercambiables, dando así al cliente alguna elección en los productos. Ejemplo: AUTOMOVIL: </a:t>
            </a:r>
          </a:p>
          <a:p>
            <a:pPr algn="ctr"/>
            <a:endParaRPr lang="es-PE" dirty="0"/>
          </a:p>
        </p:txBody>
      </p:sp>
      <p:sp>
        <p:nvSpPr>
          <p:cNvPr id="3" name="Rectángulo 2"/>
          <p:cNvSpPr/>
          <p:nvPr/>
        </p:nvSpPr>
        <p:spPr>
          <a:xfrm>
            <a:off x="467544" y="764704"/>
            <a:ext cx="7488831" cy="2182808"/>
          </a:xfrm>
          <a:prstGeom prst="rect">
            <a:avLst/>
          </a:prstGeom>
          <a:solidFill>
            <a:schemeClr val="bg1">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r>
              <a:rPr lang="es-PE" dirty="0">
                <a:ln w="0"/>
                <a:solidFill>
                  <a:schemeClr val="tx1"/>
                </a:solidFill>
                <a:effectLst>
                  <a:outerShdw blurRad="38100" dist="19050" dir="2700000" algn="tl" rotWithShape="0">
                    <a:schemeClr val="dk1">
                      <a:alpha val="40000"/>
                    </a:schemeClr>
                  </a:outerShdw>
                </a:effectLst>
              </a:rPr>
              <a:t>f</a:t>
            </a:r>
            <a:r>
              <a:rPr lang="es-PE" dirty="0" smtClean="0">
                <a:ln w="0"/>
                <a:solidFill>
                  <a:schemeClr val="tx1"/>
                </a:solidFill>
                <a:effectLst>
                  <a:outerShdw blurRad="38100" dist="19050" dir="2700000" algn="tl" rotWithShape="0">
                    <a:schemeClr val="dk1">
                      <a:alpha val="40000"/>
                    </a:schemeClr>
                  </a:outerShdw>
                </a:effectLst>
              </a:rPr>
              <a:t>.-ESTANDARIZACION </a:t>
            </a:r>
            <a:endParaRPr lang="es-PE" dirty="0">
              <a:ln w="0"/>
              <a:solidFill>
                <a:schemeClr val="tx1"/>
              </a:solidFill>
              <a:effectLst>
                <a:outerShdw blurRad="38100" dist="19050" dir="2700000" algn="tl" rotWithShape="0">
                  <a:schemeClr val="dk1">
                    <a:alpha val="40000"/>
                  </a:schemeClr>
                </a:outerShdw>
              </a:effectLst>
            </a:endParaRPr>
          </a:p>
          <a:p>
            <a:r>
              <a:rPr lang="es-PE" dirty="0">
                <a:ln w="0"/>
                <a:solidFill>
                  <a:schemeClr val="tx1"/>
                </a:solidFill>
                <a:effectLst>
                  <a:outerShdw blurRad="38100" dist="19050" dir="2700000" algn="tl" rotWithShape="0">
                    <a:schemeClr val="dk1">
                      <a:alpha val="40000"/>
                    </a:schemeClr>
                  </a:outerShdw>
                </a:effectLst>
              </a:rPr>
              <a:t>un método para lograr aquellos propósitos </a:t>
            </a:r>
            <a:r>
              <a:rPr lang="es-PE" dirty="0" smtClean="0">
                <a:ln w="0"/>
                <a:solidFill>
                  <a:schemeClr val="tx1"/>
                </a:solidFill>
                <a:effectLst>
                  <a:outerShdw blurRad="38100" dist="19050" dir="2700000" algn="tl" rotWithShape="0">
                    <a:schemeClr val="dk1">
                      <a:alpha val="40000"/>
                    </a:schemeClr>
                  </a:outerShdw>
                </a:effectLst>
              </a:rPr>
              <a:t>,como </a:t>
            </a:r>
            <a:r>
              <a:rPr lang="es-PE" dirty="0">
                <a:ln w="0"/>
                <a:solidFill>
                  <a:schemeClr val="tx1"/>
                </a:solidFill>
                <a:effectLst>
                  <a:outerShdw blurRad="38100" dist="19050" dir="2700000" algn="tl" rotWithShape="0">
                    <a:schemeClr val="dk1">
                      <a:alpha val="40000"/>
                    </a:schemeClr>
                  </a:outerShdw>
                </a:effectLst>
              </a:rPr>
              <a:t>incrementar la capacidad a través de la producción masiva o manufactura en líneas de ensamble en base al intercambio de piezas o partes comunes en las diferentes líneas de productos, lo que permite a las empresas encaminarse a la estandarización</a:t>
            </a:r>
          </a:p>
          <a:p>
            <a:pPr algn="ctr"/>
            <a:endParaRPr lang="es-PE" dirty="0"/>
          </a:p>
        </p:txBody>
      </p:sp>
      <p:pic>
        <p:nvPicPr>
          <p:cNvPr id="6146" name="Picture 2" descr="https://encrypted-tbn2.gstatic.com/images?q=tbn:ANd9GcR2bUsmlqCwl4jmy5wLkt3uBxO0prdjDxr81ViFICejtDqLOwSakA"/>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27122" t="7477" r="28253" b="53643"/>
          <a:stretch/>
        </p:blipFill>
        <p:spPr bwMode="auto">
          <a:xfrm>
            <a:off x="899592" y="-675456"/>
            <a:ext cx="1224136" cy="64807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155920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760</TotalTime>
  <Words>1726</Words>
  <Application>Microsoft Office PowerPoint</Application>
  <PresentationFormat>Presentación en pantalla (4:3)</PresentationFormat>
  <Paragraphs>148</Paragraphs>
  <Slides>30</Slides>
  <Notes>0</Notes>
  <HiddenSlides>0</HiddenSlides>
  <MMClips>0</MMClips>
  <ScaleCrop>false</ScaleCrop>
  <HeadingPairs>
    <vt:vector size="4" baseType="variant">
      <vt:variant>
        <vt:lpstr>Tema</vt:lpstr>
      </vt:variant>
      <vt:variant>
        <vt:i4>1</vt:i4>
      </vt:variant>
      <vt:variant>
        <vt:lpstr>Títulos de diapositiva</vt:lpstr>
      </vt:variant>
      <vt:variant>
        <vt:i4>30</vt:i4>
      </vt:variant>
    </vt:vector>
  </HeadingPairs>
  <TitlesOfParts>
    <vt:vector size="31" baseType="lpstr">
      <vt:lpstr>Faceta</vt:lpstr>
      <vt:lpstr>Diseño del producto </vt:lpstr>
      <vt:lpstr>Producto </vt:lpstr>
      <vt:lpstr> </vt:lpstr>
      <vt:lpstr> Nuevas técnicas de diseño y desarrollo de nuevos productos </vt:lpstr>
      <vt:lpstr>FASE DE DISEÑO DEL PRODUCTO </vt:lpstr>
      <vt:lpstr>Diapositiva 6</vt:lpstr>
      <vt:lpstr>Diapositiva 7</vt:lpstr>
      <vt:lpstr>Diapositiva 8</vt:lpstr>
      <vt:lpstr>Diapositiva 9</vt:lpstr>
      <vt:lpstr>EL PROCESO DE DISEÑO DEL PRODUCTO </vt:lpstr>
      <vt:lpstr>Diapositiva 11</vt:lpstr>
      <vt:lpstr>Diapositiva 12</vt:lpstr>
      <vt:lpstr>Diapositiva 13</vt:lpstr>
      <vt:lpstr>Diapositiva 14</vt:lpstr>
      <vt:lpstr>Diapositiva 15</vt:lpstr>
      <vt:lpstr>Diapositiva 16</vt:lpstr>
      <vt:lpstr>Diapositiva 17</vt:lpstr>
      <vt:lpstr>Diapositiva 18</vt:lpstr>
      <vt:lpstr>Ejemplo: McDonald’s </vt:lpstr>
      <vt:lpstr>Diapositiva 20</vt:lpstr>
      <vt:lpstr>Ejemplo: </vt:lpstr>
      <vt:lpstr>DISEÑO DEL SERVICIO Y SELECCIÓN DEL PROCESO </vt:lpstr>
      <vt:lpstr>Diapositiva 23</vt:lpstr>
      <vt:lpstr>Selección de proceso: </vt:lpstr>
      <vt:lpstr>Diapositiva 25</vt:lpstr>
      <vt:lpstr>Diapositiva 26</vt:lpstr>
      <vt:lpstr>Procesos </vt:lpstr>
      <vt:lpstr>Diapositiva 28</vt:lpstr>
      <vt:lpstr>CONCLUSIONES </vt:lpstr>
      <vt:lpstr>Diapositiva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Charlie</dc:creator>
  <cp:lastModifiedBy>PJUDICIAL</cp:lastModifiedBy>
  <cp:revision>47</cp:revision>
  <dcterms:created xsi:type="dcterms:W3CDTF">2014-04-17T23:26:56Z</dcterms:created>
  <dcterms:modified xsi:type="dcterms:W3CDTF">2014-05-22T18:03:12Z</dcterms:modified>
</cp:coreProperties>
</file>