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7" r:id="rId2"/>
    <p:sldId id="257" r:id="rId3"/>
    <p:sldId id="278" r:id="rId4"/>
    <p:sldId id="279" r:id="rId5"/>
    <p:sldId id="280" r:id="rId6"/>
    <p:sldId id="286" r:id="rId7"/>
    <p:sldId id="258" r:id="rId8"/>
    <p:sldId id="259" r:id="rId9"/>
    <p:sldId id="260" r:id="rId10"/>
    <p:sldId id="261" r:id="rId11"/>
    <p:sldId id="262" r:id="rId12"/>
    <p:sldId id="272" r:id="rId13"/>
    <p:sldId id="263" r:id="rId14"/>
    <p:sldId id="264" r:id="rId15"/>
    <p:sldId id="281" r:id="rId16"/>
    <p:sldId id="265" r:id="rId17"/>
    <p:sldId id="266" r:id="rId18"/>
    <p:sldId id="267" r:id="rId19"/>
    <p:sldId id="268" r:id="rId20"/>
    <p:sldId id="269" r:id="rId21"/>
    <p:sldId id="270" r:id="rId22"/>
    <p:sldId id="282" r:id="rId23"/>
    <p:sldId id="283" r:id="rId24"/>
    <p:sldId id="271" r:id="rId25"/>
    <p:sldId id="273" r:id="rId26"/>
    <p:sldId id="274" r:id="rId27"/>
    <p:sldId id="285" r:id="rId28"/>
    <p:sldId id="275" r:id="rId29"/>
    <p:sldId id="276" r:id="rId30"/>
    <p:sldId id="284" r:id="rId3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BFE8"/>
    <a:srgbClr val="CCFFFF"/>
    <a:srgbClr val="CCCCFF"/>
    <a:srgbClr val="99CCFF"/>
    <a:srgbClr val="9E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C39F3-B554-466E-8FE8-31F44BA299F9}" type="doc">
      <dgm:prSet loTypeId="urn:microsoft.com/office/officeart/2005/8/layout/matrix1" loCatId="matrix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B03099C6-4442-4AC8-87C0-3E21F3E9C7A3}">
      <dgm:prSet phldrT="[Texto]" custT="1"/>
      <dgm:spPr/>
      <dgm:t>
        <a:bodyPr/>
        <a:lstStyle/>
        <a:p>
          <a:endParaRPr lang="es-PE" sz="3200" b="1" dirty="0">
            <a:solidFill>
              <a:srgbClr val="12BFE8"/>
            </a:solidFill>
          </a:endParaRPr>
        </a:p>
      </dgm:t>
    </dgm:pt>
    <dgm:pt modelId="{1E94707E-70E5-41AF-AF65-13721ACEF770}" type="parTrans" cxnId="{C4908008-DF8C-44C8-99CD-502327011E99}">
      <dgm:prSet/>
      <dgm:spPr/>
      <dgm:t>
        <a:bodyPr/>
        <a:lstStyle/>
        <a:p>
          <a:endParaRPr lang="es-PE"/>
        </a:p>
      </dgm:t>
    </dgm:pt>
    <dgm:pt modelId="{072C5469-5CC7-46C2-B7B3-C5F55C65053B}" type="sibTrans" cxnId="{C4908008-DF8C-44C8-99CD-502327011E99}">
      <dgm:prSet/>
      <dgm:spPr/>
      <dgm:t>
        <a:bodyPr/>
        <a:lstStyle/>
        <a:p>
          <a:endParaRPr lang="es-PE"/>
        </a:p>
      </dgm:t>
    </dgm:pt>
    <dgm:pt modelId="{1A5340FC-3035-42BC-94E8-5408778B3C9E}">
      <dgm:prSet phldrT="[Texto]"/>
      <dgm:spPr>
        <a:gradFill rotWithShape="0">
          <a:gsLst>
            <a:gs pos="0">
              <a:srgbClr val="12BFE8"/>
            </a:gs>
            <a:gs pos="25000">
              <a:schemeClr val="dk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dk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</dgm:spPr>
      <dgm:t>
        <a:bodyPr/>
        <a:lstStyle/>
        <a:p>
          <a:r>
            <a:rPr lang="es-PE" dirty="0" smtClean="0">
              <a:solidFill>
                <a:schemeClr val="tx1"/>
              </a:solidFill>
            </a:rPr>
            <a:t>Geográficos</a:t>
          </a:r>
          <a:endParaRPr lang="es-PE" dirty="0">
            <a:solidFill>
              <a:schemeClr val="tx1"/>
            </a:solidFill>
          </a:endParaRPr>
        </a:p>
      </dgm:t>
    </dgm:pt>
    <dgm:pt modelId="{C4E51DFC-CC6A-4678-8FE2-9617CCB20A05}" type="parTrans" cxnId="{93635496-941A-44D2-88BB-56F16C9ED1C0}">
      <dgm:prSet/>
      <dgm:spPr/>
      <dgm:t>
        <a:bodyPr/>
        <a:lstStyle/>
        <a:p>
          <a:endParaRPr lang="es-PE"/>
        </a:p>
      </dgm:t>
    </dgm:pt>
    <dgm:pt modelId="{2F76CC44-547B-43A6-BA1D-CBF8E50EC07F}" type="sibTrans" cxnId="{93635496-941A-44D2-88BB-56F16C9ED1C0}">
      <dgm:prSet/>
      <dgm:spPr/>
      <dgm:t>
        <a:bodyPr/>
        <a:lstStyle/>
        <a:p>
          <a:endParaRPr lang="es-PE"/>
        </a:p>
      </dgm:t>
    </dgm:pt>
    <dgm:pt modelId="{D25EB4F8-64B4-42AE-8A6D-19E494C4B763}">
      <dgm:prSet phldrT="[Texto]"/>
      <dgm:spPr>
        <a:gradFill rotWithShape="0">
          <a:gsLst>
            <a:gs pos="0">
              <a:srgbClr val="12BFE8"/>
            </a:gs>
            <a:gs pos="25000">
              <a:schemeClr val="dk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dk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</a:gradFill>
      </dgm:spPr>
      <dgm:t>
        <a:bodyPr/>
        <a:lstStyle/>
        <a:p>
          <a:r>
            <a:rPr lang="es-PE" dirty="0" smtClean="0"/>
            <a:t>Demográficos</a:t>
          </a:r>
          <a:endParaRPr lang="es-PE" dirty="0"/>
        </a:p>
      </dgm:t>
    </dgm:pt>
    <dgm:pt modelId="{C9C9EF1B-C5E1-4F4A-9C48-E10798596DA0}" type="parTrans" cxnId="{18C18D8B-DAF5-48A6-AC5F-FD088244525F}">
      <dgm:prSet/>
      <dgm:spPr/>
      <dgm:t>
        <a:bodyPr/>
        <a:lstStyle/>
        <a:p>
          <a:endParaRPr lang="es-PE"/>
        </a:p>
      </dgm:t>
    </dgm:pt>
    <dgm:pt modelId="{74753834-C849-43E5-A492-EB2018BADB01}" type="sibTrans" cxnId="{18C18D8B-DAF5-48A6-AC5F-FD088244525F}">
      <dgm:prSet/>
      <dgm:spPr/>
      <dgm:t>
        <a:bodyPr/>
        <a:lstStyle/>
        <a:p>
          <a:endParaRPr lang="es-PE"/>
        </a:p>
      </dgm:t>
    </dgm:pt>
    <dgm:pt modelId="{EAA92D16-AB2F-4B3C-ABB3-F244598CF6E7}">
      <dgm:prSet phldrT="[Texto]"/>
      <dgm:spPr>
        <a:gradFill rotWithShape="0">
          <a:gsLst>
            <a:gs pos="0">
              <a:srgbClr val="12BFE8"/>
            </a:gs>
            <a:gs pos="25000">
              <a:schemeClr val="dk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dk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</dgm:spPr>
      <dgm:t>
        <a:bodyPr/>
        <a:lstStyle/>
        <a:p>
          <a:r>
            <a:rPr lang="es-PE" dirty="0" smtClean="0"/>
            <a:t>Psicográficos</a:t>
          </a:r>
          <a:endParaRPr lang="es-PE" dirty="0"/>
        </a:p>
      </dgm:t>
    </dgm:pt>
    <dgm:pt modelId="{52F8BFC0-D492-46A9-8727-F492D5C62190}" type="parTrans" cxnId="{2F056A2D-9591-4FE5-A712-F87CDF90B6D9}">
      <dgm:prSet/>
      <dgm:spPr/>
      <dgm:t>
        <a:bodyPr/>
        <a:lstStyle/>
        <a:p>
          <a:endParaRPr lang="es-PE"/>
        </a:p>
      </dgm:t>
    </dgm:pt>
    <dgm:pt modelId="{2296F1DA-8407-4F24-B109-7531DD574BC9}" type="sibTrans" cxnId="{2F056A2D-9591-4FE5-A712-F87CDF90B6D9}">
      <dgm:prSet/>
      <dgm:spPr/>
      <dgm:t>
        <a:bodyPr/>
        <a:lstStyle/>
        <a:p>
          <a:endParaRPr lang="es-PE"/>
        </a:p>
      </dgm:t>
    </dgm:pt>
    <dgm:pt modelId="{587D6E78-7C7F-44A2-960D-F658199F7788}">
      <dgm:prSet phldrT="[Texto]"/>
      <dgm:spPr>
        <a:gradFill rotWithShape="0">
          <a:gsLst>
            <a:gs pos="0">
              <a:srgbClr val="12BFE8"/>
            </a:gs>
            <a:gs pos="25000">
              <a:schemeClr val="dk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dk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</dgm:spPr>
      <dgm:t>
        <a:bodyPr/>
        <a:lstStyle/>
        <a:p>
          <a:r>
            <a:rPr lang="es-PE" dirty="0" smtClean="0">
              <a:solidFill>
                <a:schemeClr val="tx1"/>
              </a:solidFill>
            </a:rPr>
            <a:t>Conductuales</a:t>
          </a:r>
          <a:endParaRPr lang="es-PE" dirty="0">
            <a:solidFill>
              <a:schemeClr val="tx1"/>
            </a:solidFill>
          </a:endParaRPr>
        </a:p>
      </dgm:t>
    </dgm:pt>
    <dgm:pt modelId="{97F7A1F5-04D5-4A6F-B0C6-45F2500AE6DC}" type="parTrans" cxnId="{677FD6DF-EA68-411A-B85E-CBDE2F7E631C}">
      <dgm:prSet/>
      <dgm:spPr/>
      <dgm:t>
        <a:bodyPr/>
        <a:lstStyle/>
        <a:p>
          <a:endParaRPr lang="es-PE"/>
        </a:p>
      </dgm:t>
    </dgm:pt>
    <dgm:pt modelId="{2F46F5D5-3808-4111-A9DD-0865B6BE83FE}" type="sibTrans" cxnId="{677FD6DF-EA68-411A-B85E-CBDE2F7E631C}">
      <dgm:prSet/>
      <dgm:spPr/>
      <dgm:t>
        <a:bodyPr/>
        <a:lstStyle/>
        <a:p>
          <a:endParaRPr lang="es-PE"/>
        </a:p>
      </dgm:t>
    </dgm:pt>
    <dgm:pt modelId="{BE8A376C-9840-45EA-B41F-87B02AA123D7}" type="pres">
      <dgm:prSet presAssocID="{15FC39F3-B554-466E-8FE8-31F44BA299F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CD36D62-2320-45B5-BC91-4D831D054806}" type="pres">
      <dgm:prSet presAssocID="{15FC39F3-B554-466E-8FE8-31F44BA299F9}" presName="matrix" presStyleCnt="0"/>
      <dgm:spPr/>
    </dgm:pt>
    <dgm:pt modelId="{C0EE7120-B064-4D68-933F-EEE4C290E2AD}" type="pres">
      <dgm:prSet presAssocID="{15FC39F3-B554-466E-8FE8-31F44BA299F9}" presName="tile1" presStyleLbl="node1" presStyleIdx="0" presStyleCnt="4" custLinFactY="-1954" custLinFactNeighborX="-39844" custLinFactNeighborY="-100000"/>
      <dgm:spPr/>
      <dgm:t>
        <a:bodyPr/>
        <a:lstStyle/>
        <a:p>
          <a:endParaRPr lang="es-PE"/>
        </a:p>
      </dgm:t>
    </dgm:pt>
    <dgm:pt modelId="{2E70FA7C-93D9-4891-929B-F2ED52641CCB}" type="pres">
      <dgm:prSet presAssocID="{15FC39F3-B554-466E-8FE8-31F44BA299F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E36E000-2CCB-43B2-8582-0FAD0D6ACE17}" type="pres">
      <dgm:prSet presAssocID="{15FC39F3-B554-466E-8FE8-31F44BA299F9}" presName="tile2" presStyleLbl="node1" presStyleIdx="1" presStyleCnt="4"/>
      <dgm:spPr/>
      <dgm:t>
        <a:bodyPr/>
        <a:lstStyle/>
        <a:p>
          <a:endParaRPr lang="es-MX"/>
        </a:p>
      </dgm:t>
    </dgm:pt>
    <dgm:pt modelId="{75797936-D17B-402E-839E-DB463ED9215F}" type="pres">
      <dgm:prSet presAssocID="{15FC39F3-B554-466E-8FE8-31F44BA299F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717929-105F-4731-9E15-9DCE553C8CC6}" type="pres">
      <dgm:prSet presAssocID="{15FC39F3-B554-466E-8FE8-31F44BA299F9}" presName="tile3" presStyleLbl="node1" presStyleIdx="2" presStyleCnt="4"/>
      <dgm:spPr/>
      <dgm:t>
        <a:bodyPr/>
        <a:lstStyle/>
        <a:p>
          <a:endParaRPr lang="es-MX"/>
        </a:p>
      </dgm:t>
    </dgm:pt>
    <dgm:pt modelId="{0D2B1718-B617-4B1E-A3F0-0C281DEC72B4}" type="pres">
      <dgm:prSet presAssocID="{15FC39F3-B554-466E-8FE8-31F44BA299F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7152CC-B530-4D13-80CE-9B47A00639CA}" type="pres">
      <dgm:prSet presAssocID="{15FC39F3-B554-466E-8FE8-31F44BA299F9}" presName="tile4" presStyleLbl="node1" presStyleIdx="3" presStyleCnt="4" custLinFactNeighborX="10169" custLinFactNeighborY="1124"/>
      <dgm:spPr/>
      <dgm:t>
        <a:bodyPr/>
        <a:lstStyle/>
        <a:p>
          <a:endParaRPr lang="es-MX"/>
        </a:p>
      </dgm:t>
    </dgm:pt>
    <dgm:pt modelId="{85CE6A94-5617-43CC-BF48-4DAD7AD9B8BC}" type="pres">
      <dgm:prSet presAssocID="{15FC39F3-B554-466E-8FE8-31F44BA299F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97B148-F144-4958-BF76-2C1863F12656}" type="pres">
      <dgm:prSet presAssocID="{15FC39F3-B554-466E-8FE8-31F44BA299F9}" presName="centerTile" presStyleLbl="fgShp" presStyleIdx="0" presStyleCnt="1" custScaleX="163842">
        <dgm:presLayoutVars>
          <dgm:chMax val="0"/>
          <dgm:chPref val="0"/>
        </dgm:presLayoutVars>
      </dgm:prSet>
      <dgm:spPr/>
      <dgm:t>
        <a:bodyPr/>
        <a:lstStyle/>
        <a:p>
          <a:endParaRPr lang="es-PE"/>
        </a:p>
      </dgm:t>
    </dgm:pt>
  </dgm:ptLst>
  <dgm:cxnLst>
    <dgm:cxn modelId="{4252144A-91E1-435D-A006-FCA726B5DFCC}" type="presOf" srcId="{587D6E78-7C7F-44A2-960D-F658199F7788}" destId="{9A7152CC-B530-4D13-80CE-9B47A00639CA}" srcOrd="0" destOrd="0" presId="urn:microsoft.com/office/officeart/2005/8/layout/matrix1"/>
    <dgm:cxn modelId="{18C18D8B-DAF5-48A6-AC5F-FD088244525F}" srcId="{B03099C6-4442-4AC8-87C0-3E21F3E9C7A3}" destId="{D25EB4F8-64B4-42AE-8A6D-19E494C4B763}" srcOrd="1" destOrd="0" parTransId="{C9C9EF1B-C5E1-4F4A-9C48-E10798596DA0}" sibTransId="{74753834-C849-43E5-A492-EB2018BADB01}"/>
    <dgm:cxn modelId="{C4908008-DF8C-44C8-99CD-502327011E99}" srcId="{15FC39F3-B554-466E-8FE8-31F44BA299F9}" destId="{B03099C6-4442-4AC8-87C0-3E21F3E9C7A3}" srcOrd="0" destOrd="0" parTransId="{1E94707E-70E5-41AF-AF65-13721ACEF770}" sibTransId="{072C5469-5CC7-46C2-B7B3-C5F55C65053B}"/>
    <dgm:cxn modelId="{76F87675-ACF4-4C41-9688-4E93CEFB3DF3}" type="presOf" srcId="{1A5340FC-3035-42BC-94E8-5408778B3C9E}" destId="{2E70FA7C-93D9-4891-929B-F2ED52641CCB}" srcOrd="1" destOrd="0" presId="urn:microsoft.com/office/officeart/2005/8/layout/matrix1"/>
    <dgm:cxn modelId="{93635496-941A-44D2-88BB-56F16C9ED1C0}" srcId="{B03099C6-4442-4AC8-87C0-3E21F3E9C7A3}" destId="{1A5340FC-3035-42BC-94E8-5408778B3C9E}" srcOrd="0" destOrd="0" parTransId="{C4E51DFC-CC6A-4678-8FE2-9617CCB20A05}" sibTransId="{2F76CC44-547B-43A6-BA1D-CBF8E50EC07F}"/>
    <dgm:cxn modelId="{CFC09604-5586-42CA-A6D5-52F52A7E8184}" type="presOf" srcId="{B03099C6-4442-4AC8-87C0-3E21F3E9C7A3}" destId="{9B97B148-F144-4958-BF76-2C1863F12656}" srcOrd="0" destOrd="0" presId="urn:microsoft.com/office/officeart/2005/8/layout/matrix1"/>
    <dgm:cxn modelId="{955D406F-1468-49B4-9944-E3E2B5392922}" type="presOf" srcId="{EAA92D16-AB2F-4B3C-ABB3-F244598CF6E7}" destId="{64717929-105F-4731-9E15-9DCE553C8CC6}" srcOrd="0" destOrd="0" presId="urn:microsoft.com/office/officeart/2005/8/layout/matrix1"/>
    <dgm:cxn modelId="{85B862CC-F675-41D0-AC8D-29D1749B1442}" type="presOf" srcId="{EAA92D16-AB2F-4B3C-ABB3-F244598CF6E7}" destId="{0D2B1718-B617-4B1E-A3F0-0C281DEC72B4}" srcOrd="1" destOrd="0" presId="urn:microsoft.com/office/officeart/2005/8/layout/matrix1"/>
    <dgm:cxn modelId="{F3831DAF-5A5E-4264-AC9E-CFF0D1918C75}" type="presOf" srcId="{D25EB4F8-64B4-42AE-8A6D-19E494C4B763}" destId="{EE36E000-2CCB-43B2-8582-0FAD0D6ACE17}" srcOrd="0" destOrd="0" presId="urn:microsoft.com/office/officeart/2005/8/layout/matrix1"/>
    <dgm:cxn modelId="{17A22AFC-2940-40F6-8EE0-BB2722E04E9E}" type="presOf" srcId="{1A5340FC-3035-42BC-94E8-5408778B3C9E}" destId="{C0EE7120-B064-4D68-933F-EEE4C290E2AD}" srcOrd="0" destOrd="0" presId="urn:microsoft.com/office/officeart/2005/8/layout/matrix1"/>
    <dgm:cxn modelId="{DACF41B2-8C94-4616-93A9-21B7F3065997}" type="presOf" srcId="{D25EB4F8-64B4-42AE-8A6D-19E494C4B763}" destId="{75797936-D17B-402E-839E-DB463ED9215F}" srcOrd="1" destOrd="0" presId="urn:microsoft.com/office/officeart/2005/8/layout/matrix1"/>
    <dgm:cxn modelId="{2F056A2D-9591-4FE5-A712-F87CDF90B6D9}" srcId="{B03099C6-4442-4AC8-87C0-3E21F3E9C7A3}" destId="{EAA92D16-AB2F-4B3C-ABB3-F244598CF6E7}" srcOrd="2" destOrd="0" parTransId="{52F8BFC0-D492-46A9-8727-F492D5C62190}" sibTransId="{2296F1DA-8407-4F24-B109-7531DD574BC9}"/>
    <dgm:cxn modelId="{5C726E41-835F-4B49-AD66-2CFBE94A65B4}" type="presOf" srcId="{587D6E78-7C7F-44A2-960D-F658199F7788}" destId="{85CE6A94-5617-43CC-BF48-4DAD7AD9B8BC}" srcOrd="1" destOrd="0" presId="urn:microsoft.com/office/officeart/2005/8/layout/matrix1"/>
    <dgm:cxn modelId="{677FD6DF-EA68-411A-B85E-CBDE2F7E631C}" srcId="{B03099C6-4442-4AC8-87C0-3E21F3E9C7A3}" destId="{587D6E78-7C7F-44A2-960D-F658199F7788}" srcOrd="3" destOrd="0" parTransId="{97F7A1F5-04D5-4A6F-B0C6-45F2500AE6DC}" sibTransId="{2F46F5D5-3808-4111-A9DD-0865B6BE83FE}"/>
    <dgm:cxn modelId="{88D91F42-5173-4D02-A5E5-8DEE8EE08B13}" type="presOf" srcId="{15FC39F3-B554-466E-8FE8-31F44BA299F9}" destId="{BE8A376C-9840-45EA-B41F-87B02AA123D7}" srcOrd="0" destOrd="0" presId="urn:microsoft.com/office/officeart/2005/8/layout/matrix1"/>
    <dgm:cxn modelId="{9E7AF56A-E4AD-443C-8EAD-D5BD610DDEF1}" type="presParOf" srcId="{BE8A376C-9840-45EA-B41F-87B02AA123D7}" destId="{ACD36D62-2320-45B5-BC91-4D831D054806}" srcOrd="0" destOrd="0" presId="urn:microsoft.com/office/officeart/2005/8/layout/matrix1"/>
    <dgm:cxn modelId="{B10C8D04-126E-432B-B134-8B3C5EF37818}" type="presParOf" srcId="{ACD36D62-2320-45B5-BC91-4D831D054806}" destId="{C0EE7120-B064-4D68-933F-EEE4C290E2AD}" srcOrd="0" destOrd="0" presId="urn:microsoft.com/office/officeart/2005/8/layout/matrix1"/>
    <dgm:cxn modelId="{8415665A-247A-4710-9048-07A57F24B70B}" type="presParOf" srcId="{ACD36D62-2320-45B5-BC91-4D831D054806}" destId="{2E70FA7C-93D9-4891-929B-F2ED52641CCB}" srcOrd="1" destOrd="0" presId="urn:microsoft.com/office/officeart/2005/8/layout/matrix1"/>
    <dgm:cxn modelId="{F02B627E-BF84-4A4E-97B0-6D8D71C33834}" type="presParOf" srcId="{ACD36D62-2320-45B5-BC91-4D831D054806}" destId="{EE36E000-2CCB-43B2-8582-0FAD0D6ACE17}" srcOrd="2" destOrd="0" presId="urn:microsoft.com/office/officeart/2005/8/layout/matrix1"/>
    <dgm:cxn modelId="{0C15D51D-4CCD-474B-BC96-267E1B671388}" type="presParOf" srcId="{ACD36D62-2320-45B5-BC91-4D831D054806}" destId="{75797936-D17B-402E-839E-DB463ED9215F}" srcOrd="3" destOrd="0" presId="urn:microsoft.com/office/officeart/2005/8/layout/matrix1"/>
    <dgm:cxn modelId="{072B7938-4C48-492E-A5BF-0F95D0C822A5}" type="presParOf" srcId="{ACD36D62-2320-45B5-BC91-4D831D054806}" destId="{64717929-105F-4731-9E15-9DCE553C8CC6}" srcOrd="4" destOrd="0" presId="urn:microsoft.com/office/officeart/2005/8/layout/matrix1"/>
    <dgm:cxn modelId="{32F9F687-B576-4209-BF73-07BC701FC972}" type="presParOf" srcId="{ACD36D62-2320-45B5-BC91-4D831D054806}" destId="{0D2B1718-B617-4B1E-A3F0-0C281DEC72B4}" srcOrd="5" destOrd="0" presId="urn:microsoft.com/office/officeart/2005/8/layout/matrix1"/>
    <dgm:cxn modelId="{BD0CD6B5-68CE-4FC0-A1CE-BB9D79EC177C}" type="presParOf" srcId="{ACD36D62-2320-45B5-BC91-4D831D054806}" destId="{9A7152CC-B530-4D13-80CE-9B47A00639CA}" srcOrd="6" destOrd="0" presId="urn:microsoft.com/office/officeart/2005/8/layout/matrix1"/>
    <dgm:cxn modelId="{5E41ABE3-1CE7-4868-8556-2311F5F58F4E}" type="presParOf" srcId="{ACD36D62-2320-45B5-BC91-4D831D054806}" destId="{85CE6A94-5617-43CC-BF48-4DAD7AD9B8BC}" srcOrd="7" destOrd="0" presId="urn:microsoft.com/office/officeart/2005/8/layout/matrix1"/>
    <dgm:cxn modelId="{6A97E34B-732C-4A8C-8ADE-D29A5BB58EAA}" type="presParOf" srcId="{BE8A376C-9840-45EA-B41F-87B02AA123D7}" destId="{9B97B148-F144-4958-BF76-2C1863F1265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ABD2A9-87A7-4CF7-A6C2-A9E52711CC7D}" type="doc">
      <dgm:prSet loTypeId="urn:microsoft.com/office/officeart/2005/8/layout/hierarchy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s-PE"/>
        </a:p>
      </dgm:t>
    </dgm:pt>
    <dgm:pt modelId="{C97696F4-CD09-476B-B8C4-3A9DA5C93248}">
      <dgm:prSet phldrT="[Texto]"/>
      <dgm:spPr>
        <a:solidFill>
          <a:srgbClr val="CCCCFF"/>
        </a:solidFill>
      </dgm:spPr>
      <dgm:t>
        <a:bodyPr/>
        <a:lstStyle/>
        <a:p>
          <a:r>
            <a:rPr lang="es-ES" b="1" dirty="0" smtClean="0"/>
            <a:t>Posicionamiento por atributo</a:t>
          </a:r>
          <a:endParaRPr lang="es-PE" dirty="0"/>
        </a:p>
      </dgm:t>
    </dgm:pt>
    <dgm:pt modelId="{F1F4BFE4-9A27-472E-8149-35DED045755F}" type="parTrans" cxnId="{48C48B0B-528D-4622-A1F1-F26E17AF4A39}">
      <dgm:prSet/>
      <dgm:spPr/>
      <dgm:t>
        <a:bodyPr/>
        <a:lstStyle/>
        <a:p>
          <a:endParaRPr lang="es-PE"/>
        </a:p>
      </dgm:t>
    </dgm:pt>
    <dgm:pt modelId="{C130B855-CE4C-465B-890A-3AD68933EBED}" type="sibTrans" cxnId="{48C48B0B-528D-4622-A1F1-F26E17AF4A39}">
      <dgm:prSet/>
      <dgm:spPr/>
      <dgm:t>
        <a:bodyPr/>
        <a:lstStyle/>
        <a:p>
          <a:endParaRPr lang="es-PE"/>
        </a:p>
      </dgm:t>
    </dgm:pt>
    <dgm:pt modelId="{D100C2C5-4A88-42A1-B03C-66414E8B8A8A}">
      <dgm:prSet phldrT="[Texto]" custT="1"/>
      <dgm:spPr/>
      <dgm:t>
        <a:bodyPr/>
        <a:lstStyle/>
        <a:p>
          <a:r>
            <a:rPr lang="es-ES" sz="2800" b="1" dirty="0" smtClean="0"/>
            <a:t>Posicionamiento por uso o aplicación</a:t>
          </a:r>
          <a:endParaRPr lang="es-PE" sz="2800" dirty="0"/>
        </a:p>
      </dgm:t>
    </dgm:pt>
    <dgm:pt modelId="{615FEBC1-1DBE-406A-A7D3-39F2CE3D5CAF}" type="parTrans" cxnId="{96872AB4-36CB-4D0B-9D9F-E535392CF888}">
      <dgm:prSet/>
      <dgm:spPr/>
      <dgm:t>
        <a:bodyPr/>
        <a:lstStyle/>
        <a:p>
          <a:endParaRPr lang="es-PE"/>
        </a:p>
      </dgm:t>
    </dgm:pt>
    <dgm:pt modelId="{176714B2-57D6-4A72-9E1F-767FF2CE2C75}" type="sibTrans" cxnId="{96872AB4-36CB-4D0B-9D9F-E535392CF888}">
      <dgm:prSet/>
      <dgm:spPr/>
      <dgm:t>
        <a:bodyPr/>
        <a:lstStyle/>
        <a:p>
          <a:endParaRPr lang="es-PE"/>
        </a:p>
      </dgm:t>
    </dgm:pt>
    <dgm:pt modelId="{9FB12C33-4D44-4B3D-BB0F-3747393C6708}">
      <dgm:prSet phldrT="[Texto]"/>
      <dgm:spPr/>
      <dgm:t>
        <a:bodyPr/>
        <a:lstStyle/>
        <a:p>
          <a:r>
            <a:rPr lang="es-ES" b="1" smtClean="0"/>
            <a:t>Posicionamiento por categoría de productos</a:t>
          </a:r>
          <a:endParaRPr lang="es-PE" dirty="0"/>
        </a:p>
      </dgm:t>
    </dgm:pt>
    <dgm:pt modelId="{5ACC353D-3E34-446C-9211-9B5A7D1E1F98}" type="parTrans" cxnId="{9856618E-E442-40E3-B812-B22C6CDC5322}">
      <dgm:prSet/>
      <dgm:spPr/>
      <dgm:t>
        <a:bodyPr/>
        <a:lstStyle/>
        <a:p>
          <a:endParaRPr lang="es-PE"/>
        </a:p>
      </dgm:t>
    </dgm:pt>
    <dgm:pt modelId="{F79C60FA-C124-4BFE-8692-05B6EA726244}" type="sibTrans" cxnId="{9856618E-E442-40E3-B812-B22C6CDC5322}">
      <dgm:prSet/>
      <dgm:spPr/>
      <dgm:t>
        <a:bodyPr/>
        <a:lstStyle/>
        <a:p>
          <a:endParaRPr lang="es-PE"/>
        </a:p>
      </dgm:t>
    </dgm:pt>
    <dgm:pt modelId="{B6C2DE9C-9B9C-4E3D-8CA5-F30E7AC8C414}">
      <dgm:prSet phldrT="[Texto]"/>
      <dgm:spPr>
        <a:solidFill>
          <a:srgbClr val="CCCCFF"/>
        </a:solidFill>
      </dgm:spPr>
      <dgm:t>
        <a:bodyPr/>
        <a:lstStyle/>
        <a:p>
          <a:r>
            <a:rPr lang="es-ES" b="1" dirty="0" smtClean="0"/>
            <a:t>Posicionamiento por beneficio</a:t>
          </a:r>
          <a:endParaRPr lang="es-PE" dirty="0"/>
        </a:p>
      </dgm:t>
    </dgm:pt>
    <dgm:pt modelId="{A585991C-3117-4F8A-AB9E-4E24791F13D1}" type="parTrans" cxnId="{881392C7-9C9B-4FDD-BEDF-40414BB7AD90}">
      <dgm:prSet/>
      <dgm:spPr/>
      <dgm:t>
        <a:bodyPr/>
        <a:lstStyle/>
        <a:p>
          <a:endParaRPr lang="es-PE"/>
        </a:p>
      </dgm:t>
    </dgm:pt>
    <dgm:pt modelId="{7D552D75-C470-4E75-B31F-80EC67A37A72}" type="sibTrans" cxnId="{881392C7-9C9B-4FDD-BEDF-40414BB7AD90}">
      <dgm:prSet/>
      <dgm:spPr/>
      <dgm:t>
        <a:bodyPr/>
        <a:lstStyle/>
        <a:p>
          <a:endParaRPr lang="es-PE"/>
        </a:p>
      </dgm:t>
    </dgm:pt>
    <dgm:pt modelId="{AC30019F-A84E-4F62-A757-587D952B98A2}">
      <dgm:prSet phldrT="[Texto]" custT="1"/>
      <dgm:spPr/>
      <dgm:t>
        <a:bodyPr/>
        <a:lstStyle/>
        <a:p>
          <a:r>
            <a:rPr lang="es-ES" sz="2800" b="1" smtClean="0"/>
            <a:t>Posicionamiento por competidor</a:t>
          </a:r>
          <a:endParaRPr lang="es-PE" sz="2800" dirty="0"/>
        </a:p>
      </dgm:t>
    </dgm:pt>
    <dgm:pt modelId="{CC49DF6D-169E-44E7-AD56-C73DEADE2BDA}" type="parTrans" cxnId="{12104812-F790-4A0F-BFE1-B6ABE70799D5}">
      <dgm:prSet/>
      <dgm:spPr/>
      <dgm:t>
        <a:bodyPr/>
        <a:lstStyle/>
        <a:p>
          <a:endParaRPr lang="es-PE"/>
        </a:p>
      </dgm:t>
    </dgm:pt>
    <dgm:pt modelId="{6FF8765E-EC11-4771-9464-F84CAFDAA516}" type="sibTrans" cxnId="{12104812-F790-4A0F-BFE1-B6ABE70799D5}">
      <dgm:prSet/>
      <dgm:spPr/>
      <dgm:t>
        <a:bodyPr/>
        <a:lstStyle/>
        <a:p>
          <a:endParaRPr lang="es-PE"/>
        </a:p>
      </dgm:t>
    </dgm:pt>
    <dgm:pt modelId="{89BFAE0C-950C-4E97-ADAF-69877D7DDD64}">
      <dgm:prSet phldrT="[Texto]"/>
      <dgm:spPr/>
      <dgm:t>
        <a:bodyPr/>
        <a:lstStyle/>
        <a:p>
          <a:r>
            <a:rPr lang="es-ES" b="1" smtClean="0"/>
            <a:t>Posicionamiento por calidad o precio</a:t>
          </a:r>
          <a:endParaRPr lang="es-PE" dirty="0"/>
        </a:p>
      </dgm:t>
    </dgm:pt>
    <dgm:pt modelId="{98D00577-9996-4C09-89AB-248D90122B4E}" type="parTrans" cxnId="{7A45217E-BF12-4111-9099-6BCEE32505F1}">
      <dgm:prSet/>
      <dgm:spPr/>
      <dgm:t>
        <a:bodyPr/>
        <a:lstStyle/>
        <a:p>
          <a:endParaRPr lang="es-PE"/>
        </a:p>
      </dgm:t>
    </dgm:pt>
    <dgm:pt modelId="{ACACB9EA-E90E-4EC1-9424-64FC7EE7EB2C}" type="sibTrans" cxnId="{7A45217E-BF12-4111-9099-6BCEE32505F1}">
      <dgm:prSet/>
      <dgm:spPr/>
      <dgm:t>
        <a:bodyPr/>
        <a:lstStyle/>
        <a:p>
          <a:endParaRPr lang="es-PE"/>
        </a:p>
      </dgm:t>
    </dgm:pt>
    <dgm:pt modelId="{5D9D778C-8CF0-49EF-9C8A-BFB04DA2BD28}" type="pres">
      <dgm:prSet presAssocID="{60ABD2A9-87A7-4CF7-A6C2-A9E52711CC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493C5D9-1477-41EF-9293-F1E0701F4F48}" type="pres">
      <dgm:prSet presAssocID="{C97696F4-CD09-476B-B8C4-3A9DA5C93248}" presName="root" presStyleCnt="0"/>
      <dgm:spPr/>
    </dgm:pt>
    <dgm:pt modelId="{DBF172E2-30D8-4DCF-BEDF-FD344DA4494D}" type="pres">
      <dgm:prSet presAssocID="{C97696F4-CD09-476B-B8C4-3A9DA5C93248}" presName="rootComposite" presStyleCnt="0"/>
      <dgm:spPr/>
    </dgm:pt>
    <dgm:pt modelId="{6EAC2089-2283-4288-B6FF-FB1A4F2F594B}" type="pres">
      <dgm:prSet presAssocID="{C97696F4-CD09-476B-B8C4-3A9DA5C93248}" presName="rootText" presStyleLbl="node1" presStyleIdx="0" presStyleCnt="2"/>
      <dgm:spPr/>
      <dgm:t>
        <a:bodyPr/>
        <a:lstStyle/>
        <a:p>
          <a:endParaRPr lang="es-PE"/>
        </a:p>
      </dgm:t>
    </dgm:pt>
    <dgm:pt modelId="{6122107C-DFE0-430B-BBDB-5BB07BF11961}" type="pres">
      <dgm:prSet presAssocID="{C97696F4-CD09-476B-B8C4-3A9DA5C93248}" presName="rootConnector" presStyleLbl="node1" presStyleIdx="0" presStyleCnt="2"/>
      <dgm:spPr/>
      <dgm:t>
        <a:bodyPr/>
        <a:lstStyle/>
        <a:p>
          <a:endParaRPr lang="es-MX"/>
        </a:p>
      </dgm:t>
    </dgm:pt>
    <dgm:pt modelId="{7CDD0A59-4D7B-4561-B65E-99FA1F679D97}" type="pres">
      <dgm:prSet presAssocID="{C97696F4-CD09-476B-B8C4-3A9DA5C93248}" presName="childShape" presStyleCnt="0"/>
      <dgm:spPr/>
    </dgm:pt>
    <dgm:pt modelId="{CAF479C1-ECA6-489C-8BAF-475E18D8B18A}" type="pres">
      <dgm:prSet presAssocID="{615FEBC1-1DBE-406A-A7D3-39F2CE3D5CAF}" presName="Name13" presStyleLbl="parChTrans1D2" presStyleIdx="0" presStyleCnt="4"/>
      <dgm:spPr/>
      <dgm:t>
        <a:bodyPr/>
        <a:lstStyle/>
        <a:p>
          <a:endParaRPr lang="es-MX"/>
        </a:p>
      </dgm:t>
    </dgm:pt>
    <dgm:pt modelId="{144422AF-3411-490B-B84B-13FFF637964E}" type="pres">
      <dgm:prSet presAssocID="{D100C2C5-4A88-42A1-B03C-66414E8B8A8A}" presName="childText" presStyleLbl="bgAcc1" presStyleIdx="0" presStyleCnt="4" custScaleX="12508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D960DD5-E2A2-4D5B-8279-BDBE00FBCC19}" type="pres">
      <dgm:prSet presAssocID="{5ACC353D-3E34-446C-9211-9B5A7D1E1F98}" presName="Name13" presStyleLbl="parChTrans1D2" presStyleIdx="1" presStyleCnt="4"/>
      <dgm:spPr/>
      <dgm:t>
        <a:bodyPr/>
        <a:lstStyle/>
        <a:p>
          <a:endParaRPr lang="es-MX"/>
        </a:p>
      </dgm:t>
    </dgm:pt>
    <dgm:pt modelId="{857B4572-944E-4956-ABB2-2A7BE6F16798}" type="pres">
      <dgm:prSet presAssocID="{9FB12C33-4D44-4B3D-BB0F-3747393C6708}" presName="childText" presStyleLbl="bgAcc1" presStyleIdx="1" presStyleCnt="4" custScaleX="15253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738B859-CA0F-4CC3-932B-86B9C0A5111A}" type="pres">
      <dgm:prSet presAssocID="{B6C2DE9C-9B9C-4E3D-8CA5-F30E7AC8C414}" presName="root" presStyleCnt="0"/>
      <dgm:spPr/>
    </dgm:pt>
    <dgm:pt modelId="{6A431F60-0FFB-4B7D-80D6-2BF39D493B70}" type="pres">
      <dgm:prSet presAssocID="{B6C2DE9C-9B9C-4E3D-8CA5-F30E7AC8C414}" presName="rootComposite" presStyleCnt="0"/>
      <dgm:spPr/>
    </dgm:pt>
    <dgm:pt modelId="{BDB586D5-8399-479D-A807-7C09B2E7A212}" type="pres">
      <dgm:prSet presAssocID="{B6C2DE9C-9B9C-4E3D-8CA5-F30E7AC8C414}" presName="rootText" presStyleLbl="node1" presStyleIdx="1" presStyleCnt="2"/>
      <dgm:spPr/>
      <dgm:t>
        <a:bodyPr/>
        <a:lstStyle/>
        <a:p>
          <a:endParaRPr lang="es-PE"/>
        </a:p>
      </dgm:t>
    </dgm:pt>
    <dgm:pt modelId="{1333CDFC-DC43-4687-88E7-51777DB84A1D}" type="pres">
      <dgm:prSet presAssocID="{B6C2DE9C-9B9C-4E3D-8CA5-F30E7AC8C414}" presName="rootConnector" presStyleLbl="node1" presStyleIdx="1" presStyleCnt="2"/>
      <dgm:spPr/>
      <dgm:t>
        <a:bodyPr/>
        <a:lstStyle/>
        <a:p>
          <a:endParaRPr lang="es-MX"/>
        </a:p>
      </dgm:t>
    </dgm:pt>
    <dgm:pt modelId="{041AAD55-8E31-4041-AC4B-3D78FFF7B7E5}" type="pres">
      <dgm:prSet presAssocID="{B6C2DE9C-9B9C-4E3D-8CA5-F30E7AC8C414}" presName="childShape" presStyleCnt="0"/>
      <dgm:spPr/>
    </dgm:pt>
    <dgm:pt modelId="{A909D947-1B62-400B-A936-A74B80CD0D6C}" type="pres">
      <dgm:prSet presAssocID="{CC49DF6D-169E-44E7-AD56-C73DEADE2BDA}" presName="Name13" presStyleLbl="parChTrans1D2" presStyleIdx="2" presStyleCnt="4"/>
      <dgm:spPr/>
      <dgm:t>
        <a:bodyPr/>
        <a:lstStyle/>
        <a:p>
          <a:endParaRPr lang="es-MX"/>
        </a:p>
      </dgm:t>
    </dgm:pt>
    <dgm:pt modelId="{313AB7E9-B170-44F5-AE53-D15E307F098B}" type="pres">
      <dgm:prSet presAssocID="{AC30019F-A84E-4F62-A757-587D952B98A2}" presName="childText" presStyleLbl="bgAcc1" presStyleIdx="2" presStyleCnt="4" custScaleX="114794" custScaleY="11351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10E2B63-6ED4-4E44-8303-4781484EFBA0}" type="pres">
      <dgm:prSet presAssocID="{98D00577-9996-4C09-89AB-248D90122B4E}" presName="Name13" presStyleLbl="parChTrans1D2" presStyleIdx="3" presStyleCnt="4"/>
      <dgm:spPr/>
      <dgm:t>
        <a:bodyPr/>
        <a:lstStyle/>
        <a:p>
          <a:endParaRPr lang="es-MX"/>
        </a:p>
      </dgm:t>
    </dgm:pt>
    <dgm:pt modelId="{EC8562B5-39D9-494F-A6D3-4425B8635E2F}" type="pres">
      <dgm:prSet presAssocID="{89BFAE0C-950C-4E97-ADAF-69877D7DDD64}" presName="childText" presStyleLbl="bgAcc1" presStyleIdx="3" presStyleCnt="4" custScaleX="14557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7A45217E-BF12-4111-9099-6BCEE32505F1}" srcId="{B6C2DE9C-9B9C-4E3D-8CA5-F30E7AC8C414}" destId="{89BFAE0C-950C-4E97-ADAF-69877D7DDD64}" srcOrd="1" destOrd="0" parTransId="{98D00577-9996-4C09-89AB-248D90122B4E}" sibTransId="{ACACB9EA-E90E-4EC1-9424-64FC7EE7EB2C}"/>
    <dgm:cxn modelId="{84FC4062-327C-4230-AEE8-AE169C31AE82}" type="presOf" srcId="{C97696F4-CD09-476B-B8C4-3A9DA5C93248}" destId="{6EAC2089-2283-4288-B6FF-FB1A4F2F594B}" srcOrd="0" destOrd="0" presId="urn:microsoft.com/office/officeart/2005/8/layout/hierarchy3"/>
    <dgm:cxn modelId="{FC609254-FE78-419A-8FB3-F3824A46B76F}" type="presOf" srcId="{615FEBC1-1DBE-406A-A7D3-39F2CE3D5CAF}" destId="{CAF479C1-ECA6-489C-8BAF-475E18D8B18A}" srcOrd="0" destOrd="0" presId="urn:microsoft.com/office/officeart/2005/8/layout/hierarchy3"/>
    <dgm:cxn modelId="{C28B6EEC-DC8B-4E1D-A7FC-9EE8594F31C8}" type="presOf" srcId="{AC30019F-A84E-4F62-A757-587D952B98A2}" destId="{313AB7E9-B170-44F5-AE53-D15E307F098B}" srcOrd="0" destOrd="0" presId="urn:microsoft.com/office/officeart/2005/8/layout/hierarchy3"/>
    <dgm:cxn modelId="{12104812-F790-4A0F-BFE1-B6ABE70799D5}" srcId="{B6C2DE9C-9B9C-4E3D-8CA5-F30E7AC8C414}" destId="{AC30019F-A84E-4F62-A757-587D952B98A2}" srcOrd="0" destOrd="0" parTransId="{CC49DF6D-169E-44E7-AD56-C73DEADE2BDA}" sibTransId="{6FF8765E-EC11-4771-9464-F84CAFDAA516}"/>
    <dgm:cxn modelId="{881392C7-9C9B-4FDD-BEDF-40414BB7AD90}" srcId="{60ABD2A9-87A7-4CF7-A6C2-A9E52711CC7D}" destId="{B6C2DE9C-9B9C-4E3D-8CA5-F30E7AC8C414}" srcOrd="1" destOrd="0" parTransId="{A585991C-3117-4F8A-AB9E-4E24791F13D1}" sibTransId="{7D552D75-C470-4E75-B31F-80EC67A37A72}"/>
    <dgm:cxn modelId="{50872DCC-0984-45A4-83D7-B6192C0019DE}" type="presOf" srcId="{60ABD2A9-87A7-4CF7-A6C2-A9E52711CC7D}" destId="{5D9D778C-8CF0-49EF-9C8A-BFB04DA2BD28}" srcOrd="0" destOrd="0" presId="urn:microsoft.com/office/officeart/2005/8/layout/hierarchy3"/>
    <dgm:cxn modelId="{CEDEE575-02AD-435C-9830-4A0D033CDB69}" type="presOf" srcId="{CC49DF6D-169E-44E7-AD56-C73DEADE2BDA}" destId="{A909D947-1B62-400B-A936-A74B80CD0D6C}" srcOrd="0" destOrd="0" presId="urn:microsoft.com/office/officeart/2005/8/layout/hierarchy3"/>
    <dgm:cxn modelId="{9856618E-E442-40E3-B812-B22C6CDC5322}" srcId="{C97696F4-CD09-476B-B8C4-3A9DA5C93248}" destId="{9FB12C33-4D44-4B3D-BB0F-3747393C6708}" srcOrd="1" destOrd="0" parTransId="{5ACC353D-3E34-446C-9211-9B5A7D1E1F98}" sibTransId="{F79C60FA-C124-4BFE-8692-05B6EA726244}"/>
    <dgm:cxn modelId="{88C2AEFD-A56E-4238-BE9B-6461258929F3}" type="presOf" srcId="{98D00577-9996-4C09-89AB-248D90122B4E}" destId="{E10E2B63-6ED4-4E44-8303-4781484EFBA0}" srcOrd="0" destOrd="0" presId="urn:microsoft.com/office/officeart/2005/8/layout/hierarchy3"/>
    <dgm:cxn modelId="{48C48B0B-528D-4622-A1F1-F26E17AF4A39}" srcId="{60ABD2A9-87A7-4CF7-A6C2-A9E52711CC7D}" destId="{C97696F4-CD09-476B-B8C4-3A9DA5C93248}" srcOrd="0" destOrd="0" parTransId="{F1F4BFE4-9A27-472E-8149-35DED045755F}" sibTransId="{C130B855-CE4C-465B-890A-3AD68933EBED}"/>
    <dgm:cxn modelId="{A2395DD0-54D9-4819-8C62-94572D71D593}" type="presOf" srcId="{B6C2DE9C-9B9C-4E3D-8CA5-F30E7AC8C414}" destId="{1333CDFC-DC43-4687-88E7-51777DB84A1D}" srcOrd="1" destOrd="0" presId="urn:microsoft.com/office/officeart/2005/8/layout/hierarchy3"/>
    <dgm:cxn modelId="{78B45CEF-DD2F-446D-B794-E7775170DC39}" type="presOf" srcId="{C97696F4-CD09-476B-B8C4-3A9DA5C93248}" destId="{6122107C-DFE0-430B-BBDB-5BB07BF11961}" srcOrd="1" destOrd="0" presId="urn:microsoft.com/office/officeart/2005/8/layout/hierarchy3"/>
    <dgm:cxn modelId="{E53BF48A-A030-4FE6-9B94-472A8500B7C1}" type="presOf" srcId="{D100C2C5-4A88-42A1-B03C-66414E8B8A8A}" destId="{144422AF-3411-490B-B84B-13FFF637964E}" srcOrd="0" destOrd="0" presId="urn:microsoft.com/office/officeart/2005/8/layout/hierarchy3"/>
    <dgm:cxn modelId="{543D3FF6-1C8A-4E35-B375-850C743E7CB8}" type="presOf" srcId="{B6C2DE9C-9B9C-4E3D-8CA5-F30E7AC8C414}" destId="{BDB586D5-8399-479D-A807-7C09B2E7A212}" srcOrd="0" destOrd="0" presId="urn:microsoft.com/office/officeart/2005/8/layout/hierarchy3"/>
    <dgm:cxn modelId="{D89ED60E-5745-42FE-B5F4-A55618ADDB53}" type="presOf" srcId="{9FB12C33-4D44-4B3D-BB0F-3747393C6708}" destId="{857B4572-944E-4956-ABB2-2A7BE6F16798}" srcOrd="0" destOrd="0" presId="urn:microsoft.com/office/officeart/2005/8/layout/hierarchy3"/>
    <dgm:cxn modelId="{96872AB4-36CB-4D0B-9D9F-E535392CF888}" srcId="{C97696F4-CD09-476B-B8C4-3A9DA5C93248}" destId="{D100C2C5-4A88-42A1-B03C-66414E8B8A8A}" srcOrd="0" destOrd="0" parTransId="{615FEBC1-1DBE-406A-A7D3-39F2CE3D5CAF}" sibTransId="{176714B2-57D6-4A72-9E1F-767FF2CE2C75}"/>
    <dgm:cxn modelId="{FAFA3342-DA01-4D9F-A166-9E882E8A58B3}" type="presOf" srcId="{5ACC353D-3E34-446C-9211-9B5A7D1E1F98}" destId="{9D960DD5-E2A2-4D5B-8279-BDBE00FBCC19}" srcOrd="0" destOrd="0" presId="urn:microsoft.com/office/officeart/2005/8/layout/hierarchy3"/>
    <dgm:cxn modelId="{F2D47B56-B1FF-45AE-B181-BD8CA4EECF66}" type="presOf" srcId="{89BFAE0C-950C-4E97-ADAF-69877D7DDD64}" destId="{EC8562B5-39D9-494F-A6D3-4425B8635E2F}" srcOrd="0" destOrd="0" presId="urn:microsoft.com/office/officeart/2005/8/layout/hierarchy3"/>
    <dgm:cxn modelId="{81CF8E43-828B-49C1-BE96-C921738CE52B}" type="presParOf" srcId="{5D9D778C-8CF0-49EF-9C8A-BFB04DA2BD28}" destId="{8493C5D9-1477-41EF-9293-F1E0701F4F48}" srcOrd="0" destOrd="0" presId="urn:microsoft.com/office/officeart/2005/8/layout/hierarchy3"/>
    <dgm:cxn modelId="{3049C1A5-BE22-4394-9AC6-BE60FE030350}" type="presParOf" srcId="{8493C5D9-1477-41EF-9293-F1E0701F4F48}" destId="{DBF172E2-30D8-4DCF-BEDF-FD344DA4494D}" srcOrd="0" destOrd="0" presId="urn:microsoft.com/office/officeart/2005/8/layout/hierarchy3"/>
    <dgm:cxn modelId="{F7FA58C4-DD59-4F12-8D83-47A0F866EA88}" type="presParOf" srcId="{DBF172E2-30D8-4DCF-BEDF-FD344DA4494D}" destId="{6EAC2089-2283-4288-B6FF-FB1A4F2F594B}" srcOrd="0" destOrd="0" presId="urn:microsoft.com/office/officeart/2005/8/layout/hierarchy3"/>
    <dgm:cxn modelId="{FDC0B872-3275-4CD8-9F4D-D943FAF5DAB1}" type="presParOf" srcId="{DBF172E2-30D8-4DCF-BEDF-FD344DA4494D}" destId="{6122107C-DFE0-430B-BBDB-5BB07BF11961}" srcOrd="1" destOrd="0" presId="urn:microsoft.com/office/officeart/2005/8/layout/hierarchy3"/>
    <dgm:cxn modelId="{9E700B13-7ED7-4DE6-9B29-7FC910A42746}" type="presParOf" srcId="{8493C5D9-1477-41EF-9293-F1E0701F4F48}" destId="{7CDD0A59-4D7B-4561-B65E-99FA1F679D97}" srcOrd="1" destOrd="0" presId="urn:microsoft.com/office/officeart/2005/8/layout/hierarchy3"/>
    <dgm:cxn modelId="{FDA78F28-6C07-41AB-B9EB-E08D57F22EBE}" type="presParOf" srcId="{7CDD0A59-4D7B-4561-B65E-99FA1F679D97}" destId="{CAF479C1-ECA6-489C-8BAF-475E18D8B18A}" srcOrd="0" destOrd="0" presId="urn:microsoft.com/office/officeart/2005/8/layout/hierarchy3"/>
    <dgm:cxn modelId="{4BF787F0-7FAD-494B-8333-0AC3D86C7B86}" type="presParOf" srcId="{7CDD0A59-4D7B-4561-B65E-99FA1F679D97}" destId="{144422AF-3411-490B-B84B-13FFF637964E}" srcOrd="1" destOrd="0" presId="urn:microsoft.com/office/officeart/2005/8/layout/hierarchy3"/>
    <dgm:cxn modelId="{E7AFB74C-7A77-4C75-BE2C-29309EC4A846}" type="presParOf" srcId="{7CDD0A59-4D7B-4561-B65E-99FA1F679D97}" destId="{9D960DD5-E2A2-4D5B-8279-BDBE00FBCC19}" srcOrd="2" destOrd="0" presId="urn:microsoft.com/office/officeart/2005/8/layout/hierarchy3"/>
    <dgm:cxn modelId="{F4EC1876-8654-4AF3-8076-76CA961C232C}" type="presParOf" srcId="{7CDD0A59-4D7B-4561-B65E-99FA1F679D97}" destId="{857B4572-944E-4956-ABB2-2A7BE6F16798}" srcOrd="3" destOrd="0" presId="urn:microsoft.com/office/officeart/2005/8/layout/hierarchy3"/>
    <dgm:cxn modelId="{37262D27-FA3F-4AC4-8F26-CD4729740458}" type="presParOf" srcId="{5D9D778C-8CF0-49EF-9C8A-BFB04DA2BD28}" destId="{0738B859-CA0F-4CC3-932B-86B9C0A5111A}" srcOrd="1" destOrd="0" presId="urn:microsoft.com/office/officeart/2005/8/layout/hierarchy3"/>
    <dgm:cxn modelId="{5CF15B60-AD2C-461C-8C75-546A3D0272CF}" type="presParOf" srcId="{0738B859-CA0F-4CC3-932B-86B9C0A5111A}" destId="{6A431F60-0FFB-4B7D-80D6-2BF39D493B70}" srcOrd="0" destOrd="0" presId="urn:microsoft.com/office/officeart/2005/8/layout/hierarchy3"/>
    <dgm:cxn modelId="{C8B988C0-57E6-4A0E-B082-AD49A52160B0}" type="presParOf" srcId="{6A431F60-0FFB-4B7D-80D6-2BF39D493B70}" destId="{BDB586D5-8399-479D-A807-7C09B2E7A212}" srcOrd="0" destOrd="0" presId="urn:microsoft.com/office/officeart/2005/8/layout/hierarchy3"/>
    <dgm:cxn modelId="{6D6D291D-4BD7-4A87-AC59-4D24BDC2401F}" type="presParOf" srcId="{6A431F60-0FFB-4B7D-80D6-2BF39D493B70}" destId="{1333CDFC-DC43-4687-88E7-51777DB84A1D}" srcOrd="1" destOrd="0" presId="urn:microsoft.com/office/officeart/2005/8/layout/hierarchy3"/>
    <dgm:cxn modelId="{53B3F584-E505-41D6-8514-32E1E9105286}" type="presParOf" srcId="{0738B859-CA0F-4CC3-932B-86B9C0A5111A}" destId="{041AAD55-8E31-4041-AC4B-3D78FFF7B7E5}" srcOrd="1" destOrd="0" presId="urn:microsoft.com/office/officeart/2005/8/layout/hierarchy3"/>
    <dgm:cxn modelId="{CCB9C260-E911-4613-B035-69FE9AAE30CF}" type="presParOf" srcId="{041AAD55-8E31-4041-AC4B-3D78FFF7B7E5}" destId="{A909D947-1B62-400B-A936-A74B80CD0D6C}" srcOrd="0" destOrd="0" presId="urn:microsoft.com/office/officeart/2005/8/layout/hierarchy3"/>
    <dgm:cxn modelId="{6B0B7EAC-C8DB-40AF-ABC6-6E007BA7769E}" type="presParOf" srcId="{041AAD55-8E31-4041-AC4B-3D78FFF7B7E5}" destId="{313AB7E9-B170-44F5-AE53-D15E307F098B}" srcOrd="1" destOrd="0" presId="urn:microsoft.com/office/officeart/2005/8/layout/hierarchy3"/>
    <dgm:cxn modelId="{6EE14C5E-BCD4-42ED-B96F-7E79667A3C51}" type="presParOf" srcId="{041AAD55-8E31-4041-AC4B-3D78FFF7B7E5}" destId="{E10E2B63-6ED4-4E44-8303-4781484EFBA0}" srcOrd="2" destOrd="0" presId="urn:microsoft.com/office/officeart/2005/8/layout/hierarchy3"/>
    <dgm:cxn modelId="{AE9E66DB-1A1B-4171-A32E-09970F5402F4}" type="presParOf" srcId="{041AAD55-8E31-4041-AC4B-3D78FFF7B7E5}" destId="{EC8562B5-39D9-494F-A6D3-4425B8635E2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D01EEA-C102-4C6A-A964-63A02D701196}" type="doc">
      <dgm:prSet loTypeId="urn:microsoft.com/office/officeart/2005/8/layout/pyramid2" loCatId="list" qsTypeId="urn:microsoft.com/office/officeart/2005/8/quickstyle/3d4" qsCatId="3D" csTypeId="urn:microsoft.com/office/officeart/2005/8/colors/accent6_4" csCatId="accent6" phldr="1"/>
      <dgm:spPr/>
    </dgm:pt>
    <dgm:pt modelId="{528F99B4-DF23-483C-908C-0C751D97CA85}">
      <dgm:prSet phldrT="[Texto]" custT="1"/>
      <dgm:spPr/>
      <dgm:t>
        <a:bodyPr/>
        <a:lstStyle/>
        <a:p>
          <a:r>
            <a:rPr lang="es-PE" sz="3200" b="1" dirty="0" smtClean="0">
              <a:solidFill>
                <a:schemeClr val="accent6">
                  <a:lumMod val="75000"/>
                </a:schemeClr>
              </a:solidFill>
            </a:rPr>
            <a:t>Elegir el concepto de Posicionamiento</a:t>
          </a:r>
          <a:endParaRPr lang="es-PE" sz="3200" b="1" dirty="0">
            <a:solidFill>
              <a:schemeClr val="accent6">
                <a:lumMod val="75000"/>
              </a:schemeClr>
            </a:solidFill>
          </a:endParaRPr>
        </a:p>
      </dgm:t>
    </dgm:pt>
    <dgm:pt modelId="{E25BA0B4-EC52-41C2-B27B-1CE372DE2662}" type="parTrans" cxnId="{4F808F6D-8AF7-49CA-AD71-282F26C636BF}">
      <dgm:prSet/>
      <dgm:spPr/>
      <dgm:t>
        <a:bodyPr/>
        <a:lstStyle/>
        <a:p>
          <a:endParaRPr lang="es-PE"/>
        </a:p>
      </dgm:t>
    </dgm:pt>
    <dgm:pt modelId="{B3A5B672-4D05-49A8-80BB-4B626D0CA6EE}" type="sibTrans" cxnId="{4F808F6D-8AF7-49CA-AD71-282F26C636BF}">
      <dgm:prSet/>
      <dgm:spPr/>
      <dgm:t>
        <a:bodyPr/>
        <a:lstStyle/>
        <a:p>
          <a:endParaRPr lang="es-PE"/>
        </a:p>
      </dgm:t>
    </dgm:pt>
    <dgm:pt modelId="{060F4ACD-4BAF-41E4-855C-E1815D525660}">
      <dgm:prSet phldrT="[Texto]" custT="1"/>
      <dgm:spPr/>
      <dgm:t>
        <a:bodyPr/>
        <a:lstStyle/>
        <a:p>
          <a:r>
            <a:rPr lang="es-PE" sz="2800" b="1" dirty="0" smtClean="0">
              <a:solidFill>
                <a:schemeClr val="bg1"/>
              </a:solidFill>
            </a:rPr>
            <a:t>Diseñar la Dimensión o característica que mejor comunica la Posición</a:t>
          </a:r>
          <a:endParaRPr lang="es-PE" sz="2800" b="1" dirty="0">
            <a:solidFill>
              <a:schemeClr val="bg1"/>
            </a:solidFill>
          </a:endParaRPr>
        </a:p>
      </dgm:t>
    </dgm:pt>
    <dgm:pt modelId="{BF408964-B3E3-4E6D-93F7-4BBB9CDD5D1B}" type="parTrans" cxnId="{94FE3328-9EC6-46AF-A34A-B5D711071AF0}">
      <dgm:prSet/>
      <dgm:spPr/>
      <dgm:t>
        <a:bodyPr/>
        <a:lstStyle/>
        <a:p>
          <a:endParaRPr lang="es-PE"/>
        </a:p>
      </dgm:t>
    </dgm:pt>
    <dgm:pt modelId="{74735D4F-45C7-4473-BA4D-C65A9EF8ACA3}" type="sibTrans" cxnId="{94FE3328-9EC6-46AF-A34A-B5D711071AF0}">
      <dgm:prSet/>
      <dgm:spPr/>
      <dgm:t>
        <a:bodyPr/>
        <a:lstStyle/>
        <a:p>
          <a:endParaRPr lang="es-PE"/>
        </a:p>
      </dgm:t>
    </dgm:pt>
    <dgm:pt modelId="{87E427E3-2BEC-4144-944B-7954BA01B232}">
      <dgm:prSet phldrT="[Texto]" custT="1"/>
      <dgm:spPr/>
      <dgm:t>
        <a:bodyPr/>
        <a:lstStyle/>
        <a:p>
          <a:r>
            <a:rPr lang="es-PE" sz="3200" b="1" dirty="0" smtClean="0">
              <a:solidFill>
                <a:schemeClr val="accent6">
                  <a:lumMod val="75000"/>
                </a:schemeClr>
              </a:solidFill>
            </a:rPr>
            <a:t>Coordinar los componentes de la mezcla de Marketing</a:t>
          </a:r>
          <a:endParaRPr lang="es-PE" sz="3200" b="1" dirty="0">
            <a:solidFill>
              <a:schemeClr val="accent6">
                <a:lumMod val="75000"/>
              </a:schemeClr>
            </a:solidFill>
          </a:endParaRPr>
        </a:p>
      </dgm:t>
    </dgm:pt>
    <dgm:pt modelId="{74702DC3-B57A-42B8-91FA-907DE07892CE}" type="parTrans" cxnId="{CA23F1CD-7508-4B52-8AA8-89E8E4D10544}">
      <dgm:prSet/>
      <dgm:spPr/>
      <dgm:t>
        <a:bodyPr/>
        <a:lstStyle/>
        <a:p>
          <a:endParaRPr lang="es-PE"/>
        </a:p>
      </dgm:t>
    </dgm:pt>
    <dgm:pt modelId="{C0C28D2B-9661-4B29-ADB3-BB37A76B2A35}" type="sibTrans" cxnId="{CA23F1CD-7508-4B52-8AA8-89E8E4D10544}">
      <dgm:prSet/>
      <dgm:spPr/>
      <dgm:t>
        <a:bodyPr/>
        <a:lstStyle/>
        <a:p>
          <a:endParaRPr lang="es-PE"/>
        </a:p>
      </dgm:t>
    </dgm:pt>
    <dgm:pt modelId="{0416AF8A-6606-4A5B-96D9-109EED1A6995}" type="pres">
      <dgm:prSet presAssocID="{1CD01EEA-C102-4C6A-A964-63A02D701196}" presName="compositeShape" presStyleCnt="0">
        <dgm:presLayoutVars>
          <dgm:dir/>
          <dgm:resizeHandles/>
        </dgm:presLayoutVars>
      </dgm:prSet>
      <dgm:spPr/>
    </dgm:pt>
    <dgm:pt modelId="{23F5425A-78F5-4FB9-83AA-769FAA0F9B13}" type="pres">
      <dgm:prSet presAssocID="{1CD01EEA-C102-4C6A-A964-63A02D701196}" presName="pyramid" presStyleLbl="node1" presStyleIdx="0" presStyleCnt="1" custLinFactNeighborX="-23182" custLinFactNeighborY="-10228"/>
      <dgm:spPr/>
    </dgm:pt>
    <dgm:pt modelId="{CFF54866-60D5-4F2C-BF0D-FAACF3604872}" type="pres">
      <dgm:prSet presAssocID="{1CD01EEA-C102-4C6A-A964-63A02D701196}" presName="theList" presStyleCnt="0"/>
      <dgm:spPr/>
    </dgm:pt>
    <dgm:pt modelId="{205F94BC-3E7F-422A-B852-37E40437E55A}" type="pres">
      <dgm:prSet presAssocID="{528F99B4-DF23-483C-908C-0C751D97CA8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8F8FAE2-69AD-4BBC-B714-A4D8BCC527AC}" type="pres">
      <dgm:prSet presAssocID="{528F99B4-DF23-483C-908C-0C751D97CA85}" presName="aSpace" presStyleCnt="0"/>
      <dgm:spPr/>
    </dgm:pt>
    <dgm:pt modelId="{3D9FA376-FE70-4F7B-ACB7-524126BDEAB9}" type="pres">
      <dgm:prSet presAssocID="{060F4ACD-4BAF-41E4-855C-E1815D52566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8EAF517-61D4-4E73-838E-CFEFAE03AEE2}" type="pres">
      <dgm:prSet presAssocID="{060F4ACD-4BAF-41E4-855C-E1815D525660}" presName="aSpace" presStyleCnt="0"/>
      <dgm:spPr/>
    </dgm:pt>
    <dgm:pt modelId="{034879A3-42C5-4908-BC78-E539F6B93AC0}" type="pres">
      <dgm:prSet presAssocID="{87E427E3-2BEC-4144-944B-7954BA01B23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9213998-1AEE-44CD-B2DA-E3EEE612A7B0}" type="pres">
      <dgm:prSet presAssocID="{87E427E3-2BEC-4144-944B-7954BA01B232}" presName="aSpace" presStyleCnt="0"/>
      <dgm:spPr/>
    </dgm:pt>
  </dgm:ptLst>
  <dgm:cxnLst>
    <dgm:cxn modelId="{E58C809B-7979-48CC-B9A2-7B78FDB80CB7}" type="presOf" srcId="{1CD01EEA-C102-4C6A-A964-63A02D701196}" destId="{0416AF8A-6606-4A5B-96D9-109EED1A6995}" srcOrd="0" destOrd="0" presId="urn:microsoft.com/office/officeart/2005/8/layout/pyramid2"/>
    <dgm:cxn modelId="{4F808F6D-8AF7-49CA-AD71-282F26C636BF}" srcId="{1CD01EEA-C102-4C6A-A964-63A02D701196}" destId="{528F99B4-DF23-483C-908C-0C751D97CA85}" srcOrd="0" destOrd="0" parTransId="{E25BA0B4-EC52-41C2-B27B-1CE372DE2662}" sibTransId="{B3A5B672-4D05-49A8-80BB-4B626D0CA6EE}"/>
    <dgm:cxn modelId="{EE96EEC4-EC3B-4AEF-9434-49BD8B05BCC6}" type="presOf" srcId="{87E427E3-2BEC-4144-944B-7954BA01B232}" destId="{034879A3-42C5-4908-BC78-E539F6B93AC0}" srcOrd="0" destOrd="0" presId="urn:microsoft.com/office/officeart/2005/8/layout/pyramid2"/>
    <dgm:cxn modelId="{CA23F1CD-7508-4B52-8AA8-89E8E4D10544}" srcId="{1CD01EEA-C102-4C6A-A964-63A02D701196}" destId="{87E427E3-2BEC-4144-944B-7954BA01B232}" srcOrd="2" destOrd="0" parTransId="{74702DC3-B57A-42B8-91FA-907DE07892CE}" sibTransId="{C0C28D2B-9661-4B29-ADB3-BB37A76B2A35}"/>
    <dgm:cxn modelId="{314BD817-FBCD-41D3-81E7-F2678508E1DA}" type="presOf" srcId="{060F4ACD-4BAF-41E4-855C-E1815D525660}" destId="{3D9FA376-FE70-4F7B-ACB7-524126BDEAB9}" srcOrd="0" destOrd="0" presId="urn:microsoft.com/office/officeart/2005/8/layout/pyramid2"/>
    <dgm:cxn modelId="{94FE3328-9EC6-46AF-A34A-B5D711071AF0}" srcId="{1CD01EEA-C102-4C6A-A964-63A02D701196}" destId="{060F4ACD-4BAF-41E4-855C-E1815D525660}" srcOrd="1" destOrd="0" parTransId="{BF408964-B3E3-4E6D-93F7-4BBB9CDD5D1B}" sibTransId="{74735D4F-45C7-4473-BA4D-C65A9EF8ACA3}"/>
    <dgm:cxn modelId="{8A58DA8E-36C0-4A71-9366-95643F3F693C}" type="presOf" srcId="{528F99B4-DF23-483C-908C-0C751D97CA85}" destId="{205F94BC-3E7F-422A-B852-37E40437E55A}" srcOrd="0" destOrd="0" presId="urn:microsoft.com/office/officeart/2005/8/layout/pyramid2"/>
    <dgm:cxn modelId="{545DC45B-5EA7-43F4-A18A-020CB9A82053}" type="presParOf" srcId="{0416AF8A-6606-4A5B-96D9-109EED1A6995}" destId="{23F5425A-78F5-4FB9-83AA-769FAA0F9B13}" srcOrd="0" destOrd="0" presId="urn:microsoft.com/office/officeart/2005/8/layout/pyramid2"/>
    <dgm:cxn modelId="{9E39B601-D21F-439B-ADBE-3B0C5FC0E27F}" type="presParOf" srcId="{0416AF8A-6606-4A5B-96D9-109EED1A6995}" destId="{CFF54866-60D5-4F2C-BF0D-FAACF3604872}" srcOrd="1" destOrd="0" presId="urn:microsoft.com/office/officeart/2005/8/layout/pyramid2"/>
    <dgm:cxn modelId="{B8EC9E71-CE20-4768-8024-DB5B47835E6F}" type="presParOf" srcId="{CFF54866-60D5-4F2C-BF0D-FAACF3604872}" destId="{205F94BC-3E7F-422A-B852-37E40437E55A}" srcOrd="0" destOrd="0" presId="urn:microsoft.com/office/officeart/2005/8/layout/pyramid2"/>
    <dgm:cxn modelId="{C4923D03-2A36-4313-95A1-22FAB62B276C}" type="presParOf" srcId="{CFF54866-60D5-4F2C-BF0D-FAACF3604872}" destId="{C8F8FAE2-69AD-4BBC-B714-A4D8BCC527AC}" srcOrd="1" destOrd="0" presId="urn:microsoft.com/office/officeart/2005/8/layout/pyramid2"/>
    <dgm:cxn modelId="{07CB5484-9707-4536-868D-922EC9A4D236}" type="presParOf" srcId="{CFF54866-60D5-4F2C-BF0D-FAACF3604872}" destId="{3D9FA376-FE70-4F7B-ACB7-524126BDEAB9}" srcOrd="2" destOrd="0" presId="urn:microsoft.com/office/officeart/2005/8/layout/pyramid2"/>
    <dgm:cxn modelId="{E508B623-FA99-422F-A154-C24B3EF7120D}" type="presParOf" srcId="{CFF54866-60D5-4F2C-BF0D-FAACF3604872}" destId="{38EAF517-61D4-4E73-838E-CFEFAE03AEE2}" srcOrd="3" destOrd="0" presId="urn:microsoft.com/office/officeart/2005/8/layout/pyramid2"/>
    <dgm:cxn modelId="{3F3BA7E6-2D08-4941-B7DF-4EEDE99E172D}" type="presParOf" srcId="{CFF54866-60D5-4F2C-BF0D-FAACF3604872}" destId="{034879A3-42C5-4908-BC78-E539F6B93AC0}" srcOrd="4" destOrd="0" presId="urn:microsoft.com/office/officeart/2005/8/layout/pyramid2"/>
    <dgm:cxn modelId="{3F0B525D-6789-4D80-A43F-41FBC83DBA70}" type="presParOf" srcId="{CFF54866-60D5-4F2C-BF0D-FAACF3604872}" destId="{D9213998-1AEE-44CD-B2DA-E3EEE612A7B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E7120-B064-4D68-933F-EEE4C290E2AD}">
      <dsp:nvSpPr>
        <dsp:cNvPr id="0" name=""/>
        <dsp:cNvSpPr/>
      </dsp:nvSpPr>
      <dsp:spPr>
        <a:xfrm rot="16200000">
          <a:off x="517925" y="-517925"/>
          <a:ext cx="3178990" cy="4214842"/>
        </a:xfrm>
        <a:prstGeom prst="round1Rect">
          <a:avLst/>
        </a:prstGeom>
        <a:gradFill rotWithShape="0">
          <a:gsLst>
            <a:gs pos="0">
              <a:srgbClr val="12BFE8"/>
            </a:gs>
            <a:gs pos="25000">
              <a:schemeClr val="dk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dk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dk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700" kern="1200" dirty="0" smtClean="0">
              <a:solidFill>
                <a:schemeClr val="tx1"/>
              </a:solidFill>
            </a:rPr>
            <a:t>Geográficos</a:t>
          </a:r>
          <a:endParaRPr lang="es-PE" sz="4700" kern="1200" dirty="0">
            <a:solidFill>
              <a:schemeClr val="tx1"/>
            </a:solidFill>
          </a:endParaRPr>
        </a:p>
      </dsp:txBody>
      <dsp:txXfrm rot="5400000">
        <a:off x="0" y="0"/>
        <a:ext cx="4214842" cy="2384243"/>
      </dsp:txXfrm>
    </dsp:sp>
    <dsp:sp modelId="{EE36E000-2CCB-43B2-8582-0FAD0D6ACE17}">
      <dsp:nvSpPr>
        <dsp:cNvPr id="0" name=""/>
        <dsp:cNvSpPr/>
      </dsp:nvSpPr>
      <dsp:spPr>
        <a:xfrm>
          <a:off x="4214842" y="0"/>
          <a:ext cx="4214842" cy="3178990"/>
        </a:xfrm>
        <a:prstGeom prst="round1Rect">
          <a:avLst/>
        </a:prstGeom>
        <a:gradFill rotWithShape="0">
          <a:gsLst>
            <a:gs pos="0">
              <a:srgbClr val="12BFE8"/>
            </a:gs>
            <a:gs pos="25000">
              <a:schemeClr val="dk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dk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dk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700" kern="1200" dirty="0" smtClean="0"/>
            <a:t>Demográficos</a:t>
          </a:r>
          <a:endParaRPr lang="es-PE" sz="4700" kern="1200" dirty="0"/>
        </a:p>
      </dsp:txBody>
      <dsp:txXfrm>
        <a:off x="4214842" y="0"/>
        <a:ext cx="4214842" cy="2384243"/>
      </dsp:txXfrm>
    </dsp:sp>
    <dsp:sp modelId="{64717929-105F-4731-9E15-9DCE553C8CC6}">
      <dsp:nvSpPr>
        <dsp:cNvPr id="0" name=""/>
        <dsp:cNvSpPr/>
      </dsp:nvSpPr>
      <dsp:spPr>
        <a:xfrm rot="10800000">
          <a:off x="0" y="3178990"/>
          <a:ext cx="4214842" cy="3178990"/>
        </a:xfrm>
        <a:prstGeom prst="round1Rect">
          <a:avLst/>
        </a:prstGeom>
        <a:gradFill rotWithShape="0">
          <a:gsLst>
            <a:gs pos="0">
              <a:srgbClr val="12BFE8"/>
            </a:gs>
            <a:gs pos="25000">
              <a:schemeClr val="dk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dk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dk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700" kern="1200" dirty="0" smtClean="0"/>
            <a:t>Psicográficos</a:t>
          </a:r>
          <a:endParaRPr lang="es-PE" sz="4700" kern="1200" dirty="0"/>
        </a:p>
      </dsp:txBody>
      <dsp:txXfrm rot="10800000">
        <a:off x="0" y="3973738"/>
        <a:ext cx="4214842" cy="2384243"/>
      </dsp:txXfrm>
    </dsp:sp>
    <dsp:sp modelId="{9A7152CC-B530-4D13-80CE-9B47A00639CA}">
      <dsp:nvSpPr>
        <dsp:cNvPr id="0" name=""/>
        <dsp:cNvSpPr/>
      </dsp:nvSpPr>
      <dsp:spPr>
        <a:xfrm rot="5400000">
          <a:off x="4732767" y="2661065"/>
          <a:ext cx="3178990" cy="4214842"/>
        </a:xfrm>
        <a:prstGeom prst="round1Rect">
          <a:avLst/>
        </a:prstGeom>
        <a:gradFill rotWithShape="0">
          <a:gsLst>
            <a:gs pos="0">
              <a:srgbClr val="12BFE8"/>
            </a:gs>
            <a:gs pos="25000">
              <a:schemeClr val="dk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dk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dk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700" kern="1200" dirty="0" smtClean="0">
              <a:solidFill>
                <a:schemeClr val="tx1"/>
              </a:solidFill>
            </a:rPr>
            <a:t>Conductuales</a:t>
          </a:r>
          <a:endParaRPr lang="es-PE" sz="4700" kern="1200" dirty="0">
            <a:solidFill>
              <a:schemeClr val="tx1"/>
            </a:solidFill>
          </a:endParaRPr>
        </a:p>
      </dsp:txBody>
      <dsp:txXfrm rot="-5400000">
        <a:off x="4214842" y="3973738"/>
        <a:ext cx="4214842" cy="2384243"/>
      </dsp:txXfrm>
    </dsp:sp>
    <dsp:sp modelId="{9B97B148-F144-4958-BF76-2C1863F12656}">
      <dsp:nvSpPr>
        <dsp:cNvPr id="0" name=""/>
        <dsp:cNvSpPr/>
      </dsp:nvSpPr>
      <dsp:spPr>
        <a:xfrm>
          <a:off x="2143137" y="2384243"/>
          <a:ext cx="4143408" cy="1589495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101500">
            <a:schemeClr val="dk2">
              <a:tint val="6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3200" b="1" kern="1200" dirty="0">
            <a:solidFill>
              <a:srgbClr val="12BFE8"/>
            </a:solidFill>
          </a:endParaRPr>
        </a:p>
      </dsp:txBody>
      <dsp:txXfrm>
        <a:off x="2220730" y="2461836"/>
        <a:ext cx="3988222" cy="1434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C2089-2283-4288-B6FF-FB1A4F2F594B}">
      <dsp:nvSpPr>
        <dsp:cNvPr id="0" name=""/>
        <dsp:cNvSpPr/>
      </dsp:nvSpPr>
      <dsp:spPr>
        <a:xfrm>
          <a:off x="120796" y="2761"/>
          <a:ext cx="2787547" cy="1393773"/>
        </a:xfrm>
        <a:prstGeom prst="roundRect">
          <a:avLst>
            <a:gd name="adj" fmla="val 10000"/>
          </a:avLst>
        </a:prstGeom>
        <a:solidFill>
          <a:srgbClr val="CCCCFF"/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Posicionamiento por atributo</a:t>
          </a:r>
          <a:endParaRPr lang="es-PE" sz="2800" kern="1200" dirty="0"/>
        </a:p>
      </dsp:txBody>
      <dsp:txXfrm>
        <a:off x="161618" y="43583"/>
        <a:ext cx="2705903" cy="1312129"/>
      </dsp:txXfrm>
    </dsp:sp>
    <dsp:sp modelId="{CAF479C1-ECA6-489C-8BAF-475E18D8B18A}">
      <dsp:nvSpPr>
        <dsp:cNvPr id="0" name=""/>
        <dsp:cNvSpPr/>
      </dsp:nvSpPr>
      <dsp:spPr>
        <a:xfrm>
          <a:off x="399551" y="1396534"/>
          <a:ext cx="278754" cy="1045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330"/>
              </a:lnTo>
              <a:lnTo>
                <a:pt x="278754" y="1045330"/>
              </a:lnTo>
            </a:path>
          </a:pathLst>
        </a:cu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422AF-3411-490B-B84B-13FFF637964E}">
      <dsp:nvSpPr>
        <dsp:cNvPr id="0" name=""/>
        <dsp:cNvSpPr/>
      </dsp:nvSpPr>
      <dsp:spPr>
        <a:xfrm>
          <a:off x="678305" y="1744977"/>
          <a:ext cx="2789353" cy="139377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Posicionamiento por uso o aplicación</a:t>
          </a:r>
          <a:endParaRPr lang="es-PE" sz="2800" kern="1200" dirty="0"/>
        </a:p>
      </dsp:txBody>
      <dsp:txXfrm>
        <a:off x="719127" y="1785799"/>
        <a:ext cx="2707709" cy="1312129"/>
      </dsp:txXfrm>
    </dsp:sp>
    <dsp:sp modelId="{9D960DD5-E2A2-4D5B-8279-BDBE00FBCC19}">
      <dsp:nvSpPr>
        <dsp:cNvPr id="0" name=""/>
        <dsp:cNvSpPr/>
      </dsp:nvSpPr>
      <dsp:spPr>
        <a:xfrm>
          <a:off x="399551" y="1396534"/>
          <a:ext cx="278754" cy="27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7547"/>
              </a:lnTo>
              <a:lnTo>
                <a:pt x="278754" y="2787547"/>
              </a:lnTo>
            </a:path>
          </a:pathLst>
        </a:cu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B4572-944E-4956-ABB2-2A7BE6F16798}">
      <dsp:nvSpPr>
        <dsp:cNvPr id="0" name=""/>
        <dsp:cNvSpPr/>
      </dsp:nvSpPr>
      <dsp:spPr>
        <a:xfrm>
          <a:off x="678305" y="3487194"/>
          <a:ext cx="3401520" cy="139377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b="1" kern="1200" smtClean="0"/>
            <a:t>Posicionamiento por categoría de productos</a:t>
          </a:r>
          <a:endParaRPr lang="es-PE" sz="2900" kern="1200" dirty="0"/>
        </a:p>
      </dsp:txBody>
      <dsp:txXfrm>
        <a:off x="719127" y="3528016"/>
        <a:ext cx="3319876" cy="1312129"/>
      </dsp:txXfrm>
    </dsp:sp>
    <dsp:sp modelId="{BDB586D5-8399-479D-A807-7C09B2E7A212}">
      <dsp:nvSpPr>
        <dsp:cNvPr id="0" name=""/>
        <dsp:cNvSpPr/>
      </dsp:nvSpPr>
      <dsp:spPr>
        <a:xfrm>
          <a:off x="4219204" y="2761"/>
          <a:ext cx="2787547" cy="1393773"/>
        </a:xfrm>
        <a:prstGeom prst="roundRect">
          <a:avLst>
            <a:gd name="adj" fmla="val 10000"/>
          </a:avLst>
        </a:prstGeom>
        <a:solidFill>
          <a:srgbClr val="CCCCFF"/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Posicionamiento por beneficio</a:t>
          </a:r>
          <a:endParaRPr lang="es-PE" sz="2800" kern="1200" dirty="0"/>
        </a:p>
      </dsp:txBody>
      <dsp:txXfrm>
        <a:off x="4260026" y="43583"/>
        <a:ext cx="2705903" cy="1312129"/>
      </dsp:txXfrm>
    </dsp:sp>
    <dsp:sp modelId="{A909D947-1B62-400B-A936-A74B80CD0D6C}">
      <dsp:nvSpPr>
        <dsp:cNvPr id="0" name=""/>
        <dsp:cNvSpPr/>
      </dsp:nvSpPr>
      <dsp:spPr>
        <a:xfrm>
          <a:off x="4497958" y="1396534"/>
          <a:ext cx="278754" cy="1139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514"/>
              </a:lnTo>
              <a:lnTo>
                <a:pt x="278754" y="1139514"/>
              </a:lnTo>
            </a:path>
          </a:pathLst>
        </a:cu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AB7E9-B170-44F5-AE53-D15E307F098B}">
      <dsp:nvSpPr>
        <dsp:cNvPr id="0" name=""/>
        <dsp:cNvSpPr/>
      </dsp:nvSpPr>
      <dsp:spPr>
        <a:xfrm>
          <a:off x="4776713" y="1744977"/>
          <a:ext cx="2559949" cy="1582142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smtClean="0"/>
            <a:t>Posicionamiento por competidor</a:t>
          </a:r>
          <a:endParaRPr lang="es-PE" sz="2800" kern="1200" dirty="0"/>
        </a:p>
      </dsp:txBody>
      <dsp:txXfrm>
        <a:off x="4823052" y="1791316"/>
        <a:ext cx="2467271" cy="1489464"/>
      </dsp:txXfrm>
    </dsp:sp>
    <dsp:sp modelId="{E10E2B63-6ED4-4E44-8303-4781484EFBA0}">
      <dsp:nvSpPr>
        <dsp:cNvPr id="0" name=""/>
        <dsp:cNvSpPr/>
      </dsp:nvSpPr>
      <dsp:spPr>
        <a:xfrm>
          <a:off x="4497958" y="1396534"/>
          <a:ext cx="278754" cy="2975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5915"/>
              </a:lnTo>
              <a:lnTo>
                <a:pt x="278754" y="2975915"/>
              </a:lnTo>
            </a:path>
          </a:pathLst>
        </a:cu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562B5-39D9-494F-A6D3-4425B8635E2F}">
      <dsp:nvSpPr>
        <dsp:cNvPr id="0" name=""/>
        <dsp:cNvSpPr/>
      </dsp:nvSpPr>
      <dsp:spPr>
        <a:xfrm>
          <a:off x="4776713" y="3675563"/>
          <a:ext cx="3246421" cy="139377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b="1" kern="1200" smtClean="0"/>
            <a:t>Posicionamiento por calidad o precio</a:t>
          </a:r>
          <a:endParaRPr lang="es-PE" sz="2900" kern="1200" dirty="0"/>
        </a:p>
      </dsp:txBody>
      <dsp:txXfrm>
        <a:off x="4817535" y="3716385"/>
        <a:ext cx="3164777" cy="1312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5425A-78F5-4FB9-83AA-769FAA0F9B13}">
      <dsp:nvSpPr>
        <dsp:cNvPr id="0" name=""/>
        <dsp:cNvSpPr/>
      </dsp:nvSpPr>
      <dsp:spPr>
        <a:xfrm>
          <a:off x="0" y="0"/>
          <a:ext cx="6286520" cy="6286520"/>
        </a:xfrm>
        <a:prstGeom prst="triangl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F94BC-3E7F-422A-B852-37E40437E55A}">
      <dsp:nvSpPr>
        <dsp:cNvPr id="0" name=""/>
        <dsp:cNvSpPr/>
      </dsp:nvSpPr>
      <dsp:spPr>
        <a:xfrm>
          <a:off x="3314724" y="632028"/>
          <a:ext cx="4086238" cy="14881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kern="1200" dirty="0" smtClean="0">
              <a:solidFill>
                <a:schemeClr val="accent6">
                  <a:lumMod val="75000"/>
                </a:schemeClr>
              </a:solidFill>
            </a:rPr>
            <a:t>Elegir el concepto de Posicionamiento</a:t>
          </a:r>
          <a:endParaRPr lang="es-PE" sz="32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387369" y="704673"/>
        <a:ext cx="3940948" cy="1342847"/>
      </dsp:txXfrm>
    </dsp:sp>
    <dsp:sp modelId="{3D9FA376-FE70-4F7B-ACB7-524126BDEAB9}">
      <dsp:nvSpPr>
        <dsp:cNvPr id="0" name=""/>
        <dsp:cNvSpPr/>
      </dsp:nvSpPr>
      <dsp:spPr>
        <a:xfrm>
          <a:off x="3314724" y="2306182"/>
          <a:ext cx="4086238" cy="14881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6">
              <a:shade val="50000"/>
              <a:hueOff val="-202828"/>
              <a:satOff val="-29832"/>
              <a:lumOff val="3279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1" kern="1200" dirty="0" smtClean="0">
              <a:solidFill>
                <a:schemeClr val="bg1"/>
              </a:solidFill>
            </a:rPr>
            <a:t>Diseñar la Dimensión o característica que mejor comunica la Posición</a:t>
          </a:r>
          <a:endParaRPr lang="es-PE" sz="2800" b="1" kern="1200" dirty="0">
            <a:solidFill>
              <a:schemeClr val="bg1"/>
            </a:solidFill>
          </a:endParaRPr>
        </a:p>
      </dsp:txBody>
      <dsp:txXfrm>
        <a:off x="3387369" y="2378827"/>
        <a:ext cx="3940948" cy="1342847"/>
      </dsp:txXfrm>
    </dsp:sp>
    <dsp:sp modelId="{034879A3-42C5-4908-BC78-E539F6B93AC0}">
      <dsp:nvSpPr>
        <dsp:cNvPr id="0" name=""/>
        <dsp:cNvSpPr/>
      </dsp:nvSpPr>
      <dsp:spPr>
        <a:xfrm>
          <a:off x="3314724" y="3980337"/>
          <a:ext cx="4086238" cy="14881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6">
              <a:shade val="50000"/>
              <a:hueOff val="-202828"/>
              <a:satOff val="-29832"/>
              <a:lumOff val="3279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kern="1200" dirty="0" smtClean="0">
              <a:solidFill>
                <a:schemeClr val="accent6">
                  <a:lumMod val="75000"/>
                </a:schemeClr>
              </a:solidFill>
            </a:rPr>
            <a:t>Coordinar los componentes de la mezcla de Marketing</a:t>
          </a:r>
          <a:endParaRPr lang="es-PE" sz="32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387369" y="4052982"/>
        <a:ext cx="3940948" cy="1342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70A118-01FF-41E6-AE62-C102F1A72DF8}" type="datetimeFigureOut">
              <a:rPr lang="es-PE" smtClean="0"/>
              <a:t>16/10/2012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34CAC4E-DFB1-41B0-A473-75869D76F240}" type="slidenum">
              <a:rPr lang="es-PE" smtClean="0"/>
              <a:t>‹Nº›</a:t>
            </a:fld>
            <a:endParaRPr lang="es-P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0258" y="1700808"/>
            <a:ext cx="8572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INTEGRANTES:</a:t>
            </a:r>
            <a:endParaRPr lang="es-E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3130" y="3068960"/>
            <a:ext cx="790145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s-ES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BAYLON DIAZ JACQUELINE.</a:t>
            </a:r>
          </a:p>
          <a:p>
            <a:pPr algn="ctr">
              <a:buFont typeface="Wingdings" pitchFamily="2" charset="2"/>
              <a:buChar char="ü"/>
            </a:pPr>
            <a:endParaRPr lang="es-ES" sz="40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742950" indent="-742950" algn="ctr">
              <a:buFont typeface="Arial" pitchFamily="34" charset="0"/>
              <a:buChar char="•"/>
            </a:pPr>
            <a:r>
              <a:rPr lang="es-ES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RAMIREZ VASQUEZ ADITA.</a:t>
            </a:r>
          </a:p>
          <a:p>
            <a:pPr algn="ctr"/>
            <a:endParaRPr lang="es-ES" sz="40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buFont typeface="Arial" pitchFamily="34" charset="0"/>
              <a:buChar char="•"/>
            </a:pPr>
            <a:r>
              <a:rPr lang="es-E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ZAGACETA LOZANO ADRIANA.</a:t>
            </a:r>
            <a:endParaRPr lang="es-ES" sz="4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http://www.cuscoguia.com/imagenes/upload/empresas/13091933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82" y="231490"/>
            <a:ext cx="3693054" cy="12508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428604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PE" sz="4000" dirty="0" smtClean="0"/>
          </a:p>
          <a:p>
            <a:pPr algn="just"/>
            <a:endParaRPr lang="es-PE" sz="4000" dirty="0" smtClean="0"/>
          </a:p>
          <a:p>
            <a:pPr algn="just"/>
            <a:r>
              <a:rPr lang="es-PE" sz="4000" dirty="0" smtClean="0"/>
              <a:t>Consiste en examinar los elementos relacionados con la forma de pensar, sentir y comportarse de las personas. </a:t>
            </a:r>
          </a:p>
          <a:p>
            <a:pPr algn="just"/>
            <a:endParaRPr lang="es-PE" sz="4000" dirty="0" smtClean="0"/>
          </a:p>
          <a:p>
            <a:pPr algn="just"/>
            <a:r>
              <a:rPr lang="es-PE" sz="4000" dirty="0" smtClean="0"/>
              <a:t>A menudo se incluyen dimensiones de personalidad, características de estilos de vida y valores de los </a:t>
            </a:r>
            <a:r>
              <a:rPr lang="es-PE" sz="4000" dirty="0" smtClean="0"/>
              <a:t>consumidores.</a:t>
            </a:r>
            <a:endParaRPr lang="es-PE" sz="4000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041953" y="500042"/>
            <a:ext cx="5319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PSICOGRAFICOS</a:t>
            </a:r>
            <a:endParaRPr lang="es-E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642918"/>
            <a:ext cx="864396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PE" sz="3600" dirty="0" smtClean="0"/>
          </a:p>
          <a:p>
            <a:pPr algn="just"/>
            <a:endParaRPr lang="es-PE" sz="3600" dirty="0" smtClean="0"/>
          </a:p>
          <a:p>
            <a:pPr algn="just"/>
            <a:endParaRPr lang="es-PE" sz="4000" dirty="0" smtClean="0"/>
          </a:p>
          <a:p>
            <a:pPr algn="just"/>
            <a:r>
              <a:rPr lang="es-PE" sz="4000" dirty="0" smtClean="0"/>
              <a:t>Se consideran dos enfoques:</a:t>
            </a:r>
          </a:p>
          <a:p>
            <a:pPr algn="just"/>
            <a:endParaRPr lang="es-PE" sz="4000" dirty="0" smtClean="0"/>
          </a:p>
          <a:p>
            <a:pPr algn="just"/>
            <a:r>
              <a:rPr lang="es-PE" sz="4000" dirty="0" smtClean="0"/>
              <a:t>Los beneficios deseados de un producto y la tasa a la que el consumidor use dicho producto.</a:t>
            </a:r>
          </a:p>
          <a:p>
            <a:pPr algn="just"/>
            <a:endParaRPr lang="es-PE" sz="3600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028424" y="500042"/>
            <a:ext cx="5463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CONDUCTUALES</a:t>
            </a:r>
            <a:endParaRPr lang="es-E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357166"/>
            <a:ext cx="8358246" cy="1143008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  <a:alpha val="2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42910" y="500042"/>
            <a:ext cx="82275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Importancia de la Segmentación</a:t>
            </a:r>
            <a:endParaRPr lang="es-E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2428868"/>
            <a:ext cx="85011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dirty="0" smtClean="0"/>
              <a:t>La segmentación de los mercados a pasado </a:t>
            </a:r>
            <a:r>
              <a:rPr lang="es-ES" sz="3600" dirty="0"/>
              <a:t>a se una acción de suma importancia en la creación de estrategias de mercado que permitan el acceso a zonas con características parecidas y por ende gustos y deseos similares.</a:t>
            </a:r>
            <a:endParaRPr lang="es-P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osicionamiento[1]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357298"/>
            <a:ext cx="3571900" cy="5429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Rectángulo"/>
          <p:cNvSpPr/>
          <p:nvPr/>
        </p:nvSpPr>
        <p:spPr>
          <a:xfrm>
            <a:off x="1571604" y="285728"/>
            <a:ext cx="623587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 Posicionamiento</a:t>
            </a:r>
            <a:endParaRPr lang="es-E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28604"/>
            <a:ext cx="84296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dirty="0" smtClean="0"/>
              <a:t>Es </a:t>
            </a:r>
            <a:r>
              <a:rPr lang="es-ES" sz="4000" dirty="0"/>
              <a:t> un principio fundamental del marketing que muestra su esencia y filosofía, ya que lo que se hace con el producto no es el fin, sino el medio por el cual se accede y trabaja con la mente del consumidor</a:t>
            </a:r>
            <a:endParaRPr lang="es-PE" sz="4000" dirty="0"/>
          </a:p>
        </p:txBody>
      </p:sp>
      <p:sp>
        <p:nvSpPr>
          <p:cNvPr id="3" name="2 Rectángulo"/>
          <p:cNvSpPr/>
          <p:nvPr/>
        </p:nvSpPr>
        <p:spPr>
          <a:xfrm>
            <a:off x="323528" y="4643446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dirty="0" smtClean="0"/>
              <a:t>Así</a:t>
            </a:r>
            <a:r>
              <a:rPr lang="es-ES" sz="4000" dirty="0"/>
              <a:t>, lo que ocurre en el mercado es consecuencia de lo que ocurre en la subjetividad de cada individuo.</a:t>
            </a:r>
            <a:endParaRPr lang="es-P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2132856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s-ES" sz="3600" dirty="0" smtClean="0"/>
              <a:t>Identificar </a:t>
            </a:r>
            <a:r>
              <a:rPr lang="es-ES" sz="3600" dirty="0"/>
              <a:t>el mejor atributo de nuestro </a:t>
            </a:r>
            <a:r>
              <a:rPr lang="es-ES" sz="3600" dirty="0" smtClean="0"/>
              <a:t>producto.</a:t>
            </a:r>
            <a:endParaRPr lang="es-MX" sz="36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3600" dirty="0"/>
              <a:t>Conocer la posición de los competidores en </a:t>
            </a:r>
            <a:r>
              <a:rPr lang="es-ES" sz="3600" dirty="0" smtClean="0"/>
              <a:t>función a </a:t>
            </a:r>
            <a:r>
              <a:rPr lang="es-ES" sz="3600" dirty="0"/>
              <a:t>ese </a:t>
            </a:r>
            <a:r>
              <a:rPr lang="es-ES" sz="3600" dirty="0" smtClean="0"/>
              <a:t>atributo.</a:t>
            </a:r>
            <a:endParaRPr lang="es-MX" sz="36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3600" dirty="0"/>
              <a:t>Decidir nuestra estrategia en función de las ventajas </a:t>
            </a:r>
            <a:r>
              <a:rPr lang="es-ES" sz="3600" dirty="0" smtClean="0"/>
              <a:t>competitivas.</a:t>
            </a:r>
            <a:endParaRPr lang="es-MX" sz="36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3600" dirty="0"/>
              <a:t>Comunicar el posicionamiento al mercado a través de la </a:t>
            </a:r>
            <a:r>
              <a:rPr lang="es-MX" sz="3600" dirty="0" smtClean="0"/>
              <a:t>publicidad.</a:t>
            </a:r>
            <a:endParaRPr lang="es-MX" sz="3600" dirty="0"/>
          </a:p>
          <a:p>
            <a:pPr algn="just"/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1752" y="285728"/>
            <a:ext cx="90356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 Metodología del Posicionamiento</a:t>
            </a:r>
          </a:p>
          <a:p>
            <a:pPr algn="ctr"/>
            <a:r>
              <a:rPr lang="es-E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 resume en 4 puntos </a:t>
            </a:r>
            <a:endParaRPr lang="es-ES" sz="4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44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2910" y="285728"/>
            <a:ext cx="781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Tipos de Posicionamiento</a:t>
            </a:r>
            <a:endParaRPr lang="es-E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500034" y="1571612"/>
          <a:ext cx="814393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2716" y="373887"/>
            <a:ext cx="8286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rgbClr val="12BFE8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Posicionamiento por atributo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12BFE8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es-ES" sz="3200" dirty="0"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s-ES" sz="32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s-ES" sz="3200" dirty="0"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Una empresa se posiciona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seg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ú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 un</a:t>
            </a:r>
            <a:r>
              <a:rPr kumimoji="0" lang="es-ES" sz="3200" b="0" i="0" u="none" strike="noStrike" cap="none" normalizeH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atributo como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el tama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ñ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 o el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es-ES" sz="32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tiempo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que lleva de existir.</a:t>
            </a:r>
            <a:endParaRPr kumimoji="0" lang="es-ES" sz="6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2.bp.blogspot.com/_ogDW4-otYgw/SsknsMx-1xI/AAAAAAAAChY/TXU7bZv3DPg/s400/Medicion+posicionamiento+de+Coca-Co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29000"/>
            <a:ext cx="3893508" cy="32244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83941"/>
            <a:ext cx="8286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4400" b="1" dirty="0" smtClean="0">
                <a:solidFill>
                  <a:srgbClr val="12BFE8"/>
                </a:solidFill>
              </a:rPr>
              <a:t> Posicionamiento </a:t>
            </a:r>
            <a:r>
              <a:rPr lang="es-ES" sz="4400" b="1" dirty="0">
                <a:solidFill>
                  <a:srgbClr val="12BFE8"/>
                </a:solidFill>
              </a:rPr>
              <a:t>por </a:t>
            </a:r>
            <a:r>
              <a:rPr lang="es-ES" sz="4400" b="1" dirty="0" smtClean="0">
                <a:solidFill>
                  <a:srgbClr val="12BFE8"/>
                </a:solidFill>
              </a:rPr>
              <a:t>beneficio</a:t>
            </a:r>
            <a:endParaRPr lang="es-ES" sz="4400" b="1" dirty="0">
              <a:solidFill>
                <a:srgbClr val="12BFE8"/>
              </a:solidFill>
            </a:endParaRPr>
          </a:p>
          <a:p>
            <a:pPr lvl="0"/>
            <a:endParaRPr lang="es-ES" sz="3600" dirty="0" smtClean="0"/>
          </a:p>
          <a:p>
            <a:pPr lvl="0"/>
            <a:r>
              <a:rPr lang="es-ES" sz="3600" dirty="0" smtClean="0"/>
              <a:t>El </a:t>
            </a:r>
            <a:r>
              <a:rPr lang="es-ES" sz="3600" dirty="0"/>
              <a:t>producto se </a:t>
            </a:r>
            <a:r>
              <a:rPr lang="es-ES" sz="3600" dirty="0" smtClean="0"/>
              <a:t>posiciona</a:t>
            </a:r>
          </a:p>
          <a:p>
            <a:pPr lvl="0"/>
            <a:r>
              <a:rPr lang="es-ES" sz="3600" dirty="0" smtClean="0"/>
              <a:t> </a:t>
            </a:r>
            <a:r>
              <a:rPr lang="es-ES" sz="3600" dirty="0"/>
              <a:t>como el líder en lo </a:t>
            </a:r>
            <a:r>
              <a:rPr lang="es-ES" sz="3600" dirty="0" smtClean="0"/>
              <a:t>que</a:t>
            </a:r>
          </a:p>
          <a:p>
            <a:pPr lvl="0"/>
            <a:r>
              <a:rPr lang="es-ES" sz="3600" dirty="0" smtClean="0"/>
              <a:t> </a:t>
            </a:r>
            <a:r>
              <a:rPr lang="es-ES" sz="3600" dirty="0"/>
              <a:t>corresponde a </a:t>
            </a:r>
            <a:r>
              <a:rPr lang="es-ES" sz="3600" dirty="0" smtClean="0"/>
              <a:t>cierto</a:t>
            </a:r>
          </a:p>
          <a:p>
            <a:pPr lvl="0"/>
            <a:r>
              <a:rPr lang="es-ES" sz="3600" dirty="0" smtClean="0"/>
              <a:t> </a:t>
            </a:r>
            <a:r>
              <a:rPr lang="es-ES" sz="3600" dirty="0"/>
              <a:t>beneficio </a:t>
            </a:r>
            <a:r>
              <a:rPr lang="es-ES" sz="3600" dirty="0" smtClean="0"/>
              <a:t>que</a:t>
            </a:r>
          </a:p>
          <a:p>
            <a:pPr lvl="0"/>
            <a:r>
              <a:rPr lang="es-ES" sz="3600" dirty="0" smtClean="0"/>
              <a:t> </a:t>
            </a:r>
            <a:r>
              <a:rPr lang="es-ES" sz="3600" dirty="0"/>
              <a:t>las </a:t>
            </a:r>
            <a:r>
              <a:rPr lang="es-ES" sz="3600" dirty="0" smtClean="0"/>
              <a:t>demás no dan.</a:t>
            </a:r>
            <a:endParaRPr lang="es-PE" sz="3600" dirty="0"/>
          </a:p>
        </p:txBody>
      </p:sp>
      <p:pic>
        <p:nvPicPr>
          <p:cNvPr id="2050" name="Picture 2" descr="http://3.bp.blogspot.com/_5wNcBc_ewKY/RxLjJwcfJ7I/AAAAAAAAAB0/g64oo0b8zAM/s320/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161" y="3186320"/>
            <a:ext cx="5112568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596" y="428604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3600" b="1" dirty="0" smtClean="0">
                <a:solidFill>
                  <a:srgbClr val="12BFE8"/>
                </a:solidFill>
              </a:rPr>
              <a:t> Posicionamiento </a:t>
            </a:r>
            <a:r>
              <a:rPr lang="es-ES" sz="3600" b="1" dirty="0">
                <a:solidFill>
                  <a:srgbClr val="12BFE8"/>
                </a:solidFill>
              </a:rPr>
              <a:t>por uso o </a:t>
            </a:r>
            <a:r>
              <a:rPr lang="es-ES" sz="3600" b="1" dirty="0" smtClean="0">
                <a:solidFill>
                  <a:srgbClr val="12BFE8"/>
                </a:solidFill>
              </a:rPr>
              <a:t>aplicación</a:t>
            </a:r>
            <a:endParaRPr lang="es-ES" sz="3600" b="1" dirty="0">
              <a:solidFill>
                <a:srgbClr val="12BFE8"/>
              </a:solidFill>
            </a:endParaRPr>
          </a:p>
          <a:p>
            <a:pPr lvl="0"/>
            <a:endParaRPr lang="es-ES" sz="3600" b="1" dirty="0" smtClean="0"/>
          </a:p>
          <a:p>
            <a:pPr lvl="0"/>
            <a:r>
              <a:rPr lang="es-ES" sz="3600" dirty="0" smtClean="0"/>
              <a:t>El </a:t>
            </a:r>
            <a:r>
              <a:rPr lang="es-ES" sz="3600" dirty="0"/>
              <a:t>producto se posiciona como el mejor en determinados usos o aplicaciones.</a:t>
            </a:r>
            <a:endParaRPr lang="es-PE" sz="3600" dirty="0"/>
          </a:p>
        </p:txBody>
      </p:sp>
      <p:pic>
        <p:nvPicPr>
          <p:cNvPr id="6146" name="Picture 2" descr="http://4.bp.blogspot.com/_5wNcBc_ewKY/RxLh-AcfJ5I/AAAAAAAAABk/7t9I6sM3Vnw/s320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56992"/>
            <a:ext cx="5616624" cy="32250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5720" y="2857496"/>
            <a:ext cx="87154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4000" dirty="0" smtClean="0"/>
              <a:t>Es la división de un bien  o servicio en varios grupos menores  y homogéneos.</a:t>
            </a:r>
          </a:p>
          <a:p>
            <a:pPr algn="just"/>
            <a:r>
              <a:rPr lang="es-PE" sz="4000" dirty="0" smtClean="0"/>
              <a:t>Un elemento importante del éxito de una Compañía es la capacidad de segmentar adecuadamente su mercado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57158" y="500042"/>
            <a:ext cx="85725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SEGMENTACION </a:t>
            </a:r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DEL MERCADO </a:t>
            </a:r>
            <a:endParaRPr lang="es-E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332656"/>
            <a:ext cx="82868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4000" b="1" dirty="0" smtClean="0">
                <a:solidFill>
                  <a:srgbClr val="12BFE8"/>
                </a:solidFill>
              </a:rPr>
              <a:t> Posicionamiento </a:t>
            </a:r>
            <a:r>
              <a:rPr lang="es-ES" sz="4000" b="1" dirty="0">
                <a:solidFill>
                  <a:srgbClr val="12BFE8"/>
                </a:solidFill>
              </a:rPr>
              <a:t>por categoría de </a:t>
            </a:r>
            <a:r>
              <a:rPr lang="es-ES" sz="4000" b="1" dirty="0" smtClean="0">
                <a:solidFill>
                  <a:srgbClr val="12BFE8"/>
                </a:solidFill>
              </a:rPr>
              <a:t>productos</a:t>
            </a:r>
          </a:p>
          <a:p>
            <a:pPr lvl="0"/>
            <a:r>
              <a:rPr lang="es-ES" sz="4000" dirty="0" smtClean="0"/>
              <a:t> </a:t>
            </a:r>
          </a:p>
          <a:p>
            <a:pPr lvl="0"/>
            <a:r>
              <a:rPr lang="es-ES" sz="4000" dirty="0" smtClean="0"/>
              <a:t>El </a:t>
            </a:r>
            <a:r>
              <a:rPr lang="es-ES" sz="4000" dirty="0"/>
              <a:t>producto se </a:t>
            </a:r>
            <a:endParaRPr lang="es-ES" sz="4000" dirty="0" smtClean="0"/>
          </a:p>
          <a:p>
            <a:pPr lvl="0"/>
            <a:r>
              <a:rPr lang="es-ES" sz="4000" dirty="0" smtClean="0"/>
              <a:t>posiciona </a:t>
            </a:r>
            <a:r>
              <a:rPr lang="es-ES" sz="4000" dirty="0"/>
              <a:t>como </a:t>
            </a:r>
            <a:r>
              <a:rPr lang="es-ES" sz="4000" dirty="0" smtClean="0"/>
              <a:t>el</a:t>
            </a:r>
          </a:p>
          <a:p>
            <a:pPr lvl="0"/>
            <a:r>
              <a:rPr lang="es-ES" sz="4000" dirty="0" smtClean="0"/>
              <a:t> </a:t>
            </a:r>
            <a:r>
              <a:rPr lang="es-ES" sz="4000" dirty="0"/>
              <a:t>líder en cierta </a:t>
            </a:r>
            <a:endParaRPr lang="es-ES" sz="4000" dirty="0" smtClean="0"/>
          </a:p>
          <a:p>
            <a:pPr lvl="0"/>
            <a:r>
              <a:rPr lang="es-ES" sz="4000" dirty="0" smtClean="0"/>
              <a:t>categoría de</a:t>
            </a:r>
          </a:p>
          <a:p>
            <a:pPr lvl="0"/>
            <a:r>
              <a:rPr lang="es-ES" sz="4000" dirty="0" smtClean="0"/>
              <a:t> </a:t>
            </a:r>
            <a:r>
              <a:rPr lang="es-ES" sz="4000" dirty="0"/>
              <a:t>productos.</a:t>
            </a:r>
            <a:endParaRPr lang="es-PE" sz="4000" dirty="0"/>
          </a:p>
        </p:txBody>
      </p:sp>
      <p:pic>
        <p:nvPicPr>
          <p:cNvPr id="3074" name="Picture 2" descr="http://1.bp.blogspot.com/_5wNcBc_ewKY/RxLhAQcfJ4I/AAAAAAAAABc/gRZUK3GPkow/s320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946" y="1988840"/>
            <a:ext cx="4203581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292080" y="5222122"/>
            <a:ext cx="36304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PE" sz="3200" dirty="0" smtClean="0">
                <a:latin typeface="Arial" pitchFamily="34" charset="0"/>
                <a:cs typeface="Arial" pitchFamily="34" charset="0"/>
              </a:rPr>
              <a:t>“No </a:t>
            </a:r>
            <a:r>
              <a:rPr lang="es-PE" sz="3200" dirty="0">
                <a:latin typeface="Arial" pitchFamily="34" charset="0"/>
                <a:cs typeface="Arial" pitchFamily="34" charset="0"/>
              </a:rPr>
              <a:t>vende </a:t>
            </a:r>
            <a:r>
              <a:rPr lang="es-PE" sz="3200" dirty="0" smtClean="0">
                <a:latin typeface="Arial" pitchFamily="34" charset="0"/>
                <a:cs typeface="Arial" pitchFamily="34" charset="0"/>
              </a:rPr>
              <a:t>dulce</a:t>
            </a:r>
          </a:p>
          <a:p>
            <a:r>
              <a:rPr lang="es-PE" sz="3200" dirty="0" smtClean="0">
                <a:latin typeface="Arial" pitchFamily="34" charset="0"/>
                <a:cs typeface="Arial" pitchFamily="34" charset="0"/>
              </a:rPr>
              <a:t>      vende salud” </a:t>
            </a:r>
            <a:endParaRPr lang="es-PE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1902" y="374754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3600" b="1" dirty="0" smtClean="0">
                <a:solidFill>
                  <a:srgbClr val="12BFE8"/>
                </a:solidFill>
              </a:rPr>
              <a:t> Posicionamiento </a:t>
            </a:r>
            <a:r>
              <a:rPr lang="es-ES" sz="3600" b="1" dirty="0">
                <a:solidFill>
                  <a:srgbClr val="12BFE8"/>
                </a:solidFill>
              </a:rPr>
              <a:t>por </a:t>
            </a:r>
            <a:r>
              <a:rPr lang="es-ES" sz="3600" b="1" dirty="0" smtClean="0">
                <a:solidFill>
                  <a:srgbClr val="12BFE8"/>
                </a:solidFill>
              </a:rPr>
              <a:t>calidad o precio</a:t>
            </a:r>
          </a:p>
          <a:p>
            <a:pPr lvl="0">
              <a:buFont typeface="Arial" pitchFamily="34" charset="0"/>
              <a:buChar char="•"/>
            </a:pPr>
            <a:endParaRPr lang="es-ES" sz="3600" b="1" dirty="0"/>
          </a:p>
          <a:p>
            <a:pPr lvl="0"/>
            <a:r>
              <a:rPr lang="es-ES" sz="3600" dirty="0"/>
              <a:t>E</a:t>
            </a:r>
            <a:r>
              <a:rPr lang="es-ES" sz="3600" dirty="0" smtClean="0"/>
              <a:t>l </a:t>
            </a:r>
            <a:r>
              <a:rPr lang="es-ES" sz="3600" dirty="0"/>
              <a:t>producto se posiciona </a:t>
            </a:r>
            <a:endParaRPr lang="es-ES" sz="3600" dirty="0" smtClean="0"/>
          </a:p>
          <a:p>
            <a:pPr lvl="0"/>
            <a:r>
              <a:rPr lang="es-ES" sz="3600" dirty="0" smtClean="0"/>
              <a:t>como </a:t>
            </a:r>
            <a:r>
              <a:rPr lang="es-ES" sz="3600" dirty="0"/>
              <a:t>el que ofrece el </a:t>
            </a:r>
            <a:endParaRPr lang="es-ES" sz="3600" dirty="0" smtClean="0"/>
          </a:p>
          <a:p>
            <a:pPr lvl="0"/>
            <a:r>
              <a:rPr lang="es-ES" sz="3600" dirty="0" smtClean="0"/>
              <a:t>mejor</a:t>
            </a:r>
            <a:r>
              <a:rPr lang="es-ES" sz="3600" dirty="0"/>
              <a:t> </a:t>
            </a:r>
            <a:r>
              <a:rPr lang="es-ES" sz="3600" dirty="0" smtClean="0"/>
              <a:t>valor, </a:t>
            </a:r>
            <a:r>
              <a:rPr lang="es-ES" sz="3600" dirty="0"/>
              <a:t>es </a:t>
            </a:r>
            <a:r>
              <a:rPr lang="es-ES" sz="3600" dirty="0" smtClean="0"/>
              <a:t>decir</a:t>
            </a:r>
          </a:p>
          <a:p>
            <a:pPr lvl="0"/>
            <a:r>
              <a:rPr lang="es-ES" sz="3600" dirty="0" smtClean="0"/>
              <a:t> </a:t>
            </a:r>
            <a:r>
              <a:rPr lang="es-ES" sz="3600" dirty="0"/>
              <a:t>la mayor cantidad </a:t>
            </a:r>
            <a:endParaRPr lang="es-ES" sz="3600" dirty="0" smtClean="0"/>
          </a:p>
          <a:p>
            <a:pPr lvl="0"/>
            <a:r>
              <a:rPr lang="es-ES" sz="3600" dirty="0" smtClean="0"/>
              <a:t>de </a:t>
            </a:r>
            <a:r>
              <a:rPr lang="es-ES" sz="3600" dirty="0"/>
              <a:t>beneficios </a:t>
            </a:r>
            <a:r>
              <a:rPr lang="es-ES" sz="3600" dirty="0" smtClean="0"/>
              <a:t>a</a:t>
            </a:r>
          </a:p>
          <a:p>
            <a:pPr lvl="0"/>
            <a:r>
              <a:rPr lang="es-ES" sz="3600" dirty="0" smtClean="0"/>
              <a:t> </a:t>
            </a:r>
            <a:r>
              <a:rPr lang="es-ES" sz="3600" dirty="0"/>
              <a:t>un precio razonable</a:t>
            </a:r>
            <a:endParaRPr lang="es-PE" sz="3600" dirty="0"/>
          </a:p>
        </p:txBody>
      </p:sp>
      <p:pic>
        <p:nvPicPr>
          <p:cNvPr id="4098" name="Picture 2" descr="http://1.bp.blogspot.com/_5wNcBc_ewKY/RxLgiQcfJ3I/AAAAAAAAABU/rJ_HD5onrRY/s320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652" y="2636912"/>
            <a:ext cx="4550433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7887" y="794902"/>
            <a:ext cx="82868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4000" b="1" dirty="0" smtClean="0">
                <a:solidFill>
                  <a:srgbClr val="12BFE8"/>
                </a:solidFill>
              </a:rPr>
              <a:t> Posicionamiento </a:t>
            </a:r>
            <a:r>
              <a:rPr lang="es-ES" sz="4000" b="1" dirty="0">
                <a:solidFill>
                  <a:srgbClr val="12BFE8"/>
                </a:solidFill>
              </a:rPr>
              <a:t>por </a:t>
            </a:r>
            <a:r>
              <a:rPr lang="es-ES" sz="4000" b="1" dirty="0" smtClean="0">
                <a:solidFill>
                  <a:srgbClr val="12BFE8"/>
                </a:solidFill>
              </a:rPr>
              <a:t>competidor</a:t>
            </a:r>
          </a:p>
          <a:p>
            <a:pPr lvl="0">
              <a:buFont typeface="Arial" pitchFamily="34" charset="0"/>
              <a:buChar char="•"/>
            </a:pPr>
            <a:endParaRPr lang="es-ES" sz="3600" b="1" dirty="0" smtClean="0">
              <a:solidFill>
                <a:srgbClr val="12BFE8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s-ES" sz="3600" b="1" dirty="0" smtClean="0">
              <a:solidFill>
                <a:srgbClr val="12BFE8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s-PE" sz="3600" dirty="0"/>
              <a:t> </a:t>
            </a:r>
            <a:r>
              <a:rPr lang="es-PE" sz="3600" dirty="0" smtClean="0"/>
              <a:t>Se </a:t>
            </a:r>
            <a:r>
              <a:rPr lang="es-PE" sz="3600" dirty="0"/>
              <a:t>afirma que el </a:t>
            </a:r>
            <a:r>
              <a:rPr lang="es-PE" sz="3600" dirty="0" smtClean="0"/>
              <a:t>producto </a:t>
            </a:r>
            <a:r>
              <a:rPr lang="es-PE" sz="3600" dirty="0"/>
              <a:t>es </a:t>
            </a:r>
            <a:r>
              <a:rPr lang="es-PE" sz="3600" dirty="0" smtClean="0"/>
              <a:t>mejor</a:t>
            </a:r>
          </a:p>
          <a:p>
            <a:pPr lvl="0"/>
            <a:r>
              <a:rPr lang="es-PE" sz="3600" dirty="0" smtClean="0"/>
              <a:t> </a:t>
            </a:r>
            <a:r>
              <a:rPr lang="es-PE" sz="3600" dirty="0"/>
              <a:t>en algún sentido </a:t>
            </a:r>
            <a:r>
              <a:rPr lang="es-PE" sz="3600" dirty="0" smtClean="0"/>
              <a:t>o varios </a:t>
            </a:r>
            <a:r>
              <a:rPr lang="es-PE" sz="3600" dirty="0"/>
              <a:t>en </a:t>
            </a:r>
            <a:r>
              <a:rPr lang="es-PE" sz="3600" dirty="0" smtClean="0"/>
              <a:t>relación</a:t>
            </a:r>
          </a:p>
          <a:p>
            <a:pPr lvl="0"/>
            <a:r>
              <a:rPr lang="es-PE" sz="3600" dirty="0" smtClean="0"/>
              <a:t> </a:t>
            </a:r>
            <a:r>
              <a:rPr lang="es-PE" sz="3600" dirty="0"/>
              <a:t>al competidor. </a:t>
            </a:r>
            <a:endParaRPr lang="es-ES" sz="3600" b="1" dirty="0"/>
          </a:p>
        </p:txBody>
      </p:sp>
      <p:sp>
        <p:nvSpPr>
          <p:cNvPr id="4" name="AutoShape 2" descr="data:image/jpeg;base64,/9j/4AAQSkZJRgABAQAAAQABAAD/2wBDAAkGBwgHBgkIBwgKCgkLDRYPDQwMDRsUFRAWIB0iIiAdHx8kKDQsJCYxJx8fLT0tMTU3Ojo6Iys/RD84QzQ5Ojf/2wBDAQoKCg0MDRoPDxo3JR8lNzc3Nzc3Nzc3Nzc3Nzc3Nzc3Nzc3Nzc3Nzc3Nzc3Nzc3Nzc3Nzc3Nzc3Nzc3Nzc3Nzf/wAARCACNALgDASIAAhEBAxEB/8QAGwABAAEFAQAAAAAAAAAAAAAAAAQBAgMFBgf/xAA6EAACAQMCBAQEAwYFBQAAAAABAgMABBEFIQYSMUETIlFhFDJxgUKRoSMkUsHR8AcVQ2JyJTSiseH/xAAaAQEAAgMBAAAAAAAAAAAAAAAAAQQCAwUG/8QAMBEAAgIBAwMCBQMDBQAAAAAAAAECAxEEITESQVEFYRMicYGRMsHwFCOxQlKh0eH/2gAMAwEAAhEDEQA/APcaUpQClKUApSlAKUpQClDUa+u1tLd5WBYgHlQdWPoPc1DaXINTxXr0eiaezR4e7kBEKEZ39T7D9a8207j3XNNuhLfSm8s3bLxyIAQO/IRjH6ittrN8dSnlklCsJFKBtsZ7DODgem5z7HauW1maVrFbeQQtIjANIJAxCjoCP0zW6E030Rjnz7HOsk31WSn044Xk9w02+g1Kwt720fngnjEiN6g1Lrif8KLgycL+CXDG3uHTGc4BPN/Ou1zWE49Mmi7VPrgpeStKUrE2CrSQDVTXPcU64dOh8C1R5LmQf6Yz4Yx1NMruSl1PBLuNfsbe/wDg3djIBlmAyq+xPrWxgniuI1kgkV0bcMpyDXmCNHMw8aF0kYnrkZPf0PWtpoc/+WXHipKTG3zIeh36E9M+h+1TNxjHJenpIOHVXLOD0GlY4ZVmiSSM5VwCD7VeDUIoFaUpQClKUApSlAKUpQClKtZgoJOwqG8bgxXlzDaW7zzyKkaDJJNczqWuWzalFYSXLR3cg541jjD+Gg35nydge+O1cnxprj6rxLa6PcXi6bpwbmWZxlXK5PMce4wAcb49RU7VzcXcLPpbpaXs6oGmltiZQuPk3XY9AObpgZFVL7KsqNv6X+M++DNxklmK3NLrayaZeQzpDH8HdHMgIHlcjzDm3AwcNv0ye1arULuGS1aPmbKEIiqq4bBO7MCcnB7bZ7mu41uwt73TZ15iPFUCOUqF5pFUjnbbABOQf6mvOBHK7eEFy52ATcmt/ot9VqnvmUNm+zXZ/scT1SE65KKW0v8APdfuS+HOI7zhy7a4slEsTr+1gYkCQDofY+9etcLcYadxGPDhLQXarzPbSkc2PUHuK8l+BtoY4omWToDK/oT2wem+wq/RbC9fiezXRg/jxyK6sw5eVR8xbHbG3vn3roz6LllJp+5FM7dNJQbyj3oHNVq1Ohz1qHq2pQaZaNPOwGPlXO7GqTaSyzsox65q9vpNmZ5nXm6KueprhzdyXweUIEMoz4rN5j747VqZby44lmvrx5CAOaO23IAI6sMb+w+hPepGhRXUFkg1CQPMB5n7Mw6kfXr/AHvUm3Pngu1VqPJsxELh1VFzzKFYY3UjvRYZYUuAUUvDjmDDOxOx/SpenSxG6iZGUq55cqe/99qgSyyG/uObfnkKMB3UHf8AQfpSjqUug2RzGxYOu4UlL6Wqk5KOw/Pf+dboVxGh6iNKuzFPnwJMZbrg9m+hrtI5FkUOjBlIyCOlXpRwaNZS67W8bPgyUpSsSqKUpQClKUAoaZrHNKkUTSSMFRRksxwAKEN4Ks4VSzEBRuSe1cBxbxLP48kFv5YI08RXDYLMPX2zjb+RrT8Ycc/F6iljYzJFCp5h4hwJCM7t6LscfT16a+yuINZt5o2nBuEVAzBd0OCQ6hvwkk4z1wfpVP1CU6IJtfL39ix6fOq6zp/j+hbc6Dc8TxiS21m1W0SclC8LeJGzb8h3GcZwMY6D0qVBpuk6Y8mpatf3up6hMwRVumCmVgMDCdxsAObPTYVHsZ5NGuoordf3uSPwfhlHOzN6gexGQWxtWttINU166Z4JY7RbuURfE3DkPM2PlBAydt8KAoFcv4V9zalNqHZLl/U6/wDSWyknlKHl+PbuyTqmo3+pyPBO9vFGhylq04AXP4mPTO/ff2xvWKeyn0W9SOSS3mMkKB1MwPzY3AGDy5X8qiW+jy+JOkMIiWH9jNcGQGMupIYqcdM9hvsdq6OLTP8AMLq0XSbV7teU80swYxg7BiB8qnyrsdsYIAOc9qmDjVCMcKG+Ulz4+557X6SFeunGp5ezUm/z9ln/ALIVtpZm1GC3VklNwSqCM9WwSSR1we+/YHbevUuGuH7XQ7UiJFNxJgzS/wARx29B7Vg4b4YttGeW4wGuJGJzjaNc/KP6963V3cxWsJllO3YDqT6VYeeOpv8Ang1VQ/1Tik/zj7lt7dRWUDSynYDYdyfSvG+Jta1fV7x0FtL4meVEUeRV9idvv3rp9Z1We/clgF5to1BHlHt3JrDCivjfHpVe6MsbrB0qIRlw9zS8OWNzaadDZzyAzxu7uFJ8wYk9+oHNjt0zW7ubS3v9PktrppYU5d2DcrL7gg/rXPcVa8mn5tbIK98QCM9Iwe5q7hSzv7y3F1rV3NcRggqkgAUEbjYAZPffpsBvVaUsLPcttxS6To9BtAk6N40ksMClo2c5Ztz5ifvgfc+lZOXM8j5/EfuSf7FSOc29ngZE1z5sgfKlVtSrfu3MihuhPUf3/eelXNDVKTdszZVDH9zHAit4rlhFMxX+EjsanwQX2ihpIJfHizsgPlb7djSZWjjVo0UOo8pABII7k53GM7Y/KorTyTI0M7cyMeZgw3zXQcfibkScrtk9jq7C9jvbZZ4W2bqO4PoaVpeG41tZTCswkEic3Kv4cYH364+1KpvnY5d8FXY1Hg6WlKVBrFKHpUe6uYrS3e4uJVjijHM7McAChDeFll880cEbyzMEjReZmPQAd6894x1O41f4GCwkBsrhQ5TDczjOQSACQMDbPf8AS7X+JE1W2ktxzC3mBCRw5aWZO+MDA98cxGd8GuQe+1bU7V49A024FrEMNIqFmIAxgk5zgDGN/oK1u/4Ui3R6dLW14jsn3eyx+5G1rTbG3jRrq6jduTcKqvzD/aM7/wDrruMVF01JpZbeHSIfgo2Qxx3coJdgMZVSB12HlXcnG9dTDocFy9jcwwRz3MWiC7WBz/3M7EhSxPXGOh26Uv8AWZtJTQROsep3z2c4kRW5cc7LgqUHswBA3GcVrttnYn1PCZ0dFotNpmvhR65rO74XPC4+7JHD2iWPDmqaVqD3hLXDzwym65FCMFzkYJwTjoTnffBrV2+sGXRE0a5hnv7qOV2kuLe4xDchzzEO2OYruAcYBA64qH8NPeRww3jJHawsWgsLZcJFuc9AffJPMeucV2vDnCIuoQ94hisjusIzmQe5zuPqSfpWUNPJrOOmP+THVa+qMn1P4lntsljON/vwjVcL8L3F5HaMPCSCKWYyMhIXD9EQAYIzg9dtxnevSrGxhs4+SIemW6Z/p9BtUiGGOGJI4kVEQYVVGABWO8uYbOBp53CRqMk561u2SwjkTnO2TnPlvP58Fbm4itITJKwVVrzu+4kGp3VwoyCmVRT0C+o9c7VbxTrV1qKmG1Xm8Ty4B2iHufXG2agaXAFkL3QWSSRy0knLjPoSPQelWqYVxh1zf0E65J4S+pSS1juTG8w5vDcMmCQVPYg1OXy5aUkKvViMff6VZKkcbMVcLbDcyOcBR7lqh3vEGmWrAWzS3khG/IvKgP8AyPUfQGsdXZD5YzlhLlFzRaO21OVUcv8A4Od4s0aRuI7KWIF/jnSEhRnz5wD9MdfpXdXcunaSkVtdTpDbxdifNJg5OF6kk5PSuRS91zVzjS7SfljyMWsZYjO5BkO/2BH0qbJoGmw6LpN1dzzrd3t0YJpI/MA5YgBubGOXBztnOa4s8WP5ePc7C9OjW18eWG+0d35/nJXUeK1mmY2Nm8jv0acbD0winJ/P7U4c1S7vr6cXc7PiMcqkBVU53wBsK22q2VppUl3plvpZkYIGtZbe2KNb4GfFe4Y4P9itPwloesT6gJTZyJHLESZHxynOCM9cH2O9b6p2q6PU8pfhF+Fmk/p5NJR8Nvc7LN3YRKZIl8AnPISCP/mevvithp/7/wAz26OoYnnYpgsPr379KlafoMcSp8bI1yy4IVieVcDbat0qKoAUAAdABXQdrfPJ5m/Uwf6Vl+exrdN0iKykeXmLyN1OMYFK2mKVqk3J5ZRsk7HmW7FKVhu7mK0haWZwqL3oQXTypDE8krBEUZLHtXm/+Il/qLafHeQRhrLn5QMZ8M9FYg7ZJ9c4OPXNdDc3M+pzKxBEQPkiB/U+9SVs1ktZra4hEsEylZYmGzDofvUzg3F4eGZ0W1wtjKyPUl2Z5jxFDqumTw6Rp3xDXM9qstzcR5Lzsc+Xm7IvpkDfepF/q+maTqVvf6DfJdBLAWtlZxK2I2YYZnPT3x1YgfWsnFllxBZOLW61mdtFYYt5RjLqPwMRg5HfmOD7nONNbxRWoSO1h5JC3KW+aXr69s9MbdehrRVpbLJfKsLy/wBjs6n1PSaeqPxH1PfaPfP+7K28YW6MkEt3LcW8+rRQMtraLbR28icx5B3K53J32Of+JA3nxme+uC3IzzyYV2QhnP8AtJ6Ae2APRRWPSdJlv7hYILcc56AD8znsNz7b16hw/wAO22kRhyqSXB6ycvy+w9KvqmvTLzI8zd6lqPUbPlXRBeNv/WQeH+FUt8T6gA8h3EZ+Uemdzn79K6oLjAFVArFc3KWyBpD1OFHcmtEpOTyzdXVGtYRfJIsalmOAK5Tiu4MstqvKTH5mKdjgrnP5/rWxkumuJCzbAHYdhWj4u0+XU9JuYYMm4j/bQj+PAwyj++pFYdbgupLJZprjZZGEnhN8nOT31nNeiG2d7ieRiEgth4u+2ehC9hnftUHV7zU7KeKzFnHFPKCyKri4kGPYDAPtg9/SrOGY5W0PX5dPVzqKxxqgTaRYyfPy984z032Her+GLfwdK1Yyf9PurmPwrW7nBiBbqyhjjBOOv9Kpy1FlsVHhPweqr0On005Sx1OOFvy28b/RZ8POGW6Np8mp3WqW+tpcNeRWLT263HMOUj8QU49R0rYaTo2m2mv6ZpF/ZtfT3UInmkdyI4+YMQAo6gcu5Pcisa8VRaXHpiSmPUrq1t5Yp5UfykN8qc5G+MDJGenrWfRdQ1B7Kxlcvc3UMQVGkgEPKNtmk3Zh3wAAcDNYQjBtJbszvepcZSx0xeySeFndZXhd+3JKtrmDRbTTS2p2r/CuY5lnkPNHyNgokS/MxAPmO9QbnU5tba50+x0pLu1e6ae2klVg0ZYb5Xp1LdT36Vs9F4K+Lne8v2aWSVi7yMMAknJwOprvdO0210+FY7aFEwMZAANblVNrfZHOv1em08sr55/hJ89v57HM6Dwpc/DQDWbyafwxjwnkZxscg7nA7dj0zmuuihWJAsaqqjoBWQDFVqzGKisI4VtsrZOUimKrSlSaxSlKAGuc4ntpWnt5yxMKjl5eyn1+9dHVksayxtG4BVhgg1KeGQ1k5+yKxRhlIJb07VPhnBxzfpWnubObTLvCnNvIfKSelZo7gKMg1k3kxxgm30FvdwPBcRiSGb516b/xD0NcaODJINSWGzb4i2lJZZSR+yG2ze/Xeurs45b1z4Xlh6NJ/IVu4YI4ECRKFUdqyja6/wBJhOmFjUpLdETSdKt9Mh5IUBdt3kPVj61sBSla223lm1JJYQrn+JnZJ7Yg4HK357V0FaviCze7sswjMsR51HqMbisWSaaCXbrWctzgENyupyrHoD7+1aeC5Hr36GpkdwPWiBz3EGg3kd62rcOtJBdkk3FvG2Dk/jXsQepHQ9RvWgbTdR1RhcaxqDvvjd+Ygew6D7A16SjiQAY6dD3H0qXHoNtdftrqIc5PzDysfritL09bll/jsdvS+s2VRUZrLXDxv9MnEaJw5GXUWVsZHH+tIQT713WmaBDb4kuMSy/+I+1bW2toraIRwoFUdAKzVvSUViKwU9V6hbe+digGKrSlCgKUpQClKUApSlAKUpQGK4hjniaOVQUI39q0CaIfjOWW4zajoAMM3sTW+aUF+Rd/WjIGUg9KlEF8caRoERQqgYAHYVfWBHKeVj5exrODUEilKUApSqMwUEnoKA5/WuH1uJWubN1ilO7q3ysfX2NaqDSNS8QK8aLv83iDFdS8jSn0XsKAUBj07TI7VcuQ8h6nGwrY1HRyOtZwQaArSlKAUpSgFKUoBSlKAUpSgFYpm6KOprLVrKG+tAY0QDoN6vAoFxVakgsZe2M5/SsPxARwqjKjZmP8qzSAtsOh61j8GpQeSQDkZG4qtYkUpWQHNYklaw3G6gDvWarHXOKAjqtXhayctCNvagMTEKpJ2FWCU/g/Wr2TxDudhVvgj8BP0NQbEo9zLHLnZtqzVFCFeu9ZUJFSYtGWlUBzVaGIpSlAKUpQClKUApSlAKUpQFMUxVaUBTFMVWlAKUpQCqEVWlAWBcAiqhcVdSgLcUxV1KAtxVRVaUApSlAKUpQClKUB/9k="/>
          <p:cNvSpPr>
            <a:spLocks noChangeAspect="1" noChangeArrowheads="1"/>
          </p:cNvSpPr>
          <p:nvPr/>
        </p:nvSpPr>
        <p:spPr bwMode="auto">
          <a:xfrm>
            <a:off x="155575" y="-601663"/>
            <a:ext cx="1638300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" name="AutoShape 4" descr="http://www.colgateprofesional.com.gt/LeadershipGT/Products/Images/ProductShot_ColgateJuniorBarbie.jpg"/>
          <p:cNvSpPr>
            <a:spLocks noChangeAspect="1" noChangeArrowheads="1"/>
          </p:cNvSpPr>
          <p:nvPr/>
        </p:nvSpPr>
        <p:spPr bwMode="auto">
          <a:xfrm>
            <a:off x="63500" y="-136525"/>
            <a:ext cx="415290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38142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2.bp.blogspot.com/_5wNcBc_ewKY/RxLemgcfJ1I/AAAAAAAAABE/I25DCBl9zGY/s320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328587" cy="4320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35493" y="398903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PE" sz="3200" dirty="0"/>
              <a:t>No vende productos para el cuidado bucal, personal y del hogar, vende calidad con respecto a otros competidores.</a:t>
            </a:r>
          </a:p>
        </p:txBody>
      </p:sp>
    </p:spTree>
    <p:extLst>
      <p:ext uri="{BB962C8B-B14F-4D97-AF65-F5344CB8AC3E}">
        <p14:creationId xmlns:p14="http://schemas.microsoft.com/office/powerpoint/2010/main" val="2775893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357166"/>
            <a:ext cx="8358246" cy="1143008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  <a:alpha val="2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42910" y="500042"/>
            <a:ext cx="81732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Importancia del Posicionamiento</a:t>
            </a:r>
            <a:endParaRPr lang="es-E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5720" y="2285992"/>
            <a:ext cx="84296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/>
              <a:t>Si la segmentación de los mercados es importante no esta de más resaltar la importancia del posicionamiento de un producto en el mercado y en los submercados, ya que cuando hay una aceptación y un liderazgo marcado en las mentes de los consumidores es mucho más fácil obtener grandes niveles de utilidades por las ventas.</a:t>
            </a:r>
            <a:endParaRPr lang="es-PE" sz="3200" dirty="0"/>
          </a:p>
          <a:p>
            <a:pPr algn="just"/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071538" y="214314"/>
          <a:ext cx="7572428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 rot="17755290">
            <a:off x="-934558" y="1897512"/>
            <a:ext cx="51770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ESTRATEGIAS DE</a:t>
            </a:r>
          </a:p>
          <a:p>
            <a:pPr algn="ctr"/>
            <a:r>
              <a:rPr lang="es-E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POSICIONAMIENTO</a:t>
            </a:r>
            <a:endParaRPr lang="es-E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71472" y="714356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dirty="0"/>
          </a:p>
        </p:txBody>
      </p:sp>
      <p:sp>
        <p:nvSpPr>
          <p:cNvPr id="5" name="4 Rectángulo"/>
          <p:cNvSpPr/>
          <p:nvPr/>
        </p:nvSpPr>
        <p:spPr>
          <a:xfrm>
            <a:off x="0" y="21429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a.- Elegir el concepto de Posicionamiento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1455" y="1844824"/>
            <a:ext cx="85010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E" sz="3200" dirty="0" smtClean="0"/>
              <a:t> Se realizan estudios de 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Posicionamiento para saber 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como ven los miembros de 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un mercado, la meta los 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productos o las tiendas 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de a Competencia en 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las dimensiones 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importantes</a:t>
            </a:r>
            <a:endParaRPr lang="es-PE" sz="3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85786" y="442913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dirty="0"/>
          </a:p>
        </p:txBody>
      </p:sp>
      <p:pic>
        <p:nvPicPr>
          <p:cNvPr id="10" name="Picture 2" descr="http://mujeresemprendedoras.info/wp-content/uploads/marketin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76" y="3429000"/>
            <a:ext cx="3864704" cy="31564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Nube"/>
          <p:cNvSpPr/>
          <p:nvPr/>
        </p:nvSpPr>
        <p:spPr>
          <a:xfrm>
            <a:off x="683568" y="520961"/>
            <a:ext cx="7893754" cy="4896544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r>
              <a:rPr lang="es-PE" sz="3200" dirty="0" smtClean="0">
                <a:solidFill>
                  <a:schemeClr val="bg1"/>
                </a:solidFill>
              </a:rPr>
              <a:t>Los </a:t>
            </a:r>
            <a:r>
              <a:rPr lang="es-PE" sz="3200" dirty="0">
                <a:solidFill>
                  <a:schemeClr val="bg1"/>
                </a:solidFill>
              </a:rPr>
              <a:t>resultados de esta investigación se </a:t>
            </a:r>
            <a:r>
              <a:rPr lang="es-PE" sz="3200" dirty="0" smtClean="0">
                <a:solidFill>
                  <a:schemeClr val="bg1"/>
                </a:solidFill>
              </a:rPr>
              <a:t>vacían </a:t>
            </a:r>
            <a:r>
              <a:rPr lang="es-PE" sz="3200" dirty="0">
                <a:solidFill>
                  <a:schemeClr val="bg1"/>
                </a:solidFill>
              </a:rPr>
              <a:t>en un mapa de percepción que sitúan la marca u organización en relación con sus alternativas en la dimensión de que se </a:t>
            </a:r>
            <a:r>
              <a:rPr lang="es-PE" sz="3200" dirty="0" smtClean="0">
                <a:solidFill>
                  <a:schemeClr val="bg1"/>
                </a:solidFill>
              </a:rPr>
              <a:t>trate.</a:t>
            </a:r>
            <a:endParaRPr lang="es-PE" sz="3200" dirty="0">
              <a:solidFill>
                <a:schemeClr val="bg1"/>
              </a:solidFill>
            </a:endParaRPr>
          </a:p>
          <a:p>
            <a:pPr algn="ctr"/>
            <a:endParaRPr lang="es-P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51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90896"/>
            <a:ext cx="864396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.- Diseñar la dimensión o característica que mejor comunica la posición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596" y="2643182"/>
            <a:ext cx="85010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PE" sz="3200" dirty="0" smtClean="0"/>
              <a:t>  Una posición puede comunicarse con una marca, lema o apariencia u otras peculiaridades del producto, el lugar donde se vende, el aspecto de los empleados, etc.</a:t>
            </a:r>
            <a:endParaRPr lang="es-PE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596" y="514351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PE" sz="3200" dirty="0"/>
              <a:t> </a:t>
            </a:r>
            <a:r>
              <a:rPr lang="es-PE" sz="3200" dirty="0" smtClean="0"/>
              <a:t>Sin embargo algunas características son mas eficaces que otras.</a:t>
            </a:r>
            <a:endParaRPr lang="es-P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" y="53624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a.- Coordinar los componentes de la Mezcla de Marketing</a:t>
            </a:r>
            <a:endParaRPr lang="es-E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5220" y="2295743"/>
            <a:ext cx="85010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E" sz="3200" dirty="0"/>
              <a:t> </a:t>
            </a:r>
            <a:r>
              <a:rPr lang="es-PE" sz="3200" dirty="0" smtClean="0"/>
              <a:t>Todos los componentes: 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Producto, precio, 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promoción y distribución 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deben completar la</a:t>
            </a:r>
          </a:p>
          <a:p>
            <a:pPr>
              <a:buFont typeface="Arial" pitchFamily="34" charset="0"/>
              <a:buChar char="•"/>
            </a:pPr>
            <a:r>
              <a:rPr lang="es-PE" sz="3200" dirty="0" smtClean="0"/>
              <a:t> posición pretendida.</a:t>
            </a:r>
            <a:endParaRPr lang="es-PE" sz="3200" dirty="0"/>
          </a:p>
        </p:txBody>
      </p:sp>
      <p:pic>
        <p:nvPicPr>
          <p:cNvPr id="7" name="Picture 2" descr="1x1.trans Estrategias de marketing empresar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43" y="3573016"/>
            <a:ext cx="3991967" cy="29879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332656"/>
            <a:ext cx="8572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BENEFICIOS</a:t>
            </a:r>
            <a:endParaRPr lang="es-E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303" y="1700808"/>
            <a:ext cx="87154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s-ES" sz="4000" dirty="0"/>
              <a:t>Permite la identificación de las necesidades de los clientes dentro de un submercados y el </a:t>
            </a:r>
            <a:r>
              <a:rPr lang="es-ES" sz="4000" dirty="0" smtClean="0"/>
              <a:t>diseño </a:t>
            </a:r>
            <a:r>
              <a:rPr lang="es-ES" sz="4000" dirty="0"/>
              <a:t>más eficaz de la mezcla de </a:t>
            </a:r>
            <a:r>
              <a:rPr lang="es-ES" sz="4000" dirty="0" smtClean="0"/>
              <a:t>marketing.</a:t>
            </a:r>
          </a:p>
          <a:p>
            <a:pPr marL="571500" indent="-571500">
              <a:buFont typeface="Arial" pitchFamily="34" charset="0"/>
              <a:buChar char="•"/>
            </a:pPr>
            <a:endParaRPr lang="es-ES" sz="4000" dirty="0" smtClean="0"/>
          </a:p>
          <a:p>
            <a:pPr marL="571500" lvl="0" indent="-571500">
              <a:buFont typeface="Arial" pitchFamily="34" charset="0"/>
              <a:buChar char="•"/>
            </a:pPr>
            <a:r>
              <a:rPr lang="es-ES" sz="4000" dirty="0"/>
              <a:t>C</a:t>
            </a:r>
            <a:r>
              <a:rPr lang="es-ES" sz="4000" dirty="0" smtClean="0"/>
              <a:t>rea </a:t>
            </a:r>
            <a:r>
              <a:rPr lang="es-ES" sz="4000" dirty="0"/>
              <a:t>una oferta de producto o servicio más afinada y pone el </a:t>
            </a:r>
            <a:r>
              <a:rPr lang="es-ES" sz="4000" dirty="0" smtClean="0"/>
              <a:t>precio apropiado </a:t>
            </a:r>
            <a:r>
              <a:rPr lang="es-ES" sz="4000" dirty="0"/>
              <a:t>para el público </a:t>
            </a:r>
            <a:r>
              <a:rPr lang="es-MX" sz="4000" dirty="0" smtClean="0"/>
              <a:t>objetivo.</a:t>
            </a:r>
            <a:endParaRPr lang="es-MX" sz="4000" dirty="0"/>
          </a:p>
          <a:p>
            <a:pPr marL="571500" indent="-571500">
              <a:buFont typeface="Arial" pitchFamily="34" charset="0"/>
              <a:buChar char="•"/>
            </a:pPr>
            <a:endParaRPr lang="es-PE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Nube"/>
          <p:cNvSpPr/>
          <p:nvPr/>
        </p:nvSpPr>
        <p:spPr>
          <a:xfrm>
            <a:off x="854710" y="476672"/>
            <a:ext cx="7893754" cy="4896544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3200" dirty="0" smtClean="0">
              <a:solidFill>
                <a:schemeClr val="bg1"/>
              </a:solidFill>
            </a:endParaRPr>
          </a:p>
          <a:p>
            <a:pPr algn="ctr"/>
            <a:r>
              <a:rPr lang="es-PE" sz="3600" dirty="0" smtClean="0">
                <a:solidFill>
                  <a:schemeClr val="bg1"/>
                </a:solidFill>
              </a:rPr>
              <a:t>Muchos </a:t>
            </a:r>
            <a:r>
              <a:rPr lang="es-PE" sz="3600" dirty="0">
                <a:solidFill>
                  <a:schemeClr val="bg1"/>
                </a:solidFill>
              </a:rPr>
              <a:t>fracasos de productos son el </a:t>
            </a:r>
            <a:r>
              <a:rPr lang="es-PE" sz="3600" dirty="0" smtClean="0">
                <a:solidFill>
                  <a:schemeClr val="bg1"/>
                </a:solidFill>
              </a:rPr>
              <a:t>resultado de </a:t>
            </a:r>
            <a:r>
              <a:rPr lang="es-PE" sz="3600" dirty="0">
                <a:solidFill>
                  <a:schemeClr val="bg1"/>
                </a:solidFill>
              </a:rPr>
              <a:t>un posicionamiento incongruente que confunde a los Consumidores.</a:t>
            </a:r>
          </a:p>
          <a:p>
            <a:pPr algn="ctr"/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97444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852" y="404664"/>
            <a:ext cx="898214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s-ES" sz="4000" dirty="0"/>
              <a:t>La </a:t>
            </a:r>
            <a:r>
              <a:rPr lang="es-ES" sz="4000" dirty="0" smtClean="0"/>
              <a:t>selección </a:t>
            </a:r>
            <a:r>
              <a:rPr lang="es-ES" sz="4000" dirty="0"/>
              <a:t>de canales de </a:t>
            </a:r>
            <a:r>
              <a:rPr lang="es-ES" sz="4000" dirty="0" smtClean="0"/>
              <a:t>distribución y de comunicación.</a:t>
            </a:r>
          </a:p>
          <a:p>
            <a:pPr marL="571500" indent="-571500">
              <a:buFont typeface="Arial" pitchFamily="34" charset="0"/>
              <a:buChar char="•"/>
            </a:pPr>
            <a:endParaRPr lang="es-ES" sz="4000" dirty="0" smtClean="0"/>
          </a:p>
          <a:p>
            <a:pPr marL="571500" lvl="0" indent="-571500">
              <a:buFont typeface="Arial" pitchFamily="34" charset="0"/>
              <a:buChar char="•"/>
            </a:pPr>
            <a:r>
              <a:rPr lang="es-ES" sz="4000" dirty="0"/>
              <a:t>La empresa enfrenta menos competidores en un segmento específico</a:t>
            </a:r>
            <a:r>
              <a:rPr lang="es-ES" sz="4000" dirty="0" smtClean="0"/>
              <a:t>.</a:t>
            </a:r>
          </a:p>
          <a:p>
            <a:pPr marL="571500" lvl="0" indent="-571500">
              <a:buFont typeface="Arial" pitchFamily="34" charset="0"/>
              <a:buChar char="•"/>
            </a:pPr>
            <a:endParaRPr lang="es-MX" sz="40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es-ES" sz="4000" dirty="0"/>
              <a:t>Se generan nuevas oportunidades de crecimiento y la empresa obtiene una ventaja competitiva considerable. </a:t>
            </a:r>
            <a:endParaRPr lang="es-MX" sz="4000" dirty="0"/>
          </a:p>
          <a:p>
            <a:pPr marL="571500" indent="-571500">
              <a:buFont typeface="Arial" pitchFamily="34" charset="0"/>
              <a:buChar char="•"/>
            </a:pPr>
            <a:endParaRPr lang="es-PE" sz="4000" dirty="0" smtClean="0"/>
          </a:p>
        </p:txBody>
      </p:sp>
    </p:spTree>
    <p:extLst>
      <p:ext uri="{BB962C8B-B14F-4D97-AF65-F5344CB8AC3E}">
        <p14:creationId xmlns:p14="http://schemas.microsoft.com/office/powerpoint/2010/main" val="41722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188640"/>
            <a:ext cx="8572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CARACTERÍSTICAS</a:t>
            </a:r>
            <a:endParaRPr lang="es-E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7158" y="1484784"/>
            <a:ext cx="85725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itchFamily="2" charset="2"/>
              <a:buChar char="v"/>
            </a:pPr>
            <a:r>
              <a:rPr lang="es-ES" sz="2800" b="1" dirty="0">
                <a:solidFill>
                  <a:srgbClr val="12BFE8"/>
                </a:solidFill>
              </a:rPr>
              <a:t>Mensurabilidad: </a:t>
            </a:r>
            <a:endParaRPr lang="es-ES" sz="2800" b="1" dirty="0" smtClean="0">
              <a:solidFill>
                <a:srgbClr val="12BFE8"/>
              </a:solidFill>
            </a:endParaRPr>
          </a:p>
          <a:p>
            <a:pPr lvl="0" algn="just"/>
            <a:r>
              <a:rPr lang="es-ES" sz="2800" dirty="0" smtClean="0"/>
              <a:t>Que </a:t>
            </a:r>
            <a:r>
              <a:rPr lang="es-ES" sz="2800" dirty="0"/>
              <a:t>pueden medir el poder adquisitivo, la cantidad de personas, y el perfil de los que componen cada </a:t>
            </a:r>
            <a:r>
              <a:rPr lang="es-ES" sz="2800" dirty="0" smtClean="0"/>
              <a:t>segmento, </a:t>
            </a:r>
            <a:r>
              <a:rPr lang="es-PE" sz="2800" dirty="0" smtClean="0"/>
              <a:t>es </a:t>
            </a:r>
            <a:r>
              <a:rPr lang="es-PE" sz="2800" dirty="0"/>
              <a:t>el grado en que exista o se pueda obtener información de las características de cada uno de los </a:t>
            </a:r>
            <a:r>
              <a:rPr lang="es-PE" sz="2800" dirty="0" smtClean="0"/>
              <a:t>compradores.</a:t>
            </a:r>
            <a:endParaRPr lang="es-ES" sz="2800" dirty="0" smtClean="0"/>
          </a:p>
          <a:p>
            <a:pPr lvl="0" algn="just"/>
            <a:endParaRPr lang="es-MX" sz="2800" dirty="0"/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es-ES" sz="2800" b="1" dirty="0">
                <a:solidFill>
                  <a:srgbClr val="12BFE8"/>
                </a:solidFill>
              </a:rPr>
              <a:t>Accesibilidad: </a:t>
            </a:r>
            <a:endParaRPr lang="es-ES" sz="2800" b="1" dirty="0" smtClean="0">
              <a:solidFill>
                <a:srgbClr val="12BFE8"/>
              </a:solidFill>
            </a:endParaRPr>
          </a:p>
          <a:p>
            <a:pPr lvl="0" algn="just"/>
            <a:r>
              <a:rPr lang="es-ES" sz="2800" dirty="0" smtClean="0"/>
              <a:t>Debemos </a:t>
            </a:r>
            <a:r>
              <a:rPr lang="es-ES" sz="2800" dirty="0"/>
              <a:t>tener en cuenta una porción del mercado que se pueda atender y alcanzar de manera eficaz.</a:t>
            </a:r>
            <a:endParaRPr lang="es-MX" sz="2800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17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v"/>
            </a:pPr>
            <a:r>
              <a:rPr lang="es-ES" sz="4000" b="1" dirty="0">
                <a:solidFill>
                  <a:srgbClr val="12BFE8"/>
                </a:solidFill>
              </a:rPr>
              <a:t>Sustanciabilidad: </a:t>
            </a:r>
          </a:p>
          <a:p>
            <a:pPr lvl="0" algn="just"/>
            <a:r>
              <a:rPr lang="es-ES" sz="4000" dirty="0"/>
              <a:t>Los segmentos del mercado deberán ser bastantes grandes y rentables</a:t>
            </a:r>
            <a:r>
              <a:rPr lang="es-ES" sz="4000" dirty="0" smtClean="0"/>
              <a:t>.</a:t>
            </a:r>
          </a:p>
          <a:p>
            <a:pPr lvl="0" algn="just"/>
            <a:endParaRPr lang="es-MX" sz="4000" dirty="0"/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es-ES" sz="4000" b="1" dirty="0">
                <a:solidFill>
                  <a:srgbClr val="12BFE8"/>
                </a:solidFill>
              </a:rPr>
              <a:t>Accionamiento: </a:t>
            </a:r>
          </a:p>
          <a:p>
            <a:pPr lvl="0" algn="just"/>
            <a:r>
              <a:rPr lang="es-ES" sz="4000" dirty="0"/>
              <a:t>Se deberá diseñar programas efectivos para atraer a dichos consumidores.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6973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85720" y="214290"/>
          <a:ext cx="8429684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2571736" y="2786058"/>
            <a:ext cx="538478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es-PE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CRITERIOS DE    SEGMENTACION</a:t>
            </a:r>
            <a:endParaRPr lang="es-PE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1142984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sz="3600" dirty="0" smtClean="0"/>
          </a:p>
          <a:p>
            <a:pPr algn="just"/>
            <a:r>
              <a:rPr lang="es-PE" sz="3600" dirty="0" smtClean="0"/>
              <a:t>Es subdividir los mercados en segmentos por su localización ( regiones, países, ciudades). </a:t>
            </a:r>
            <a:endParaRPr lang="es-PE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28596" y="4031088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3600" dirty="0" smtClean="0"/>
              <a:t>Las características geográficas también son </a:t>
            </a:r>
            <a:r>
              <a:rPr lang="es-PE" sz="3600" dirty="0" smtClean="0"/>
              <a:t>mensurables </a:t>
            </a:r>
            <a:r>
              <a:rPr lang="es-PE" sz="3600" dirty="0" smtClean="0"/>
              <a:t>y </a:t>
            </a:r>
            <a:r>
              <a:rPr lang="es-PE" sz="3600" dirty="0" smtClean="0"/>
              <a:t>accesibles</a:t>
            </a:r>
            <a:r>
              <a:rPr lang="es-PE" sz="3600" dirty="0" smtClean="0"/>
              <a:t>, dos condiciones para una segmentación </a:t>
            </a:r>
            <a:r>
              <a:rPr lang="es-PE" sz="3600" dirty="0" smtClean="0"/>
              <a:t>eficaz.</a:t>
            </a:r>
            <a:endParaRPr lang="es-PE" sz="3600" dirty="0"/>
          </a:p>
        </p:txBody>
      </p:sp>
      <p:sp>
        <p:nvSpPr>
          <p:cNvPr id="5" name="4 Rectángulo"/>
          <p:cNvSpPr/>
          <p:nvPr/>
        </p:nvSpPr>
        <p:spPr>
          <a:xfrm>
            <a:off x="1028423" y="500042"/>
            <a:ext cx="4767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GEOGRAFICOS</a:t>
            </a:r>
            <a:endParaRPr lang="es-E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85728"/>
            <a:ext cx="82868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sz="3600" dirty="0" smtClean="0"/>
          </a:p>
          <a:p>
            <a:endParaRPr lang="es-PE" sz="3600" dirty="0"/>
          </a:p>
          <a:p>
            <a:endParaRPr lang="es-PE" sz="4000" dirty="0" smtClean="0"/>
          </a:p>
          <a:p>
            <a:r>
              <a:rPr lang="es-PE" sz="4000" dirty="0" smtClean="0"/>
              <a:t>Las características más comunes son:</a:t>
            </a:r>
          </a:p>
          <a:p>
            <a:endParaRPr lang="es-PE" sz="4000" dirty="0" smtClean="0"/>
          </a:p>
          <a:p>
            <a:pPr>
              <a:buFont typeface="Arial" pitchFamily="34" charset="0"/>
              <a:buChar char="•"/>
            </a:pPr>
            <a:r>
              <a:rPr lang="es-PE" sz="4000" dirty="0"/>
              <a:t> </a:t>
            </a:r>
            <a:r>
              <a:rPr lang="es-PE" sz="4000" dirty="0" smtClean="0"/>
              <a:t> Edad </a:t>
            </a:r>
          </a:p>
          <a:p>
            <a:pPr>
              <a:buFont typeface="Arial" pitchFamily="34" charset="0"/>
              <a:buChar char="•"/>
            </a:pPr>
            <a:r>
              <a:rPr lang="es-PE" sz="4000" dirty="0" smtClean="0"/>
              <a:t> Sexo</a:t>
            </a:r>
          </a:p>
          <a:p>
            <a:pPr>
              <a:buFont typeface="Arial" pitchFamily="34" charset="0"/>
              <a:buChar char="•"/>
            </a:pPr>
            <a:r>
              <a:rPr lang="es-PE" sz="4000" dirty="0" smtClean="0"/>
              <a:t> Etapa dl ciclo vital de la familia</a:t>
            </a:r>
          </a:p>
          <a:p>
            <a:pPr>
              <a:buFont typeface="Arial" pitchFamily="34" charset="0"/>
              <a:buChar char="•"/>
            </a:pPr>
            <a:r>
              <a:rPr lang="es-PE" sz="4000" dirty="0" smtClean="0"/>
              <a:t> Ingreso</a:t>
            </a:r>
          </a:p>
          <a:p>
            <a:pPr>
              <a:buFont typeface="Arial" pitchFamily="34" charset="0"/>
              <a:buChar char="•"/>
            </a:pPr>
            <a:r>
              <a:rPr lang="es-PE" sz="4000" dirty="0" smtClean="0"/>
              <a:t> Educación</a:t>
            </a:r>
            <a:endParaRPr lang="es-PE" sz="4000" dirty="0"/>
          </a:p>
        </p:txBody>
      </p:sp>
      <p:sp>
        <p:nvSpPr>
          <p:cNvPr id="3" name="2 Rectángulo"/>
          <p:cNvSpPr/>
          <p:nvPr/>
        </p:nvSpPr>
        <p:spPr>
          <a:xfrm>
            <a:off x="970515" y="357166"/>
            <a:ext cx="5352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DEMOGRAFICOS</a:t>
            </a:r>
            <a:endParaRPr lang="es-E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339</TotalTime>
  <Words>864</Words>
  <Application>Microsoft Office PowerPoint</Application>
  <PresentationFormat>Presentación en pantalla (4:3)</PresentationFormat>
  <Paragraphs>151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Metro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WIN7</dc:creator>
  <cp:lastModifiedBy>USUARIO</cp:lastModifiedBy>
  <cp:revision>30</cp:revision>
  <dcterms:created xsi:type="dcterms:W3CDTF">2012-10-02T13:22:54Z</dcterms:created>
  <dcterms:modified xsi:type="dcterms:W3CDTF">2012-10-16T23:23:41Z</dcterms:modified>
</cp:coreProperties>
</file>