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7" r:id="rId2"/>
    <p:sldId id="258" r:id="rId3"/>
    <p:sldId id="259" r:id="rId4"/>
    <p:sldId id="260" r:id="rId5"/>
    <p:sldId id="276" r:id="rId6"/>
    <p:sldId id="277" r:id="rId7"/>
    <p:sldId id="261" r:id="rId8"/>
    <p:sldId id="262" r:id="rId9"/>
    <p:sldId id="278" r:id="rId10"/>
    <p:sldId id="263" r:id="rId11"/>
    <p:sldId id="264" r:id="rId12"/>
    <p:sldId id="265" r:id="rId13"/>
    <p:sldId id="266" r:id="rId14"/>
    <p:sldId id="279" r:id="rId15"/>
    <p:sldId id="280" r:id="rId16"/>
    <p:sldId id="267" r:id="rId17"/>
    <p:sldId id="268" r:id="rId18"/>
    <p:sldId id="269" r:id="rId19"/>
    <p:sldId id="270" r:id="rId20"/>
    <p:sldId id="272" r:id="rId21"/>
    <p:sldId id="281" r:id="rId22"/>
    <p:sldId id="273" r:id="rId23"/>
    <p:sldId id="274" r:id="rId24"/>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2"/>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CC3300"/>
    <a:srgbClr val="003300"/>
    <a:srgbClr val="04D21D"/>
    <a:srgbClr val="00D200"/>
    <a:srgbClr val="9900CC"/>
    <a:srgbClr val="CC00FF"/>
    <a:srgbClr val="AF1418"/>
    <a:srgbClr val="C898E2"/>
    <a:srgbClr val="3534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Estilo oscuro 1 - Énfasis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1D10DA-DF5C-4144-82BC-4E54F46B80E9}" type="datetimeFigureOut">
              <a:rPr lang="es-PE" smtClean="0"/>
              <a:pPr/>
              <a:t>16/10/2012</a:t>
            </a:fld>
            <a:endParaRPr lang="es-P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573151-3C27-42E2-A45A-CD4C66301EDD}" type="slidenum">
              <a:rPr lang="es-PE" smtClean="0"/>
              <a:pPr/>
              <a:t>‹Nº›</a:t>
            </a:fld>
            <a:endParaRPr lang="es-PE"/>
          </a:p>
        </p:txBody>
      </p:sp>
    </p:spTree>
    <p:extLst>
      <p:ext uri="{BB962C8B-B14F-4D97-AF65-F5344CB8AC3E}">
        <p14:creationId xmlns:p14="http://schemas.microsoft.com/office/powerpoint/2010/main" val="1954345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PE" dirty="0"/>
          </a:p>
        </p:txBody>
      </p:sp>
      <p:sp>
        <p:nvSpPr>
          <p:cNvPr id="4" name="3 Marcador de número de diapositiva"/>
          <p:cNvSpPr>
            <a:spLocks noGrp="1"/>
          </p:cNvSpPr>
          <p:nvPr>
            <p:ph type="sldNum" sz="quarter" idx="10"/>
          </p:nvPr>
        </p:nvSpPr>
        <p:spPr/>
        <p:txBody>
          <a:bodyPr/>
          <a:lstStyle/>
          <a:p>
            <a:fld id="{35573151-3C27-42E2-A45A-CD4C66301EDD}" type="slidenum">
              <a:rPr lang="es-PE" smtClean="0"/>
              <a:pPr/>
              <a:t>5</a:t>
            </a:fld>
            <a:endParaRPr lang="es-P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PE" dirty="0"/>
          </a:p>
        </p:txBody>
      </p:sp>
      <p:sp>
        <p:nvSpPr>
          <p:cNvPr id="4" name="3 Marcador de número de diapositiva"/>
          <p:cNvSpPr>
            <a:spLocks noGrp="1"/>
          </p:cNvSpPr>
          <p:nvPr>
            <p:ph type="sldNum" sz="quarter" idx="10"/>
          </p:nvPr>
        </p:nvSpPr>
        <p:spPr/>
        <p:txBody>
          <a:bodyPr/>
          <a:lstStyle/>
          <a:p>
            <a:fld id="{35573151-3C27-42E2-A45A-CD4C66301EDD}" type="slidenum">
              <a:rPr lang="es-PE" smtClean="0"/>
              <a:pPr/>
              <a:t>13</a:t>
            </a:fld>
            <a:endParaRPr lang="es-P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38C39D93-9B5F-44C0-A4F9-543C21C87FEB}" type="datetimeFigureOut">
              <a:rPr lang="es-PE" smtClean="0"/>
              <a:pPr/>
              <a:t>16/10/2012</a:t>
            </a:fld>
            <a:endParaRPr lang="es-PE" dirty="0"/>
          </a:p>
        </p:txBody>
      </p:sp>
      <p:sp>
        <p:nvSpPr>
          <p:cNvPr id="19" name="18 Marcador de pie de página"/>
          <p:cNvSpPr>
            <a:spLocks noGrp="1"/>
          </p:cNvSpPr>
          <p:nvPr>
            <p:ph type="ftr" sz="quarter" idx="11"/>
          </p:nvPr>
        </p:nvSpPr>
        <p:spPr/>
        <p:txBody>
          <a:bodyPr/>
          <a:lstStyle/>
          <a:p>
            <a:endParaRPr lang="es-PE" dirty="0"/>
          </a:p>
        </p:txBody>
      </p:sp>
      <p:sp>
        <p:nvSpPr>
          <p:cNvPr id="27" name="26 Marcador de número de diapositiva"/>
          <p:cNvSpPr>
            <a:spLocks noGrp="1"/>
          </p:cNvSpPr>
          <p:nvPr>
            <p:ph type="sldNum" sz="quarter" idx="12"/>
          </p:nvPr>
        </p:nvSpPr>
        <p:spPr/>
        <p:txBody>
          <a:bodyPr/>
          <a:lstStyle/>
          <a:p>
            <a:fld id="{F7F43FBF-043B-4521-9EEC-C7C266945CB0}" type="slidenum">
              <a:rPr lang="es-PE" smtClean="0"/>
              <a:pPr/>
              <a:t>‹Nº›</a:t>
            </a:fld>
            <a:endParaRPr lang="es-PE"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8C39D93-9B5F-44C0-A4F9-543C21C87FEB}" type="datetimeFigureOut">
              <a:rPr lang="es-PE" smtClean="0"/>
              <a:pPr/>
              <a:t>16/10/2012</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F7F43FBF-043B-4521-9EEC-C7C266945CB0}" type="slidenum">
              <a:rPr lang="es-PE" smtClean="0"/>
              <a:pPr/>
              <a:t>‹Nº›</a:t>
            </a:fld>
            <a:endParaRPr lang="es-P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8C39D93-9B5F-44C0-A4F9-543C21C87FEB}" type="datetimeFigureOut">
              <a:rPr lang="es-PE" smtClean="0"/>
              <a:pPr/>
              <a:t>16/10/2012</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F7F43FBF-043B-4521-9EEC-C7C266945CB0}" type="slidenum">
              <a:rPr lang="es-PE" smtClean="0"/>
              <a:pPr/>
              <a:t>‹Nº›</a:t>
            </a:fld>
            <a:endParaRPr lang="es-P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8C39D93-9B5F-44C0-A4F9-543C21C87FEB}" type="datetimeFigureOut">
              <a:rPr lang="es-PE" smtClean="0"/>
              <a:pPr/>
              <a:t>16/10/2012</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F7F43FBF-043B-4521-9EEC-C7C266945CB0}" type="slidenum">
              <a:rPr lang="es-PE" smtClean="0"/>
              <a:pPr/>
              <a:t>‹Nº›</a:t>
            </a:fld>
            <a:endParaRPr lang="es-P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38C39D93-9B5F-44C0-A4F9-543C21C87FEB}" type="datetimeFigureOut">
              <a:rPr lang="es-PE" smtClean="0"/>
              <a:pPr/>
              <a:t>16/10/2012</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F7F43FBF-043B-4521-9EEC-C7C266945CB0}" type="slidenum">
              <a:rPr lang="es-PE" smtClean="0"/>
              <a:pPr/>
              <a:t>‹Nº›</a:t>
            </a:fld>
            <a:endParaRPr lang="es-PE"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8C39D93-9B5F-44C0-A4F9-543C21C87FEB}" type="datetimeFigureOut">
              <a:rPr lang="es-PE" smtClean="0"/>
              <a:pPr/>
              <a:t>16/10/2012</a:t>
            </a:fld>
            <a:endParaRPr lang="es-PE" dirty="0"/>
          </a:p>
        </p:txBody>
      </p:sp>
      <p:sp>
        <p:nvSpPr>
          <p:cNvPr id="6" name="5 Marcador de pie de página"/>
          <p:cNvSpPr>
            <a:spLocks noGrp="1"/>
          </p:cNvSpPr>
          <p:nvPr>
            <p:ph type="ftr" sz="quarter" idx="11"/>
          </p:nvPr>
        </p:nvSpPr>
        <p:spPr/>
        <p:txBody>
          <a:bodyPr/>
          <a:lstStyle/>
          <a:p>
            <a:endParaRPr lang="es-PE" dirty="0"/>
          </a:p>
        </p:txBody>
      </p:sp>
      <p:sp>
        <p:nvSpPr>
          <p:cNvPr id="7" name="6 Marcador de número de diapositiva"/>
          <p:cNvSpPr>
            <a:spLocks noGrp="1"/>
          </p:cNvSpPr>
          <p:nvPr>
            <p:ph type="sldNum" sz="quarter" idx="12"/>
          </p:nvPr>
        </p:nvSpPr>
        <p:spPr/>
        <p:txBody>
          <a:bodyPr/>
          <a:lstStyle/>
          <a:p>
            <a:fld id="{F7F43FBF-043B-4521-9EEC-C7C266945CB0}" type="slidenum">
              <a:rPr lang="es-PE" smtClean="0"/>
              <a:pPr/>
              <a:t>‹Nº›</a:t>
            </a:fld>
            <a:endParaRPr lang="es-P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38C39D93-9B5F-44C0-A4F9-543C21C87FEB}" type="datetimeFigureOut">
              <a:rPr lang="es-PE" smtClean="0"/>
              <a:pPr/>
              <a:t>16/10/2012</a:t>
            </a:fld>
            <a:endParaRPr lang="es-PE" dirty="0"/>
          </a:p>
        </p:txBody>
      </p:sp>
      <p:sp>
        <p:nvSpPr>
          <p:cNvPr id="8" name="7 Marcador de pie de página"/>
          <p:cNvSpPr>
            <a:spLocks noGrp="1"/>
          </p:cNvSpPr>
          <p:nvPr>
            <p:ph type="ftr" sz="quarter" idx="11"/>
          </p:nvPr>
        </p:nvSpPr>
        <p:spPr/>
        <p:txBody>
          <a:bodyPr/>
          <a:lstStyle/>
          <a:p>
            <a:endParaRPr lang="es-PE" dirty="0"/>
          </a:p>
        </p:txBody>
      </p:sp>
      <p:sp>
        <p:nvSpPr>
          <p:cNvPr id="9" name="8 Marcador de número de diapositiva"/>
          <p:cNvSpPr>
            <a:spLocks noGrp="1"/>
          </p:cNvSpPr>
          <p:nvPr>
            <p:ph type="sldNum" sz="quarter" idx="12"/>
          </p:nvPr>
        </p:nvSpPr>
        <p:spPr/>
        <p:txBody>
          <a:bodyPr/>
          <a:lstStyle/>
          <a:p>
            <a:fld id="{F7F43FBF-043B-4521-9EEC-C7C266945CB0}" type="slidenum">
              <a:rPr lang="es-PE" smtClean="0"/>
              <a:pPr/>
              <a:t>‹Nº›</a:t>
            </a:fld>
            <a:endParaRPr lang="es-P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8C39D93-9B5F-44C0-A4F9-543C21C87FEB}" type="datetimeFigureOut">
              <a:rPr lang="es-PE" smtClean="0"/>
              <a:pPr/>
              <a:t>16/10/2012</a:t>
            </a:fld>
            <a:endParaRPr lang="es-PE" dirty="0"/>
          </a:p>
        </p:txBody>
      </p:sp>
      <p:sp>
        <p:nvSpPr>
          <p:cNvPr id="4" name="3 Marcador de pie de página"/>
          <p:cNvSpPr>
            <a:spLocks noGrp="1"/>
          </p:cNvSpPr>
          <p:nvPr>
            <p:ph type="ftr" sz="quarter" idx="11"/>
          </p:nvPr>
        </p:nvSpPr>
        <p:spPr/>
        <p:txBody>
          <a:bodyPr/>
          <a:lstStyle/>
          <a:p>
            <a:endParaRPr lang="es-PE" dirty="0"/>
          </a:p>
        </p:txBody>
      </p:sp>
      <p:sp>
        <p:nvSpPr>
          <p:cNvPr id="5" name="4 Marcador de número de diapositiva"/>
          <p:cNvSpPr>
            <a:spLocks noGrp="1"/>
          </p:cNvSpPr>
          <p:nvPr>
            <p:ph type="sldNum" sz="quarter" idx="12"/>
          </p:nvPr>
        </p:nvSpPr>
        <p:spPr/>
        <p:txBody>
          <a:bodyPr/>
          <a:lstStyle/>
          <a:p>
            <a:fld id="{F7F43FBF-043B-4521-9EEC-C7C266945CB0}" type="slidenum">
              <a:rPr lang="es-PE" smtClean="0"/>
              <a:pPr/>
              <a:t>‹Nº›</a:t>
            </a:fld>
            <a:endParaRPr lang="es-P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8C39D93-9B5F-44C0-A4F9-543C21C87FEB}" type="datetimeFigureOut">
              <a:rPr lang="es-PE" smtClean="0"/>
              <a:pPr/>
              <a:t>16/10/2012</a:t>
            </a:fld>
            <a:endParaRPr lang="es-PE" dirty="0"/>
          </a:p>
        </p:txBody>
      </p:sp>
      <p:sp>
        <p:nvSpPr>
          <p:cNvPr id="3" name="2 Marcador de pie de página"/>
          <p:cNvSpPr>
            <a:spLocks noGrp="1"/>
          </p:cNvSpPr>
          <p:nvPr>
            <p:ph type="ftr" sz="quarter" idx="11"/>
          </p:nvPr>
        </p:nvSpPr>
        <p:spPr/>
        <p:txBody>
          <a:bodyPr/>
          <a:lstStyle/>
          <a:p>
            <a:endParaRPr lang="es-PE" dirty="0"/>
          </a:p>
        </p:txBody>
      </p:sp>
      <p:sp>
        <p:nvSpPr>
          <p:cNvPr id="4" name="3 Marcador de número de diapositiva"/>
          <p:cNvSpPr>
            <a:spLocks noGrp="1"/>
          </p:cNvSpPr>
          <p:nvPr>
            <p:ph type="sldNum" sz="quarter" idx="12"/>
          </p:nvPr>
        </p:nvSpPr>
        <p:spPr/>
        <p:txBody>
          <a:bodyPr/>
          <a:lstStyle/>
          <a:p>
            <a:fld id="{F7F43FBF-043B-4521-9EEC-C7C266945CB0}" type="slidenum">
              <a:rPr lang="es-PE" smtClean="0"/>
              <a:pPr/>
              <a:t>‹Nº›</a:t>
            </a:fld>
            <a:endParaRPr lang="es-P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8C39D93-9B5F-44C0-A4F9-543C21C87FEB}" type="datetimeFigureOut">
              <a:rPr lang="es-PE" smtClean="0"/>
              <a:pPr/>
              <a:t>16/10/2012</a:t>
            </a:fld>
            <a:endParaRPr lang="es-PE" dirty="0"/>
          </a:p>
        </p:txBody>
      </p:sp>
      <p:sp>
        <p:nvSpPr>
          <p:cNvPr id="6" name="5 Marcador de pie de página"/>
          <p:cNvSpPr>
            <a:spLocks noGrp="1"/>
          </p:cNvSpPr>
          <p:nvPr>
            <p:ph type="ftr" sz="quarter" idx="11"/>
          </p:nvPr>
        </p:nvSpPr>
        <p:spPr/>
        <p:txBody>
          <a:bodyPr/>
          <a:lstStyle/>
          <a:p>
            <a:endParaRPr lang="es-PE" dirty="0"/>
          </a:p>
        </p:txBody>
      </p:sp>
      <p:sp>
        <p:nvSpPr>
          <p:cNvPr id="7" name="6 Marcador de número de diapositiva"/>
          <p:cNvSpPr>
            <a:spLocks noGrp="1"/>
          </p:cNvSpPr>
          <p:nvPr>
            <p:ph type="sldNum" sz="quarter" idx="12"/>
          </p:nvPr>
        </p:nvSpPr>
        <p:spPr/>
        <p:txBody>
          <a:bodyPr/>
          <a:lstStyle/>
          <a:p>
            <a:fld id="{F7F43FBF-043B-4521-9EEC-C7C266945CB0}" type="slidenum">
              <a:rPr lang="es-PE" smtClean="0"/>
              <a:pPr/>
              <a:t>‹Nº›</a:t>
            </a:fld>
            <a:endParaRPr lang="es-P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38C39D93-9B5F-44C0-A4F9-543C21C87FEB}" type="datetimeFigureOut">
              <a:rPr lang="es-PE" smtClean="0"/>
              <a:pPr/>
              <a:t>16/10/2012</a:t>
            </a:fld>
            <a:endParaRPr lang="es-PE" dirty="0"/>
          </a:p>
        </p:txBody>
      </p:sp>
      <p:sp>
        <p:nvSpPr>
          <p:cNvPr id="6" name="5 Marcador de pie de página"/>
          <p:cNvSpPr>
            <a:spLocks noGrp="1"/>
          </p:cNvSpPr>
          <p:nvPr>
            <p:ph type="ftr" sz="quarter" idx="11"/>
          </p:nvPr>
        </p:nvSpPr>
        <p:spPr/>
        <p:txBody>
          <a:bodyPr/>
          <a:lstStyle/>
          <a:p>
            <a:endParaRPr lang="es-PE" dirty="0"/>
          </a:p>
        </p:txBody>
      </p:sp>
      <p:sp>
        <p:nvSpPr>
          <p:cNvPr id="7" name="6 Marcador de número de diapositiva"/>
          <p:cNvSpPr>
            <a:spLocks noGrp="1"/>
          </p:cNvSpPr>
          <p:nvPr>
            <p:ph type="sldNum" sz="quarter" idx="12"/>
          </p:nvPr>
        </p:nvSpPr>
        <p:spPr>
          <a:xfrm>
            <a:off x="8077200" y="6356350"/>
            <a:ext cx="609600" cy="365125"/>
          </a:xfrm>
        </p:spPr>
        <p:txBody>
          <a:bodyPr/>
          <a:lstStyle/>
          <a:p>
            <a:fld id="{F7F43FBF-043B-4521-9EEC-C7C266945CB0}" type="slidenum">
              <a:rPr lang="es-PE" smtClean="0"/>
              <a:pPr/>
              <a:t>‹Nº›</a:t>
            </a:fld>
            <a:endParaRPr lang="es-PE" dirty="0"/>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dirty="0"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C39D93-9B5F-44C0-A4F9-543C21C87FEB}" type="datetimeFigureOut">
              <a:rPr lang="es-PE" smtClean="0"/>
              <a:pPr/>
              <a:t>16/10/2012</a:t>
            </a:fld>
            <a:endParaRPr lang="es-PE" dirty="0"/>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PE" dirty="0"/>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7F43FBF-043B-4521-9EEC-C7C266945CB0}" type="slidenum">
              <a:rPr lang="es-PE" smtClean="0"/>
              <a:pPr/>
              <a:t>‹Nº›</a:t>
            </a:fld>
            <a:endParaRPr lang="es-PE" dirty="0"/>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rot="19564741">
            <a:off x="-459526" y="2361857"/>
            <a:ext cx="10628057" cy="1754326"/>
          </a:xfrm>
          <a:prstGeom prst="rect">
            <a:avLst/>
          </a:prstGeom>
          <a:noFill/>
        </p:spPr>
        <p:txBody>
          <a:bodyPr wrap="square" lIns="91440" tIns="45720" rIns="91440" bIns="45720">
            <a:spAutoFit/>
          </a:bodyPr>
          <a:lstStyle/>
          <a:p>
            <a:pPr algn="ctr"/>
            <a:r>
              <a:rPr lang="es-E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CONTROL DE PLAN DE MARKETING</a:t>
            </a:r>
            <a:endParaRPr lang="es-E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Rectángulo"/>
          <p:cNvSpPr/>
          <p:nvPr/>
        </p:nvSpPr>
        <p:spPr>
          <a:xfrm>
            <a:off x="1043608" y="476672"/>
            <a:ext cx="6840760" cy="374441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buFont typeface="Courier New" pitchFamily="49" charset="0"/>
              <a:buChar char="o"/>
            </a:pPr>
            <a:r>
              <a:rPr lang="es-PE" sz="2000" dirty="0" smtClean="0"/>
              <a:t> Potencial del mercado.</a:t>
            </a:r>
          </a:p>
          <a:p>
            <a:pPr>
              <a:buFont typeface="Courier New" pitchFamily="49" charset="0"/>
              <a:buChar char="o"/>
            </a:pPr>
            <a:r>
              <a:rPr lang="es-PE" sz="2000" dirty="0" smtClean="0"/>
              <a:t> Intención de compra.</a:t>
            </a:r>
          </a:p>
          <a:p>
            <a:pPr>
              <a:buFont typeface="Courier New" pitchFamily="49" charset="0"/>
              <a:buChar char="o"/>
            </a:pPr>
            <a:r>
              <a:rPr lang="es-PE" sz="2000" dirty="0" smtClean="0"/>
              <a:t> Comportamiento de compra y consumo.</a:t>
            </a:r>
          </a:p>
          <a:p>
            <a:pPr>
              <a:buFont typeface="Courier New" pitchFamily="49" charset="0"/>
              <a:buChar char="o"/>
            </a:pPr>
            <a:r>
              <a:rPr lang="es-PE" sz="2000" dirty="0" smtClean="0"/>
              <a:t> Fidelidad de marca/producto.</a:t>
            </a:r>
          </a:p>
          <a:p>
            <a:pPr>
              <a:buFont typeface="Courier New" pitchFamily="49" charset="0"/>
              <a:buChar char="o"/>
            </a:pPr>
            <a:r>
              <a:rPr lang="es-PE" sz="2000" dirty="0" smtClean="0"/>
              <a:t> Estilos de vida.</a:t>
            </a:r>
          </a:p>
          <a:p>
            <a:pPr>
              <a:buFont typeface="Courier New" pitchFamily="49" charset="0"/>
              <a:buChar char="o"/>
            </a:pPr>
            <a:r>
              <a:rPr lang="es-PE" sz="2000" dirty="0" smtClean="0"/>
              <a:t> Actitudes.</a:t>
            </a:r>
          </a:p>
          <a:p>
            <a:pPr>
              <a:buFont typeface="Courier New" pitchFamily="49" charset="0"/>
              <a:buChar char="o"/>
            </a:pPr>
            <a:r>
              <a:rPr lang="es-PE" sz="2000" dirty="0" smtClean="0"/>
              <a:t> Percepciones y preferencias.</a:t>
            </a:r>
          </a:p>
          <a:p>
            <a:pPr>
              <a:buFont typeface="Courier New" pitchFamily="49" charset="0"/>
              <a:buChar char="o"/>
            </a:pPr>
            <a:r>
              <a:rPr lang="es-PE" sz="2000" dirty="0" smtClean="0"/>
              <a:t>  Niveles de conocimiento de la empresa y sus productos.</a:t>
            </a:r>
          </a:p>
          <a:p>
            <a:pPr>
              <a:buFont typeface="Courier New" pitchFamily="49" charset="0"/>
              <a:buChar char="o"/>
            </a:pPr>
            <a:r>
              <a:rPr lang="es-PE" sz="2000" dirty="0" smtClean="0"/>
              <a:t>  Imagen de la empresa.</a:t>
            </a:r>
          </a:p>
          <a:p>
            <a:pPr>
              <a:buFont typeface="Courier New" pitchFamily="49" charset="0"/>
              <a:buChar char="o"/>
            </a:pPr>
            <a:r>
              <a:rPr lang="es-PE" sz="2000" dirty="0" smtClean="0"/>
              <a:t>Calidad del servicio.</a:t>
            </a:r>
          </a:p>
          <a:p>
            <a:pPr algn="ctr">
              <a:buFont typeface="Courier New" pitchFamily="49" charset="0"/>
              <a:buChar char="o"/>
            </a:pPr>
            <a:endParaRPr lang="es-PE" dirty="0"/>
          </a:p>
        </p:txBody>
      </p:sp>
      <p:sp>
        <p:nvSpPr>
          <p:cNvPr id="3" name="2 Pentágono"/>
          <p:cNvSpPr/>
          <p:nvPr/>
        </p:nvSpPr>
        <p:spPr>
          <a:xfrm>
            <a:off x="1907704" y="4725144"/>
            <a:ext cx="5328592" cy="1440160"/>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2000" dirty="0" smtClean="0"/>
              <a:t>Este modelo de control se suele aplicar a alguno de los parámetros  mencionados</a:t>
            </a:r>
            <a:r>
              <a:rPr lang="es-PE" dirty="0" smtClean="0"/>
              <a:t>.</a:t>
            </a:r>
            <a:endParaRPr lang="es-P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Flecha izquierda y derecha"/>
          <p:cNvSpPr/>
          <p:nvPr/>
        </p:nvSpPr>
        <p:spPr>
          <a:xfrm>
            <a:off x="1403648" y="620688"/>
            <a:ext cx="5688632" cy="1944216"/>
          </a:xfrm>
          <a:prstGeom prst="lef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s-PE" sz="2000" dirty="0" smtClean="0"/>
              <a:t>Estos mismos parámetros se pueden agrupar en otro esquema de la forma siguiente</a:t>
            </a:r>
            <a:r>
              <a:rPr lang="es-PE" dirty="0" smtClean="0"/>
              <a:t>:</a:t>
            </a:r>
            <a:endParaRPr lang="es-PE" dirty="0"/>
          </a:p>
        </p:txBody>
      </p:sp>
      <p:sp>
        <p:nvSpPr>
          <p:cNvPr id="3" name="2 Proceso alternativo"/>
          <p:cNvSpPr/>
          <p:nvPr/>
        </p:nvSpPr>
        <p:spPr>
          <a:xfrm>
            <a:off x="827584" y="2852936"/>
            <a:ext cx="3096344" cy="2232248"/>
          </a:xfrm>
          <a:prstGeom prst="flowChartAlternateProcess">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s-PE" sz="2000" dirty="0" smtClean="0"/>
              <a:t>Primero habría de analizar las ventas.</a:t>
            </a:r>
          </a:p>
          <a:p>
            <a:pPr algn="ctr"/>
            <a:r>
              <a:rPr lang="es-PE" sz="2000" dirty="0" smtClean="0"/>
              <a:t>Luego la participación en el mercado.</a:t>
            </a:r>
          </a:p>
          <a:p>
            <a:pPr algn="ctr"/>
            <a:endParaRPr lang="es-PE" sz="2000" dirty="0"/>
          </a:p>
        </p:txBody>
      </p:sp>
      <p:sp>
        <p:nvSpPr>
          <p:cNvPr id="5" name="4 Proceso alternativo"/>
          <p:cNvSpPr/>
          <p:nvPr/>
        </p:nvSpPr>
        <p:spPr>
          <a:xfrm>
            <a:off x="4283968" y="2852936"/>
            <a:ext cx="3456384" cy="2160240"/>
          </a:xfrm>
          <a:prstGeom prst="flowChartAlternateProcess">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s-PE" sz="2000" dirty="0" smtClean="0"/>
              <a:t>La relación entre las ventas y los gastos de marketing para terminar realizando un análisis financiero y estudio de la actitud del cliente </a:t>
            </a:r>
            <a:endParaRPr lang="es-PE" sz="2000" dirty="0"/>
          </a:p>
        </p:txBody>
      </p:sp>
      <p:sp>
        <p:nvSpPr>
          <p:cNvPr id="6" name="5 Nube"/>
          <p:cNvSpPr/>
          <p:nvPr/>
        </p:nvSpPr>
        <p:spPr>
          <a:xfrm>
            <a:off x="2123728" y="5373216"/>
            <a:ext cx="4896544" cy="1008112"/>
          </a:xfrm>
          <a:prstGeom prst="cloud">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s-PE" sz="2000" dirty="0" smtClean="0"/>
              <a:t>Este esquema se desarrolla continuación: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Rectángulo"/>
          <p:cNvSpPr/>
          <p:nvPr/>
        </p:nvSpPr>
        <p:spPr>
          <a:xfrm>
            <a:off x="3131840" y="764704"/>
            <a:ext cx="2808312" cy="86409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PE" sz="2000" dirty="0" smtClean="0"/>
              <a:t>a. ANALIS DE VENTAS</a:t>
            </a:r>
            <a:endParaRPr lang="es-PE" sz="2000" dirty="0"/>
          </a:p>
        </p:txBody>
      </p:sp>
      <p:sp>
        <p:nvSpPr>
          <p:cNvPr id="3" name="2 Rectángulo"/>
          <p:cNvSpPr/>
          <p:nvPr/>
        </p:nvSpPr>
        <p:spPr>
          <a:xfrm>
            <a:off x="2915816" y="2204864"/>
            <a:ext cx="3240360" cy="151216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PE" sz="2000" dirty="0" smtClean="0"/>
              <a:t>Consiste en medir  y evaluar el objetivo de ventas fijado para cada jefe de producto. Existen dos instrumentos específicos a este respecto:</a:t>
            </a:r>
            <a:endParaRPr lang="es-PE" sz="2000" dirty="0"/>
          </a:p>
        </p:txBody>
      </p:sp>
      <p:cxnSp>
        <p:nvCxnSpPr>
          <p:cNvPr id="5" name="4 Conector recto"/>
          <p:cNvCxnSpPr>
            <a:stCxn id="2" idx="2"/>
            <a:endCxn id="3" idx="0"/>
          </p:cNvCxnSpPr>
          <p:nvPr/>
        </p:nvCxnSpPr>
        <p:spPr>
          <a:xfrm>
            <a:off x="4535996" y="1628800"/>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6" name="5 Rectángulo"/>
          <p:cNvSpPr/>
          <p:nvPr/>
        </p:nvSpPr>
        <p:spPr>
          <a:xfrm>
            <a:off x="1115616" y="4509120"/>
            <a:ext cx="2736304" cy="15841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PE" sz="2000" dirty="0" smtClean="0"/>
              <a:t>ANALISIS DE VARIACION EN VENTAS</a:t>
            </a:r>
          </a:p>
          <a:p>
            <a:pPr algn="ctr"/>
            <a:endParaRPr lang="es-PE" dirty="0"/>
          </a:p>
        </p:txBody>
      </p:sp>
      <p:sp>
        <p:nvSpPr>
          <p:cNvPr id="7" name="6 Rectángulo"/>
          <p:cNvSpPr/>
          <p:nvPr/>
        </p:nvSpPr>
        <p:spPr>
          <a:xfrm>
            <a:off x="5220072" y="4509120"/>
            <a:ext cx="2736304" cy="16561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PE" sz="2000" dirty="0" smtClean="0"/>
              <a:t>ANALISIS DE MICROVENTAS</a:t>
            </a:r>
            <a:endParaRPr lang="es-PE" sz="2000" dirty="0"/>
          </a:p>
        </p:txBody>
      </p:sp>
      <p:cxnSp>
        <p:nvCxnSpPr>
          <p:cNvPr id="9" name="8 Conector recto"/>
          <p:cNvCxnSpPr/>
          <p:nvPr/>
        </p:nvCxnSpPr>
        <p:spPr>
          <a:xfrm>
            <a:off x="2483768" y="4077072"/>
            <a:ext cx="40324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17 Conector recto"/>
          <p:cNvCxnSpPr>
            <a:endCxn id="6" idx="0"/>
          </p:cNvCxnSpPr>
          <p:nvPr/>
        </p:nvCxnSpPr>
        <p:spPr>
          <a:xfrm>
            <a:off x="2483768" y="4077072"/>
            <a:ext cx="0"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22 Conector recto"/>
          <p:cNvCxnSpPr/>
          <p:nvPr/>
        </p:nvCxnSpPr>
        <p:spPr>
          <a:xfrm>
            <a:off x="6588224" y="4077072"/>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45 Conector recto"/>
          <p:cNvCxnSpPr/>
          <p:nvPr/>
        </p:nvCxnSpPr>
        <p:spPr>
          <a:xfrm>
            <a:off x="6516216" y="4077072"/>
            <a:ext cx="0"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46 Conector recto"/>
          <p:cNvCxnSpPr/>
          <p:nvPr/>
        </p:nvCxnSpPr>
        <p:spPr>
          <a:xfrm>
            <a:off x="4499992" y="3789040"/>
            <a:ext cx="0" cy="28803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FF660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Rectángulo"/>
          <p:cNvSpPr/>
          <p:nvPr/>
        </p:nvSpPr>
        <p:spPr>
          <a:xfrm>
            <a:off x="2339752" y="908720"/>
            <a:ext cx="3888432" cy="936104"/>
          </a:xfrm>
          <a:prstGeom prst="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r>
              <a:rPr lang="es-PE" dirty="0" smtClean="0"/>
              <a:t>b. ANALISIS DE LA PARTICIPACION EN EL MERCADO</a:t>
            </a:r>
            <a:endParaRPr lang="es-PE" dirty="0"/>
          </a:p>
        </p:txBody>
      </p:sp>
      <p:sp>
        <p:nvSpPr>
          <p:cNvPr id="3" name="2 Rectángulo"/>
          <p:cNvSpPr/>
          <p:nvPr/>
        </p:nvSpPr>
        <p:spPr>
          <a:xfrm>
            <a:off x="1547664" y="2492896"/>
            <a:ext cx="5400600" cy="1224136"/>
          </a:xfrm>
          <a:prstGeom prst="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r>
              <a:rPr lang="es-PE" dirty="0" smtClean="0"/>
              <a:t>La cifra  de ventas alcanzada por una empresa en relación revela  la posición que ocupa  esa empresa con relación a sus competidores . La participación en el mercado se puede medir de tres  formas diferentes:  </a:t>
            </a:r>
            <a:endParaRPr lang="es-PE" dirty="0"/>
          </a:p>
        </p:txBody>
      </p:sp>
      <p:sp>
        <p:nvSpPr>
          <p:cNvPr id="4" name="3 Rectángulo"/>
          <p:cNvSpPr/>
          <p:nvPr/>
        </p:nvSpPr>
        <p:spPr>
          <a:xfrm>
            <a:off x="323528" y="4509120"/>
            <a:ext cx="2376264" cy="1728192"/>
          </a:xfrm>
          <a:prstGeom prst="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buFont typeface="Wingdings" pitchFamily="2" charset="2"/>
              <a:buChar char="q"/>
            </a:pPr>
            <a:r>
              <a:rPr lang="es-PE" dirty="0" smtClean="0"/>
              <a:t> PARTICIPACION GENERAL  DE LA EMPRESA EN EL MERCADO DELPRODUCTO.</a:t>
            </a:r>
            <a:endParaRPr lang="es-PE" dirty="0"/>
          </a:p>
        </p:txBody>
      </p:sp>
      <p:sp>
        <p:nvSpPr>
          <p:cNvPr id="5" name="4 Rectángulo"/>
          <p:cNvSpPr/>
          <p:nvPr/>
        </p:nvSpPr>
        <p:spPr>
          <a:xfrm>
            <a:off x="3635896" y="4509120"/>
            <a:ext cx="2232248" cy="1728192"/>
          </a:xfrm>
          <a:prstGeom prst="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buFont typeface="Wingdings" pitchFamily="2" charset="2"/>
              <a:buChar char="q"/>
            </a:pPr>
            <a:r>
              <a:rPr lang="es-PE" dirty="0" smtClean="0"/>
              <a:t> PARTICIPACION RELATIVA EN EL MERCADO FRENTE A LOS TRE S PRINCIPALES COMPETIDORES  </a:t>
            </a:r>
            <a:endParaRPr lang="es-PE" dirty="0"/>
          </a:p>
        </p:txBody>
      </p:sp>
      <p:sp>
        <p:nvSpPr>
          <p:cNvPr id="6" name="5 Rectángulo"/>
          <p:cNvSpPr/>
          <p:nvPr/>
        </p:nvSpPr>
        <p:spPr>
          <a:xfrm>
            <a:off x="6660232" y="4509120"/>
            <a:ext cx="2160240" cy="1728192"/>
          </a:xfrm>
          <a:prstGeom prst="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buFont typeface="Wingdings" pitchFamily="2" charset="2"/>
              <a:buChar char="q"/>
            </a:pPr>
            <a:r>
              <a:rPr lang="es-PE" dirty="0" smtClean="0"/>
              <a:t> PARTICIPACION  RELATIVA  EN EL MERCADO FRENTE AL PRINCIPAL COMPETIDOR </a:t>
            </a:r>
            <a:endParaRPr lang="es-PE" dirty="0"/>
          </a:p>
        </p:txBody>
      </p:sp>
      <p:cxnSp>
        <p:nvCxnSpPr>
          <p:cNvPr id="14" name="13 Conector recto"/>
          <p:cNvCxnSpPr/>
          <p:nvPr/>
        </p:nvCxnSpPr>
        <p:spPr>
          <a:xfrm>
            <a:off x="4211960" y="1844824"/>
            <a:ext cx="0"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15 Conector recto"/>
          <p:cNvCxnSpPr/>
          <p:nvPr/>
        </p:nvCxnSpPr>
        <p:spPr>
          <a:xfrm>
            <a:off x="1187624" y="4077072"/>
            <a:ext cx="65527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22 Conector recto"/>
          <p:cNvCxnSpPr/>
          <p:nvPr/>
        </p:nvCxnSpPr>
        <p:spPr>
          <a:xfrm>
            <a:off x="1187624" y="4077072"/>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23 Conector recto"/>
          <p:cNvCxnSpPr/>
          <p:nvPr/>
        </p:nvCxnSpPr>
        <p:spPr>
          <a:xfrm>
            <a:off x="4716016" y="4077072"/>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7740352" y="4077072"/>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25 Conector recto"/>
          <p:cNvCxnSpPr/>
          <p:nvPr/>
        </p:nvCxnSpPr>
        <p:spPr>
          <a:xfrm>
            <a:off x="4139952" y="3717032"/>
            <a:ext cx="0" cy="36004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50000">
              <a:schemeClr val="accent6">
                <a:lumMod val="5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2 Llamada de nube"/>
          <p:cNvSpPr/>
          <p:nvPr/>
        </p:nvSpPr>
        <p:spPr>
          <a:xfrm>
            <a:off x="251520" y="476672"/>
            <a:ext cx="8568952" cy="4896544"/>
          </a:xfrm>
          <a:prstGeom prst="cloudCallout">
            <a:avLst>
              <a:gd name="adj1" fmla="val -26523"/>
              <a:gd name="adj2" fmla="val 73898"/>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PE" sz="2000" dirty="0" smtClean="0"/>
              <a:t>Para que el análisis de participación en el mercado sea mas completo y útil, la empresa puede calcular la participación de línea por productos, tipo de cliente, región, etc. Para descubrir cuales han sido las causas que han originado el cambio de participación en el mercado, la empresa debe vigilar la evolución de numero de clientes , tamaño de cada uno de ellos, el volumen de compras de sus clientes, el precio de venta.</a:t>
            </a:r>
            <a:endParaRPr lang="es-PE"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50000">
              <a:schemeClr val="accent1">
                <a:lumMod val="5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Rectángulo"/>
          <p:cNvSpPr/>
          <p:nvPr/>
        </p:nvSpPr>
        <p:spPr>
          <a:xfrm>
            <a:off x="395536" y="836712"/>
            <a:ext cx="8002768" cy="523220"/>
          </a:xfrm>
          <a:prstGeom prst="rect">
            <a:avLst/>
          </a:prstGeom>
          <a:noFill/>
        </p:spPr>
        <p:txBody>
          <a:bodyPr wrap="none" lIns="91440" tIns="45720" rIns="91440" bIns="45720">
            <a:spAutoFit/>
          </a:bodyPr>
          <a:lstStyle/>
          <a:p>
            <a:pPr algn="ctr"/>
            <a:r>
              <a:rPr lang="es-E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RELACION  GASTOS DE MARKETING/VENTAS</a:t>
            </a:r>
            <a:endPar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cxnSp>
        <p:nvCxnSpPr>
          <p:cNvPr id="5" name="4 Conector curvado"/>
          <p:cNvCxnSpPr/>
          <p:nvPr/>
        </p:nvCxnSpPr>
        <p:spPr>
          <a:xfrm rot="10800000" flipV="1">
            <a:off x="3203848" y="1268760"/>
            <a:ext cx="936104" cy="792088"/>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6" name="5 Redondear rectángulo de esquina diagonal"/>
          <p:cNvSpPr/>
          <p:nvPr/>
        </p:nvSpPr>
        <p:spPr>
          <a:xfrm>
            <a:off x="971600" y="2132856"/>
            <a:ext cx="6552728" cy="1440160"/>
          </a:xfrm>
          <a:prstGeom prst="round2Diag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PE" sz="2000" dirty="0" smtClean="0"/>
              <a:t>El control de plan de marketing requiere verificar el porcentaje que representan los gastos de marketing en relación con las ventas .</a:t>
            </a:r>
            <a:endParaRPr lang="es-PE" sz="2000" dirty="0"/>
          </a:p>
        </p:txBody>
      </p:sp>
      <p:sp>
        <p:nvSpPr>
          <p:cNvPr id="7" name="6 Redondear rectángulo de esquina diagonal"/>
          <p:cNvSpPr/>
          <p:nvPr/>
        </p:nvSpPr>
        <p:spPr>
          <a:xfrm>
            <a:off x="971600" y="4005064"/>
            <a:ext cx="6552728" cy="2448272"/>
          </a:xfrm>
          <a:prstGeom prst="round2Diag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PE" sz="2000" dirty="0" smtClean="0"/>
              <a:t>Los gastos de marketing incluyen principalmente: Los gastos relativos a la fuerza de ventas, publicidad, promoción de ventas, investigación comercial y dirección de ventas. Según el sector que pertenezca la empresa, esta relación variara y llegara a alcanzar un porcentaje mas o menos elevado según las circunstancias.</a:t>
            </a:r>
            <a:endParaRPr lang="es-PE" sz="2000" dirty="0"/>
          </a:p>
        </p:txBody>
      </p:sp>
      <p:cxnSp>
        <p:nvCxnSpPr>
          <p:cNvPr id="9" name="8 Conector curvado"/>
          <p:cNvCxnSpPr/>
          <p:nvPr/>
        </p:nvCxnSpPr>
        <p:spPr>
          <a:xfrm>
            <a:off x="2843808" y="3645024"/>
            <a:ext cx="1008112" cy="360040"/>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660033"/>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CuadroTexto"/>
          <p:cNvSpPr txBox="1"/>
          <p:nvPr/>
        </p:nvSpPr>
        <p:spPr>
          <a:xfrm>
            <a:off x="971600" y="836712"/>
            <a:ext cx="7416824" cy="5468551"/>
          </a:xfrm>
          <a:prstGeom prst="rect">
            <a:avLst/>
          </a:prstGeom>
          <a:noFill/>
        </p:spPr>
        <p:txBody>
          <a:bodyPr wrap="square" rtlCol="0">
            <a:spAutoFit/>
          </a:bodyPr>
          <a:lstStyle/>
          <a:p>
            <a:r>
              <a:rPr lang="es-PE" b="1" dirty="0" smtClean="0"/>
              <a:t>c</a:t>
            </a:r>
            <a:r>
              <a:rPr lang="es-PE" sz="2000" b="1" dirty="0" smtClean="0"/>
              <a:t>. ANALISIS FINNANCIERO</a:t>
            </a:r>
          </a:p>
          <a:p>
            <a:endParaRPr lang="es-PE" sz="2000" dirty="0" smtClean="0"/>
          </a:p>
          <a:p>
            <a:pPr>
              <a:buFont typeface="Wingdings" pitchFamily="2" charset="2"/>
              <a:buChar char="ü"/>
            </a:pPr>
            <a:r>
              <a:rPr lang="es-PE" sz="2000" dirty="0" smtClean="0"/>
              <a:t> El director de marketing además de calcular y analizar las relaciones existentes entre gastos de marketing  y ventas, deberán realizar un análisis financiero para identificar los factores que afectan la tasa de beneficio sobre el capital, o lo que es lo mismo, sobre los recursos propios.</a:t>
            </a:r>
          </a:p>
          <a:p>
            <a:pPr>
              <a:buFont typeface="Wingdings" pitchFamily="2" charset="2"/>
              <a:buChar char="ü"/>
            </a:pPr>
            <a:endParaRPr lang="es-PE" sz="2000" dirty="0" smtClean="0"/>
          </a:p>
          <a:p>
            <a:r>
              <a:rPr lang="es-PE" sz="2000" dirty="0" smtClean="0"/>
              <a:t>ESTABLECER UN SISTEMADE CONTROL DE LAS ACCIONES DE MARKETING </a:t>
            </a:r>
          </a:p>
          <a:p>
            <a:endParaRPr lang="es-PE" sz="2000" dirty="0" smtClean="0"/>
          </a:p>
          <a:p>
            <a:pPr>
              <a:buFont typeface="Wingdings" pitchFamily="2" charset="2"/>
              <a:buChar char="v"/>
            </a:pPr>
            <a:r>
              <a:rPr lang="es-PE" sz="2000" dirty="0" smtClean="0"/>
              <a:t> Es el proceso de medir los resultados, observar el grado de cumplimiento de los objetivos planeados .</a:t>
            </a:r>
          </a:p>
          <a:p>
            <a:pPr>
              <a:buFont typeface="Wingdings" pitchFamily="2" charset="2"/>
              <a:buChar char="v"/>
            </a:pPr>
            <a:endParaRPr lang="es-PE" sz="2000" dirty="0" smtClean="0"/>
          </a:p>
          <a:p>
            <a:pPr>
              <a:buFont typeface="Wingdings" pitchFamily="2" charset="2"/>
              <a:buChar char="v"/>
            </a:pPr>
            <a:r>
              <a:rPr lang="es-PE" sz="2000" dirty="0" smtClean="0"/>
              <a:t> La información necesaria para establecer un control efectivo del plan de marketing es:  cantidad y precio del producto vendido mensual por aéreas  geográficas y por cliente.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00"/>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1 CuadroTexto"/>
          <p:cNvSpPr txBox="1"/>
          <p:nvPr/>
        </p:nvSpPr>
        <p:spPr>
          <a:xfrm>
            <a:off x="1187624" y="1196752"/>
            <a:ext cx="2880320" cy="1015663"/>
          </a:xfrm>
          <a:prstGeom prst="rect">
            <a:avLst/>
          </a:prstGeom>
          <a:noFill/>
        </p:spPr>
        <p:txBody>
          <a:bodyPr wrap="square" rtlCol="0">
            <a:spAutoFit/>
          </a:bodyPr>
          <a:lstStyle/>
          <a:p>
            <a:r>
              <a:rPr lang="es-PE" sz="2000" dirty="0" smtClean="0">
                <a:solidFill>
                  <a:srgbClr val="002060"/>
                </a:solidFill>
              </a:rPr>
              <a:t>CONTROLES DE RENTABILIDAD Y EFICIENCI</a:t>
            </a:r>
            <a:r>
              <a:rPr lang="es-PE" sz="2000" dirty="0" smtClean="0">
                <a:solidFill>
                  <a:srgbClr val="003300"/>
                </a:solidFill>
              </a:rPr>
              <a:t>A </a:t>
            </a:r>
            <a:endParaRPr lang="es-PE" sz="2000" dirty="0">
              <a:solidFill>
                <a:srgbClr val="003300"/>
              </a:solidFill>
            </a:endParaRPr>
          </a:p>
        </p:txBody>
      </p:sp>
      <p:sp>
        <p:nvSpPr>
          <p:cNvPr id="3" name="2 CuadroTexto"/>
          <p:cNvSpPr txBox="1"/>
          <p:nvPr/>
        </p:nvSpPr>
        <p:spPr>
          <a:xfrm>
            <a:off x="539552" y="2492896"/>
            <a:ext cx="3240360" cy="3170099"/>
          </a:xfrm>
          <a:prstGeom prst="rect">
            <a:avLst/>
          </a:prstGeom>
          <a:noFill/>
        </p:spPr>
        <p:txBody>
          <a:bodyPr wrap="square" rtlCol="0">
            <a:spAutoFit/>
          </a:bodyPr>
          <a:lstStyle/>
          <a:p>
            <a:r>
              <a:rPr lang="es-PE" sz="2000" dirty="0" smtClean="0"/>
              <a:t>Este proceso es el que resume la  ejecución de un plan de marketing, en el que se define objetivos, estrategias en función de  los objetivos de los   y herramienta en función de las estrategias. Tal como sucede  con cualquier otro tipo de proceso.</a:t>
            </a:r>
            <a:endParaRPr lang="es-PE" sz="2000" dirty="0"/>
          </a:p>
        </p:txBody>
      </p:sp>
      <p:sp>
        <p:nvSpPr>
          <p:cNvPr id="5" name="4 CuadroTexto"/>
          <p:cNvSpPr txBox="1"/>
          <p:nvPr/>
        </p:nvSpPr>
        <p:spPr>
          <a:xfrm>
            <a:off x="4211960" y="3068960"/>
            <a:ext cx="1512168" cy="1631216"/>
          </a:xfrm>
          <a:prstGeom prst="rect">
            <a:avLst/>
          </a:prstGeom>
          <a:noFill/>
        </p:spPr>
        <p:txBody>
          <a:bodyPr wrap="square" rtlCol="0">
            <a:spAutoFit/>
          </a:bodyPr>
          <a:lstStyle/>
          <a:p>
            <a:r>
              <a:rPr lang="es-PE" sz="2000" dirty="0" smtClean="0"/>
              <a:t>Para lograr el éxito es necesario tener una meta clara. </a:t>
            </a:r>
            <a:endParaRPr lang="es-PE" sz="2000" dirty="0"/>
          </a:p>
        </p:txBody>
      </p:sp>
      <p:sp>
        <p:nvSpPr>
          <p:cNvPr id="6" name="5 Cerrar llave"/>
          <p:cNvSpPr/>
          <p:nvPr/>
        </p:nvSpPr>
        <p:spPr>
          <a:xfrm>
            <a:off x="3419872" y="2492896"/>
            <a:ext cx="648072" cy="302433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7" name="6 CuadroTexto"/>
          <p:cNvSpPr txBox="1"/>
          <p:nvPr/>
        </p:nvSpPr>
        <p:spPr>
          <a:xfrm>
            <a:off x="5940152" y="2348880"/>
            <a:ext cx="2736304" cy="3170099"/>
          </a:xfrm>
          <a:prstGeom prst="rect">
            <a:avLst/>
          </a:prstGeom>
          <a:noFill/>
        </p:spPr>
        <p:txBody>
          <a:bodyPr wrap="square" rtlCol="0">
            <a:spAutoFit/>
          </a:bodyPr>
          <a:lstStyle/>
          <a:p>
            <a:r>
              <a:rPr lang="es-PE" sz="2000" dirty="0" smtClean="0"/>
              <a:t>El control de rentabilidad, realizando en base en cuantificaciones y reducible  a estadísticas ,tiene como  finalidad medir los beneficios o las perdidas que aportan cada elemento aislado.</a:t>
            </a:r>
            <a:endParaRPr lang="es-PE" sz="2000" dirty="0"/>
          </a:p>
        </p:txBody>
      </p:sp>
      <p:sp>
        <p:nvSpPr>
          <p:cNvPr id="8" name="7 Abrir llave"/>
          <p:cNvSpPr/>
          <p:nvPr/>
        </p:nvSpPr>
        <p:spPr>
          <a:xfrm>
            <a:off x="5508104" y="2348880"/>
            <a:ext cx="432048" cy="316835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9" name="8 Llamada de flecha hacia abajo"/>
          <p:cNvSpPr/>
          <p:nvPr/>
        </p:nvSpPr>
        <p:spPr>
          <a:xfrm>
            <a:off x="3419872" y="692696"/>
            <a:ext cx="2088232" cy="2304256"/>
          </a:xfrm>
          <a:prstGeom prst="downArrowCallout">
            <a:avLst/>
          </a:prstGeom>
          <a:solidFill>
            <a:srgbClr val="CC9900"/>
          </a:solidFill>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PE" dirty="0" smtClean="0"/>
              <a:t>CONTROL DE RENTABILIDAD </a:t>
            </a:r>
            <a:endParaRPr lang="es-PE" dirty="0"/>
          </a:p>
        </p:txBody>
      </p:sp>
      <p:sp>
        <p:nvSpPr>
          <p:cNvPr id="10" name="9 Explosión 2"/>
          <p:cNvSpPr/>
          <p:nvPr/>
        </p:nvSpPr>
        <p:spPr>
          <a:xfrm rot="20839357">
            <a:off x="-20952" y="3659193"/>
            <a:ext cx="4386818" cy="2883950"/>
          </a:xfrm>
          <a:prstGeom prst="irregularSeal2">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t>La falta de rentabilidad puede deberse a circunstancias no controlables. </a:t>
            </a:r>
            <a:endParaRPr lang="es-PE" dirty="0"/>
          </a:p>
        </p:txBody>
      </p:sp>
      <p:sp>
        <p:nvSpPr>
          <p:cNvPr id="11" name="10 Explosión 2"/>
          <p:cNvSpPr/>
          <p:nvPr/>
        </p:nvSpPr>
        <p:spPr>
          <a:xfrm rot="20839357">
            <a:off x="-77697" y="765365"/>
            <a:ext cx="3650837" cy="3654855"/>
          </a:xfrm>
          <a:prstGeom prst="irregularSeal2">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t>Función que permite  medir y cuantificar la rentabilidad real de cada producto </a:t>
            </a:r>
            <a:endParaRPr lang="es-PE" dirty="0"/>
          </a:p>
        </p:txBody>
      </p:sp>
      <p:sp>
        <p:nvSpPr>
          <p:cNvPr id="12" name="11 Explosión 2"/>
          <p:cNvSpPr/>
          <p:nvPr/>
        </p:nvSpPr>
        <p:spPr>
          <a:xfrm rot="2807791">
            <a:off x="5657846" y="893285"/>
            <a:ext cx="3642878" cy="2754602"/>
          </a:xfrm>
          <a:prstGeom prst="irregularSeal2">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t>No es  una  actividad  sencilla , pero es  muy necesaria.</a:t>
            </a:r>
            <a:endParaRPr lang="es-PE" dirty="0"/>
          </a:p>
        </p:txBody>
      </p:sp>
      <p:sp>
        <p:nvSpPr>
          <p:cNvPr id="13" name="12 Explosión 2"/>
          <p:cNvSpPr/>
          <p:nvPr/>
        </p:nvSpPr>
        <p:spPr>
          <a:xfrm rot="3264425">
            <a:off x="5771250" y="3626712"/>
            <a:ext cx="4001366" cy="2703940"/>
          </a:xfrm>
          <a:prstGeom prst="irregularSeal2">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t>Mide los beneficios o perdidas que aporta cada producto .</a:t>
            </a:r>
            <a:endParaRPr lang="es-PE" dirty="0"/>
          </a:p>
        </p:txBody>
      </p:sp>
      <p:sp>
        <p:nvSpPr>
          <p:cNvPr id="14" name="13 Explosión 2"/>
          <p:cNvSpPr/>
          <p:nvPr/>
        </p:nvSpPr>
        <p:spPr>
          <a:xfrm rot="20839357">
            <a:off x="3623258" y="4452646"/>
            <a:ext cx="2617567" cy="2144264"/>
          </a:xfrm>
          <a:prstGeom prst="irregularSeal2">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t>Es previo al control de eficiencia </a:t>
            </a:r>
            <a:endParaRPr lang="es-P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75000"/>
            <a:alpha val="91000"/>
          </a:schemeClr>
        </a:solidFill>
        <a:effectLst/>
      </p:bgPr>
    </p:bg>
    <p:spTree>
      <p:nvGrpSpPr>
        <p:cNvPr id="1" name=""/>
        <p:cNvGrpSpPr/>
        <p:nvPr/>
      </p:nvGrpSpPr>
      <p:grpSpPr>
        <a:xfrm>
          <a:off x="0" y="0"/>
          <a:ext cx="0" cy="0"/>
          <a:chOff x="0" y="0"/>
          <a:chExt cx="0" cy="0"/>
        </a:xfrm>
      </p:grpSpPr>
      <p:sp>
        <p:nvSpPr>
          <p:cNvPr id="2" name="1 Nube"/>
          <p:cNvSpPr/>
          <p:nvPr/>
        </p:nvSpPr>
        <p:spPr>
          <a:xfrm>
            <a:off x="1403648" y="476672"/>
            <a:ext cx="3888432" cy="18002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solidFill>
                  <a:srgbClr val="003300"/>
                </a:solidFill>
              </a:rPr>
              <a:t>CONTROL DE EFICIENCIA </a:t>
            </a:r>
            <a:endParaRPr lang="es-PE" dirty="0">
              <a:solidFill>
                <a:srgbClr val="003300"/>
              </a:solidFill>
            </a:endParaRPr>
          </a:p>
        </p:txBody>
      </p:sp>
      <p:sp>
        <p:nvSpPr>
          <p:cNvPr id="3" name="2 CuadroTexto"/>
          <p:cNvSpPr txBox="1"/>
          <p:nvPr/>
        </p:nvSpPr>
        <p:spPr>
          <a:xfrm>
            <a:off x="539552" y="2924944"/>
            <a:ext cx="3600400" cy="2862322"/>
          </a:xfrm>
          <a:prstGeom prst="rect">
            <a:avLst/>
          </a:prstGeom>
          <a:noFill/>
        </p:spPr>
        <p:txBody>
          <a:bodyPr wrap="square" rtlCol="0">
            <a:spAutoFit/>
          </a:bodyPr>
          <a:lstStyle/>
          <a:p>
            <a:r>
              <a:rPr lang="es-PE" sz="2000" dirty="0" smtClean="0">
                <a:solidFill>
                  <a:schemeClr val="tx1">
                    <a:lumMod val="95000"/>
                    <a:lumOff val="5000"/>
                  </a:schemeClr>
                </a:solidFill>
              </a:rPr>
              <a:t>Trata de medir la eficiencia obtenida por la empresa atreves de la fuerza de ventas, la publicidad, la promoción y distribución.</a:t>
            </a:r>
          </a:p>
          <a:p>
            <a:r>
              <a:rPr lang="es-PE" sz="2000" dirty="0" smtClean="0">
                <a:solidFill>
                  <a:schemeClr val="tx1">
                    <a:lumMod val="95000"/>
                    <a:lumOff val="5000"/>
                  </a:schemeClr>
                </a:solidFill>
              </a:rPr>
              <a:t>Examinan el cumplimiento de planes de utilidades, ayudan a preparar los presupuestos de los gerentes de marca.</a:t>
            </a:r>
          </a:p>
        </p:txBody>
      </p:sp>
      <p:sp>
        <p:nvSpPr>
          <p:cNvPr id="5" name="4 Cilindro"/>
          <p:cNvSpPr/>
          <p:nvPr/>
        </p:nvSpPr>
        <p:spPr>
          <a:xfrm>
            <a:off x="5292080" y="2753544"/>
            <a:ext cx="3456384" cy="410445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Ø"/>
            </a:pPr>
            <a:r>
              <a:rPr lang="es-PE" dirty="0" smtClean="0">
                <a:solidFill>
                  <a:srgbClr val="003300"/>
                </a:solidFill>
              </a:rPr>
              <a:t> Promedio de visitas por día por vendedor .</a:t>
            </a:r>
          </a:p>
          <a:p>
            <a:pPr algn="ctr">
              <a:buFont typeface="Wingdings" pitchFamily="2" charset="2"/>
              <a:buChar char="Ø"/>
            </a:pPr>
            <a:endParaRPr lang="es-PE" dirty="0" smtClean="0">
              <a:solidFill>
                <a:srgbClr val="003300"/>
              </a:solidFill>
            </a:endParaRPr>
          </a:p>
          <a:p>
            <a:pPr algn="ctr">
              <a:buFont typeface="Wingdings" pitchFamily="2" charset="2"/>
              <a:buChar char="Ø"/>
            </a:pPr>
            <a:r>
              <a:rPr lang="es-PE" dirty="0" smtClean="0">
                <a:solidFill>
                  <a:srgbClr val="003300"/>
                </a:solidFill>
              </a:rPr>
              <a:t> Tiempo de visita  promedio por  contacto.</a:t>
            </a:r>
          </a:p>
          <a:p>
            <a:pPr algn="ctr">
              <a:buFont typeface="Wingdings" pitchFamily="2" charset="2"/>
              <a:buChar char="Ø"/>
            </a:pPr>
            <a:r>
              <a:rPr lang="es-PE" dirty="0" smtClean="0">
                <a:solidFill>
                  <a:srgbClr val="003300"/>
                </a:solidFill>
              </a:rPr>
              <a:t> Ingresos medios por visita de ventas. </a:t>
            </a:r>
          </a:p>
          <a:p>
            <a:pPr algn="ctr">
              <a:buFont typeface="Wingdings" pitchFamily="2" charset="2"/>
              <a:buChar char="Ø"/>
            </a:pPr>
            <a:r>
              <a:rPr lang="es-PE" dirty="0" smtClean="0">
                <a:solidFill>
                  <a:srgbClr val="003300"/>
                </a:solidFill>
              </a:rPr>
              <a:t>Costo de representación.</a:t>
            </a:r>
          </a:p>
          <a:p>
            <a:pPr algn="ctr">
              <a:buFont typeface="Wingdings" pitchFamily="2" charset="2"/>
              <a:buChar char="Ø"/>
            </a:pPr>
            <a:r>
              <a:rPr lang="es-PE" dirty="0" smtClean="0">
                <a:solidFill>
                  <a:srgbClr val="003300"/>
                </a:solidFill>
              </a:rPr>
              <a:t> Numero de pedidos por cada 100 visitas de ventas.</a:t>
            </a:r>
          </a:p>
        </p:txBody>
      </p:sp>
      <p:sp>
        <p:nvSpPr>
          <p:cNvPr id="6" name="5 Rectángulo"/>
          <p:cNvSpPr/>
          <p:nvPr/>
        </p:nvSpPr>
        <p:spPr>
          <a:xfrm>
            <a:off x="5652120" y="980728"/>
            <a:ext cx="3024336"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solidFill>
                  <a:srgbClr val="003300"/>
                </a:solidFill>
              </a:rPr>
              <a:t>NESECITAMOS MONITOREAR LOS SGT. INDICADORES.</a:t>
            </a:r>
            <a:endParaRPr lang="es-PE" dirty="0">
              <a:solidFill>
                <a:srgbClr val="0033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productomercado.galeon.com/img18.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533400"/>
            <a:ext cx="4114800" cy="5791200"/>
          </a:xfrm>
          <a:prstGeom prst="rect">
            <a:avLst/>
          </a:prstGeom>
          <a:noFill/>
          <a:ln>
            <a:noFill/>
          </a:ln>
        </p:spPr>
      </p:pic>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Marco"/>
          <p:cNvSpPr/>
          <p:nvPr/>
        </p:nvSpPr>
        <p:spPr>
          <a:xfrm>
            <a:off x="1691680" y="836712"/>
            <a:ext cx="2520280" cy="864096"/>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000" dirty="0" smtClean="0">
                <a:solidFill>
                  <a:schemeClr val="tx1"/>
                </a:solidFill>
              </a:rPr>
              <a:t>EFICIENCIA DE LA PUBLICIDAD</a:t>
            </a:r>
            <a:endParaRPr lang="es-PE" sz="2000" dirty="0">
              <a:solidFill>
                <a:schemeClr val="tx1"/>
              </a:solidFill>
            </a:endParaRPr>
          </a:p>
        </p:txBody>
      </p:sp>
      <p:sp>
        <p:nvSpPr>
          <p:cNvPr id="3" name="2 Marco"/>
          <p:cNvSpPr/>
          <p:nvPr/>
        </p:nvSpPr>
        <p:spPr>
          <a:xfrm>
            <a:off x="1691680" y="2204864"/>
            <a:ext cx="2520280" cy="93610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solidFill>
                  <a:schemeClr val="tx1"/>
                </a:solidFill>
              </a:rPr>
              <a:t>EFICIENCIA DE  LA FUERZA DE VANTAS </a:t>
            </a:r>
            <a:endParaRPr lang="es-PE" dirty="0">
              <a:solidFill>
                <a:schemeClr val="tx1"/>
              </a:solidFill>
            </a:endParaRPr>
          </a:p>
        </p:txBody>
      </p:sp>
      <p:sp>
        <p:nvSpPr>
          <p:cNvPr id="4" name="3 Marco"/>
          <p:cNvSpPr/>
          <p:nvPr/>
        </p:nvSpPr>
        <p:spPr>
          <a:xfrm>
            <a:off x="1691680" y="3501008"/>
            <a:ext cx="2520280" cy="1224136"/>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solidFill>
                  <a:schemeClr val="tx1"/>
                </a:solidFill>
              </a:rPr>
              <a:t>EFICIENCIA DE LA PROMOCION DE VENTAS</a:t>
            </a:r>
            <a:endParaRPr lang="es-PE" dirty="0">
              <a:solidFill>
                <a:schemeClr val="tx1"/>
              </a:solidFill>
            </a:endParaRPr>
          </a:p>
        </p:txBody>
      </p:sp>
      <p:sp>
        <p:nvSpPr>
          <p:cNvPr id="5" name="4 Marco"/>
          <p:cNvSpPr/>
          <p:nvPr/>
        </p:nvSpPr>
        <p:spPr>
          <a:xfrm>
            <a:off x="1691680" y="5157192"/>
            <a:ext cx="2520280" cy="93610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solidFill>
                  <a:schemeClr val="tx1"/>
                </a:solidFill>
              </a:rPr>
              <a:t>EFICIENCIA DE DISTRIBUCION</a:t>
            </a:r>
            <a:endParaRPr lang="es-PE" dirty="0">
              <a:solidFill>
                <a:schemeClr val="tx1"/>
              </a:solidFill>
            </a:endParaRPr>
          </a:p>
        </p:txBody>
      </p:sp>
      <p:sp>
        <p:nvSpPr>
          <p:cNvPr id="6" name="5 Abrir llave"/>
          <p:cNvSpPr/>
          <p:nvPr/>
        </p:nvSpPr>
        <p:spPr>
          <a:xfrm>
            <a:off x="1115616" y="836712"/>
            <a:ext cx="576064" cy="547260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8" name="7 Pergamino vertical"/>
          <p:cNvSpPr/>
          <p:nvPr/>
        </p:nvSpPr>
        <p:spPr>
          <a:xfrm>
            <a:off x="0" y="3068960"/>
            <a:ext cx="1187624" cy="1152128"/>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t>TIPOS</a:t>
            </a:r>
            <a:endParaRPr lang="es-PE" dirty="0"/>
          </a:p>
        </p:txBody>
      </p:sp>
      <p:sp>
        <p:nvSpPr>
          <p:cNvPr id="9" name="8 Terminador"/>
          <p:cNvSpPr/>
          <p:nvPr/>
        </p:nvSpPr>
        <p:spPr>
          <a:xfrm>
            <a:off x="5148064" y="692696"/>
            <a:ext cx="3456384" cy="93610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t>CONTROL ESTRATEGICO</a:t>
            </a:r>
            <a:endParaRPr lang="es-PE" dirty="0"/>
          </a:p>
        </p:txBody>
      </p:sp>
      <p:sp>
        <p:nvSpPr>
          <p:cNvPr id="10" name="9 Rectángulo redondeado"/>
          <p:cNvSpPr/>
          <p:nvPr/>
        </p:nvSpPr>
        <p:spPr>
          <a:xfrm>
            <a:off x="5220072" y="1916832"/>
            <a:ext cx="3240360" cy="4464496"/>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s-PE" sz="2000" dirty="0" smtClean="0">
                <a:solidFill>
                  <a:srgbClr val="353406"/>
                </a:solidFill>
              </a:rPr>
              <a:t>Cada cierto tiempo una empresa  debe examinar si su organización detecta las mejores oportunidades  que le brinda su entorno para acercarse mas y mejor a su mercado atreves de sus productos.</a:t>
            </a:r>
          </a:p>
          <a:p>
            <a:pPr algn="ctr"/>
            <a:r>
              <a:rPr lang="es-PE" sz="2000" dirty="0" smtClean="0">
                <a:solidFill>
                  <a:srgbClr val="353406"/>
                </a:solidFill>
              </a:rPr>
              <a:t>Este control se puede realizar atreves de un análisis y valoración de efectividad de la función de marketing. </a:t>
            </a:r>
          </a:p>
          <a:p>
            <a:pPr algn="ctr"/>
            <a:endParaRPr lang="es-PE" dirty="0">
              <a:solidFill>
                <a:srgbClr val="353406"/>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50000">
              <a:srgbClr val="6600FF"/>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Retraso"/>
          <p:cNvSpPr/>
          <p:nvPr/>
        </p:nvSpPr>
        <p:spPr>
          <a:xfrm>
            <a:off x="755576" y="692696"/>
            <a:ext cx="7920880" cy="5256584"/>
          </a:xfrm>
          <a:prstGeom prst="flowChartDelay">
            <a:avLst/>
          </a:prstGeom>
        </p:spPr>
        <p:style>
          <a:lnRef idx="0">
            <a:schemeClr val="dk1"/>
          </a:lnRef>
          <a:fillRef idx="1003">
            <a:schemeClr val="dk2"/>
          </a:fillRef>
          <a:effectRef idx="3">
            <a:schemeClr val="dk1"/>
          </a:effectRef>
          <a:fontRef idx="minor">
            <a:schemeClr val="lt1"/>
          </a:fontRef>
        </p:style>
        <p:txBody>
          <a:bodyPr rtlCol="0" anchor="ctr"/>
          <a:lstStyle/>
          <a:p>
            <a:pPr algn="ctr"/>
            <a:r>
              <a:rPr lang="es-PE" sz="2000" dirty="0" smtClean="0">
                <a:solidFill>
                  <a:schemeClr val="tx1"/>
                </a:solidFill>
              </a:rPr>
              <a:t>Se utilicen parámetros tales como: la filosofía de marketing, la organización , y consideración de la función de marketing dentro de la empresa, el sistema de información de marketing, la orientación estratégica y la eficiencia de las operaciones de marketing. Una forma simple de evaluar la efectividad de la función de marketing podría consistir en realizar una valoración interna . Para ello todas las personas implicadas en la función de marketing califican cada uno de los cinco parámetros mencionados; con los que se obtiene una puntuación total  por persona . De esta forma se pueden detectar dos puntos débiles de la función de marketing, en  cuyo caso seria recomendable emprender una auditoria de marketing .</a:t>
            </a:r>
            <a:endParaRPr lang="es-PE" sz="2000"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C898E2"/>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Llamada de flecha izquierda y derecha"/>
          <p:cNvSpPr/>
          <p:nvPr/>
        </p:nvSpPr>
        <p:spPr>
          <a:xfrm>
            <a:off x="2483768" y="692696"/>
            <a:ext cx="3960440" cy="2088232"/>
          </a:xfrm>
          <a:prstGeom prst="leftRightArrowCallou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PE" dirty="0" smtClean="0"/>
              <a:t>LA AUDITORIA DE MARKETING</a:t>
            </a:r>
            <a:endParaRPr lang="es-PE" dirty="0"/>
          </a:p>
        </p:txBody>
      </p:sp>
      <p:sp>
        <p:nvSpPr>
          <p:cNvPr id="3" name="2 CuadroTexto"/>
          <p:cNvSpPr txBox="1"/>
          <p:nvPr/>
        </p:nvSpPr>
        <p:spPr>
          <a:xfrm>
            <a:off x="3131840" y="3068960"/>
            <a:ext cx="3312368" cy="3477875"/>
          </a:xfrm>
          <a:prstGeom prst="rect">
            <a:avLst/>
          </a:prstGeom>
          <a:noFill/>
        </p:spPr>
        <p:txBody>
          <a:bodyPr wrap="square" rtlCol="0">
            <a:spAutoFit/>
          </a:bodyPr>
          <a:lstStyle/>
          <a:p>
            <a:r>
              <a:rPr lang="es-PE" sz="2000" dirty="0" smtClean="0"/>
              <a:t>Es una herramienta de trabajo que les permite analizar y evaluar los programas y acciones de puestos en marcha .</a:t>
            </a:r>
          </a:p>
          <a:p>
            <a:r>
              <a:rPr lang="es-PE" sz="2000" dirty="0" smtClean="0"/>
              <a:t>Atreves de las auditoria  se examinan todas las áreas que afectan a la  eficacia del marketing para determinar las oportunidades y los problemas del futuro.</a:t>
            </a:r>
            <a:endParaRPr lang="es-PE" sz="2000" dirty="0"/>
          </a:p>
        </p:txBody>
      </p:sp>
      <p:sp>
        <p:nvSpPr>
          <p:cNvPr id="4" name="3 Rectángulo"/>
          <p:cNvSpPr/>
          <p:nvPr/>
        </p:nvSpPr>
        <p:spPr>
          <a:xfrm>
            <a:off x="0" y="1412776"/>
            <a:ext cx="1907704" cy="115212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PE" dirty="0" smtClean="0"/>
              <a:t>SER SISTEMATICO</a:t>
            </a:r>
            <a:endParaRPr lang="es-PE" dirty="0"/>
          </a:p>
        </p:txBody>
      </p:sp>
      <p:sp>
        <p:nvSpPr>
          <p:cNvPr id="5" name="4 Rectángulo"/>
          <p:cNvSpPr/>
          <p:nvPr/>
        </p:nvSpPr>
        <p:spPr>
          <a:xfrm>
            <a:off x="323528" y="4365104"/>
            <a:ext cx="1691680" cy="115212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PE" dirty="0" smtClean="0"/>
              <a:t>SER COMPLETO </a:t>
            </a:r>
            <a:endParaRPr lang="es-PE" dirty="0"/>
          </a:p>
        </p:txBody>
      </p:sp>
      <p:sp>
        <p:nvSpPr>
          <p:cNvPr id="6" name="5 Rectángulo"/>
          <p:cNvSpPr/>
          <p:nvPr/>
        </p:nvSpPr>
        <p:spPr>
          <a:xfrm>
            <a:off x="7020272" y="3861048"/>
            <a:ext cx="1691680" cy="115212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PE" dirty="0" smtClean="0"/>
              <a:t>SER PERIODICO </a:t>
            </a:r>
            <a:endParaRPr lang="es-PE" dirty="0"/>
          </a:p>
        </p:txBody>
      </p:sp>
      <p:sp>
        <p:nvSpPr>
          <p:cNvPr id="7" name="6 Rectángulo"/>
          <p:cNvSpPr/>
          <p:nvPr/>
        </p:nvSpPr>
        <p:spPr>
          <a:xfrm>
            <a:off x="6948264" y="1268760"/>
            <a:ext cx="2195736" cy="115212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PE" dirty="0" smtClean="0"/>
              <a:t>SER INDEPENDIENTE </a:t>
            </a:r>
            <a:endParaRPr lang="es-PE" dirty="0"/>
          </a:p>
        </p:txBody>
      </p:sp>
      <p:cxnSp>
        <p:nvCxnSpPr>
          <p:cNvPr id="9" name="8 Conector curvado"/>
          <p:cNvCxnSpPr/>
          <p:nvPr/>
        </p:nvCxnSpPr>
        <p:spPr>
          <a:xfrm rot="16200000" flipH="1">
            <a:off x="6372200" y="1484784"/>
            <a:ext cx="576064" cy="576064"/>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2" name="11 Conector curvado"/>
          <p:cNvCxnSpPr/>
          <p:nvPr/>
        </p:nvCxnSpPr>
        <p:spPr>
          <a:xfrm rot="5400000">
            <a:off x="1907704" y="1628800"/>
            <a:ext cx="720080" cy="432048"/>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4" name="13 Forma"/>
          <p:cNvCxnSpPr>
            <a:stCxn id="2" idx="2"/>
          </p:cNvCxnSpPr>
          <p:nvPr/>
        </p:nvCxnSpPr>
        <p:spPr>
          <a:xfrm rot="5400000">
            <a:off x="4157954" y="2762926"/>
            <a:ext cx="288032" cy="324036"/>
          </a:xfrm>
          <a:prstGeom prst="curvedConnector2">
            <a:avLst/>
          </a:prstGeom>
        </p:spPr>
        <p:style>
          <a:lnRef idx="1">
            <a:schemeClr val="accent1"/>
          </a:lnRef>
          <a:fillRef idx="0">
            <a:schemeClr val="accent1"/>
          </a:fillRef>
          <a:effectRef idx="0">
            <a:schemeClr val="accent1"/>
          </a:effectRef>
          <a:fontRef idx="minor">
            <a:schemeClr val="tx1"/>
          </a:fontRef>
        </p:style>
      </p:cxnSp>
      <p:cxnSp>
        <p:nvCxnSpPr>
          <p:cNvPr id="16" name="15 Forma"/>
          <p:cNvCxnSpPr>
            <a:stCxn id="2" idx="2"/>
          </p:cNvCxnSpPr>
          <p:nvPr/>
        </p:nvCxnSpPr>
        <p:spPr>
          <a:xfrm rot="16200000" flipH="1">
            <a:off x="4481990" y="2762926"/>
            <a:ext cx="360040" cy="396044"/>
          </a:xfrm>
          <a:prstGeom prst="curvedConnector2">
            <a:avLst/>
          </a:prstGeom>
        </p:spPr>
        <p:style>
          <a:lnRef idx="1">
            <a:schemeClr val="accent1"/>
          </a:lnRef>
          <a:fillRef idx="0">
            <a:schemeClr val="accent1"/>
          </a:fillRef>
          <a:effectRef idx="0">
            <a:schemeClr val="accent1"/>
          </a:effectRef>
          <a:fontRef idx="minor">
            <a:schemeClr val="tx1"/>
          </a:fontRef>
        </p:style>
      </p:cxnSp>
      <p:cxnSp>
        <p:nvCxnSpPr>
          <p:cNvPr id="18" name="17 Conector curvado"/>
          <p:cNvCxnSpPr>
            <a:endCxn id="6" idx="0"/>
          </p:cNvCxnSpPr>
          <p:nvPr/>
        </p:nvCxnSpPr>
        <p:spPr>
          <a:xfrm rot="16200000" flipH="1">
            <a:off x="6219056" y="2213992"/>
            <a:ext cx="1728192" cy="1565920"/>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0" name="19 Conector curvado"/>
          <p:cNvCxnSpPr/>
          <p:nvPr/>
        </p:nvCxnSpPr>
        <p:spPr>
          <a:xfrm rot="5400000">
            <a:off x="1439652" y="3032956"/>
            <a:ext cx="2376264" cy="1152128"/>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23" name="22 Terminador"/>
          <p:cNvSpPr/>
          <p:nvPr/>
        </p:nvSpPr>
        <p:spPr>
          <a:xfrm rot="19276460">
            <a:off x="880674" y="3052323"/>
            <a:ext cx="2016224" cy="648072"/>
          </a:xfrm>
          <a:prstGeom prst="flowChartTerminator">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PE" dirty="0" smtClean="0"/>
              <a:t>Tiene las sgts. características</a:t>
            </a:r>
            <a:endParaRPr lang="es-P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50000">
              <a:schemeClr val="accent6">
                <a:lumMod val="5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2 Rectángulo"/>
          <p:cNvSpPr/>
          <p:nvPr/>
        </p:nvSpPr>
        <p:spPr>
          <a:xfrm>
            <a:off x="683568" y="404664"/>
            <a:ext cx="7465570" cy="923330"/>
          </a:xfrm>
          <a:prstGeom prst="rect">
            <a:avLst/>
          </a:prstGeom>
          <a:noFill/>
        </p:spPr>
        <p:txBody>
          <a:bodyPr wrap="none" lIns="91440" tIns="45720" rIns="91440" bIns="45720">
            <a:spAutoFit/>
          </a:bodyPr>
          <a:lstStyle/>
          <a:p>
            <a:pPr algn="ctr"/>
            <a:r>
              <a:rPr lang="es-PE"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TIPOS DE AUDITIRIA:</a:t>
            </a:r>
            <a:endParaRPr lang="es-PE"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4" name="3 Pentágono"/>
          <p:cNvSpPr/>
          <p:nvPr/>
        </p:nvSpPr>
        <p:spPr>
          <a:xfrm>
            <a:off x="395536" y="1700808"/>
            <a:ext cx="2808312" cy="864096"/>
          </a:xfrm>
          <a:prstGeom prst="homePlate">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r>
              <a:rPr lang="es-PE" b="1" dirty="0" smtClean="0">
                <a:solidFill>
                  <a:schemeClr val="tx1"/>
                </a:solidFill>
              </a:rPr>
              <a:t>HORIZONTAL</a:t>
            </a:r>
            <a:r>
              <a:rPr lang="es-PE" b="1" dirty="0" smtClean="0"/>
              <a:t> </a:t>
            </a:r>
            <a:endParaRPr lang="es-PE" b="1" dirty="0"/>
          </a:p>
        </p:txBody>
      </p:sp>
      <p:sp>
        <p:nvSpPr>
          <p:cNvPr id="6" name="5 Pentágono"/>
          <p:cNvSpPr/>
          <p:nvPr/>
        </p:nvSpPr>
        <p:spPr>
          <a:xfrm>
            <a:off x="395536" y="3645024"/>
            <a:ext cx="2808312" cy="864096"/>
          </a:xfrm>
          <a:prstGeom prst="homePlate">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r>
              <a:rPr lang="es-PE" sz="2000" b="1" dirty="0" smtClean="0">
                <a:solidFill>
                  <a:schemeClr val="tx1"/>
                </a:solidFill>
              </a:rPr>
              <a:t>VERTICAL </a:t>
            </a:r>
            <a:endParaRPr lang="es-PE" sz="2000" b="1" dirty="0">
              <a:solidFill>
                <a:schemeClr val="tx1"/>
              </a:solidFill>
            </a:endParaRPr>
          </a:p>
        </p:txBody>
      </p:sp>
      <p:sp>
        <p:nvSpPr>
          <p:cNvPr id="7" name="6 Arco"/>
          <p:cNvSpPr/>
          <p:nvPr/>
        </p:nvSpPr>
        <p:spPr>
          <a:xfrm rot="5621740">
            <a:off x="1838549" y="321287"/>
            <a:ext cx="1706552" cy="992092"/>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8" name="7 CuadroTexto"/>
          <p:cNvSpPr txBox="1"/>
          <p:nvPr/>
        </p:nvSpPr>
        <p:spPr>
          <a:xfrm>
            <a:off x="3851920" y="1556792"/>
            <a:ext cx="3888432" cy="1323439"/>
          </a:xfrm>
          <a:prstGeom prst="rect">
            <a:avLst/>
          </a:prstGeom>
          <a:noFill/>
        </p:spPr>
        <p:txBody>
          <a:bodyPr wrap="square" rtlCol="0">
            <a:spAutoFit/>
          </a:bodyPr>
          <a:lstStyle/>
          <a:p>
            <a:r>
              <a:rPr lang="es-PE" sz="2000" dirty="0" smtClean="0"/>
              <a:t>Es aquella que evalúa  el medio ambiente los objetivos , las estrategias , la  organización  y, el funcionamiento  de los sistemas.</a:t>
            </a:r>
            <a:r>
              <a:rPr lang="es-PE" dirty="0" smtClean="0"/>
              <a:t>  </a:t>
            </a:r>
            <a:endParaRPr lang="es-PE" dirty="0"/>
          </a:p>
        </p:txBody>
      </p:sp>
      <p:sp>
        <p:nvSpPr>
          <p:cNvPr id="9" name="8 CuadroTexto"/>
          <p:cNvSpPr txBox="1"/>
          <p:nvPr/>
        </p:nvSpPr>
        <p:spPr>
          <a:xfrm>
            <a:off x="3995936" y="3356992"/>
            <a:ext cx="3456384" cy="1323439"/>
          </a:xfrm>
          <a:prstGeom prst="rect">
            <a:avLst/>
          </a:prstGeom>
          <a:noFill/>
        </p:spPr>
        <p:txBody>
          <a:bodyPr wrap="square" rtlCol="0">
            <a:spAutoFit/>
          </a:bodyPr>
          <a:lstStyle/>
          <a:p>
            <a:r>
              <a:rPr lang="es-PE" sz="2000" dirty="0" smtClean="0"/>
              <a:t>Es aquella en la que se analiza en profundidad alguna función o actividad de marketing.</a:t>
            </a:r>
            <a:endParaRPr lang="es-PE" sz="2000" dirty="0"/>
          </a:p>
        </p:txBody>
      </p:sp>
      <p:sp>
        <p:nvSpPr>
          <p:cNvPr id="12" name="11 Rectángulo"/>
          <p:cNvSpPr/>
          <p:nvPr/>
        </p:nvSpPr>
        <p:spPr>
          <a:xfrm>
            <a:off x="395536" y="5229200"/>
            <a:ext cx="3600400" cy="576064"/>
          </a:xfrm>
          <a:prstGeom prst="rect">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r>
              <a:rPr lang="es-PE" dirty="0" smtClean="0">
                <a:solidFill>
                  <a:schemeClr val="tx1"/>
                </a:solidFill>
              </a:rPr>
              <a:t>La auditoria puede ser realizadas  por:</a:t>
            </a:r>
            <a:endParaRPr lang="es-PE" dirty="0">
              <a:solidFill>
                <a:schemeClr val="tx1"/>
              </a:solidFill>
            </a:endParaRPr>
          </a:p>
        </p:txBody>
      </p:sp>
      <p:sp>
        <p:nvSpPr>
          <p:cNvPr id="13" name="12 Terminador"/>
          <p:cNvSpPr/>
          <p:nvPr/>
        </p:nvSpPr>
        <p:spPr>
          <a:xfrm>
            <a:off x="4572000" y="5157192"/>
            <a:ext cx="2016224" cy="720080"/>
          </a:xfrm>
          <a:prstGeom prst="flowChartTerminator">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r>
              <a:rPr lang="es-PE" dirty="0" smtClean="0">
                <a:solidFill>
                  <a:schemeClr val="tx1"/>
                </a:solidFill>
              </a:rPr>
              <a:t>Personal interno </a:t>
            </a:r>
            <a:endParaRPr lang="es-PE" dirty="0">
              <a:solidFill>
                <a:schemeClr val="tx1"/>
              </a:solidFill>
            </a:endParaRPr>
          </a:p>
        </p:txBody>
      </p:sp>
      <p:sp>
        <p:nvSpPr>
          <p:cNvPr id="14" name="13 Terminador"/>
          <p:cNvSpPr/>
          <p:nvPr/>
        </p:nvSpPr>
        <p:spPr>
          <a:xfrm>
            <a:off x="6948264" y="5085184"/>
            <a:ext cx="1872208" cy="720080"/>
          </a:xfrm>
          <a:prstGeom prst="flowChartTerminator">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r>
              <a:rPr lang="es-PE" dirty="0" smtClean="0">
                <a:solidFill>
                  <a:schemeClr val="tx1"/>
                </a:solidFill>
              </a:rPr>
              <a:t>Personal externo</a:t>
            </a:r>
            <a:endParaRPr lang="es-PE" dirty="0">
              <a:solidFill>
                <a:schemeClr val="tx1"/>
              </a:solidFill>
            </a:endParaRPr>
          </a:p>
        </p:txBody>
      </p:sp>
      <p:cxnSp>
        <p:nvCxnSpPr>
          <p:cNvPr id="16" name="15 Conector recto"/>
          <p:cNvCxnSpPr/>
          <p:nvPr/>
        </p:nvCxnSpPr>
        <p:spPr>
          <a:xfrm>
            <a:off x="3995936" y="5589240"/>
            <a:ext cx="5760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22 Conector recto"/>
          <p:cNvCxnSpPr>
            <a:stCxn id="13" idx="3"/>
            <a:endCxn id="14" idx="1"/>
          </p:cNvCxnSpPr>
          <p:nvPr/>
        </p:nvCxnSpPr>
        <p:spPr>
          <a:xfrm flipV="1">
            <a:off x="6588224" y="5445224"/>
            <a:ext cx="360040" cy="7200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6145" name="Rectangle 1"/>
          <p:cNvSpPr>
            <a:spLocks noChangeArrowheads="1"/>
          </p:cNvSpPr>
          <p:nvPr/>
        </p:nvSpPr>
        <p:spPr bwMode="auto">
          <a:xfrm rot="10800000" flipV="1">
            <a:off x="899592" y="4653136"/>
            <a:ext cx="7346188"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CONTROLAR </a:t>
            </a:r>
            <a:endParaRPr kumimoji="0" lang="es-PE"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PE"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SIGNIFICA</a:t>
            </a:r>
            <a:r>
              <a:rPr kumimoji="0" lang="es-PE"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Ordenar las acciones y tácticas de los diversos componentes dentro de las libertades que confiere el plan, de modo que este busca. La actividad de control, así entendida, es una función de dirección.  </a:t>
            </a:r>
            <a:endParaRPr kumimoji="0" lang="es-PE"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CuadroTexto"/>
          <p:cNvSpPr txBox="1"/>
          <p:nvPr/>
        </p:nvSpPr>
        <p:spPr>
          <a:xfrm>
            <a:off x="827584" y="836712"/>
            <a:ext cx="6624736" cy="3477875"/>
          </a:xfrm>
          <a:prstGeom prst="rect">
            <a:avLst/>
          </a:prstGeom>
          <a:noFill/>
        </p:spPr>
        <p:txBody>
          <a:bodyPr wrap="square" rtlCol="0">
            <a:spAutoFit/>
          </a:bodyPr>
          <a:lstStyle/>
          <a:p>
            <a:r>
              <a:rPr lang="es-PE" sz="2000" dirty="0" smtClean="0">
                <a:latin typeface="Arial" pitchFamily="34" charset="0"/>
                <a:cs typeface="Arial" pitchFamily="34" charset="0"/>
              </a:rPr>
              <a:t>Se deberán establecer  procedimientos de seguimiento al control de marketing, para asegurar  su cumplimiento y la eficacia  de cada uno de sus acciones. </a:t>
            </a:r>
          </a:p>
          <a:p>
            <a:pPr>
              <a:buFont typeface="Wingdings" pitchFamily="2" charset="2"/>
              <a:buChar char="Ø"/>
            </a:pPr>
            <a:r>
              <a:rPr lang="es-PE" sz="2000" dirty="0">
                <a:latin typeface="Arial" pitchFamily="34" charset="0"/>
                <a:cs typeface="Arial" pitchFamily="34" charset="0"/>
              </a:rPr>
              <a:t> </a:t>
            </a:r>
            <a:r>
              <a:rPr lang="es-PE" sz="2000" dirty="0" smtClean="0">
                <a:latin typeface="Arial" pitchFamily="34" charset="0"/>
                <a:cs typeface="Arial" pitchFamily="34" charset="0"/>
              </a:rPr>
              <a:t>Diagnosticar el grado de cumplimiento de los objetivos previstos </a:t>
            </a:r>
          </a:p>
          <a:p>
            <a:pPr>
              <a:buFont typeface="Wingdings" pitchFamily="2" charset="2"/>
              <a:buChar char="Ø"/>
            </a:pPr>
            <a:r>
              <a:rPr lang="es-PE" sz="2000" dirty="0">
                <a:latin typeface="Arial" pitchFamily="34" charset="0"/>
                <a:cs typeface="Arial" pitchFamily="34" charset="0"/>
              </a:rPr>
              <a:t> </a:t>
            </a:r>
            <a:r>
              <a:rPr lang="es-PE" sz="2000" dirty="0" smtClean="0">
                <a:latin typeface="Arial" pitchFamily="34" charset="0"/>
                <a:cs typeface="Arial" pitchFamily="34" charset="0"/>
              </a:rPr>
              <a:t>Así como comprobar que las tareas programadas  se realicen de la forma, modo y tiempo pronosticado.</a:t>
            </a:r>
          </a:p>
          <a:p>
            <a:pPr>
              <a:buFont typeface="Wingdings" pitchFamily="2" charset="2"/>
              <a:buChar char="Ø"/>
            </a:pPr>
            <a:r>
              <a:rPr lang="es-PE" sz="2000" dirty="0">
                <a:latin typeface="Arial" pitchFamily="34" charset="0"/>
                <a:cs typeface="Arial" pitchFamily="34" charset="0"/>
              </a:rPr>
              <a:t> </a:t>
            </a:r>
            <a:r>
              <a:rPr lang="es-PE" sz="2000" dirty="0" smtClean="0">
                <a:latin typeface="Arial" pitchFamily="34" charset="0"/>
                <a:cs typeface="Arial" pitchFamily="34" charset="0"/>
              </a:rPr>
              <a:t>Permitirá tomar las medidas correctoras  que se consideren necesarias.</a:t>
            </a:r>
          </a:p>
          <a:p>
            <a:pPr>
              <a:buFont typeface="Wingdings" pitchFamily="2" charset="2"/>
              <a:buChar char="Ø"/>
            </a:pPr>
            <a:r>
              <a:rPr lang="es-PE" sz="2000" dirty="0">
                <a:latin typeface="Arial" pitchFamily="34" charset="0"/>
                <a:cs typeface="Arial" pitchFamily="34" charset="0"/>
              </a:rPr>
              <a:t> </a:t>
            </a:r>
            <a:r>
              <a:rPr lang="es-PE" sz="2000" dirty="0" smtClean="0">
                <a:latin typeface="Arial" pitchFamily="34" charset="0"/>
                <a:cs typeface="Arial" pitchFamily="34" charset="0"/>
              </a:rPr>
              <a:t>Tanto el entorno como la organización, experimentas constantes cambios y fluctuaciones.</a:t>
            </a:r>
            <a:endParaRPr lang="es-PE" sz="2000" dirty="0">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7030A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CuadroTexto"/>
          <p:cNvSpPr txBox="1"/>
          <p:nvPr/>
        </p:nvSpPr>
        <p:spPr>
          <a:xfrm>
            <a:off x="827584" y="980728"/>
            <a:ext cx="7690503" cy="5078313"/>
          </a:xfrm>
          <a:prstGeom prst="rect">
            <a:avLst/>
          </a:prstGeom>
          <a:noFill/>
        </p:spPr>
        <p:txBody>
          <a:bodyPr wrap="none" rtlCol="0">
            <a:spAutoFit/>
          </a:bodyPr>
          <a:lstStyle/>
          <a:p>
            <a:r>
              <a:rPr lang="es-PE" sz="2000" dirty="0" smtClean="0"/>
              <a:t>TIPOS DE CONTROL</a:t>
            </a:r>
          </a:p>
          <a:p>
            <a:endParaRPr lang="es-PE" sz="2000" dirty="0"/>
          </a:p>
          <a:p>
            <a:r>
              <a:rPr lang="es-PE" sz="2000" dirty="0" smtClean="0"/>
              <a:t>Puede darse tres tipos:</a:t>
            </a:r>
          </a:p>
          <a:p>
            <a:r>
              <a:rPr lang="es-PE" sz="2000" dirty="0" smtClean="0"/>
              <a:t> </a:t>
            </a:r>
          </a:p>
          <a:p>
            <a:pPr>
              <a:buFont typeface="Wingdings" pitchFamily="2" charset="2"/>
              <a:buChar char="v"/>
            </a:pPr>
            <a:r>
              <a:rPr lang="es-PE" sz="2000" dirty="0" smtClean="0"/>
              <a:t> PREVENTIVOS: Aquellos que establecemos con anterioridad.</a:t>
            </a:r>
          </a:p>
          <a:p>
            <a:pPr>
              <a:buFont typeface="Wingdings" pitchFamily="2" charset="2"/>
              <a:buChar char="v"/>
            </a:pPr>
            <a:r>
              <a:rPr lang="es-PE" sz="2000" dirty="0"/>
              <a:t> </a:t>
            </a:r>
            <a:r>
              <a:rPr lang="es-PE" sz="2000" dirty="0" smtClean="0"/>
              <a:t>CORRECTIVOS: Se ejecutan cuando la complicación ha sucedido.</a:t>
            </a:r>
          </a:p>
          <a:p>
            <a:pPr>
              <a:buFont typeface="Wingdings" pitchFamily="2" charset="2"/>
              <a:buChar char="v"/>
            </a:pPr>
            <a:r>
              <a:rPr lang="es-PE" sz="2000" dirty="0"/>
              <a:t> </a:t>
            </a:r>
            <a:r>
              <a:rPr lang="es-PE" sz="2000" dirty="0" smtClean="0"/>
              <a:t>TARDIOS: Se dan cuando ya es demasiado tarde para corregir y </a:t>
            </a:r>
          </a:p>
          <a:p>
            <a:r>
              <a:rPr lang="es-PE" sz="2000" dirty="0" smtClean="0"/>
              <a:t>                          pueden  ocasionar abandono de planes. </a:t>
            </a:r>
          </a:p>
          <a:p>
            <a:endParaRPr lang="es-PE" sz="2000" dirty="0" smtClean="0"/>
          </a:p>
          <a:p>
            <a:r>
              <a:rPr lang="es-PE" sz="2400" dirty="0" smtClean="0"/>
              <a:t>Según KLOTER</a:t>
            </a:r>
            <a:r>
              <a:rPr lang="es-PE" sz="2000" dirty="0" smtClean="0"/>
              <a:t>: </a:t>
            </a:r>
          </a:p>
          <a:p>
            <a:endParaRPr lang="es-PE" sz="2000" dirty="0"/>
          </a:p>
          <a:p>
            <a:r>
              <a:rPr lang="es-PE" sz="2000" dirty="0" smtClean="0"/>
              <a:t>Se pueden distinguir dos tipos de control :</a:t>
            </a:r>
          </a:p>
          <a:p>
            <a:endParaRPr lang="es-PE" sz="2000" dirty="0"/>
          </a:p>
          <a:p>
            <a:pPr>
              <a:buFont typeface="Wingdings" pitchFamily="2" charset="2"/>
              <a:buChar char="ü"/>
            </a:pPr>
            <a:r>
              <a:rPr lang="es-PE" sz="2000" dirty="0" smtClean="0"/>
              <a:t> CONTROLOPERATIVO.</a:t>
            </a:r>
          </a:p>
          <a:p>
            <a:pPr>
              <a:buFont typeface="Wingdings" pitchFamily="2" charset="2"/>
              <a:buChar char="ü"/>
            </a:pPr>
            <a:r>
              <a:rPr lang="es-PE" sz="2000" dirty="0" smtClean="0"/>
              <a:t>CONTROL ESTRATEGICO. </a:t>
            </a:r>
          </a:p>
          <a:p>
            <a:r>
              <a:rPr lang="es-PE" sz="2000" dirty="0"/>
              <a:t> </a:t>
            </a:r>
            <a:r>
              <a:rPr lang="es-PE" sz="2000" dirty="0" smtClean="0"/>
              <a:t>      </a:t>
            </a:r>
            <a:endParaRPr lang="es-PE" sz="2000" dirty="0"/>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50000">
              <a:srgbClr val="6600FF"/>
            </a:gs>
            <a:gs pos="0">
              <a:srgbClr val="AF1418"/>
            </a:gs>
            <a:gs pos="0">
              <a:srgbClr val="AF1418"/>
            </a:gs>
            <a:gs pos="0">
              <a:srgbClr val="AF1418"/>
            </a:gs>
            <a:gs pos="50000">
              <a:schemeClr val="accent1">
                <a:tint val="44500"/>
                <a:satMod val="160000"/>
              </a:schemeClr>
            </a:gs>
            <a:gs pos="100000">
              <a:schemeClr val="accent1">
                <a:tint val="23500"/>
                <a:satMod val="16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1 Rectángulo redondeado"/>
          <p:cNvSpPr/>
          <p:nvPr/>
        </p:nvSpPr>
        <p:spPr>
          <a:xfrm>
            <a:off x="539552" y="764704"/>
            <a:ext cx="7920880" cy="547260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buFont typeface="Wingdings" pitchFamily="2" charset="2"/>
              <a:buChar char="v"/>
            </a:pPr>
            <a:r>
              <a:rPr lang="es-PE" dirty="0" smtClean="0">
                <a:solidFill>
                  <a:srgbClr val="CC00FF"/>
                </a:solidFill>
              </a:rPr>
              <a:t> </a:t>
            </a:r>
            <a:r>
              <a:rPr lang="es-PE" sz="2000" dirty="0" smtClean="0">
                <a:solidFill>
                  <a:srgbClr val="CC3300"/>
                </a:solidFill>
              </a:rPr>
              <a:t>Efectuar un control en el plan de marketing  es primordial  en cualquier organización.</a:t>
            </a:r>
          </a:p>
          <a:p>
            <a:pPr algn="ctr">
              <a:buFont typeface="Wingdings" pitchFamily="2" charset="2"/>
              <a:buChar char="v"/>
            </a:pPr>
            <a:r>
              <a:rPr lang="es-PE" sz="2000" dirty="0" smtClean="0">
                <a:solidFill>
                  <a:srgbClr val="CC3300"/>
                </a:solidFill>
              </a:rPr>
              <a:t> El control se concibe como el conjunto de medidas implantadas con el fin de comprobar los resultados del esfuerzo empresarial y analizar las causas de los aciertos y los errores para tomar las medidas pertinentes.</a:t>
            </a:r>
          </a:p>
          <a:p>
            <a:pPr algn="ctr">
              <a:buFont typeface="Wingdings" pitchFamily="2" charset="2"/>
              <a:buChar char="v"/>
            </a:pPr>
            <a:r>
              <a:rPr lang="es-PE" sz="2000" dirty="0" smtClean="0">
                <a:solidFill>
                  <a:srgbClr val="CC3300"/>
                </a:solidFill>
              </a:rPr>
              <a:t> De nada vale dirigir, gestionar, organizar, si no se aplica correctamente un plan de marketing ; para ello se debe señalar que métodos, que sistemas, cuales son los sujetos activos y pasivos del contr</a:t>
            </a:r>
            <a:r>
              <a:rPr lang="es-PE" dirty="0" smtClean="0">
                <a:solidFill>
                  <a:srgbClr val="CC3300"/>
                </a:solidFill>
              </a:rPr>
              <a:t>ol.</a:t>
            </a:r>
          </a:p>
          <a:p>
            <a:pPr algn="ctr">
              <a:buFont typeface="Wingdings" pitchFamily="2" charset="2"/>
              <a:buChar char="v"/>
            </a:pPr>
            <a:r>
              <a:rPr lang="es-PE" dirty="0" smtClean="0">
                <a:solidFill>
                  <a:srgbClr val="CC3300"/>
                </a:solidFill>
              </a:rPr>
              <a:t> </a:t>
            </a:r>
            <a:r>
              <a:rPr lang="es-PE" sz="2000" dirty="0" smtClean="0">
                <a:solidFill>
                  <a:srgbClr val="CC3300"/>
                </a:solidFill>
              </a:rPr>
              <a:t>Conocer si todo se esta desarrollando según los planes acordados y los objetivos previstos es el propósito </a:t>
            </a:r>
            <a:r>
              <a:rPr lang="es-PE" dirty="0" smtClean="0">
                <a:solidFill>
                  <a:srgbClr val="CC3300"/>
                </a:solidFill>
              </a:rPr>
              <a:t>primordial</a:t>
            </a:r>
            <a:r>
              <a:rPr lang="es-PE" sz="2000" dirty="0" smtClean="0">
                <a:solidFill>
                  <a:srgbClr val="CC3300"/>
                </a:solidFill>
              </a:rPr>
              <a:t> de la función de control. </a:t>
            </a:r>
          </a:p>
          <a:p>
            <a:pPr algn="ctr">
              <a:buFont typeface="Wingdings" pitchFamily="2" charset="2"/>
              <a:buChar char="v"/>
            </a:pPr>
            <a:r>
              <a:rPr lang="es-PE" sz="2000" dirty="0" smtClean="0">
                <a:solidFill>
                  <a:srgbClr val="CC3300"/>
                </a:solidFill>
              </a:rPr>
              <a:t>El control permite conocer juzgar los resultados obtenidos</a:t>
            </a:r>
            <a:r>
              <a:rPr lang="es-PE" dirty="0" smtClean="0">
                <a:solidFill>
                  <a:srgbClr val="CC00FF"/>
                </a:solidFill>
              </a:rPr>
              <a:t>.</a:t>
            </a:r>
            <a:endParaRPr lang="es-PE" dirty="0">
              <a:solidFill>
                <a:srgbClr val="CC00FF"/>
              </a:solidFill>
            </a:endParaRPr>
          </a:p>
        </p:txBody>
      </p:sp>
    </p:spTree>
  </p:cSld>
  <p:clrMapOvr>
    <a:masterClrMapping/>
  </p:clrMapOvr>
  <p:transition>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71000">
              <a:srgbClr val="CC00FF"/>
            </a:gs>
            <a:gs pos="0">
              <a:srgbClr val="AF1418"/>
            </a:gs>
            <a:gs pos="0">
              <a:srgbClr val="AF1418"/>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6" name="5 Rectángulo"/>
          <p:cNvSpPr/>
          <p:nvPr/>
        </p:nvSpPr>
        <p:spPr>
          <a:xfrm>
            <a:off x="470985" y="1052736"/>
            <a:ext cx="8673015" cy="523220"/>
          </a:xfrm>
          <a:prstGeom prst="rect">
            <a:avLst/>
          </a:prstGeom>
          <a:noFill/>
        </p:spPr>
        <p:txBody>
          <a:bodyPr wrap="none" lIns="91440" tIns="45720" rIns="91440" bIns="45720">
            <a:spAutoFit/>
          </a:bodyPr>
          <a:lstStyle/>
          <a:p>
            <a:pPr algn="ctr"/>
            <a:r>
              <a:rPr lang="es-ES"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Hay tres mecanismos básicos en la función control</a:t>
            </a:r>
            <a:endParaRPr lang="es-E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6 CuadroTexto"/>
          <p:cNvSpPr txBox="1"/>
          <p:nvPr/>
        </p:nvSpPr>
        <p:spPr>
          <a:xfrm>
            <a:off x="827584" y="1988840"/>
            <a:ext cx="7344816" cy="1631216"/>
          </a:xfrm>
          <a:prstGeom prst="rect">
            <a:avLst/>
          </a:prstGeom>
          <a:noFill/>
        </p:spPr>
        <p:txBody>
          <a:bodyPr wrap="square" rtlCol="0">
            <a:spAutoFit/>
          </a:bodyPr>
          <a:lstStyle/>
          <a:p>
            <a:pPr marL="342900" indent="-342900">
              <a:buFont typeface="+mj-lt"/>
              <a:buAutoNum type="arabicPeriod"/>
            </a:pPr>
            <a:r>
              <a:rPr lang="es-PE" sz="2000" dirty="0" smtClean="0"/>
              <a:t> La aprobación previa de los métodos de control.</a:t>
            </a:r>
          </a:p>
          <a:p>
            <a:pPr marL="342900" indent="-342900"/>
            <a:endParaRPr lang="es-PE" sz="2000" dirty="0" smtClean="0"/>
          </a:p>
          <a:p>
            <a:pPr marL="342900" indent="-342900">
              <a:buFont typeface="+mj-lt"/>
              <a:buAutoNum type="arabicPeriod"/>
            </a:pPr>
            <a:r>
              <a:rPr lang="es-PE" sz="2000" dirty="0" smtClean="0"/>
              <a:t> La observación o supervisión directa e indirecta.</a:t>
            </a:r>
          </a:p>
          <a:p>
            <a:pPr marL="342900" indent="-342900"/>
            <a:endParaRPr lang="es-PE" sz="2000" dirty="0" smtClean="0"/>
          </a:p>
          <a:p>
            <a:pPr marL="342900" indent="-342900">
              <a:buFont typeface="+mj-lt"/>
              <a:buAutoNum type="arabicPeriod"/>
            </a:pPr>
            <a:r>
              <a:rPr lang="es-PE" sz="2000" dirty="0" smtClean="0"/>
              <a:t> El análisis de la información. </a:t>
            </a:r>
            <a:endParaRPr lang="es-PE" sz="2000" dirty="0"/>
          </a:p>
        </p:txBody>
      </p:sp>
      <p:sp>
        <p:nvSpPr>
          <p:cNvPr id="8" name="7 Cinta perforada"/>
          <p:cNvSpPr/>
          <p:nvPr/>
        </p:nvSpPr>
        <p:spPr>
          <a:xfrm>
            <a:off x="755576" y="3717032"/>
            <a:ext cx="7848872" cy="2664296"/>
          </a:xfrm>
          <a:prstGeom prst="flowChartPunchedTap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PE" sz="2000" dirty="0" smtClean="0"/>
              <a:t>En concreto, el control de marketing se enfrenta aun proceso que comprende el análisis exterior, referido al control que, sobre l  propio departamento ejercen otras oreas en la empresa y el control que el mismo departamento de ejercer sobre otras actividades.</a:t>
            </a:r>
            <a:endParaRPr lang="es-PE" sz="2000"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flipH="1">
            <a:off x="1619672" y="1556792"/>
            <a:ext cx="5976665" cy="4401205"/>
          </a:xfrm>
          <a:prstGeom prst="rect">
            <a:avLst/>
          </a:prstGeom>
          <a:noFill/>
        </p:spPr>
        <p:txBody>
          <a:bodyPr wrap="square" rtlCol="0">
            <a:spAutoFit/>
          </a:bodyPr>
          <a:lstStyle/>
          <a:p>
            <a:r>
              <a:rPr lang="es-PE" sz="2000" dirty="0" smtClean="0"/>
              <a:t> Supone establecer aquellos mecanismos de retroalimentación  y evaluación con los que se puede comprobar el grado de cumplimiento de los objetivos y establecer las correcciones a las que haya lugar. </a:t>
            </a:r>
          </a:p>
          <a:p>
            <a:endParaRPr lang="es-PE" sz="2000" dirty="0"/>
          </a:p>
          <a:p>
            <a:r>
              <a:rPr lang="es-PE" sz="2000" dirty="0" smtClean="0"/>
              <a:t>Algunos de los controles son:</a:t>
            </a:r>
          </a:p>
          <a:p>
            <a:endParaRPr lang="es-PE" sz="2000" dirty="0" smtClean="0"/>
          </a:p>
          <a:p>
            <a:pPr>
              <a:buFont typeface="Wingdings" pitchFamily="2" charset="2"/>
              <a:buChar char="§"/>
            </a:pPr>
            <a:r>
              <a:rPr lang="es-PE" sz="2000" dirty="0"/>
              <a:t> </a:t>
            </a:r>
            <a:r>
              <a:rPr lang="es-PE" sz="2000" dirty="0" smtClean="0"/>
              <a:t>CONTROL DE PLAN ANUAL DE MARKETING</a:t>
            </a:r>
          </a:p>
          <a:p>
            <a:endParaRPr lang="es-PE" sz="2000" dirty="0" smtClean="0"/>
          </a:p>
          <a:p>
            <a:pPr>
              <a:buFont typeface="Wingdings" pitchFamily="2" charset="2"/>
              <a:buChar char="§"/>
            </a:pPr>
            <a:r>
              <a:rPr lang="es-PE" sz="2000" dirty="0" smtClean="0"/>
              <a:t>CONTROL DE RENTABILIDAD</a:t>
            </a:r>
          </a:p>
          <a:p>
            <a:endParaRPr lang="es-PE" sz="2000" dirty="0" smtClean="0"/>
          </a:p>
          <a:p>
            <a:pPr>
              <a:buFont typeface="Wingdings" pitchFamily="2" charset="2"/>
              <a:buChar char="§"/>
            </a:pPr>
            <a:r>
              <a:rPr lang="es-PE" sz="2000" dirty="0" smtClean="0"/>
              <a:t>CONTROL DE EFICIENCIA </a:t>
            </a:r>
          </a:p>
          <a:p>
            <a:pPr>
              <a:buFont typeface="Wingdings" pitchFamily="2" charset="2"/>
              <a:buChar char="§"/>
            </a:pPr>
            <a:endParaRPr lang="es-PE" sz="2000" dirty="0" smtClean="0"/>
          </a:p>
          <a:p>
            <a:pPr>
              <a:buFont typeface="Wingdings" pitchFamily="2" charset="2"/>
              <a:buChar char="§"/>
            </a:pPr>
            <a:r>
              <a:rPr lang="es-PE" sz="2000" dirty="0" smtClean="0"/>
              <a:t>CONTROL ESTRATEGICO</a:t>
            </a:r>
            <a:endParaRPr lang="es-PE" sz="2000" dirty="0"/>
          </a:p>
        </p:txBody>
      </p:sp>
      <p:pic>
        <p:nvPicPr>
          <p:cNvPr id="4097" name="Picture 1" descr="C:\Program Files\Microsoft Office\MEDIA\CAGCAT10\j0283209.gif"/>
          <p:cNvPicPr>
            <a:picLocks noChangeAspect="1" noChangeArrowheads="1" noCrop="1"/>
          </p:cNvPicPr>
          <p:nvPr/>
        </p:nvPicPr>
        <p:blipFill>
          <a:blip r:embed="rId2" cstate="print"/>
          <a:srcRect/>
          <a:stretch>
            <a:fillRect/>
          </a:stretch>
        </p:blipFill>
        <p:spPr bwMode="auto">
          <a:xfrm>
            <a:off x="6084168" y="4437112"/>
            <a:ext cx="2088232" cy="18002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CuadroTexto"/>
          <p:cNvSpPr txBox="1"/>
          <p:nvPr/>
        </p:nvSpPr>
        <p:spPr>
          <a:xfrm>
            <a:off x="1187624" y="476672"/>
            <a:ext cx="5688632" cy="6801862"/>
          </a:xfrm>
          <a:prstGeom prst="rect">
            <a:avLst/>
          </a:prstGeom>
          <a:noFill/>
        </p:spPr>
        <p:txBody>
          <a:bodyPr wrap="square" rtlCol="0">
            <a:spAutoFit/>
          </a:bodyPr>
          <a:lstStyle/>
          <a:p>
            <a:r>
              <a:rPr lang="es-PE" sz="2000" dirty="0" smtClean="0"/>
              <a:t>CONTROL DE PLAN MARKETING </a:t>
            </a:r>
          </a:p>
          <a:p>
            <a:endParaRPr lang="es-PE" sz="2000" dirty="0" smtClean="0"/>
          </a:p>
          <a:p>
            <a:r>
              <a:rPr lang="es-PE" sz="2000" dirty="0" smtClean="0"/>
              <a:t>Consiste en establecer un sistema que asegure la consecución de los objetivos del plan anual de marketing, que normalmente son difíciles de alcanzar por las deficiencias de funcionamiento que pueden surgir y por los rápidos cambios que experimenta el mercado. Se trata de implantar un sistema de “dirección de objetivos.”</a:t>
            </a:r>
          </a:p>
          <a:p>
            <a:endParaRPr lang="es-PE" dirty="0"/>
          </a:p>
          <a:p>
            <a:r>
              <a:rPr lang="es-PE" sz="2000" dirty="0" smtClean="0"/>
              <a:t>Se ha de contar con cuatro elementos :</a:t>
            </a:r>
          </a:p>
          <a:p>
            <a:endParaRPr lang="es-PE" sz="2000" dirty="0" smtClean="0"/>
          </a:p>
          <a:p>
            <a:pPr>
              <a:buFont typeface="Arial" pitchFamily="34" charset="0"/>
              <a:buChar char="•"/>
            </a:pPr>
            <a:r>
              <a:rPr lang="es-PE" sz="2000" dirty="0"/>
              <a:t> </a:t>
            </a:r>
            <a:r>
              <a:rPr lang="es-PE" sz="2000" dirty="0" smtClean="0"/>
              <a:t>Determinación de los objetivos a alcanzar.</a:t>
            </a:r>
          </a:p>
          <a:p>
            <a:endParaRPr lang="es-PE" sz="2000" dirty="0" smtClean="0"/>
          </a:p>
          <a:p>
            <a:pPr>
              <a:buFont typeface="Arial" pitchFamily="34" charset="0"/>
              <a:buChar char="•"/>
            </a:pPr>
            <a:r>
              <a:rPr lang="es-PE" sz="2000" dirty="0"/>
              <a:t> </a:t>
            </a:r>
            <a:r>
              <a:rPr lang="es-PE" sz="2000" dirty="0" smtClean="0"/>
              <a:t>Medición periódica.</a:t>
            </a:r>
          </a:p>
          <a:p>
            <a:r>
              <a:rPr lang="es-PE" sz="2000" dirty="0" smtClean="0"/>
              <a:t> </a:t>
            </a:r>
          </a:p>
          <a:p>
            <a:pPr>
              <a:buFont typeface="Arial" pitchFamily="34" charset="0"/>
              <a:buChar char="•"/>
            </a:pPr>
            <a:r>
              <a:rPr lang="es-PE" sz="2000" dirty="0"/>
              <a:t> </a:t>
            </a:r>
            <a:r>
              <a:rPr lang="es-PE" sz="2000" dirty="0" smtClean="0"/>
              <a:t>Análisis causal.</a:t>
            </a:r>
          </a:p>
          <a:p>
            <a:endParaRPr lang="es-PE" sz="2000" dirty="0" smtClean="0"/>
          </a:p>
          <a:p>
            <a:pPr>
              <a:buFont typeface="Arial" pitchFamily="34" charset="0"/>
              <a:buChar char="•"/>
            </a:pPr>
            <a:r>
              <a:rPr lang="es-PE" sz="2000" dirty="0" smtClean="0"/>
              <a:t>Acciones correctoras</a:t>
            </a:r>
          </a:p>
          <a:p>
            <a:endParaRPr lang="es-PE" sz="2000" dirty="0" smtClean="0"/>
          </a:p>
          <a:p>
            <a:endParaRPr lang="es-PE" sz="2000" dirty="0" smtClean="0"/>
          </a:p>
          <a:p>
            <a:pPr>
              <a:buFont typeface="Arial" pitchFamily="34" charset="0"/>
              <a:buChar char="•"/>
            </a:pPr>
            <a:endParaRPr lang="es-P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50000">
              <a:srgbClr val="9CB86E"/>
            </a:gs>
            <a:gs pos="100000">
              <a:srgbClr val="156B13"/>
            </a:gs>
          </a:gsLst>
          <a:lin ang="2700000" scaled="0"/>
          <a:tileRect/>
        </a:gradFill>
        <a:effectLst/>
      </p:bgPr>
    </p:bg>
    <p:spTree>
      <p:nvGrpSpPr>
        <p:cNvPr id="1" name=""/>
        <p:cNvGrpSpPr/>
        <p:nvPr/>
      </p:nvGrpSpPr>
      <p:grpSpPr>
        <a:xfrm>
          <a:off x="0" y="0"/>
          <a:ext cx="0" cy="0"/>
          <a:chOff x="0" y="0"/>
          <a:chExt cx="0" cy="0"/>
        </a:xfrm>
      </p:grpSpPr>
      <p:sp>
        <p:nvSpPr>
          <p:cNvPr id="2" name="1 Corchetes"/>
          <p:cNvSpPr/>
          <p:nvPr/>
        </p:nvSpPr>
        <p:spPr>
          <a:xfrm>
            <a:off x="1187624" y="980728"/>
            <a:ext cx="6768752" cy="1728192"/>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es-PE" sz="2000" dirty="0" smtClean="0">
                <a:solidFill>
                  <a:schemeClr val="accent1">
                    <a:lumMod val="75000"/>
                  </a:schemeClr>
                </a:solidFill>
              </a:rPr>
              <a:t>El modelo de control se aplica a cada nivel de la organización del departamento de marketing.</a:t>
            </a:r>
          </a:p>
          <a:p>
            <a:pPr algn="ctr"/>
            <a:r>
              <a:rPr lang="es-PE" sz="2000" dirty="0" smtClean="0">
                <a:solidFill>
                  <a:schemeClr val="accent1">
                    <a:lumMod val="75000"/>
                  </a:schemeClr>
                </a:solidFill>
              </a:rPr>
              <a:t>A la hora de establecer los parámetros que se debe controlar, existen varias propuestas. Algunos sugieren que se debe controlar los sgts. Puntos:</a:t>
            </a:r>
            <a:endParaRPr lang="es-PE" sz="2000" dirty="0">
              <a:solidFill>
                <a:schemeClr val="accent1">
                  <a:lumMod val="75000"/>
                </a:schemeClr>
              </a:solidFill>
            </a:endParaRPr>
          </a:p>
        </p:txBody>
      </p:sp>
      <p:sp>
        <p:nvSpPr>
          <p:cNvPr id="3" name="2 CuadroTexto"/>
          <p:cNvSpPr txBox="1"/>
          <p:nvPr/>
        </p:nvSpPr>
        <p:spPr>
          <a:xfrm>
            <a:off x="1331640" y="3573016"/>
            <a:ext cx="4176464" cy="2246769"/>
          </a:xfrm>
          <a:prstGeom prst="rect">
            <a:avLst/>
          </a:prstGeom>
          <a:noFill/>
        </p:spPr>
        <p:txBody>
          <a:bodyPr wrap="square" rtlCol="0">
            <a:spAutoFit/>
          </a:bodyPr>
          <a:lstStyle/>
          <a:p>
            <a:pPr>
              <a:buFont typeface="Wingdings" pitchFamily="2" charset="2"/>
              <a:buChar char="ü"/>
            </a:pPr>
            <a:r>
              <a:rPr lang="es-PE" sz="2000" dirty="0" smtClean="0">
                <a:solidFill>
                  <a:schemeClr val="accent1">
                    <a:lumMod val="75000"/>
                  </a:schemeClr>
                </a:solidFill>
              </a:rPr>
              <a:t> Ingresos y costes.</a:t>
            </a:r>
          </a:p>
          <a:p>
            <a:endParaRPr lang="es-PE" sz="2000" dirty="0" smtClean="0">
              <a:solidFill>
                <a:schemeClr val="accent1">
                  <a:lumMod val="75000"/>
                </a:schemeClr>
              </a:solidFill>
            </a:endParaRPr>
          </a:p>
          <a:p>
            <a:pPr>
              <a:buFont typeface="Wingdings" pitchFamily="2" charset="2"/>
              <a:buChar char="ü"/>
            </a:pPr>
            <a:r>
              <a:rPr lang="es-PE" sz="2000" dirty="0" smtClean="0">
                <a:solidFill>
                  <a:schemeClr val="accent1">
                    <a:lumMod val="75000"/>
                  </a:schemeClr>
                </a:solidFill>
              </a:rPr>
              <a:t>Participación en el mercado.</a:t>
            </a:r>
          </a:p>
          <a:p>
            <a:endParaRPr lang="es-PE" sz="2000" dirty="0" smtClean="0">
              <a:solidFill>
                <a:schemeClr val="accent1">
                  <a:lumMod val="75000"/>
                </a:schemeClr>
              </a:solidFill>
            </a:endParaRPr>
          </a:p>
          <a:p>
            <a:pPr>
              <a:buFont typeface="Wingdings" pitchFamily="2" charset="2"/>
              <a:buChar char="ü"/>
            </a:pPr>
            <a:r>
              <a:rPr lang="es-PE" sz="2000" dirty="0" smtClean="0">
                <a:solidFill>
                  <a:schemeClr val="accent1">
                    <a:lumMod val="75000"/>
                  </a:schemeClr>
                </a:solidFill>
              </a:rPr>
              <a:t> Rentabilidad.</a:t>
            </a:r>
          </a:p>
          <a:p>
            <a:endParaRPr lang="es-PE" sz="2000" dirty="0" smtClean="0">
              <a:solidFill>
                <a:schemeClr val="accent1">
                  <a:lumMod val="75000"/>
                </a:schemeClr>
              </a:solidFill>
            </a:endParaRPr>
          </a:p>
          <a:p>
            <a:pPr>
              <a:buFont typeface="Wingdings" pitchFamily="2" charset="2"/>
              <a:buChar char="ü"/>
            </a:pPr>
            <a:r>
              <a:rPr lang="es-PE" sz="2000" dirty="0" smtClean="0">
                <a:solidFill>
                  <a:schemeClr val="accent1">
                    <a:lumMod val="75000"/>
                  </a:schemeClr>
                </a:solidFill>
              </a:rPr>
              <a:t> Necesidades de los consumidores.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672</TotalTime>
  <Words>1672</Words>
  <Application>Microsoft Office PowerPoint</Application>
  <PresentationFormat>Presentación en pantalla (4:3)</PresentationFormat>
  <Paragraphs>155</Paragraphs>
  <Slides>23</Slides>
  <Notes>2</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Flujo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UCV</dc:creator>
  <cp:lastModifiedBy>USUARIO</cp:lastModifiedBy>
  <cp:revision>72</cp:revision>
  <dcterms:created xsi:type="dcterms:W3CDTF">2012-10-08T06:15:19Z</dcterms:created>
  <dcterms:modified xsi:type="dcterms:W3CDTF">2012-10-16T23:51:56Z</dcterms:modified>
</cp:coreProperties>
</file>