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7" r:id="rId2"/>
    <p:sldId id="287" r:id="rId3"/>
    <p:sldId id="258" r:id="rId4"/>
    <p:sldId id="259" r:id="rId5"/>
    <p:sldId id="260" r:id="rId6"/>
    <p:sldId id="261" r:id="rId7"/>
    <p:sldId id="262" r:id="rId8"/>
    <p:sldId id="290" r:id="rId9"/>
    <p:sldId id="263" r:id="rId10"/>
    <p:sldId id="264" r:id="rId11"/>
    <p:sldId id="28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9"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7269" autoAdjust="0"/>
    <p:restoredTop sz="94660"/>
  </p:normalViewPr>
  <p:slideViewPr>
    <p:cSldViewPr>
      <p:cViewPr varScale="1">
        <p:scale>
          <a:sx n="69" d="100"/>
          <a:sy n="69" d="100"/>
        </p:scale>
        <p:origin x="-8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FFD16-2F06-42B0-9764-15AC592C7B69}" type="datetimeFigureOut">
              <a:rPr lang="es-ES" smtClean="0"/>
              <a:pPr/>
              <a:t>04/10/2012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632E7-93B2-4769-9F3A-0E72E68671EB}" type="slidenum">
              <a:rPr lang="es-ES" smtClean="0"/>
              <a:pPr/>
              <a:t>‹Nº›</a:t>
            </a:fld>
            <a:endParaRPr lang="es-ES"/>
          </a:p>
        </p:txBody>
      </p:sp>
    </p:spTree>
    <p:extLst>
      <p:ext uri="{BB962C8B-B14F-4D97-AF65-F5344CB8AC3E}">
        <p14:creationId xmlns="" xmlns:p14="http://schemas.microsoft.com/office/powerpoint/2010/main" val="267607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59632E7-93B2-4769-9F3A-0E72E68671EB}"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04/10/2012</a:t>
            </a:fld>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04/10/2012</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04/10/2012</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04/10/2012</a:t>
            </a:fld>
            <a:endParaRPr lang="es-E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04/10/2012</a:t>
            </a:fld>
            <a:endParaRPr lang="es-E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srcRect/>
          <a:stretch>
            <a:fillRect/>
          </a:stretch>
        </p:blipFill>
        <p:spPr bwMode="auto">
          <a:xfrm>
            <a:off x="2000232" y="285728"/>
            <a:ext cx="3857652" cy="1500198"/>
          </a:xfrm>
          <a:prstGeom prst="rect">
            <a:avLst/>
          </a:prstGeom>
          <a:noFill/>
          <a:ln w="9525">
            <a:solidFill>
              <a:schemeClr val="accent1"/>
            </a:solidFill>
            <a:miter lim="800000"/>
            <a:headEnd/>
            <a:tailEnd/>
          </a:ln>
        </p:spPr>
      </p:pic>
      <p:sp>
        <p:nvSpPr>
          <p:cNvPr id="6" name="5 CuadroTexto"/>
          <p:cNvSpPr txBox="1"/>
          <p:nvPr/>
        </p:nvSpPr>
        <p:spPr>
          <a:xfrm>
            <a:off x="785786" y="2500306"/>
            <a:ext cx="3071834" cy="677108"/>
          </a:xfrm>
          <a:prstGeom prst="rect">
            <a:avLst/>
          </a:prstGeom>
          <a:noFill/>
        </p:spPr>
        <p:txBody>
          <a:bodyPr wrap="square" rtlCol="0">
            <a:spAutoFit/>
          </a:bodyPr>
          <a:lstStyle/>
          <a:p>
            <a:r>
              <a:rPr lang="es-ES" sz="2000" b="1" u="sng" dirty="0" smtClean="0">
                <a:latin typeface="Algerian" pitchFamily="82" charset="0"/>
                <a:cs typeface="Arial" pitchFamily="34" charset="0"/>
              </a:rPr>
              <a:t>INTEGRANTES</a:t>
            </a:r>
          </a:p>
          <a:p>
            <a:endParaRPr lang="es-ES" dirty="0"/>
          </a:p>
        </p:txBody>
      </p:sp>
      <p:sp>
        <p:nvSpPr>
          <p:cNvPr id="7" name="6 CuadroTexto"/>
          <p:cNvSpPr txBox="1"/>
          <p:nvPr/>
        </p:nvSpPr>
        <p:spPr>
          <a:xfrm>
            <a:off x="714348" y="2857496"/>
            <a:ext cx="4000528" cy="2862322"/>
          </a:xfrm>
          <a:prstGeom prst="rect">
            <a:avLst/>
          </a:prstGeom>
          <a:noFill/>
        </p:spPr>
        <p:txBody>
          <a:bodyPr wrap="square" rtlCol="0">
            <a:spAutoFit/>
          </a:bodyPr>
          <a:lstStyle/>
          <a:p>
            <a:endParaRPr lang="es-ES" dirty="0" smtClean="0">
              <a:latin typeface="Algerian" pitchFamily="82" charset="0"/>
            </a:endParaRPr>
          </a:p>
          <a:p>
            <a:pPr>
              <a:buFont typeface="Wingdings" pitchFamily="2" charset="2"/>
              <a:buChar char="Ø"/>
            </a:pPr>
            <a:r>
              <a:rPr lang="es-ES" dirty="0" smtClean="0">
                <a:latin typeface="Algerian" pitchFamily="82" charset="0"/>
              </a:rPr>
              <a:t>Cabrera Medina Lesly </a:t>
            </a:r>
          </a:p>
          <a:p>
            <a:pPr>
              <a:buFont typeface="Wingdings" pitchFamily="2" charset="2"/>
              <a:buChar char="Ø"/>
            </a:pPr>
            <a:r>
              <a:rPr lang="es-ES" dirty="0" smtClean="0">
                <a:latin typeface="Algerian" pitchFamily="82" charset="0"/>
              </a:rPr>
              <a:t>Flores Asenjo Cleidi Anavely </a:t>
            </a:r>
          </a:p>
          <a:p>
            <a:pPr>
              <a:buFont typeface="Wingdings" pitchFamily="2" charset="2"/>
              <a:buChar char="Ø"/>
            </a:pPr>
            <a:r>
              <a:rPr lang="es-ES" dirty="0" smtClean="0">
                <a:latin typeface="Algerian" pitchFamily="82" charset="0"/>
              </a:rPr>
              <a:t>Zarate Rossiny Pierce </a:t>
            </a:r>
            <a:r>
              <a:rPr lang="es-ES" dirty="0" err="1" smtClean="0">
                <a:latin typeface="Algerian" pitchFamily="82" charset="0"/>
              </a:rPr>
              <a:t>Andre</a:t>
            </a:r>
            <a:endParaRPr lang="es-ES" dirty="0" smtClean="0">
              <a:latin typeface="Algerian" pitchFamily="82" charset="0"/>
            </a:endParaRPr>
          </a:p>
          <a:p>
            <a:endParaRPr lang="es-ES" dirty="0" smtClean="0">
              <a:latin typeface="Algerian" pitchFamily="82" charset="0"/>
            </a:endParaRPr>
          </a:p>
          <a:p>
            <a:endParaRPr lang="es-ES" dirty="0" smtClean="0">
              <a:latin typeface="Algerian" pitchFamily="82" charset="0"/>
            </a:endParaRPr>
          </a:p>
          <a:p>
            <a:r>
              <a:rPr lang="es-ES" dirty="0" smtClean="0">
                <a:latin typeface="Algerian" pitchFamily="82" charset="0"/>
              </a:rPr>
              <a:t>Fundamentos de marketing.</a:t>
            </a:r>
          </a:p>
          <a:p>
            <a:endParaRPr lang="es-ES" dirty="0" smtClean="0">
              <a:latin typeface="Algerian" pitchFamily="82" charset="0"/>
            </a:endParaRPr>
          </a:p>
          <a:p>
            <a:endParaRPr lang="es-ES" dirty="0" smtClean="0">
              <a:latin typeface="Algerian" pitchFamily="82" charset="0"/>
            </a:endParaRPr>
          </a:p>
          <a:p>
            <a:r>
              <a:rPr lang="es-ES" dirty="0" smtClean="0">
                <a:latin typeface="Algerian" pitchFamily="82" charset="0"/>
              </a:rPr>
              <a:t>Ing. Juan </a:t>
            </a:r>
            <a:r>
              <a:rPr lang="es-ES" dirty="0" err="1" smtClean="0">
                <a:latin typeface="Algerian" pitchFamily="82" charset="0"/>
              </a:rPr>
              <a:t>paucar</a:t>
            </a:r>
            <a:r>
              <a:rPr lang="es-ES" dirty="0" smtClean="0">
                <a:latin typeface="Algerian" pitchFamily="82" charset="0"/>
              </a:rPr>
              <a:t> </a:t>
            </a:r>
            <a:r>
              <a:rPr lang="es-ES" dirty="0" err="1" smtClean="0">
                <a:latin typeface="Algerian" pitchFamily="82" charset="0"/>
              </a:rPr>
              <a:t>rupay</a:t>
            </a:r>
            <a:endParaRPr lang="es-ES" dirty="0" smtClean="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357166"/>
            <a:ext cx="8143932" cy="4708981"/>
          </a:xfrm>
          <a:prstGeom prst="rect">
            <a:avLst/>
          </a:prstGeom>
          <a:noFill/>
        </p:spPr>
        <p:txBody>
          <a:bodyPr wrap="square" rtlCol="0">
            <a:spAutoFit/>
          </a:bodyPr>
          <a:lstStyle/>
          <a:p>
            <a:pPr fontAlgn="base">
              <a:buFont typeface="Arial" pitchFamily="34" charset="0"/>
              <a:buChar char="•"/>
            </a:pPr>
            <a:r>
              <a:rPr lang="es-ES" sz="2000" dirty="0" smtClean="0">
                <a:solidFill>
                  <a:schemeClr val="accent1"/>
                </a:solidFill>
                <a:latin typeface="Arial" pitchFamily="34" charset="0"/>
                <a:cs typeface="Arial" pitchFamily="34" charset="0"/>
              </a:rPr>
              <a:t>Demanda potencial: </a:t>
            </a:r>
            <a:r>
              <a:rPr lang="es-ES" sz="2000" dirty="0" smtClean="0">
                <a:latin typeface="Arial" pitchFamily="34" charset="0"/>
                <a:cs typeface="Arial" pitchFamily="34" charset="0"/>
              </a:rPr>
              <a:t>La demanda potencial es un límite superior de la demanda real que se ha de estimar para el supuesto en que el esfuerzo comercial realizado sea máximo. Las variables que determinan la demanda potencial son:</a:t>
            </a:r>
          </a:p>
          <a:p>
            <a:pPr fontAlgn="base"/>
            <a:endParaRPr lang="es-ES" sz="2000" dirty="0" smtClean="0">
              <a:latin typeface="Arial" pitchFamily="34" charset="0"/>
              <a:cs typeface="Arial" pitchFamily="34" charset="0"/>
            </a:endParaRPr>
          </a:p>
          <a:p>
            <a:pPr lvl="0" fontAlgn="base">
              <a:buFont typeface="Arial" pitchFamily="34" charset="0"/>
              <a:buChar char="•"/>
            </a:pPr>
            <a:r>
              <a:rPr lang="es-ES" sz="2000" dirty="0" smtClean="0">
                <a:latin typeface="Arial" pitchFamily="34" charset="0"/>
                <a:cs typeface="Arial" pitchFamily="34" charset="0"/>
              </a:rPr>
              <a:t>Las determinantes genéricas de la demanda: precios, renta y preferencias.</a:t>
            </a:r>
          </a:p>
          <a:p>
            <a:pPr lvl="0" fontAlgn="base"/>
            <a:endParaRPr lang="es-ES" sz="2000" dirty="0" smtClean="0">
              <a:latin typeface="Arial" pitchFamily="34" charset="0"/>
              <a:cs typeface="Arial" pitchFamily="34" charset="0"/>
            </a:endParaRPr>
          </a:p>
          <a:p>
            <a:pPr lvl="0" fontAlgn="base">
              <a:buFont typeface="Arial" pitchFamily="34" charset="0"/>
              <a:buChar char="•"/>
            </a:pPr>
            <a:r>
              <a:rPr lang="es-ES" sz="2000" dirty="0" smtClean="0">
                <a:latin typeface="Arial" pitchFamily="34" charset="0"/>
                <a:cs typeface="Arial" pitchFamily="34" charset="0"/>
              </a:rPr>
              <a:t>El esfuerzo comercial, realizado en su máxima intensidad para modificar las preferencias de los consumidores.</a:t>
            </a:r>
          </a:p>
          <a:p>
            <a:pPr lvl="0" fontAlgn="base"/>
            <a:endParaRPr lang="es-ES" sz="2000" dirty="0" smtClean="0">
              <a:latin typeface="Arial" pitchFamily="34" charset="0"/>
              <a:cs typeface="Arial" pitchFamily="34" charset="0"/>
            </a:endParaRPr>
          </a:p>
          <a:p>
            <a:pPr lvl="0" fontAlgn="base">
              <a:buFont typeface="Arial" pitchFamily="34" charset="0"/>
              <a:buChar char="•"/>
            </a:pPr>
            <a:r>
              <a:rPr lang="es-ES" sz="2000" dirty="0" smtClean="0">
                <a:latin typeface="Arial" pitchFamily="34" charset="0"/>
                <a:cs typeface="Arial" pitchFamily="34" charset="0"/>
              </a:rPr>
              <a:t>En la demanda futura hay que tener en cuenta el transcurso del tiempo.</a:t>
            </a:r>
          </a:p>
          <a:p>
            <a:pPr lvl="0" fontAlgn="base"/>
            <a:endParaRPr lang="es-ES" sz="2000" dirty="0" smtClean="0">
              <a:latin typeface="Arial" pitchFamily="34" charset="0"/>
              <a:cs typeface="Arial" pitchFamily="34" charset="0"/>
            </a:endParaRPr>
          </a:p>
          <a:p>
            <a:pPr lvl="0" fontAlgn="base">
              <a:buFont typeface="Arial" pitchFamily="34" charset="0"/>
              <a:buChar char="•"/>
            </a:pPr>
            <a:r>
              <a:rPr lang="es-ES" sz="2000" dirty="0" smtClean="0">
                <a:latin typeface="Arial" pitchFamily="34" charset="0"/>
                <a:cs typeface="Arial" pitchFamily="34" charset="0"/>
              </a:rPr>
              <a:t>La evolución de la industria.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785794"/>
            <a:ext cx="8286808" cy="4708981"/>
          </a:xfrm>
          <a:prstGeom prst="rect">
            <a:avLst/>
          </a:prstGeom>
        </p:spPr>
        <p:txBody>
          <a:bodyPr wrap="square">
            <a:spAutoFit/>
          </a:bodyPr>
          <a:lstStyle/>
          <a:p>
            <a:pPr>
              <a:buFont typeface="Wingdings" pitchFamily="2" charset="2"/>
              <a:buChar char="Ø"/>
            </a:pPr>
            <a:r>
              <a:rPr lang="es-ES" sz="2000" dirty="0" smtClean="0">
                <a:solidFill>
                  <a:srgbClr val="FF0000"/>
                </a:solidFill>
                <a:latin typeface="Arial" pitchFamily="34" charset="0"/>
                <a:cs typeface="Arial" pitchFamily="34" charset="0"/>
              </a:rPr>
              <a:t>Tipos de marketing</a:t>
            </a:r>
          </a:p>
          <a:p>
            <a:endParaRPr lang="es-ES" sz="2000" dirty="0" smtClean="0">
              <a:solidFill>
                <a:srgbClr val="FF0000"/>
              </a:solidFill>
              <a:latin typeface="Arial" pitchFamily="34" charset="0"/>
              <a:cs typeface="Arial" pitchFamily="34" charset="0"/>
            </a:endParaRPr>
          </a:p>
          <a:p>
            <a:pPr>
              <a:buFont typeface="Arial" pitchFamily="34" charset="0"/>
              <a:buChar char="•"/>
            </a:pPr>
            <a:r>
              <a:rPr lang="es-ES" sz="2000" dirty="0" smtClean="0">
                <a:solidFill>
                  <a:schemeClr val="accent1"/>
                </a:solidFill>
                <a:latin typeface="Arial" pitchFamily="34" charset="0"/>
                <a:cs typeface="Arial" pitchFamily="34" charset="0"/>
              </a:rPr>
              <a:t>Marketing industrial:</a:t>
            </a:r>
            <a:r>
              <a:rPr lang="es-ES" sz="2000" dirty="0" smtClean="0"/>
              <a:t> </a:t>
            </a:r>
            <a:r>
              <a:rPr lang="es-ES" sz="2000" dirty="0" smtClean="0">
                <a:latin typeface="Arial" pitchFamily="34" charset="0"/>
                <a:cs typeface="Arial" pitchFamily="34" charset="0"/>
              </a:rPr>
              <a:t>El objetivo básico de nuestro trabajo hasta ahora ha sido explicar al alumno de Marketing, desde una perspectiva teórica y empírica, todo lo referente a la comercialización entre empresas u organizaciones, y cómo debe actuar el experto en marketing en estas situaciones, considerando que el motor de la economía lo constituyen las transacciones entre empresas.</a:t>
            </a:r>
            <a:r>
              <a:rPr lang="es-ES" sz="2000" dirty="0" smtClean="0">
                <a:solidFill>
                  <a:schemeClr val="accent1"/>
                </a:solidFill>
                <a:latin typeface="Arial" pitchFamily="34" charset="0"/>
                <a:cs typeface="Arial" pitchFamily="34" charset="0"/>
              </a:rPr>
              <a:t> </a:t>
            </a:r>
          </a:p>
          <a:p>
            <a:pPr>
              <a:buFont typeface="Arial" pitchFamily="34" charset="0"/>
              <a:buChar char="•"/>
            </a:pPr>
            <a:endParaRPr lang="es-ES" sz="2000" dirty="0" smtClean="0">
              <a:solidFill>
                <a:schemeClr val="accent1"/>
              </a:solidFill>
              <a:latin typeface="Arial" pitchFamily="34" charset="0"/>
              <a:cs typeface="Arial" pitchFamily="34" charset="0"/>
            </a:endParaRPr>
          </a:p>
          <a:p>
            <a:r>
              <a:rPr lang="es-ES" sz="2000" dirty="0" smtClean="0">
                <a:solidFill>
                  <a:schemeClr val="accent1"/>
                </a:solidFill>
                <a:latin typeface="Arial" pitchFamily="34" charset="0"/>
                <a:cs typeface="Arial" pitchFamily="34" charset="0"/>
              </a:rPr>
              <a:t>Publicidad industrial: </a:t>
            </a:r>
            <a:r>
              <a:rPr lang="es-ES" sz="2000" dirty="0" smtClean="0"/>
              <a:t> </a:t>
            </a:r>
            <a:r>
              <a:rPr lang="es-ES" sz="2000" dirty="0" smtClean="0">
                <a:latin typeface="Arial" pitchFamily="34" charset="0"/>
                <a:cs typeface="Arial" pitchFamily="34" charset="0"/>
              </a:rPr>
              <a:t>La publicidad industrial está dirigida a los usuarios industriales, se refiere a los anuncios de materias primas, productos semimanufacturados, equipos, refacciones y servicios a las industrias agrícolas y de extracción, así como a las manufactureras.</a:t>
            </a:r>
          </a:p>
          <a:p>
            <a:r>
              <a:rPr lang="es-ES" sz="2000" dirty="0" smtClean="0">
                <a:latin typeface="Arial" pitchFamily="34" charset="0"/>
                <a:cs typeface="Arial" pitchFamily="34" charset="0"/>
              </a:rPr>
              <a:t>   Una de las funciones primordiales de la publicidad industrial es informar a los clientes sobre los productos que el fabricante produce.</a:t>
            </a: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428604"/>
            <a:ext cx="8001056" cy="6247864"/>
          </a:xfrm>
          <a:prstGeom prst="rect">
            <a:avLst/>
          </a:prstGeom>
          <a:noFill/>
        </p:spPr>
        <p:txBody>
          <a:bodyPr wrap="square" rtlCol="0">
            <a:spAutoFit/>
          </a:bodyPr>
          <a:lstStyle/>
          <a:p>
            <a:pPr>
              <a:buFont typeface="Arial" pitchFamily="34" charset="0"/>
              <a:buChar char="•"/>
            </a:pPr>
            <a:r>
              <a:rPr lang="es-ES" sz="2000" dirty="0" smtClean="0">
                <a:solidFill>
                  <a:schemeClr val="accent1"/>
                </a:solidFill>
                <a:latin typeface="Arial" pitchFamily="34" charset="0"/>
                <a:cs typeface="Arial" pitchFamily="34" charset="0"/>
              </a:rPr>
              <a:t>Marketing de servicios </a:t>
            </a:r>
            <a:r>
              <a:rPr lang="es-ES" sz="2000" dirty="0" smtClean="0">
                <a:latin typeface="Arial" pitchFamily="34" charset="0"/>
                <a:cs typeface="Arial" pitchFamily="34" charset="0"/>
              </a:rPr>
              <a:t>En los servicios se pretende actuar con los o principios de la filosofía del marketing y es la calidad de atención al usuario.</a:t>
            </a:r>
          </a:p>
          <a:p>
            <a:r>
              <a:rPr lang="es-ES" sz="2000" dirty="0" smtClean="0">
                <a:latin typeface="Arial" pitchFamily="34" charset="0"/>
                <a:cs typeface="Arial" pitchFamily="34" charset="0"/>
              </a:rPr>
              <a:t>   A demás los prestadores de servicios sea cual fuere la naturaleza de estos, utilizan las técnicas de marketing </a:t>
            </a:r>
          </a:p>
          <a:p>
            <a:endParaRPr lang="es-ES" sz="2000" dirty="0" smtClean="0">
              <a:latin typeface="Arial" pitchFamily="34" charset="0"/>
              <a:cs typeface="Arial" pitchFamily="34" charset="0"/>
            </a:endParaRPr>
          </a:p>
          <a:p>
            <a:pPr>
              <a:buFont typeface="Arial" pitchFamily="34" charset="0"/>
              <a:buChar char="•"/>
            </a:pPr>
            <a:r>
              <a:rPr lang="es-ES" sz="2000" dirty="0" smtClean="0">
                <a:solidFill>
                  <a:schemeClr val="accent1"/>
                </a:solidFill>
                <a:latin typeface="Arial" pitchFamily="34" charset="0"/>
                <a:cs typeface="Arial" pitchFamily="34" charset="0"/>
              </a:rPr>
              <a:t>Marketing social: </a:t>
            </a:r>
            <a:r>
              <a:rPr lang="es-ES" sz="2000" dirty="0" smtClean="0">
                <a:latin typeface="Arial" pitchFamily="34" charset="0"/>
                <a:cs typeface="Arial" pitchFamily="34" charset="0"/>
              </a:rPr>
              <a:t>En 1970, y con participación de teóricos y prácticos de la mercadotecnia general, se empieza a desarrollar la mercadotecnia social, tratando de adaptar y transferir los elementos comerciales a las actividades dedicadas a defender los intereses de la sociedad</a:t>
            </a: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   Philip Kotler define el marketing social como: "el diseño implantación y control de programas que buscan incrementar la aceptabilidad de una idea social o prácticas en grupos". Utiliza conceptos de segmentación de mercados, investigación de consumidores, comunicación, facilidad, incentivos y cambiar la idea de utilidad por la satisfacción máxima del grupo</a:t>
            </a:r>
          </a:p>
          <a:p>
            <a:pPr>
              <a:buFont typeface="Arial" pitchFamily="34" charset="0"/>
              <a:buChar char="•"/>
            </a:pPr>
            <a:endParaRPr lang="es-ES" sz="2000" dirty="0" smtClean="0">
              <a:solidFill>
                <a:schemeClr val="accent1"/>
              </a:solidFill>
              <a:latin typeface="Arial" pitchFamily="34" charset="0"/>
              <a:cs typeface="Arial" pitchFamily="34" charset="0"/>
            </a:endParaRPr>
          </a:p>
          <a:p>
            <a:r>
              <a:rPr lang="es-ES" sz="2000" dirty="0" smtClean="0">
                <a:solidFill>
                  <a:schemeClr val="accent1"/>
                </a:solidFill>
                <a:latin typeface="Arial" pitchFamily="34" charset="0"/>
                <a:cs typeface="Arial" pitchFamily="34" charset="0"/>
              </a:rPr>
              <a:t>     </a:t>
            </a: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14290"/>
            <a:ext cx="8358246" cy="6247864"/>
          </a:xfrm>
          <a:prstGeom prst="rect">
            <a:avLst/>
          </a:prstGeom>
          <a:noFill/>
        </p:spPr>
        <p:txBody>
          <a:bodyPr wrap="square" rtlCol="0">
            <a:spAutoFit/>
          </a:bodyPr>
          <a:lstStyle/>
          <a:p>
            <a:r>
              <a:rPr lang="es-ES" sz="2000" dirty="0" smtClean="0">
                <a:solidFill>
                  <a:schemeClr val="accent1"/>
                </a:solidFill>
                <a:latin typeface="Arial" pitchFamily="34" charset="0"/>
                <a:cs typeface="Arial" pitchFamily="34" charset="0"/>
              </a:rPr>
              <a:t>Marketing de productos: </a:t>
            </a:r>
            <a:r>
              <a:rPr lang="es-ES" sz="2000" dirty="0" smtClean="0">
                <a:latin typeface="Arial" pitchFamily="34" charset="0"/>
                <a:cs typeface="Arial" pitchFamily="34" charset="0"/>
              </a:rPr>
              <a:t>Se refiere a toda las medidas que fomentan la demanda y el consumo de mercancías. Las posibilidades en este sector van de grandes campañas publicitarias para artículos de marca hasta actividades puntuales para el apoyo de pequeñas empresas. Aquí de nombra entre otros, la producción de catálogos panfletos compañas publicitarias clásicas con carteles y realización de eventos publicitarios para los clientes. Una importancia mayor tiene el marketing en internet </a:t>
            </a:r>
          </a:p>
          <a:p>
            <a:endParaRPr lang="es-ES" sz="2000" b="1" dirty="0" smtClean="0">
              <a:latin typeface="Arial" pitchFamily="34" charset="0"/>
              <a:cs typeface="Arial" pitchFamily="34" charset="0"/>
            </a:endParaRPr>
          </a:p>
          <a:p>
            <a:r>
              <a:rPr lang="es-ES" sz="2000" b="1" dirty="0" smtClean="0">
                <a:latin typeface="Arial" pitchFamily="34" charset="0"/>
                <a:cs typeface="Arial" pitchFamily="34" charset="0"/>
              </a:rPr>
              <a:t>EJEMPLO .</a:t>
            </a:r>
            <a:r>
              <a:rPr lang="es-ES" sz="2000" dirty="0" smtClean="0">
                <a:latin typeface="Arial" pitchFamily="34" charset="0"/>
                <a:cs typeface="Arial" pitchFamily="34" charset="0"/>
              </a:rPr>
              <a:t>Optimizando los resultados en buscadores y confeccionando pagina web y banners publicitarios socios para el marketing  de productos suelen estar especializados por ejemplo. En cuanto al sector, el servicio de marketing ofrecido o el grupo de personas al que se dirigen. Es fundamental que el marketing de, los productos anunciados congenien con los compradores potenciales. Y antes que nada a de realizarse un análisis minucioso del mercado y del publico destinatario.</a:t>
            </a:r>
          </a:p>
          <a:p>
            <a:pPr>
              <a:buFont typeface="Arial" pitchFamily="34" charset="0"/>
              <a:buChar char="•"/>
            </a:pPr>
            <a:endParaRPr lang="es-ES" sz="2000" dirty="0" smtClean="0">
              <a:latin typeface="Arial" pitchFamily="34" charset="0"/>
              <a:cs typeface="Arial" pitchFamily="34" charset="0"/>
            </a:endParaRPr>
          </a:p>
          <a:p>
            <a:endParaRPr lang="es-ES" sz="2000" dirty="0" smtClean="0">
              <a:latin typeface="Arial" pitchFamily="34" charset="0"/>
              <a:cs typeface="Arial" pitchFamily="34" charset="0"/>
            </a:endParaRPr>
          </a:p>
          <a:p>
            <a:endParaRPr lang="es-ES" sz="2000" dirty="0" smtClean="0">
              <a:latin typeface="Arial" pitchFamily="34" charset="0"/>
              <a:cs typeface="Arial" pitchFamily="34" charset="0"/>
            </a:endParaRPr>
          </a:p>
          <a:p>
            <a:pPr algn="ctr"/>
            <a:endParaRPr lang="es-ES" sz="2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928670"/>
            <a:ext cx="8358246" cy="4062651"/>
          </a:xfrm>
          <a:prstGeom prst="rect">
            <a:avLst/>
          </a:prstGeom>
        </p:spPr>
        <p:txBody>
          <a:bodyPr wrap="square">
            <a:spAutoFit/>
          </a:bodyPr>
          <a:lstStyle/>
          <a:p>
            <a:pPr algn="ctr"/>
            <a:r>
              <a:rPr lang="es-ES" sz="2000" dirty="0" smtClean="0">
                <a:solidFill>
                  <a:srgbClr val="7030A0"/>
                </a:solidFill>
                <a:latin typeface="Arial" pitchFamily="34" charset="0"/>
                <a:cs typeface="Arial" pitchFamily="34" charset="0"/>
              </a:rPr>
              <a:t>El mercado</a:t>
            </a:r>
          </a:p>
          <a:p>
            <a:pPr algn="ctr"/>
            <a:endParaRPr lang="es-ES" dirty="0" smtClean="0">
              <a:solidFill>
                <a:srgbClr val="FF0000"/>
              </a:solidFill>
              <a:latin typeface="Arial" pitchFamily="34" charset="0"/>
              <a:cs typeface="Arial" pitchFamily="34" charset="0"/>
            </a:endParaRPr>
          </a:p>
          <a:p>
            <a:r>
              <a:rPr lang="es-ES" sz="2000" dirty="0" smtClean="0">
                <a:latin typeface="Arial" pitchFamily="34" charset="0"/>
                <a:cs typeface="Arial" pitchFamily="34" charset="0"/>
              </a:rPr>
              <a:t>    Es el conjunto de transacciones que se realizan entre los compradores y vendedores de un bien o servicio; vale decir, es el punto de encuentro entre los agentes económicos que actúan como oferentes y demandantes de bienes y servicios. El mercado no necesariamente debe tener una localización geográfica determinada; para que exista es suficiente que oferentes y demandantes puedan ponerse en contacto, aunque estén en lugares físicos diferentes y distantes. Por lo tanto, el mercado se define en relación a las fuerzas de la oferta y de la demanda constituyéndose en el mecanismo básico de asignación de recursos de las economías descentralizadas. Organización en donde se realizan comprar y ventas de mercancías.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1142984"/>
            <a:ext cx="8572528" cy="5016758"/>
          </a:xfrm>
          <a:prstGeom prst="rect">
            <a:avLst/>
          </a:prstGeom>
          <a:noFill/>
        </p:spPr>
        <p:txBody>
          <a:bodyPr wrap="square" rtlCol="0">
            <a:spAutoFit/>
          </a:bodyPr>
          <a:lstStyle/>
          <a:p>
            <a:pPr>
              <a:buFont typeface="Arial" pitchFamily="34" charset="0"/>
              <a:buChar char="•"/>
            </a:pPr>
            <a:r>
              <a:rPr lang="es-ES" sz="2000" dirty="0" smtClean="0">
                <a:solidFill>
                  <a:schemeClr val="accent1"/>
                </a:solidFill>
                <a:latin typeface="Arial" pitchFamily="34" charset="0"/>
                <a:cs typeface="Arial" pitchFamily="34" charset="0"/>
              </a:rPr>
              <a:t>Mercado bursátil:</a:t>
            </a:r>
            <a:r>
              <a:rPr lang="es-ES" sz="2000" dirty="0" smtClean="0">
                <a:latin typeface="Arial" pitchFamily="34" charset="0"/>
                <a:cs typeface="Arial" pitchFamily="34" charset="0"/>
              </a:rPr>
              <a:t> Lo forman las entidades u operadores dentro de las Bolsas clásicas. La formación de los precios en este mercado resulta de la aplicación de los sistemas oficiales de contratación de cada Bolsa</a:t>
            </a:r>
          </a:p>
          <a:p>
            <a:endParaRPr lang="es-ES" sz="2000" dirty="0" smtClean="0">
              <a:latin typeface="Arial" pitchFamily="34" charset="0"/>
              <a:cs typeface="Arial" pitchFamily="34" charset="0"/>
            </a:endParaRPr>
          </a:p>
          <a:p>
            <a:pPr>
              <a:buFont typeface="Arial" pitchFamily="34" charset="0"/>
              <a:buChar char="•"/>
            </a:pPr>
            <a:endParaRPr lang="es-ES" sz="2000" dirty="0" smtClean="0">
              <a:solidFill>
                <a:schemeClr val="accent1"/>
              </a:solidFill>
              <a:latin typeface="Arial" pitchFamily="34" charset="0"/>
              <a:cs typeface="Arial" pitchFamily="34" charset="0"/>
            </a:endParaRPr>
          </a:p>
          <a:p>
            <a:pPr fontAlgn="base">
              <a:buFont typeface="Arial" pitchFamily="34" charset="0"/>
              <a:buChar char="•"/>
            </a:pPr>
            <a:r>
              <a:rPr lang="es-ES" sz="2000" dirty="0" smtClean="0">
                <a:solidFill>
                  <a:schemeClr val="accent1"/>
                </a:solidFill>
                <a:latin typeface="Arial" pitchFamily="34" charset="0"/>
                <a:cs typeface="Arial" pitchFamily="34" charset="0"/>
              </a:rPr>
              <a:t>Mercado de capitales: </a:t>
            </a:r>
            <a:r>
              <a:rPr lang="es-ES" sz="2000" dirty="0" smtClean="0">
                <a:latin typeface="Arial" pitchFamily="34" charset="0"/>
                <a:cs typeface="Arial" pitchFamily="34" charset="0"/>
              </a:rPr>
              <a:t>Conjunto de intermediarios que hacen de puente entre los mercados de corto plazo actuando como mayoristas en la emisión ten y venta de nuevos títulos, o como “manipuladores” en la adaptación de ofertas de títulos financieros para satisfacer la demanda. Los productos con los que trata son títulos financieros de todo tipo o tamaño, nuevos o de segunda mano. Las empresas son bancos comerciales, bolsas de valores, etc.</a:t>
            </a:r>
          </a:p>
          <a:p>
            <a:pPr fontAlgn="base"/>
            <a:endParaRPr lang="es-ES" sz="2000" dirty="0" smtClean="0">
              <a:latin typeface="Arial" pitchFamily="34" charset="0"/>
              <a:cs typeface="Arial" pitchFamily="34" charset="0"/>
            </a:endParaRPr>
          </a:p>
          <a:p>
            <a:pPr fontAlgn="base"/>
            <a:endParaRPr lang="es-ES" sz="2000" dirty="0" smtClean="0">
              <a:latin typeface="Arial" pitchFamily="34" charset="0"/>
              <a:cs typeface="Arial" pitchFamily="34" charset="0"/>
            </a:endParaRPr>
          </a:p>
          <a:p>
            <a:pPr fontAlgn="base"/>
            <a:r>
              <a:rPr lang="es-ES" sz="2000" dirty="0" smtClean="0">
                <a:latin typeface="Arial" pitchFamily="34" charset="0"/>
                <a:cs typeface="Arial" pitchFamily="34" charset="0"/>
              </a:rPr>
              <a:t> </a:t>
            </a:r>
          </a:p>
          <a:p>
            <a:pPr>
              <a:buFont typeface="Arial" pitchFamily="34" charset="0"/>
              <a:buChar char="•"/>
            </a:pP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357166"/>
            <a:ext cx="7929618" cy="5632311"/>
          </a:xfrm>
          <a:prstGeom prst="rect">
            <a:avLst/>
          </a:prstGeom>
          <a:noFill/>
        </p:spPr>
        <p:txBody>
          <a:bodyPr wrap="square" rtlCol="0">
            <a:spAutoFit/>
          </a:bodyPr>
          <a:lstStyle/>
          <a:p>
            <a:pPr fontAlgn="base">
              <a:buFont typeface="Arial" pitchFamily="34" charset="0"/>
              <a:buChar char="•"/>
            </a:pPr>
            <a:r>
              <a:rPr lang="es-ES" sz="2000" dirty="0" smtClean="0">
                <a:solidFill>
                  <a:schemeClr val="accent1"/>
                </a:solidFill>
                <a:latin typeface="Arial" pitchFamily="34" charset="0"/>
                <a:cs typeface="Arial" pitchFamily="34" charset="0"/>
              </a:rPr>
              <a:t>Mercado financiero:</a:t>
            </a:r>
            <a:r>
              <a:rPr lang="es-ES" sz="2000" dirty="0" smtClean="0">
                <a:latin typeface="Arial" pitchFamily="34" charset="0"/>
                <a:cs typeface="Arial" pitchFamily="34" charset="0"/>
              </a:rPr>
              <a:t> Designa no sólo el mercado bursátil, en el que se intercambian esencialmente acciones y obligaciones, sino también el mercado del dinero a largo plazo, es decir, el conjunto de intercambio de capitales de largo plazo.</a:t>
            </a:r>
          </a:p>
          <a:p>
            <a:pPr fontAlgn="base"/>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    En economía el mercado es cualquier conjunto de transacciones, de acuerdos o intercambios de bienes y servicios entre compradores y vendedores.</a:t>
            </a:r>
          </a:p>
          <a:p>
            <a:endParaRPr lang="es-ES" sz="2000" dirty="0" smtClean="0">
              <a:solidFill>
                <a:schemeClr val="accent1"/>
              </a:solidFill>
              <a:latin typeface="Arial" pitchFamily="34" charset="0"/>
              <a:cs typeface="Arial" pitchFamily="34" charset="0"/>
            </a:endParaRPr>
          </a:p>
          <a:p>
            <a:pPr>
              <a:buFont typeface="Arial" pitchFamily="34" charset="0"/>
              <a:buChar char="•"/>
            </a:pPr>
            <a:r>
              <a:rPr lang="es-ES" sz="2000" dirty="0" smtClean="0">
                <a:solidFill>
                  <a:schemeClr val="accent1"/>
                </a:solidFill>
                <a:latin typeface="Arial" pitchFamily="34" charset="0"/>
                <a:cs typeface="Arial" pitchFamily="34" charset="0"/>
              </a:rPr>
              <a:t>El mercado social:</a:t>
            </a:r>
            <a:r>
              <a:rPr lang="es-ES" sz="2000" dirty="0" smtClean="0">
                <a:latin typeface="Arial" pitchFamily="34" charset="0"/>
                <a:cs typeface="Arial" pitchFamily="34" charset="0"/>
              </a:rPr>
              <a:t> es un tipo de mercado que se da entre diferentes asociativas que intercooperan entre ellas donde la producción, distribución y consumo de bienes y servicios. En criterios democráticos, ecológicos y solidarios. El conjunto de estas empresas -como cooperativas, sociedades laborales o mutualidades forman una red de la cual cada una de ellas es un modo. Los mercados sociales pueden aportar a las empresas que los integran:</a:t>
            </a:r>
          </a:p>
          <a:p>
            <a:pPr lvl="0" fontAlgn="base"/>
            <a:endParaRPr lang="es-ES" sz="2000" dirty="0" smtClean="0"/>
          </a:p>
          <a:p>
            <a:pPr>
              <a:buFont typeface="Arial" pitchFamily="34" charset="0"/>
              <a:buChar char="•"/>
            </a:pP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4" y="714356"/>
            <a:ext cx="6858048" cy="4062651"/>
          </a:xfrm>
          <a:prstGeom prst="rect">
            <a:avLst/>
          </a:prstGeom>
          <a:noFill/>
        </p:spPr>
        <p:txBody>
          <a:bodyPr wrap="square" rtlCol="0">
            <a:spAutoFit/>
          </a:bodyPr>
          <a:lstStyle/>
          <a:p>
            <a:pPr lvl="0" fontAlgn="base">
              <a:buFont typeface="Wingdings" pitchFamily="2" charset="2"/>
              <a:buChar char="§"/>
            </a:pPr>
            <a:r>
              <a:rPr lang="es-ES" sz="2000" dirty="0" smtClean="0">
                <a:latin typeface="Arial" pitchFamily="34" charset="0"/>
                <a:cs typeface="Arial" pitchFamily="34" charset="0"/>
              </a:rPr>
              <a:t>Aumento de ventas</a:t>
            </a:r>
          </a:p>
          <a:p>
            <a:pPr lvl="0" fontAlgn="base">
              <a:buFont typeface="Wingdings" pitchFamily="2" charset="2"/>
              <a:buChar char="§"/>
            </a:pPr>
            <a:r>
              <a:rPr lang="es-ES" sz="2000" dirty="0" smtClean="0">
                <a:latin typeface="Arial" pitchFamily="34" charset="0"/>
                <a:cs typeface="Arial" pitchFamily="34" charset="0"/>
              </a:rPr>
              <a:t>Reducción de la incertidumbre y los riesgos</a:t>
            </a:r>
          </a:p>
          <a:p>
            <a:pPr lvl="0" fontAlgn="base">
              <a:buFont typeface="Wingdings" pitchFamily="2" charset="2"/>
              <a:buChar char="§"/>
            </a:pPr>
            <a:r>
              <a:rPr lang="es-ES" sz="2000" dirty="0" smtClean="0">
                <a:latin typeface="Arial" pitchFamily="34" charset="0"/>
                <a:cs typeface="Arial" pitchFamily="34" charset="0"/>
              </a:rPr>
              <a:t>Fidelización de clientes</a:t>
            </a:r>
          </a:p>
          <a:p>
            <a:pPr lvl="0" fontAlgn="base">
              <a:buFont typeface="Wingdings" pitchFamily="2" charset="2"/>
              <a:buChar char="§"/>
            </a:pPr>
            <a:r>
              <a:rPr lang="es-ES" sz="2000" dirty="0" smtClean="0">
                <a:latin typeface="Arial" pitchFamily="34" charset="0"/>
                <a:cs typeface="Arial" pitchFamily="34" charset="0"/>
              </a:rPr>
              <a:t>Acceso a tecnología, conocimientos y crédito</a:t>
            </a:r>
          </a:p>
          <a:p>
            <a:pPr lvl="0" fontAlgn="base">
              <a:buFont typeface="Wingdings" pitchFamily="2" charset="2"/>
              <a:buChar char="§"/>
            </a:pPr>
            <a:r>
              <a:rPr lang="es-ES" sz="2000" dirty="0" smtClean="0">
                <a:latin typeface="Arial" pitchFamily="34" charset="0"/>
                <a:cs typeface="Arial" pitchFamily="34" charset="0"/>
              </a:rPr>
              <a:t>Reconocimiento social e identidad propia.</a:t>
            </a:r>
          </a:p>
          <a:p>
            <a:pPr lvl="0" fontAlgn="base"/>
            <a:endParaRPr lang="es-ES" sz="2000" dirty="0" smtClean="0">
              <a:latin typeface="Arial" pitchFamily="34" charset="0"/>
              <a:cs typeface="Arial" pitchFamily="34" charset="0"/>
            </a:endParaRPr>
          </a:p>
          <a:p>
            <a:pPr lvl="0" fontAlgn="base">
              <a:buFont typeface="Arial" pitchFamily="34" charset="0"/>
              <a:buChar char="•"/>
            </a:pPr>
            <a:r>
              <a:rPr lang="es-ES" sz="2000" dirty="0" smtClean="0">
                <a:solidFill>
                  <a:schemeClr val="accent1"/>
                </a:solidFill>
                <a:latin typeface="Arial" pitchFamily="34" charset="0"/>
                <a:cs typeface="Arial" pitchFamily="34" charset="0"/>
              </a:rPr>
              <a:t>Que es mercadologo:</a:t>
            </a:r>
            <a:r>
              <a:rPr lang="es-ES" sz="2000" dirty="0" smtClean="0">
                <a:latin typeface="Arial" pitchFamily="34" charset="0"/>
                <a:cs typeface="Arial" pitchFamily="34" charset="0"/>
              </a:rPr>
              <a:t> El especialista en el área de mercadotecnia se llama “Mercadólogo”. Los mercadólogos, influyen en los deseos de las personas, haciendo que los productos resulten atractivos, accesibles y disponibles con facilidad para el consumidor al que van dirigidos</a:t>
            </a:r>
            <a:endParaRPr lang="es-ES" sz="2000" dirty="0" smtClean="0">
              <a:solidFill>
                <a:schemeClr val="accent1"/>
              </a:solidFill>
              <a:latin typeface="Arial" pitchFamily="34" charset="0"/>
              <a:cs typeface="Arial" pitchFamily="34" charset="0"/>
            </a:endParaRPr>
          </a:p>
          <a:p>
            <a:pPr fontAlgn="base"/>
            <a:r>
              <a:rPr lang="es-ES" sz="2000" dirty="0" smtClean="0">
                <a:latin typeface="Arial" pitchFamily="34" charset="0"/>
                <a:cs typeface="Arial" pitchFamily="34" charset="0"/>
              </a:rPr>
              <a:t> </a:t>
            </a:r>
          </a:p>
          <a:p>
            <a:pPr>
              <a:buFont typeface="Wingdings" pitchFamily="2" charset="2"/>
              <a:buChar char="§"/>
            </a:pP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85728"/>
            <a:ext cx="8501122" cy="5016758"/>
          </a:xfrm>
          <a:prstGeom prst="rect">
            <a:avLst/>
          </a:prstGeom>
          <a:noFill/>
        </p:spPr>
        <p:txBody>
          <a:bodyPr wrap="square" rtlCol="0">
            <a:spAutoFit/>
          </a:bodyPr>
          <a:lstStyle/>
          <a:p>
            <a:pPr fontAlgn="base">
              <a:buFont typeface="Arial" pitchFamily="34" charset="0"/>
              <a:buChar char="•"/>
            </a:pPr>
            <a:r>
              <a:rPr lang="es-ES" sz="2000" dirty="0" smtClean="0">
                <a:solidFill>
                  <a:schemeClr val="accent1"/>
                </a:solidFill>
                <a:latin typeface="Arial" pitchFamily="34" charset="0"/>
                <a:cs typeface="Arial" pitchFamily="34" charset="0"/>
              </a:rPr>
              <a:t>Que es comercialización:</a:t>
            </a:r>
            <a:r>
              <a:rPr lang="es-ES" sz="2000" dirty="0" smtClean="0">
                <a:latin typeface="Arial" pitchFamily="34" charset="0"/>
                <a:cs typeface="Arial" pitchFamily="34" charset="0"/>
              </a:rPr>
              <a:t> Es el conjunto de actividades cuyo objetivo es la producción de acuerdo a las necesidades de los consumidores. Técnicas de investigación de mercado, segmentación de mercados, estrategias publicitarias, de precios, promocionales etc. Son elementos básicos de la comercialización, es importante la elaboración de un pronóstico de ventas lo más ajustado a la realidad, con el objeto de evitar la producción de artículos que no han de ser aceptados por el cliente con la consiguiente perdida económica.</a:t>
            </a:r>
          </a:p>
          <a:p>
            <a:pPr fontAlgn="base"/>
            <a:endParaRPr lang="es-ES" sz="2000" dirty="0" smtClean="0">
              <a:latin typeface="Arial" pitchFamily="34" charset="0"/>
              <a:cs typeface="Arial" pitchFamily="34" charset="0"/>
            </a:endParaRPr>
          </a:p>
          <a:p>
            <a:pPr fontAlgn="base">
              <a:buFont typeface="Arial" pitchFamily="34" charset="0"/>
              <a:buChar char="•"/>
            </a:pPr>
            <a:r>
              <a:rPr lang="es-ES" sz="2000" dirty="0" smtClean="0">
                <a:solidFill>
                  <a:schemeClr val="accent1"/>
                </a:solidFill>
                <a:latin typeface="Arial" pitchFamily="34" charset="0"/>
                <a:cs typeface="Arial" pitchFamily="34" charset="0"/>
              </a:rPr>
              <a:t>Que es comercio exterior: </a:t>
            </a:r>
            <a:r>
              <a:rPr lang="es-ES" sz="2000" dirty="0" smtClean="0">
                <a:latin typeface="Arial" pitchFamily="34" charset="0"/>
                <a:cs typeface="Arial" pitchFamily="34" charset="0"/>
              </a:rPr>
              <a:t>Conjunto de transacciones comerciales que se dedica a exportar los productos que se fabrican en un lugar a otros países y a importar los productos que se fabrican en otros países para venderlos. Comercio Exterior se define como el intercambio de bienes y servicios entre dos bloques o regiones económicas.</a:t>
            </a:r>
          </a:p>
          <a:p>
            <a:pPr fontAlgn="base"/>
            <a:endParaRPr lang="es-ES" sz="2000" dirty="0" smtClean="0">
              <a:solidFill>
                <a:schemeClr val="accent1"/>
              </a:solidFill>
              <a:latin typeface="Arial" pitchFamily="34" charset="0"/>
              <a:cs typeface="Arial" pitchFamily="34" charset="0"/>
            </a:endParaRPr>
          </a:p>
          <a:p>
            <a:pPr fontAlgn="base"/>
            <a:r>
              <a:rPr lang="es-ES" sz="2000" dirty="0" smtClean="0">
                <a:latin typeface="Arial" pitchFamily="34" charset="0"/>
                <a:cs typeface="Arial" pitchFamily="34" charset="0"/>
              </a:rPr>
              <a:t> </a:t>
            </a:r>
            <a:r>
              <a:rPr lang="es-ES" sz="2000" dirty="0" smtClean="0">
                <a:solidFill>
                  <a:schemeClr val="accent1"/>
                </a:solidFill>
                <a:latin typeface="Arial" pitchFamily="34" charset="0"/>
                <a:cs typeface="Arial" pitchFamily="34" charset="0"/>
              </a:rPr>
              <a:t> </a:t>
            </a: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64" y="0"/>
            <a:ext cx="8715436" cy="5940088"/>
          </a:xfrm>
          <a:prstGeom prst="rect">
            <a:avLst/>
          </a:prstGeom>
          <a:noFill/>
        </p:spPr>
        <p:txBody>
          <a:bodyPr wrap="square" rtlCol="0">
            <a:spAutoFit/>
          </a:bodyPr>
          <a:lstStyle/>
          <a:p>
            <a:pPr lvl="0" fontAlgn="base">
              <a:buFont typeface="Arial" pitchFamily="34" charset="0"/>
              <a:buChar char="•"/>
            </a:pPr>
            <a:endParaRPr lang="es-ES" sz="2000" dirty="0" smtClean="0">
              <a:solidFill>
                <a:schemeClr val="accent1"/>
              </a:solidFill>
              <a:latin typeface="Arial" pitchFamily="34" charset="0"/>
              <a:cs typeface="Arial" pitchFamily="34" charset="0"/>
            </a:endParaRPr>
          </a:p>
          <a:p>
            <a:pPr fontAlgn="base">
              <a:buFont typeface="Arial" pitchFamily="34" charset="0"/>
              <a:buChar char="•"/>
            </a:pPr>
            <a:r>
              <a:rPr lang="es-ES" sz="2000" b="1" dirty="0" smtClean="0">
                <a:latin typeface="Arial" pitchFamily="34" charset="0"/>
                <a:cs typeface="Arial" pitchFamily="34" charset="0"/>
              </a:rPr>
              <a:t>EJEMPLO</a:t>
            </a:r>
            <a:r>
              <a:rPr lang="es-ES" sz="2000" dirty="0" smtClean="0">
                <a:latin typeface="Arial" pitchFamily="34" charset="0"/>
                <a:cs typeface="Arial" pitchFamily="34" charset="0"/>
              </a:rPr>
              <a:t>. El intercambio de bienes y servicios entre la Unión Europea y Centroamérica. Las economías que participan de éste se denominan abiertas. Este proceso de apertura externa se produce fundamentalmente en la segunda mitad del siglo XX, y de forma espectacular en la década de los 90s al incorporarse las economías latinoamericanas y de Europa del Este (</a:t>
            </a:r>
            <a:r>
              <a:rPr lang="es-ES" sz="2000" dirty="0" err="1" smtClean="0">
                <a:latin typeface="Arial" pitchFamily="34" charset="0"/>
                <a:cs typeface="Arial" pitchFamily="34" charset="0"/>
              </a:rPr>
              <a:t>hadoken</a:t>
            </a:r>
            <a:r>
              <a:rPr lang="es-ES" sz="2000" dirty="0" smtClean="0">
                <a:latin typeface="Arial" pitchFamily="34" charset="0"/>
                <a:cs typeface="Arial" pitchFamily="34" charset="0"/>
              </a:rPr>
              <a:t>).</a:t>
            </a:r>
            <a:endParaRPr lang="es-ES" sz="2000" dirty="0" smtClean="0">
              <a:solidFill>
                <a:schemeClr val="accent1"/>
              </a:solidFill>
              <a:latin typeface="Arial" pitchFamily="34" charset="0"/>
              <a:cs typeface="Arial" pitchFamily="34" charset="0"/>
            </a:endParaRPr>
          </a:p>
          <a:p>
            <a:pPr lvl="0" fontAlgn="base">
              <a:buFont typeface="Arial" pitchFamily="34" charset="0"/>
              <a:buChar char="•"/>
            </a:pPr>
            <a:endParaRPr lang="es-ES" sz="2000" dirty="0" smtClean="0">
              <a:solidFill>
                <a:schemeClr val="accent1"/>
              </a:solidFill>
              <a:latin typeface="Arial" pitchFamily="34" charset="0"/>
              <a:cs typeface="Arial" pitchFamily="34" charset="0"/>
            </a:endParaRPr>
          </a:p>
          <a:p>
            <a:pPr lvl="0" fontAlgn="base">
              <a:buFont typeface="Arial" pitchFamily="34" charset="0"/>
              <a:buChar char="•"/>
            </a:pPr>
            <a:r>
              <a:rPr lang="es-ES" sz="2000" dirty="0" smtClean="0">
                <a:solidFill>
                  <a:schemeClr val="accent1"/>
                </a:solidFill>
                <a:latin typeface="Arial" pitchFamily="34" charset="0"/>
                <a:cs typeface="Arial" pitchFamily="34" charset="0"/>
              </a:rPr>
              <a:t>Que es comercio internacional: </a:t>
            </a:r>
            <a:r>
              <a:rPr lang="es-ES" sz="2000" dirty="0" smtClean="0">
                <a:latin typeface="Arial" pitchFamily="34" charset="0"/>
                <a:cs typeface="Arial" pitchFamily="34" charset="0"/>
              </a:rPr>
              <a:t>Se define como Comercio Internacional al intercambio de bienes, productos y servicios entre dos países (uno exportador y otro importador).</a:t>
            </a:r>
          </a:p>
          <a:p>
            <a:pPr lvl="0" fontAlgn="base"/>
            <a:endParaRPr lang="es-ES" sz="2000" dirty="0" smtClean="0">
              <a:latin typeface="Arial" pitchFamily="34" charset="0"/>
              <a:cs typeface="Arial" pitchFamily="34" charset="0"/>
            </a:endParaRPr>
          </a:p>
          <a:p>
            <a:pPr fontAlgn="base"/>
            <a:r>
              <a:rPr lang="es-ES" sz="2000" b="1" dirty="0" smtClean="0">
                <a:latin typeface="Arial" pitchFamily="34" charset="0"/>
                <a:cs typeface="Arial" pitchFamily="34" charset="0"/>
              </a:rPr>
              <a:t>EJEMPLO</a:t>
            </a:r>
            <a:r>
              <a:rPr lang="es-ES" sz="2000" dirty="0" smtClean="0">
                <a:latin typeface="Arial" pitchFamily="34" charset="0"/>
                <a:cs typeface="Arial" pitchFamily="34" charset="0"/>
              </a:rPr>
              <a:t>. Entre Chile y Costa Rica. Se diferencia el comercio internacional de bienes, mercancías, visible o tangible y el comercio internacional de servicios invisible o intangible. Los movimientos internacionales de factores productivos y, en particular, del capital, no forman parte del comercio internacional aunque sí influyen en este a través de las exportaciones e importaciones ya que afectan en el tipo de cambio. El intercambio internacional es también una rama de la economía.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857232"/>
            <a:ext cx="7786742" cy="2246769"/>
          </a:xfrm>
          <a:prstGeom prst="rect">
            <a:avLst/>
          </a:prstGeom>
          <a:noFill/>
        </p:spPr>
        <p:txBody>
          <a:bodyPr wrap="square" rtlCol="0">
            <a:spAutoFit/>
          </a:bodyPr>
          <a:lstStyle/>
          <a:p>
            <a:r>
              <a:rPr lang="es-ES" sz="2000" b="1" dirty="0" smtClean="0">
                <a:latin typeface="Arial" pitchFamily="34" charset="0"/>
                <a:cs typeface="Arial" pitchFamily="34" charset="0"/>
              </a:rPr>
              <a:t>TEMAS</a:t>
            </a:r>
          </a:p>
          <a:p>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La demanda y el marketing: tipos </a:t>
            </a:r>
          </a:p>
          <a:p>
            <a:pPr>
              <a:buFont typeface="Wingdings" pitchFamily="2" charset="2"/>
              <a:buChar char="Ø"/>
            </a:pPr>
            <a:r>
              <a:rPr lang="es-ES" sz="2000" dirty="0" smtClean="0">
                <a:latin typeface="Arial" pitchFamily="34" charset="0"/>
                <a:cs typeface="Arial" pitchFamily="34" charset="0"/>
              </a:rPr>
              <a:t>El mercado componentes y estructura </a:t>
            </a:r>
          </a:p>
          <a:p>
            <a:pPr>
              <a:buFont typeface="Wingdings" pitchFamily="2" charset="2"/>
              <a:buChar char="Ø"/>
            </a:pPr>
            <a:r>
              <a:rPr lang="es-ES" sz="2000" dirty="0" smtClean="0">
                <a:latin typeface="Arial" pitchFamily="34" charset="0"/>
                <a:cs typeface="Arial" pitchFamily="34" charset="0"/>
              </a:rPr>
              <a:t>Tópicos de marketing</a:t>
            </a:r>
          </a:p>
          <a:p>
            <a:pPr>
              <a:buFont typeface="Wingdings" pitchFamily="2" charset="2"/>
              <a:buChar char="Ø"/>
            </a:pPr>
            <a:r>
              <a:rPr lang="es-ES" sz="2000" dirty="0" smtClean="0">
                <a:latin typeface="Arial" pitchFamily="34" charset="0"/>
                <a:cs typeface="Arial" pitchFamily="34" charset="0"/>
              </a:rPr>
              <a:t>Tipos de marketing : el marketing de productos / comercial, el marketing de servicios, el marketing industrial</a:t>
            </a: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285728"/>
            <a:ext cx="8215370" cy="400110"/>
          </a:xfrm>
          <a:prstGeom prst="rect">
            <a:avLst/>
          </a:prstGeom>
          <a:noFill/>
        </p:spPr>
        <p:txBody>
          <a:bodyPr wrap="square" rtlCol="0">
            <a:spAutoFit/>
          </a:bodyPr>
          <a:lstStyle/>
          <a:p>
            <a:pPr>
              <a:buFont typeface="Wingdings" pitchFamily="2" charset="2"/>
              <a:buChar char="Ø"/>
            </a:pPr>
            <a:r>
              <a:rPr lang="es-ES" sz="2000" dirty="0" smtClean="0">
                <a:solidFill>
                  <a:srgbClr val="FF0000"/>
                </a:solidFill>
                <a:latin typeface="Arial" pitchFamily="34" charset="0"/>
                <a:cs typeface="Arial" pitchFamily="34" charset="0"/>
              </a:rPr>
              <a:t>Componentes del mercado</a:t>
            </a:r>
            <a:endParaRPr lang="es-ES" sz="2000" dirty="0">
              <a:solidFill>
                <a:srgbClr val="FF0000"/>
              </a:solidFill>
              <a:latin typeface="Arial" pitchFamily="34" charset="0"/>
              <a:cs typeface="Arial" pitchFamily="34" charset="0"/>
            </a:endParaRPr>
          </a:p>
        </p:txBody>
      </p:sp>
      <p:sp>
        <p:nvSpPr>
          <p:cNvPr id="3" name="2 CuadroTexto"/>
          <p:cNvSpPr txBox="1"/>
          <p:nvPr/>
        </p:nvSpPr>
        <p:spPr>
          <a:xfrm>
            <a:off x="428596" y="857232"/>
            <a:ext cx="8072494" cy="4093428"/>
          </a:xfrm>
          <a:prstGeom prst="rect">
            <a:avLst/>
          </a:prstGeom>
          <a:noFill/>
        </p:spPr>
        <p:txBody>
          <a:bodyPr wrap="square" rtlCol="0">
            <a:spAutoFit/>
          </a:bodyPr>
          <a:lstStyle/>
          <a:p>
            <a:pPr>
              <a:buFont typeface="Arial" pitchFamily="34" charset="0"/>
              <a:buChar char="•"/>
            </a:pPr>
            <a:r>
              <a:rPr lang="es-ES" sz="2000" dirty="0" smtClean="0">
                <a:solidFill>
                  <a:schemeClr val="accent1"/>
                </a:solidFill>
                <a:latin typeface="Arial" pitchFamily="34" charset="0"/>
                <a:cs typeface="Arial" pitchFamily="34" charset="0"/>
              </a:rPr>
              <a:t>oferta y demanda:</a:t>
            </a:r>
            <a:r>
              <a:rPr lang="es-ES" sz="2000" dirty="0" smtClean="0">
                <a:latin typeface="Arial" pitchFamily="34" charset="0"/>
                <a:cs typeface="Arial" pitchFamily="34" charset="0"/>
              </a:rPr>
              <a:t> El sistema de economía de mercado, para desarrollar sus funciones, descansa en el libre juego de la oferta y la demanda. Vamos ahora a centrarnos en el estudio de la oferta y la demanda en un mercado para un bien determinado. Supongamos que los planes de cada comprador y cada vendedor son totalmente independientes de los de cualquier comprador o vendedor.</a:t>
            </a:r>
          </a:p>
          <a:p>
            <a:pPr>
              <a:buFont typeface="Arial" pitchFamily="34" charset="0"/>
              <a:buChar char="•"/>
            </a:pPr>
            <a:endParaRPr lang="es-ES" sz="2000" dirty="0" smtClean="0">
              <a:solidFill>
                <a:schemeClr val="accent1"/>
              </a:solidFill>
              <a:latin typeface="Arial" pitchFamily="34" charset="0"/>
              <a:cs typeface="Arial" pitchFamily="34" charset="0"/>
            </a:endParaRPr>
          </a:p>
          <a:p>
            <a:r>
              <a:rPr lang="es-ES" sz="2000" dirty="0" smtClean="0">
                <a:solidFill>
                  <a:schemeClr val="accent1"/>
                </a:solidFill>
                <a:latin typeface="Arial" pitchFamily="34" charset="0"/>
                <a:cs typeface="Arial" pitchFamily="34" charset="0"/>
              </a:rPr>
              <a:t>competencia perfecta: </a:t>
            </a:r>
            <a:r>
              <a:rPr lang="es-ES" sz="2000" dirty="0" smtClean="0">
                <a:latin typeface="Arial" pitchFamily="34" charset="0"/>
                <a:cs typeface="Arial" pitchFamily="34" charset="0"/>
              </a:rPr>
              <a:t>Un mercado es perfectamente competitivo cuando hay muchos vendedores pequeños en relación con el mercado, el producto es homogéneo, los compradores están bien informados, existe libre entrada y salida de empresas y decisiones independientes, tanto de los oferentes como de los demandantes.</a:t>
            </a:r>
          </a:p>
          <a:p>
            <a:r>
              <a:rPr lang="es-ES" sz="2000" b="1" dirty="0" smtClean="0"/>
              <a:t> </a:t>
            </a: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62" y="1285860"/>
            <a:ext cx="7143800" cy="5324535"/>
          </a:xfrm>
          <a:prstGeom prst="rect">
            <a:avLst/>
          </a:prstGeom>
          <a:noFill/>
        </p:spPr>
        <p:txBody>
          <a:bodyPr wrap="square" rtlCol="0">
            <a:spAutoFit/>
          </a:bodyPr>
          <a:lstStyle/>
          <a:p>
            <a:pPr algn="just">
              <a:buFont typeface="Arial" pitchFamily="34" charset="0"/>
              <a:buChar char="•"/>
            </a:pPr>
            <a:r>
              <a:rPr lang="es-ES" sz="2000" dirty="0" smtClean="0">
                <a:solidFill>
                  <a:schemeClr val="accent1"/>
                </a:solidFill>
                <a:latin typeface="Arial" pitchFamily="34" charset="0"/>
                <a:cs typeface="Arial" pitchFamily="34" charset="0"/>
              </a:rPr>
              <a:t>competencia imperfecta:</a:t>
            </a:r>
            <a:r>
              <a:rPr lang="es-ES" sz="2000" dirty="0" smtClean="0"/>
              <a:t> </a:t>
            </a:r>
            <a:r>
              <a:rPr lang="es-ES" sz="2000" dirty="0" smtClean="0">
                <a:latin typeface="Arial" pitchFamily="34" charset="0"/>
                <a:cs typeface="Arial" pitchFamily="34" charset="0"/>
              </a:rPr>
              <a:t>Una empresa es de competencia imperfecta cuando las empresas oferentes influyen individualmente en el precio del producto de la industria. Las empresas concurrentes no actúan como precio-aceptantes, sino como precio-oferentes, puesto que, de alguna forma, imponen los precios que rigen en el mercado.</a:t>
            </a:r>
          </a:p>
          <a:p>
            <a:pPr algn="just"/>
            <a:endParaRPr lang="es-ES" sz="2000" dirty="0" smtClean="0">
              <a:latin typeface="Arial" pitchFamily="34" charset="0"/>
              <a:cs typeface="Arial" pitchFamily="34" charset="0"/>
            </a:endParaRPr>
          </a:p>
          <a:p>
            <a:pPr algn="just">
              <a:buFont typeface="Arial" pitchFamily="34" charset="0"/>
              <a:buChar char="•"/>
            </a:pPr>
            <a:endParaRPr lang="es-ES" sz="2000" dirty="0" smtClean="0">
              <a:solidFill>
                <a:schemeClr val="accent1"/>
              </a:solidFill>
              <a:latin typeface="Arial" pitchFamily="34" charset="0"/>
              <a:cs typeface="Arial" pitchFamily="34" charset="0"/>
            </a:endParaRPr>
          </a:p>
          <a:p>
            <a:pPr lvl="0" algn="just">
              <a:buFont typeface="Arial" pitchFamily="34" charset="0"/>
              <a:buChar char="•"/>
            </a:pPr>
            <a:r>
              <a:rPr lang="es-ES" sz="2000" b="1" dirty="0" smtClean="0">
                <a:solidFill>
                  <a:schemeClr val="accent1"/>
                </a:solidFill>
                <a:latin typeface="Arial" pitchFamily="34" charset="0"/>
                <a:cs typeface="Arial" pitchFamily="34" charset="0"/>
              </a:rPr>
              <a:t> Determinación del precio:</a:t>
            </a:r>
            <a:r>
              <a:rPr lang="es-ES" sz="2000" dirty="0" smtClean="0">
                <a:latin typeface="Arial" pitchFamily="34" charset="0"/>
                <a:cs typeface="Arial" pitchFamily="34" charset="0"/>
              </a:rPr>
              <a:t> El precio de un bien es su relación de cambio por dinero, esto es, el número de unidades monetarias que se necesitan obtener a cambio una unidad del bien.</a:t>
            </a:r>
            <a:r>
              <a:rPr lang="es-ES" sz="2000" dirty="0" smtClean="0"/>
              <a:t/>
            </a:r>
            <a:br>
              <a:rPr lang="es-ES" sz="2000" dirty="0" smtClean="0"/>
            </a:br>
            <a:endParaRPr lang="es-ES" sz="2000" dirty="0" smtClean="0">
              <a:solidFill>
                <a:schemeClr val="accent1"/>
              </a:solidFill>
              <a:latin typeface="Arial" pitchFamily="34" charset="0"/>
              <a:cs typeface="Arial" pitchFamily="34" charset="0"/>
            </a:endParaRPr>
          </a:p>
          <a:p>
            <a:r>
              <a:rPr lang="es-ES" sz="2000" dirty="0" smtClean="0">
                <a:latin typeface="Arial" pitchFamily="34" charset="0"/>
                <a:cs typeface="Arial" pitchFamily="34" charset="0"/>
              </a:rPr>
              <a:t/>
            </a:r>
            <a:br>
              <a:rPr lang="es-ES" sz="2000" dirty="0" smtClean="0">
                <a:latin typeface="Arial" pitchFamily="34" charset="0"/>
                <a:cs typeface="Arial" pitchFamily="34" charset="0"/>
              </a:rPr>
            </a:br>
            <a:endParaRPr lang="es-ES" sz="2000" dirty="0" smtClean="0">
              <a:latin typeface="Arial" pitchFamily="34" charset="0"/>
              <a:cs typeface="Arial" pitchFamily="34" charset="0"/>
            </a:endParaRPr>
          </a:p>
          <a:p>
            <a:endParaRPr lang="es-ES" sz="2000" dirty="0" smtClean="0">
              <a:solidFill>
                <a:schemeClr val="accent1"/>
              </a:solidFill>
              <a:latin typeface="Arial" pitchFamily="34" charset="0"/>
              <a:cs typeface="Arial" pitchFamily="34" charset="0"/>
            </a:endParaRPr>
          </a:p>
          <a:p>
            <a:r>
              <a:rPr lang="es-ES" sz="2000" dirty="0" smtClean="0">
                <a:solidFill>
                  <a:schemeClr val="accent1"/>
                </a:solidFill>
                <a:latin typeface="Arial" pitchFamily="34" charset="0"/>
                <a:cs typeface="Arial" pitchFamily="34" charset="0"/>
              </a:rPr>
              <a:t>  </a:t>
            </a: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1538" y="1071546"/>
            <a:ext cx="6929486" cy="4708981"/>
          </a:xfrm>
          <a:prstGeom prst="rect">
            <a:avLst/>
          </a:prstGeom>
          <a:noFill/>
        </p:spPr>
        <p:txBody>
          <a:bodyPr wrap="square" rtlCol="0">
            <a:spAutoFit/>
          </a:bodyPr>
          <a:lstStyle/>
          <a:p>
            <a:pPr algn="just">
              <a:buFont typeface="Arial" pitchFamily="34" charset="0"/>
              <a:buChar char="•"/>
            </a:pPr>
            <a:r>
              <a:rPr lang="es-ES" sz="2000" dirty="0" smtClean="0">
                <a:solidFill>
                  <a:schemeClr val="accent1"/>
                </a:solidFill>
                <a:latin typeface="Arial" pitchFamily="34" charset="0"/>
                <a:cs typeface="Arial" pitchFamily="34" charset="0"/>
              </a:rPr>
              <a:t>Economía de mercado</a:t>
            </a:r>
            <a:r>
              <a:rPr lang="es-ES" sz="2000" dirty="0" smtClean="0">
                <a:solidFill>
                  <a:schemeClr val="accent1"/>
                </a:solidFill>
              </a:rPr>
              <a:t>:</a:t>
            </a:r>
            <a:r>
              <a:rPr lang="es-ES" sz="2000" dirty="0" smtClean="0"/>
              <a:t> </a:t>
            </a:r>
            <a:r>
              <a:rPr lang="es-ES" sz="2000" dirty="0" smtClean="0">
                <a:latin typeface="Arial" pitchFamily="34" charset="0"/>
                <a:cs typeface="Arial" pitchFamily="34" charset="0"/>
              </a:rPr>
              <a:t>El sistema de economía de mercado o sistema capitalista se caracteriza porque los medios de producción son propiedad privada. Las decisiones sobre que producir como producir y para quien producir las toma el mercado.</a:t>
            </a:r>
          </a:p>
          <a:p>
            <a:pPr algn="just">
              <a:buFont typeface="Arial" pitchFamily="34" charset="0"/>
              <a:buChar char="•"/>
            </a:pPr>
            <a:endParaRPr lang="es-ES" sz="2000" dirty="0" smtClean="0">
              <a:solidFill>
                <a:schemeClr val="accent1"/>
              </a:solidFill>
              <a:latin typeface="Arial" pitchFamily="34" charset="0"/>
              <a:cs typeface="Arial" pitchFamily="34" charset="0"/>
            </a:endParaRPr>
          </a:p>
          <a:p>
            <a:pPr algn="just">
              <a:buFont typeface="Wingdings" pitchFamily="2" charset="2"/>
              <a:buChar char="Ø"/>
            </a:pPr>
            <a:r>
              <a:rPr lang="es-ES" sz="2000" dirty="0" smtClean="0">
                <a:solidFill>
                  <a:srgbClr val="FF0000"/>
                </a:solidFill>
                <a:latin typeface="Arial" pitchFamily="34" charset="0"/>
                <a:cs typeface="Arial" pitchFamily="34" charset="0"/>
              </a:rPr>
              <a:t>Estructura del mercado: </a:t>
            </a:r>
          </a:p>
          <a:p>
            <a:pPr algn="just">
              <a:buFont typeface="Wingdings" pitchFamily="2" charset="2"/>
              <a:buChar char="Ø"/>
            </a:pPr>
            <a:endParaRPr lang="es-ES" sz="2000" dirty="0" smtClean="0">
              <a:solidFill>
                <a:srgbClr val="FF0000"/>
              </a:solidFill>
              <a:latin typeface="Arial" pitchFamily="34" charset="0"/>
              <a:cs typeface="Arial" pitchFamily="34" charset="0"/>
            </a:endParaRPr>
          </a:p>
          <a:p>
            <a:pPr algn="just"/>
            <a:r>
              <a:rPr lang="es-ES" sz="2000" dirty="0" smtClean="0">
                <a:solidFill>
                  <a:srgbClr val="FF0000"/>
                </a:solidFill>
                <a:latin typeface="Arial" pitchFamily="34" charset="0"/>
                <a:cs typeface="Arial" pitchFamily="34" charset="0"/>
              </a:rPr>
              <a:t>  </a:t>
            </a:r>
            <a:r>
              <a:rPr lang="es-ES" sz="2000" dirty="0" smtClean="0">
                <a:latin typeface="Arial" pitchFamily="34" charset="0"/>
                <a:cs typeface="Arial" pitchFamily="34" charset="0"/>
              </a:rPr>
              <a:t>En la economía, la estructura del mercado (también conocida como forma del mercado) describe el estado de un mercado con respecto a los ofertantes y los demandantes del mismo.</a:t>
            </a:r>
          </a:p>
          <a:p>
            <a:pPr algn="just"/>
            <a:r>
              <a:rPr lang="es-ES" sz="2000" dirty="0" smtClean="0">
                <a:latin typeface="Arial" pitchFamily="34" charset="0"/>
                <a:cs typeface="Arial" pitchFamily="34" charset="0"/>
              </a:rPr>
              <a:t>Las formas principales del mercado son:</a:t>
            </a:r>
          </a:p>
          <a:p>
            <a:r>
              <a:rPr lang="es-ES" sz="2000" dirty="0" smtClean="0">
                <a:latin typeface="Arial" pitchFamily="34" charset="0"/>
                <a:cs typeface="Arial" pitchFamily="34" charset="0"/>
              </a:rPr>
              <a:t> </a:t>
            </a:r>
          </a:p>
          <a:p>
            <a:pPr>
              <a:buFont typeface="Wingdings" pitchFamily="2" charset="2"/>
              <a:buChar char="Ø"/>
            </a:pPr>
            <a:endParaRPr lang="es-ES" sz="2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14414" y="1357298"/>
            <a:ext cx="6643734" cy="3754874"/>
          </a:xfrm>
          <a:prstGeom prst="rect">
            <a:avLst/>
          </a:prstGeom>
          <a:noFill/>
        </p:spPr>
        <p:txBody>
          <a:bodyPr wrap="square" rtlCol="0">
            <a:spAutoFit/>
          </a:bodyPr>
          <a:lstStyle/>
          <a:p>
            <a:pPr>
              <a:buFont typeface="Arial" pitchFamily="34" charset="0"/>
              <a:buChar char="•"/>
            </a:pPr>
            <a:r>
              <a:rPr lang="es-ES" sz="2000" dirty="0" smtClean="0">
                <a:solidFill>
                  <a:schemeClr val="accent1"/>
                </a:solidFill>
                <a:latin typeface="Arial" pitchFamily="34" charset="0"/>
                <a:cs typeface="Arial" pitchFamily="34" charset="0"/>
              </a:rPr>
              <a:t>competencia perfecta:</a:t>
            </a:r>
            <a:r>
              <a:rPr lang="es-ES" sz="2000" dirty="0" smtClean="0">
                <a:latin typeface="Arial" pitchFamily="34" charset="0"/>
                <a:cs typeface="Arial" pitchFamily="34" charset="0"/>
              </a:rPr>
              <a:t> En la cual el mercado consiste en un número muy grande de firmas produciendo un producto homogéneo, y un número muy grande de personas demandando ese producto.</a:t>
            </a:r>
          </a:p>
          <a:p>
            <a:pPr>
              <a:buFont typeface="Arial" pitchFamily="34" charset="0"/>
              <a:buChar char="•"/>
            </a:pPr>
            <a:endParaRPr lang="es-ES" sz="2000" dirty="0" smtClean="0">
              <a:latin typeface="Arial" pitchFamily="34" charset="0"/>
              <a:cs typeface="Arial" pitchFamily="34" charset="0"/>
            </a:endParaRPr>
          </a:p>
          <a:p>
            <a:pPr>
              <a:buFont typeface="Arial" pitchFamily="34" charset="0"/>
              <a:buChar char="•"/>
            </a:pPr>
            <a:endParaRPr lang="es-ES" sz="2000" dirty="0" smtClean="0">
              <a:latin typeface="Arial" pitchFamily="34" charset="0"/>
              <a:cs typeface="Arial" pitchFamily="34" charset="0"/>
            </a:endParaRPr>
          </a:p>
          <a:p>
            <a:pPr>
              <a:buFont typeface="Arial" pitchFamily="34" charset="0"/>
              <a:buChar char="•"/>
            </a:pPr>
            <a:r>
              <a:rPr lang="es-ES" sz="2000" dirty="0" smtClean="0">
                <a:solidFill>
                  <a:schemeClr val="accent1"/>
                </a:solidFill>
                <a:latin typeface="Arial" pitchFamily="34" charset="0"/>
                <a:cs typeface="Arial" pitchFamily="34" charset="0"/>
              </a:rPr>
              <a:t>Competencia monopolística:</a:t>
            </a:r>
            <a:r>
              <a:rPr lang="es-ES" sz="2000" dirty="0" smtClean="0">
                <a:latin typeface="Arial" pitchFamily="34" charset="0"/>
                <a:cs typeface="Arial" pitchFamily="34" charset="0"/>
              </a:rPr>
              <a:t> También llamada mercado competitivo, donde hay una gran cantidad de firmas de la independiente que tienen una proporción muy pequeña de la cuota de mercado.</a:t>
            </a:r>
          </a:p>
          <a:p>
            <a:pPr>
              <a:buFont typeface="Arial" pitchFamily="34" charset="0"/>
              <a:buChar char="•"/>
            </a:pPr>
            <a:endParaRPr lang="es-ES" sz="2000" dirty="0" smtClean="0">
              <a:solidFill>
                <a:schemeClr val="accent1"/>
              </a:solidFill>
              <a:latin typeface="Arial" pitchFamily="34" charset="0"/>
              <a:cs typeface="Arial" pitchFamily="34" charset="0"/>
            </a:endParaRPr>
          </a:p>
          <a:p>
            <a:pPr>
              <a:buFont typeface="Arial" pitchFamily="34" charset="0"/>
              <a:buChar char="•"/>
            </a:pPr>
            <a:endParaRPr lang="es-ES" dirty="0">
              <a:solidFill>
                <a:schemeClr val="accent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348" y="571480"/>
            <a:ext cx="4643470" cy="369332"/>
          </a:xfrm>
          <a:prstGeom prst="rect">
            <a:avLst/>
          </a:prstGeom>
          <a:noFill/>
        </p:spPr>
        <p:txBody>
          <a:bodyPr wrap="square" rtlCol="0">
            <a:spAutoFit/>
          </a:bodyPr>
          <a:lstStyle/>
          <a:p>
            <a:r>
              <a:rPr lang="es-ES" dirty="0" smtClean="0"/>
              <a:t> </a:t>
            </a:r>
            <a:endParaRPr lang="es-ES" dirty="0"/>
          </a:p>
        </p:txBody>
      </p:sp>
      <p:sp>
        <p:nvSpPr>
          <p:cNvPr id="10241" name="Rectangle 1"/>
          <p:cNvSpPr>
            <a:spLocks noChangeArrowheads="1"/>
          </p:cNvSpPr>
          <p:nvPr/>
        </p:nvSpPr>
        <p:spPr bwMode="auto">
          <a:xfrm>
            <a:off x="785786" y="1071546"/>
            <a:ext cx="71438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es-ES" sz="2000" b="1" i="0" u="none" strike="noStrike" cap="none" normalizeH="0" baseline="0" dirty="0" smtClean="0">
                <a:ln>
                  <a:noFill/>
                </a:ln>
                <a:solidFill>
                  <a:schemeClr val="accent1"/>
                </a:solidFill>
                <a:effectLst/>
                <a:latin typeface="Arial" pitchFamily="34" charset="0"/>
              </a:rPr>
              <a:t>Oligopolio</a:t>
            </a:r>
            <a:r>
              <a:rPr kumimoji="0" lang="es-ES" sz="2000" b="0" i="0" u="none" strike="noStrike" cap="none" normalizeH="0" baseline="0" dirty="0" smtClean="0">
                <a:ln>
                  <a:noFill/>
                </a:ln>
                <a:solidFill>
                  <a:schemeClr val="accent1"/>
                </a:solidFill>
                <a:effectLst/>
                <a:latin typeface="Arial" pitchFamily="34" charset="0"/>
                <a:cs typeface="Arial" pitchFamily="34" charset="0"/>
              </a:rPr>
              <a:t>:</a:t>
            </a:r>
            <a:r>
              <a:rPr lang="es-ES" sz="2000" dirty="0" smtClean="0">
                <a:latin typeface="Arial" pitchFamily="34" charset="0"/>
                <a:cs typeface="Arial" pitchFamily="34" charset="0"/>
              </a:rPr>
              <a:t> En el cual un mercado es dominado por un número pequeño de las firmas que poseen más el de 40% de la cuota de mercado.</a:t>
            </a:r>
            <a:r>
              <a:rPr kumimoji="0" lang="es-ES" sz="2000" b="0" i="0" u="none" strike="noStrike" cap="none" normalizeH="0" baseline="0" dirty="0" smtClean="0">
                <a:ln>
                  <a:noFill/>
                </a:ln>
                <a:solidFill>
                  <a:schemeClr val="accent1"/>
                </a:solidFill>
                <a:effectLst/>
                <a:latin typeface="Arial" pitchFamily="34" charset="0"/>
                <a:cs typeface="Arial" pitchFamily="34" charset="0"/>
              </a:rPr>
              <a:t> </a:t>
            </a:r>
          </a:p>
          <a:p>
            <a:pPr lvl="0" fontAlgn="base">
              <a:spcBef>
                <a:spcPct val="0"/>
              </a:spcBef>
              <a:spcAft>
                <a:spcPct val="0"/>
              </a:spcAft>
            </a:pPr>
            <a:r>
              <a:rPr kumimoji="0" lang="es-ES" sz="2000" b="0" i="0" u="none" strike="noStrike" cap="none" normalizeH="0" baseline="0" dirty="0" smtClean="0">
                <a:ln>
                  <a:noFill/>
                </a:ln>
                <a:solidFill>
                  <a:schemeClr val="accent1"/>
                </a:solidFill>
                <a:effectLst/>
                <a:latin typeface="Arial" pitchFamily="34" charset="0"/>
                <a:cs typeface="Arial" pitchFamily="34" charset="0"/>
              </a:rPr>
              <a:t> </a:t>
            </a:r>
          </a:p>
          <a:p>
            <a:pPr lvl="0" fontAlgn="base">
              <a:spcBef>
                <a:spcPct val="0"/>
              </a:spcBef>
              <a:spcAft>
                <a:spcPct val="0"/>
              </a:spcAft>
              <a:buFontTx/>
              <a:buChar char="•"/>
            </a:pPr>
            <a:endParaRPr lang="es-ES" sz="2000" dirty="0" smtClean="0">
              <a:solidFill>
                <a:schemeClr val="accent1"/>
              </a:solidFill>
              <a:latin typeface="Arial" pitchFamily="34" charset="0"/>
              <a:cs typeface="Arial" pitchFamily="34" charset="0"/>
            </a:endParaRPr>
          </a:p>
          <a:p>
            <a:pPr>
              <a:buFont typeface="Arial" pitchFamily="34" charset="0"/>
              <a:buChar char="•"/>
            </a:pPr>
            <a:r>
              <a:rPr lang="es-ES" sz="2000" b="1" dirty="0" smtClean="0">
                <a:solidFill>
                  <a:schemeClr val="accent1"/>
                </a:solidFill>
                <a:latin typeface="Arial" pitchFamily="34" charset="0"/>
                <a:cs typeface="Arial" pitchFamily="34" charset="0"/>
              </a:rPr>
              <a:t>Oligopsonio:</a:t>
            </a:r>
            <a:r>
              <a:rPr lang="es-ES" sz="2000" dirty="0" smtClean="0"/>
              <a:t> </a:t>
            </a:r>
            <a:r>
              <a:rPr lang="es-ES" sz="2000" dirty="0" smtClean="0">
                <a:latin typeface="Arial" pitchFamily="34" charset="0"/>
                <a:cs typeface="Arial" pitchFamily="34" charset="0"/>
              </a:rPr>
              <a:t>Un mercado dominado por muchos vendedores y algunos compradores.</a:t>
            </a:r>
          </a:p>
          <a:p>
            <a:pPr>
              <a:buFont typeface="Arial" pitchFamily="34" charset="0"/>
              <a:buChar char="•"/>
            </a:pPr>
            <a:endParaRPr lang="es-ES" sz="2000" dirty="0" smtClean="0">
              <a:latin typeface="Arial" pitchFamily="34" charset="0"/>
              <a:cs typeface="Arial" pitchFamily="34" charset="0"/>
            </a:endParaRPr>
          </a:p>
          <a:p>
            <a:r>
              <a:rPr lang="es-ES" sz="2000" dirty="0" smtClean="0"/>
              <a:t> </a:t>
            </a:r>
          </a:p>
          <a:p>
            <a:pPr>
              <a:buFont typeface="Arial" pitchFamily="34" charset="0"/>
              <a:buChar char="•"/>
            </a:pPr>
            <a:r>
              <a:rPr lang="es-ES" sz="2000" b="1" dirty="0" smtClean="0">
                <a:solidFill>
                  <a:schemeClr val="accent1"/>
                </a:solidFill>
                <a:latin typeface="Arial" pitchFamily="34" charset="0"/>
                <a:cs typeface="Arial" pitchFamily="34" charset="0"/>
              </a:rPr>
              <a:t>Monopolio:</a:t>
            </a:r>
            <a:r>
              <a:rPr lang="es-ES" sz="2000" dirty="0" smtClean="0">
                <a:latin typeface="Arial" pitchFamily="34" charset="0"/>
                <a:cs typeface="Arial" pitchFamily="34" charset="0"/>
              </a:rPr>
              <a:t> Donde hay solamente un abastecedor de un producto o de un servicio.</a:t>
            </a:r>
          </a:p>
          <a:p>
            <a:pPr>
              <a:buFont typeface="Arial" pitchFamily="34" charset="0"/>
              <a:buChar char="•"/>
            </a:pPr>
            <a:endParaRPr lang="es-ES" sz="2000" dirty="0" smtClean="0">
              <a:latin typeface="Arial" pitchFamily="34" charset="0"/>
              <a:cs typeface="Arial" pitchFamily="34" charset="0"/>
            </a:endParaRPr>
          </a:p>
          <a:p>
            <a:endParaRPr lang="es-ES" sz="2000" dirty="0" smtClean="0">
              <a:latin typeface="Arial" pitchFamily="34" charset="0"/>
              <a:cs typeface="Arial" pitchFamily="34" charset="0"/>
            </a:endParaRPr>
          </a:p>
          <a:p>
            <a:r>
              <a:rPr lang="es-ES" sz="2000" dirty="0" smtClean="0"/>
              <a:t> </a:t>
            </a:r>
          </a:p>
          <a:p>
            <a:pPr lvl="0" fontAlgn="base">
              <a:spcBef>
                <a:spcPct val="0"/>
              </a:spcBef>
              <a:spcAft>
                <a:spcPct val="0"/>
              </a:spcAft>
              <a:buFontTx/>
              <a:buChar char="•"/>
            </a:pPr>
            <a:endParaRPr lang="es-ES" sz="2000" dirty="0" smtClean="0">
              <a:solidFill>
                <a:schemeClr val="accent1"/>
              </a:solidFill>
              <a:latin typeface="Arial" pitchFamily="34" charset="0"/>
              <a:cs typeface="Arial" pitchFamily="34" charset="0"/>
            </a:endParaRPr>
          </a:p>
          <a:p>
            <a:pPr fontAlgn="base">
              <a:spcBef>
                <a:spcPct val="0"/>
              </a:spcBef>
              <a:spcAft>
                <a:spcPct val="0"/>
              </a:spcAft>
            </a:pPr>
            <a:endParaRPr lang="es-ES" sz="2000" dirty="0" smtClean="0">
              <a:solidFill>
                <a:schemeClr val="accent1"/>
              </a:solidFill>
              <a:latin typeface="Arial" pitchFamily="34" charset="0"/>
              <a:cs typeface="Arial" pitchFamily="34" charset="0"/>
            </a:endParaRPr>
          </a:p>
          <a:p>
            <a:pPr lvl="0" fontAlgn="base">
              <a:spcBef>
                <a:spcPct val="0"/>
              </a:spcBef>
              <a:spcAft>
                <a:spcPct val="0"/>
              </a:spcAft>
            </a:pPr>
            <a:endParaRPr kumimoji="0" lang="es-ES" sz="20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1071546"/>
            <a:ext cx="7286676" cy="3785652"/>
          </a:xfrm>
          <a:prstGeom prst="rect">
            <a:avLst/>
          </a:prstGeom>
          <a:noFill/>
        </p:spPr>
        <p:txBody>
          <a:bodyPr wrap="square" rtlCol="0">
            <a:spAutoFit/>
          </a:bodyPr>
          <a:lstStyle/>
          <a:p>
            <a:pPr lvl="0">
              <a:buFont typeface="Arial" pitchFamily="34" charset="0"/>
              <a:buChar char="•"/>
            </a:pPr>
            <a:r>
              <a:rPr lang="es-ES" sz="2000" b="1" dirty="0" smtClean="0">
                <a:solidFill>
                  <a:schemeClr val="accent1"/>
                </a:solidFill>
                <a:latin typeface="Arial" pitchFamily="34" charset="0"/>
                <a:cs typeface="Arial" pitchFamily="34" charset="0"/>
              </a:rPr>
              <a:t>Monopolio natural:</a:t>
            </a:r>
            <a:r>
              <a:rPr lang="es-ES" sz="2000" dirty="0" smtClean="0"/>
              <a:t> </a:t>
            </a:r>
            <a:r>
              <a:rPr lang="es-ES" sz="2000" dirty="0" smtClean="0">
                <a:latin typeface="Arial" pitchFamily="34" charset="0"/>
                <a:cs typeface="Arial" pitchFamily="34" charset="0"/>
              </a:rPr>
              <a:t>Un monopolio en el cual la eficacia de la economía, resulta ser la causa del aumento en la escala del tamaño de la firma</a:t>
            </a:r>
          </a:p>
          <a:p>
            <a:pPr lvl="0"/>
            <a:endParaRPr lang="es-ES" sz="2000" dirty="0" smtClean="0">
              <a:solidFill>
                <a:schemeClr val="accent1"/>
              </a:solidFill>
              <a:latin typeface="Arial" pitchFamily="34" charset="0"/>
              <a:cs typeface="Arial" pitchFamily="34" charset="0"/>
            </a:endParaRPr>
          </a:p>
          <a:p>
            <a:pPr lvl="0"/>
            <a:endParaRPr lang="es-ES" sz="2000" dirty="0" smtClean="0">
              <a:solidFill>
                <a:schemeClr val="accent1"/>
              </a:solidFill>
              <a:latin typeface="Arial" pitchFamily="34" charset="0"/>
              <a:cs typeface="Arial" pitchFamily="34" charset="0"/>
            </a:endParaRPr>
          </a:p>
          <a:p>
            <a:pPr>
              <a:buFont typeface="Arial" pitchFamily="34" charset="0"/>
              <a:buChar char="•"/>
            </a:pPr>
            <a:r>
              <a:rPr lang="es-ES" sz="2000" b="1" dirty="0" smtClean="0">
                <a:solidFill>
                  <a:schemeClr val="accent1"/>
                </a:solidFill>
                <a:latin typeface="Arial" pitchFamily="34" charset="0"/>
                <a:cs typeface="Arial" pitchFamily="34" charset="0"/>
              </a:rPr>
              <a:t>Monopsonio:</a:t>
            </a:r>
            <a:r>
              <a:rPr lang="es-ES" sz="2000" b="1" dirty="0" smtClean="0"/>
              <a:t> </a:t>
            </a:r>
            <a:r>
              <a:rPr lang="es-ES" sz="2000" dirty="0" smtClean="0">
                <a:latin typeface="Arial" pitchFamily="34" charset="0"/>
                <a:cs typeface="Arial" pitchFamily="34" charset="0"/>
              </a:rPr>
              <a:t>Cuando hay solamente un comprador en un mercado. La forma de competencia imperfecta es absolutamente idéntica a las condiciones de mercado realistas donde algunos competidores, monopolistas, oligopolistas y duopolistas monopolísticos existen y dominan las condiciones del mercado.</a:t>
            </a:r>
          </a:p>
          <a:p>
            <a:pPr>
              <a:buFont typeface="Arial" pitchFamily="34" charset="0"/>
              <a:buChar char="•"/>
            </a:pP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1538" y="642918"/>
            <a:ext cx="6858048" cy="5632311"/>
          </a:xfrm>
          <a:prstGeom prst="rect">
            <a:avLst/>
          </a:prstGeom>
          <a:noFill/>
        </p:spPr>
        <p:txBody>
          <a:bodyPr wrap="square" rtlCol="0">
            <a:spAutoFit/>
          </a:bodyPr>
          <a:lstStyle/>
          <a:p>
            <a:pPr algn="ctr"/>
            <a:r>
              <a:rPr lang="es-ES" sz="2000" dirty="0" smtClean="0">
                <a:solidFill>
                  <a:srgbClr val="7030A0"/>
                </a:solidFill>
                <a:latin typeface="Arial" pitchFamily="34" charset="0"/>
                <a:cs typeface="Arial" pitchFamily="34" charset="0"/>
              </a:rPr>
              <a:t>Tópicos de marketing</a:t>
            </a:r>
          </a:p>
          <a:p>
            <a:pPr algn="ctr"/>
            <a:endParaRPr lang="es-ES" sz="2000" dirty="0" smtClean="0">
              <a:solidFill>
                <a:srgbClr val="7030A0"/>
              </a:solidFill>
              <a:latin typeface="Arial" pitchFamily="34" charset="0"/>
              <a:cs typeface="Arial" pitchFamily="34" charset="0"/>
            </a:endParaRPr>
          </a:p>
          <a:p>
            <a:pPr>
              <a:buFont typeface="Wingdings" pitchFamily="2" charset="2"/>
              <a:buChar char="v"/>
            </a:pPr>
            <a:r>
              <a:rPr lang="es-ES" sz="2000" dirty="0" smtClean="0">
                <a:solidFill>
                  <a:srgbClr val="FF0000"/>
                </a:solidFill>
                <a:latin typeface="Arial" pitchFamily="34" charset="0"/>
                <a:cs typeface="Arial" pitchFamily="34" charset="0"/>
              </a:rPr>
              <a:t>Como instituir la satisfacción del consumidor mediante la calidad, el servicio y el valor</a:t>
            </a:r>
          </a:p>
          <a:p>
            <a:pPr>
              <a:buFont typeface="Wingdings" pitchFamily="2" charset="2"/>
              <a:buChar char="v"/>
            </a:pPr>
            <a:endParaRPr lang="es-ES" sz="2000" dirty="0" smtClean="0">
              <a:solidFill>
                <a:srgbClr val="FF0000"/>
              </a:solidFill>
              <a:latin typeface="Arial" pitchFamily="34" charset="0"/>
              <a:cs typeface="Arial" pitchFamily="34" charset="0"/>
            </a:endParaRPr>
          </a:p>
          <a:p>
            <a:pPr algn="just"/>
            <a:r>
              <a:rPr lang="es-ES" sz="2000" dirty="0" smtClean="0">
                <a:latin typeface="Arial" pitchFamily="34" charset="0"/>
                <a:cs typeface="Arial" pitchFamily="34" charset="0"/>
              </a:rPr>
              <a:t>     Hoy  en día las empresas enfrentan la competencia mas intensa en varias décadas. Y es probable que se intensifique. La clave de cómo las empresas puedan captar clientes o superar a las competidores reside en el trabajo mejor en cuanto a satisfacer y cumplir con la necesidad de los competidores.</a:t>
            </a:r>
          </a:p>
          <a:p>
            <a:pPr algn="just"/>
            <a:endParaRPr lang="es-ES" sz="2000" dirty="0" smtClean="0">
              <a:latin typeface="Arial" pitchFamily="34" charset="0"/>
              <a:cs typeface="Arial" pitchFamily="34" charset="0"/>
            </a:endParaRPr>
          </a:p>
          <a:p>
            <a:pPr algn="just"/>
            <a:r>
              <a:rPr lang="es-ES" sz="2000" dirty="0" smtClean="0">
                <a:latin typeface="Arial" pitchFamily="34" charset="0"/>
                <a:cs typeface="Arial" pitchFamily="34" charset="0"/>
              </a:rPr>
              <a:t>   En los mercados de consumo los clientes están en plena posibilidad de escoger entre una amplia variedad de bienes y servicios. Los vendedores están obligados a proveer productos de calidad lo contrario, perderán clientes con rapidez en provecho de la competencia </a:t>
            </a:r>
          </a:p>
          <a:p>
            <a:endParaRPr lang="es-ES" sz="20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357166"/>
            <a:ext cx="7572428" cy="6247864"/>
          </a:xfrm>
          <a:prstGeom prst="rect">
            <a:avLst/>
          </a:prstGeom>
          <a:noFill/>
        </p:spPr>
        <p:txBody>
          <a:bodyPr wrap="square" rtlCol="0">
            <a:spAutoFit/>
          </a:bodyPr>
          <a:lstStyle/>
          <a:p>
            <a:pPr algn="just"/>
            <a:r>
              <a:rPr lang="es-ES" sz="2000" b="1" dirty="0" smtClean="0">
                <a:latin typeface="Arial" pitchFamily="34" charset="0"/>
                <a:cs typeface="Arial" pitchFamily="34" charset="0"/>
              </a:rPr>
              <a:t>Peter Drucker</a:t>
            </a:r>
            <a:r>
              <a:rPr lang="es-ES" sz="2000" dirty="0" smtClean="0">
                <a:latin typeface="Arial" pitchFamily="34" charset="0"/>
                <a:cs typeface="Arial" pitchFamily="34" charset="0"/>
              </a:rPr>
              <a:t>: determino que la labor principal de una compañía es generar clientes </a:t>
            </a:r>
          </a:p>
          <a:p>
            <a:pPr algn="just"/>
            <a:endParaRPr lang="es-ES" sz="2000" dirty="0" smtClean="0">
              <a:latin typeface="Arial" pitchFamily="34" charset="0"/>
              <a:cs typeface="Arial" pitchFamily="34" charset="0"/>
            </a:endParaRPr>
          </a:p>
          <a:p>
            <a:pPr algn="just">
              <a:buFont typeface="Wingdings" pitchFamily="2" charset="2"/>
              <a:buChar char="§"/>
            </a:pPr>
            <a:r>
              <a:rPr lang="es-ES" sz="2000" b="1" dirty="0" smtClean="0">
                <a:latin typeface="Arial" pitchFamily="34" charset="0"/>
                <a:cs typeface="Arial" pitchFamily="34" charset="0"/>
              </a:rPr>
              <a:t>EN PRIMER: </a:t>
            </a:r>
            <a:r>
              <a:rPr lang="es-ES" sz="2000" dirty="0" smtClean="0">
                <a:latin typeface="Arial" pitchFamily="34" charset="0"/>
                <a:cs typeface="Arial" pitchFamily="34" charset="0"/>
              </a:rPr>
              <a:t>Lugar la compañía puede maximizar las satisfacción de los clientes bajando sus  precios o bien incrementando sus servicios sin embargo esto puede dar por resultado bajas utilidades. </a:t>
            </a:r>
          </a:p>
          <a:p>
            <a:pPr algn="just"/>
            <a:r>
              <a:rPr lang="es-ES" sz="2000" dirty="0" smtClean="0">
                <a:latin typeface="Arial" pitchFamily="34" charset="0"/>
                <a:cs typeface="Arial" pitchFamily="34" charset="0"/>
              </a:rPr>
              <a:t> </a:t>
            </a:r>
          </a:p>
          <a:p>
            <a:pPr algn="just">
              <a:buFont typeface="Wingdings" pitchFamily="2" charset="2"/>
              <a:buChar char="§"/>
            </a:pPr>
            <a:r>
              <a:rPr lang="es-ES" sz="2000" b="1" dirty="0" smtClean="0">
                <a:latin typeface="Arial" pitchFamily="34" charset="0"/>
                <a:cs typeface="Arial" pitchFamily="34" charset="0"/>
              </a:rPr>
              <a:t>SEGUNDO:</a:t>
            </a:r>
            <a:r>
              <a:rPr lang="es-ES" sz="2000" dirty="0" smtClean="0">
                <a:latin typeface="Arial" pitchFamily="34" charset="0"/>
                <a:cs typeface="Arial" pitchFamily="34" charset="0"/>
              </a:rPr>
              <a:t> Quizá la empresa sea capas de incrementar su rentabilidad por otro medios como mejorando su fabricación  o invirtiendo mas en investigación y desarrollo.</a:t>
            </a:r>
          </a:p>
          <a:p>
            <a:pPr algn="just"/>
            <a:r>
              <a:rPr lang="es-ES" sz="2000" b="1" dirty="0" smtClean="0">
                <a:latin typeface="Arial" pitchFamily="34" charset="0"/>
                <a:cs typeface="Arial" pitchFamily="34" charset="0"/>
              </a:rPr>
              <a:t> </a:t>
            </a:r>
            <a:endParaRPr lang="es-ES" sz="2000" dirty="0" smtClean="0">
              <a:latin typeface="Arial" pitchFamily="34" charset="0"/>
              <a:cs typeface="Arial" pitchFamily="34" charset="0"/>
            </a:endParaRPr>
          </a:p>
          <a:p>
            <a:pPr algn="just">
              <a:buFont typeface="Wingdings" pitchFamily="2" charset="2"/>
              <a:buChar char="§"/>
            </a:pPr>
            <a:r>
              <a:rPr lang="es-ES" sz="2000" b="1" dirty="0" smtClean="0">
                <a:latin typeface="Arial" pitchFamily="34" charset="0"/>
                <a:cs typeface="Arial" pitchFamily="34" charset="0"/>
              </a:rPr>
              <a:t>EN TERCER: </a:t>
            </a:r>
            <a:r>
              <a:rPr lang="es-ES" sz="2000" dirty="0" smtClean="0">
                <a:latin typeface="Arial" pitchFamily="34" charset="0"/>
                <a:cs typeface="Arial" pitchFamily="34" charset="0"/>
              </a:rPr>
              <a:t>la instancia</a:t>
            </a:r>
            <a:r>
              <a:rPr lang="es-ES" sz="2000" b="1" dirty="0" smtClean="0">
                <a:latin typeface="Arial" pitchFamily="34" charset="0"/>
                <a:cs typeface="Arial" pitchFamily="34" charset="0"/>
              </a:rPr>
              <a:t> l</a:t>
            </a:r>
            <a:r>
              <a:rPr lang="es-ES" sz="2000" dirty="0" smtClean="0">
                <a:latin typeface="Arial" pitchFamily="34" charset="0"/>
                <a:cs typeface="Arial" pitchFamily="34" charset="0"/>
              </a:rPr>
              <a:t>a compañía tiene muchos grupos de interés entre los que se incluye empleados, distribuidores, proveedores y accionistas. Gastar mas para incrementar la satisfacción de otro socios</a:t>
            </a:r>
          </a:p>
          <a:p>
            <a:r>
              <a:rPr lang="es-ES" sz="2000" b="1" dirty="0" smtClean="0">
                <a:latin typeface="Arial" pitchFamily="34" charset="0"/>
                <a:cs typeface="Arial" pitchFamily="34" charset="0"/>
              </a:rPr>
              <a:t> </a:t>
            </a:r>
            <a:endParaRPr lang="es-ES" sz="2000" dirty="0" smtClean="0">
              <a:latin typeface="Arial" pitchFamily="34" charset="0"/>
              <a:cs typeface="Arial" pitchFamily="34" charset="0"/>
            </a:endParaRPr>
          </a:p>
          <a:p>
            <a:endParaRPr lang="es-ES" sz="2000" b="1" dirty="0" smtClean="0">
              <a:latin typeface="Arial" pitchFamily="34" charset="0"/>
              <a:cs typeface="Arial" pitchFamily="34" charset="0"/>
            </a:endParaRP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 </a:t>
            </a: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285728"/>
            <a:ext cx="7929618" cy="5940088"/>
          </a:xfrm>
          <a:prstGeom prst="rect">
            <a:avLst/>
          </a:prstGeom>
          <a:noFill/>
        </p:spPr>
        <p:txBody>
          <a:bodyPr wrap="square" rtlCol="0">
            <a:spAutoFit/>
          </a:bodyPr>
          <a:lstStyle/>
          <a:p>
            <a:pPr algn="just">
              <a:buFont typeface="Wingdings" pitchFamily="2" charset="2"/>
              <a:buChar char="§"/>
            </a:pPr>
            <a:r>
              <a:rPr lang="es-ES" sz="2000" b="1" dirty="0" smtClean="0">
                <a:latin typeface="Arial" pitchFamily="34" charset="0"/>
                <a:cs typeface="Arial" pitchFamily="34" charset="0"/>
              </a:rPr>
              <a:t>EN ULTIMA INSTANCIA</a:t>
            </a:r>
            <a:r>
              <a:rPr lang="es-ES" sz="2000" dirty="0" smtClean="0">
                <a:latin typeface="Arial" pitchFamily="34" charset="0"/>
                <a:cs typeface="Arial" pitchFamily="34" charset="0"/>
              </a:rPr>
              <a:t>: la compañía debe operar con base a en al filosofía de la que trata de entregar un alto grado de satisfacción a sus clientes estando sujeta a estregar niveles de satisfacción cuando menos aceptables a los otro grupos de interés dentro de los limites que le marca sus recursos totales.</a:t>
            </a:r>
          </a:p>
          <a:p>
            <a:pPr algn="just">
              <a:buFont typeface="Wingdings" pitchFamily="2" charset="2"/>
              <a:buChar char="§"/>
            </a:pPr>
            <a:endParaRPr lang="es-ES" sz="2000" dirty="0" smtClean="0">
              <a:latin typeface="Arial" pitchFamily="34" charset="0"/>
              <a:cs typeface="Arial" pitchFamily="34" charset="0"/>
            </a:endParaRPr>
          </a:p>
          <a:p>
            <a:pPr algn="just">
              <a:buFont typeface="Wingdings" pitchFamily="2" charset="2"/>
              <a:buChar char="v"/>
            </a:pPr>
            <a:r>
              <a:rPr lang="es-ES" sz="2000" dirty="0" smtClean="0">
                <a:solidFill>
                  <a:srgbClr val="FF0000"/>
                </a:solidFill>
                <a:latin typeface="Arial" pitchFamily="34" charset="0"/>
                <a:cs typeface="Arial" pitchFamily="34" charset="0"/>
              </a:rPr>
              <a:t>La empresa orientada hacia la plena satisfacción del cliente</a:t>
            </a:r>
          </a:p>
          <a:p>
            <a:pPr algn="just"/>
            <a:endParaRPr lang="es-ES" sz="2000" dirty="0" smtClean="0">
              <a:solidFill>
                <a:srgbClr val="FF0000"/>
              </a:solidFill>
              <a:latin typeface="Arial" pitchFamily="34" charset="0"/>
              <a:cs typeface="Arial" pitchFamily="34" charset="0"/>
            </a:endParaRPr>
          </a:p>
          <a:p>
            <a:pPr algn="just"/>
            <a:r>
              <a:rPr lang="es-ES" sz="2000" dirty="0" smtClean="0">
                <a:latin typeface="Arial" pitchFamily="34" charset="0"/>
                <a:cs typeface="Arial" pitchFamily="34" charset="0"/>
              </a:rPr>
              <a:t>   La  satisfacción de las necesidades de los clientes es la clave de los intercambios entre empresas y mercados, y desde los orígenes del marketing, la satisfacción ha sido considerada como en factor determinado del éxito en los mercados.</a:t>
            </a:r>
          </a:p>
          <a:p>
            <a:pPr algn="just"/>
            <a:endParaRPr lang="es-ES" sz="2000" dirty="0" smtClean="0">
              <a:latin typeface="Arial" pitchFamily="34" charset="0"/>
              <a:cs typeface="Arial" pitchFamily="34" charset="0"/>
            </a:endParaRPr>
          </a:p>
          <a:p>
            <a:pPr algn="just"/>
            <a:r>
              <a:rPr lang="es-ES" sz="2000" dirty="0" smtClean="0">
                <a:latin typeface="Arial" pitchFamily="34" charset="0"/>
                <a:cs typeface="Arial" pitchFamily="34" charset="0"/>
              </a:rPr>
              <a:t>    Es uno de los tópicos que mas interés ha despertado en la literatura de marketing en general, y en general en el ámbito de los servicios.</a:t>
            </a:r>
            <a:endParaRPr lang="es-ES" sz="2000" dirty="0" smtClean="0">
              <a:solidFill>
                <a:srgbClr val="FF0000"/>
              </a:solidFill>
              <a:latin typeface="Arial" pitchFamily="34" charset="0"/>
              <a:cs typeface="Arial" pitchFamily="34" charset="0"/>
            </a:endParaRPr>
          </a:p>
          <a:p>
            <a:endParaRPr lang="es-ES" sz="2000" dirty="0" smtClean="0">
              <a:solidFill>
                <a:srgbClr val="FF0000"/>
              </a:solidFill>
              <a:latin typeface="Arial" pitchFamily="34" charset="0"/>
              <a:cs typeface="Arial" pitchFamily="34" charset="0"/>
            </a:endParaRPr>
          </a:p>
          <a:p>
            <a:r>
              <a:rPr lang="es-ES" sz="2000" dirty="0" smtClean="0">
                <a:latin typeface="Arial" pitchFamily="34" charset="0"/>
                <a:cs typeface="Arial" pitchFamily="34" charset="0"/>
              </a:rPr>
              <a:t> </a:t>
            </a:r>
          </a:p>
          <a:p>
            <a:r>
              <a:rPr lang="es-ES" sz="2000" dirty="0" smtClean="0">
                <a:latin typeface="Arial" pitchFamily="34" charset="0"/>
                <a:cs typeface="Arial" pitchFamily="34" charset="0"/>
              </a:rPr>
              <a:t> </a:t>
            </a: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71472" y="285728"/>
            <a:ext cx="7929618" cy="5601533"/>
          </a:xfrm>
          <a:prstGeom prst="rect">
            <a:avLst/>
          </a:prstGeom>
          <a:noFill/>
        </p:spPr>
        <p:txBody>
          <a:bodyPr wrap="square" rtlCol="0">
            <a:spAutoFit/>
          </a:bodyPr>
          <a:lstStyle/>
          <a:p>
            <a:pPr algn="just">
              <a:buFont typeface="Arial" pitchFamily="34" charset="0"/>
              <a:buChar char="•"/>
            </a:pPr>
            <a:r>
              <a:rPr lang="es-ES" sz="2000" dirty="0" smtClean="0">
                <a:solidFill>
                  <a:srgbClr val="FF0000"/>
                </a:solidFill>
                <a:latin typeface="Arial" pitchFamily="34" charset="0"/>
                <a:cs typeface="Arial" pitchFamily="34" charset="0"/>
              </a:rPr>
              <a:t>Calidad del servicio y su relación con la satisfacción del cliente </a:t>
            </a:r>
          </a:p>
          <a:p>
            <a:pPr algn="just"/>
            <a:endParaRPr lang="es-ES" sz="2000" dirty="0" smtClean="0">
              <a:solidFill>
                <a:srgbClr val="FF0000"/>
              </a:solidFill>
              <a:latin typeface="Arial" pitchFamily="34" charset="0"/>
              <a:cs typeface="Arial" pitchFamily="34" charset="0"/>
            </a:endParaRPr>
          </a:p>
          <a:p>
            <a:pPr algn="just"/>
            <a:r>
              <a:rPr lang="es-ES" sz="2000" dirty="0" smtClean="0">
                <a:solidFill>
                  <a:srgbClr val="FF0000"/>
                </a:solidFill>
                <a:latin typeface="Arial" pitchFamily="34" charset="0"/>
                <a:cs typeface="Arial" pitchFamily="34" charset="0"/>
              </a:rPr>
              <a:t>   </a:t>
            </a:r>
            <a:r>
              <a:rPr lang="es-ES" sz="2000" dirty="0" smtClean="0">
                <a:latin typeface="Arial" pitchFamily="34" charset="0"/>
                <a:cs typeface="Arial" pitchFamily="34" charset="0"/>
              </a:rPr>
              <a:t>Cuando mas positivas sea las percepciones sobre las características del servicio en cada interacción de un episodio o encuentro del servicio mas positivo será el valor del servicio,</a:t>
            </a:r>
          </a:p>
          <a:p>
            <a:pPr algn="just"/>
            <a:r>
              <a:rPr lang="es-ES" sz="2000" dirty="0" smtClean="0">
                <a:latin typeface="Arial" pitchFamily="34" charset="0"/>
                <a:cs typeface="Arial" pitchFamily="34" charset="0"/>
              </a:rPr>
              <a:t>Cuanto mas positivo sea el valor del servicio percibido mas positiva será la satisfacción global del cliente.</a:t>
            </a:r>
          </a:p>
          <a:p>
            <a:pPr algn="just"/>
            <a:r>
              <a:rPr lang="es-ES" sz="2000" dirty="0" smtClean="0">
                <a:latin typeface="Arial" pitchFamily="34" charset="0"/>
                <a:cs typeface="Arial" pitchFamily="34" charset="0"/>
              </a:rPr>
              <a:t> </a:t>
            </a:r>
          </a:p>
          <a:p>
            <a:pPr algn="just">
              <a:buFont typeface="Arial" pitchFamily="34" charset="0"/>
              <a:buChar char="•"/>
            </a:pPr>
            <a:r>
              <a:rPr lang="es-ES" sz="2000" dirty="0" smtClean="0">
                <a:solidFill>
                  <a:srgbClr val="FF0000"/>
                </a:solidFill>
                <a:latin typeface="Arial" pitchFamily="34" charset="0"/>
                <a:cs typeface="Arial" pitchFamily="34" charset="0"/>
              </a:rPr>
              <a:t>La calidad en servicios:</a:t>
            </a:r>
          </a:p>
          <a:p>
            <a:pPr algn="just">
              <a:buFont typeface="Arial" pitchFamily="34" charset="0"/>
              <a:buChar char="•"/>
            </a:pPr>
            <a:endParaRPr lang="es-ES" sz="2000" dirty="0" smtClean="0">
              <a:solidFill>
                <a:srgbClr val="FF0000"/>
              </a:solidFill>
              <a:latin typeface="Arial" pitchFamily="34" charset="0"/>
              <a:cs typeface="Arial" pitchFamily="34" charset="0"/>
            </a:endParaRPr>
          </a:p>
          <a:p>
            <a:pPr algn="just">
              <a:buFont typeface="Arial" pitchFamily="34" charset="0"/>
              <a:buChar char="•"/>
            </a:pPr>
            <a:r>
              <a:rPr lang="es-ES" sz="2000" dirty="0" smtClean="0">
                <a:latin typeface="Arial" pitchFamily="34" charset="0"/>
                <a:cs typeface="Arial" pitchFamily="34" charset="0"/>
              </a:rPr>
              <a:t> El cliente no ve el chip que esta dentro de su computadora, pero si ve la cara de mal humor de un mozo en un restaurante.</a:t>
            </a:r>
          </a:p>
          <a:p>
            <a:r>
              <a:rPr lang="es-ES" sz="2000" dirty="0" smtClean="0">
                <a:latin typeface="Arial" pitchFamily="34" charset="0"/>
                <a:cs typeface="Arial" pitchFamily="34" charset="0"/>
              </a:rPr>
              <a:t> </a:t>
            </a:r>
          </a:p>
          <a:p>
            <a:pPr>
              <a:buFont typeface="Arial" pitchFamily="34" charset="0"/>
              <a:buChar char="•"/>
            </a:pPr>
            <a:endParaRPr lang="es-ES" sz="2000" dirty="0" smtClean="0">
              <a:solidFill>
                <a:srgbClr val="FF0000"/>
              </a:solidFill>
              <a:latin typeface="Arial" pitchFamily="34" charset="0"/>
              <a:cs typeface="Arial" pitchFamily="34" charset="0"/>
            </a:endParaRPr>
          </a:p>
          <a:p>
            <a:pPr lvl="0">
              <a:buFont typeface="Arial" pitchFamily="34" charset="0"/>
              <a:buChar char="•"/>
            </a:pPr>
            <a:endParaRPr lang="es-ES" sz="2000" dirty="0" smtClean="0">
              <a:solidFill>
                <a:srgbClr val="FF0000"/>
              </a:solidFill>
              <a:latin typeface="Arial" pitchFamily="34" charset="0"/>
              <a:cs typeface="Arial" pitchFamily="34" charset="0"/>
            </a:endParaRPr>
          </a:p>
          <a:p>
            <a:pPr lvl="0"/>
            <a:endParaRPr lang="es-ES" sz="2000" b="1" dirty="0" smtClean="0">
              <a:solidFill>
                <a:srgbClr val="FF0000"/>
              </a:solidFill>
              <a:latin typeface="Arial" pitchFamily="34" charset="0"/>
              <a:cs typeface="Arial" pitchFamily="34" charset="0"/>
            </a:endParaRPr>
          </a:p>
          <a:p>
            <a:pPr lvl="0"/>
            <a:r>
              <a:rPr lang="es-ES" sz="2000" b="1" dirty="0" smtClean="0">
                <a:solidFill>
                  <a:srgbClr val="FF0000"/>
                </a:solidFill>
                <a:latin typeface="Arial" pitchFamily="34" charset="0"/>
                <a:cs typeface="Arial" pitchFamily="34" charset="0"/>
              </a:rPr>
              <a:t> </a:t>
            </a:r>
            <a:endParaRPr lang="es-ES" sz="2000" dirty="0" smtClean="0">
              <a:solidFill>
                <a:srgbClr val="FF0000"/>
              </a:solidFill>
              <a:latin typeface="Arial" pitchFamily="34" charset="0"/>
              <a:cs typeface="Arial" pitchFamily="34" charset="0"/>
            </a:endParaRP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00166" y="500042"/>
            <a:ext cx="5429288" cy="400110"/>
          </a:xfrm>
          <a:prstGeom prst="rect">
            <a:avLst/>
          </a:prstGeom>
          <a:noFill/>
        </p:spPr>
        <p:txBody>
          <a:bodyPr wrap="square" rtlCol="0">
            <a:spAutoFit/>
          </a:bodyPr>
          <a:lstStyle/>
          <a:p>
            <a:pPr algn="ctr"/>
            <a:r>
              <a:rPr lang="es-ES" sz="2000" b="1" dirty="0" smtClean="0">
                <a:solidFill>
                  <a:srgbClr val="7030A0"/>
                </a:solidFill>
                <a:latin typeface="Arial" pitchFamily="34" charset="0"/>
                <a:cs typeface="Arial" pitchFamily="34" charset="0"/>
              </a:rPr>
              <a:t>LA DEMANDA</a:t>
            </a:r>
            <a:endParaRPr lang="es-ES" sz="2000" b="1" dirty="0">
              <a:solidFill>
                <a:srgbClr val="7030A0"/>
              </a:solidFill>
              <a:latin typeface="Arial" pitchFamily="34" charset="0"/>
              <a:cs typeface="Arial" pitchFamily="34" charset="0"/>
            </a:endParaRPr>
          </a:p>
        </p:txBody>
      </p:sp>
      <p:sp>
        <p:nvSpPr>
          <p:cNvPr id="3" name="2 CuadroTexto"/>
          <p:cNvSpPr txBox="1"/>
          <p:nvPr/>
        </p:nvSpPr>
        <p:spPr>
          <a:xfrm>
            <a:off x="500034" y="1357298"/>
            <a:ext cx="7715304" cy="4801314"/>
          </a:xfrm>
          <a:prstGeom prst="rect">
            <a:avLst/>
          </a:prstGeom>
          <a:noFill/>
        </p:spPr>
        <p:txBody>
          <a:bodyPr wrap="square" rtlCol="0">
            <a:spAutoFit/>
          </a:bodyPr>
          <a:lstStyle/>
          <a:p>
            <a:pPr algn="just"/>
            <a:r>
              <a:rPr lang="es-ES" sz="2000" dirty="0" smtClean="0">
                <a:solidFill>
                  <a:srgbClr val="FF0000"/>
                </a:solidFill>
                <a:latin typeface="Arial" pitchFamily="34" charset="0"/>
                <a:cs typeface="Arial" pitchFamily="34" charset="0"/>
              </a:rPr>
              <a:t>Definición</a:t>
            </a:r>
            <a:r>
              <a:rPr lang="es-ES" sz="2000" dirty="0" smtClean="0">
                <a:latin typeface="Arial" pitchFamily="34" charset="0"/>
                <a:cs typeface="Arial" pitchFamily="34" charset="0"/>
              </a:rPr>
              <a:t>: es la demanda devienes y servicios que los compradores o consumidores están dispuestos para satisfacer sus necesidades </a:t>
            </a:r>
            <a:r>
              <a:rPr lang="es-ES" sz="2000" i="1" dirty="0" smtClean="0">
                <a:latin typeface="Arial" pitchFamily="34" charset="0"/>
                <a:cs typeface="Arial" pitchFamily="34" charset="0"/>
              </a:rPr>
              <a:t>o deseos, quienes además, tienen la capacidad de pago para realizar la transacción a un precio determinado y en un lugar establecido</a:t>
            </a:r>
            <a:r>
              <a:rPr lang="es-ES" sz="2000" dirty="0" smtClean="0">
                <a:latin typeface="Arial" pitchFamily="34" charset="0"/>
                <a:cs typeface="Arial" pitchFamily="34" charset="0"/>
              </a:rPr>
              <a:t>".</a:t>
            </a:r>
          </a:p>
          <a:p>
            <a:pPr algn="just"/>
            <a:endParaRPr lang="es-ES" dirty="0" smtClean="0">
              <a:latin typeface="Arial" pitchFamily="34" charset="0"/>
              <a:cs typeface="Arial" pitchFamily="34" charset="0"/>
            </a:endParaRPr>
          </a:p>
          <a:p>
            <a:pPr algn="just">
              <a:buFont typeface="Wingdings" pitchFamily="2" charset="2"/>
              <a:buChar char="Ø"/>
            </a:pPr>
            <a:r>
              <a:rPr lang="es-ES" sz="2000" dirty="0" smtClean="0">
                <a:solidFill>
                  <a:srgbClr val="FF0000"/>
                </a:solidFill>
                <a:latin typeface="Arial" pitchFamily="34" charset="0"/>
                <a:cs typeface="Arial" pitchFamily="34" charset="0"/>
              </a:rPr>
              <a:t>Tipos de demanda </a:t>
            </a:r>
          </a:p>
          <a:p>
            <a:pPr algn="just"/>
            <a:endParaRPr lang="es-ES" dirty="0" smtClean="0">
              <a:solidFill>
                <a:srgbClr val="FF0000"/>
              </a:solidFill>
              <a:latin typeface="Arial" pitchFamily="34" charset="0"/>
              <a:cs typeface="Arial" pitchFamily="34" charset="0"/>
            </a:endParaRPr>
          </a:p>
          <a:p>
            <a:pPr algn="just">
              <a:buFont typeface="Arial" pitchFamily="34" charset="0"/>
              <a:buChar char="•"/>
            </a:pPr>
            <a:r>
              <a:rPr lang="es-ES" sz="2000" dirty="0" smtClean="0">
                <a:solidFill>
                  <a:schemeClr val="accent1"/>
                </a:solidFill>
                <a:latin typeface="Arial" pitchFamily="34" charset="0"/>
                <a:cs typeface="Arial" pitchFamily="34" charset="0"/>
              </a:rPr>
              <a:t>Demanda agregada: </a:t>
            </a:r>
            <a:r>
              <a:rPr lang="es-ES" sz="2000" dirty="0" smtClean="0">
                <a:latin typeface="Arial" pitchFamily="34" charset="0"/>
                <a:cs typeface="Arial" pitchFamily="34" charset="0"/>
              </a:rPr>
              <a:t>la demanda agregada de una economía es un periodo esta determinada por el</a:t>
            </a:r>
            <a:r>
              <a:rPr lang="es-ES" sz="2000" dirty="0" smtClean="0"/>
              <a:t> </a:t>
            </a:r>
            <a:r>
              <a:rPr lang="es-ES" sz="2000" dirty="0" smtClean="0">
                <a:latin typeface="Arial" pitchFamily="34" charset="0"/>
                <a:cs typeface="Arial" pitchFamily="34" charset="0"/>
              </a:rPr>
              <a:t>gasto total en consumo privado, el gasto publico, inversión y exportaciones netas. </a:t>
            </a:r>
          </a:p>
          <a:p>
            <a:pPr algn="just"/>
            <a:endParaRPr lang="es-ES" dirty="0" smtClean="0">
              <a:solidFill>
                <a:srgbClr val="FF0000"/>
              </a:solidFill>
              <a:latin typeface="Arial" pitchFamily="34" charset="0"/>
              <a:cs typeface="Arial" pitchFamily="34" charset="0"/>
            </a:endParaRPr>
          </a:p>
          <a:p>
            <a:pPr algn="just"/>
            <a:endParaRPr lang="es-ES" dirty="0" smtClean="0">
              <a:solidFill>
                <a:srgbClr val="FF0000"/>
              </a:solidFill>
              <a:latin typeface="Arial" pitchFamily="34" charset="0"/>
              <a:cs typeface="Arial" pitchFamily="34" charset="0"/>
            </a:endParaRPr>
          </a:p>
          <a:p>
            <a:pPr algn="just"/>
            <a:endParaRPr lang="es-ES" dirty="0" smtClean="0">
              <a:solidFill>
                <a:srgbClr val="FF0000"/>
              </a:solidFill>
              <a:latin typeface="Arial" pitchFamily="34" charset="0"/>
              <a:cs typeface="Arial" pitchFamily="34" charset="0"/>
            </a:endParaRP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                  </a:t>
            </a:r>
            <a:r>
              <a:rPr lang="es-ES" sz="1200" dirty="0" smtClean="0">
                <a:latin typeface="Arial" pitchFamily="34" charset="0"/>
                <a:cs typeface="Arial" pitchFamily="34" charset="0"/>
              </a:rPr>
              <a:t> </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71472" y="428604"/>
            <a:ext cx="8215370" cy="4678204"/>
          </a:xfrm>
          <a:prstGeom prst="rect">
            <a:avLst/>
          </a:prstGeom>
          <a:noFill/>
        </p:spPr>
        <p:txBody>
          <a:bodyPr wrap="square" rtlCol="0">
            <a:spAutoFit/>
          </a:bodyPr>
          <a:lstStyle/>
          <a:p>
            <a:pPr algn="just">
              <a:buFont typeface="Arial" pitchFamily="34" charset="0"/>
              <a:buChar char="•"/>
            </a:pPr>
            <a:r>
              <a:rPr lang="es-ES" sz="2000" dirty="0" smtClean="0">
                <a:solidFill>
                  <a:srgbClr val="FF0000"/>
                </a:solidFill>
                <a:latin typeface="Arial" pitchFamily="34" charset="0"/>
                <a:cs typeface="Arial" pitchFamily="34" charset="0"/>
              </a:rPr>
              <a:t>Calidad en servicios al cliente: su importancia estratégica </a:t>
            </a:r>
          </a:p>
          <a:p>
            <a:pPr algn="just"/>
            <a:endParaRPr lang="es-ES" sz="2000" dirty="0" smtClean="0">
              <a:solidFill>
                <a:srgbClr val="FF0000"/>
              </a:solidFill>
              <a:latin typeface="Arial" pitchFamily="34" charset="0"/>
              <a:cs typeface="Arial" pitchFamily="34" charset="0"/>
            </a:endParaRPr>
          </a:p>
          <a:p>
            <a:pPr algn="just"/>
            <a:r>
              <a:rPr lang="es-ES" sz="2000" dirty="0" smtClean="0">
                <a:latin typeface="Arial" pitchFamily="34" charset="0"/>
                <a:cs typeface="Arial" pitchFamily="34" charset="0"/>
              </a:rPr>
              <a:t>   El objetivo de una buena estrategia de servicios debe consistir en mantener a los actuales clientes y atraer a los clientes potenciales.</a:t>
            </a:r>
          </a:p>
          <a:p>
            <a:pPr algn="just"/>
            <a:r>
              <a:rPr lang="es-ES" sz="2000" dirty="0" smtClean="0">
                <a:latin typeface="Arial" pitchFamily="34" charset="0"/>
                <a:cs typeface="Arial" pitchFamily="34" charset="0"/>
              </a:rPr>
              <a:t>Todas las empresas que se olvidan de este principio elemental están condenadas a desaparecerse en un plazo más o menos corto.</a:t>
            </a:r>
          </a:p>
          <a:p>
            <a:pPr algn="just"/>
            <a:r>
              <a:rPr lang="es-ES" sz="2000" dirty="0" smtClean="0">
                <a:latin typeface="Arial" pitchFamily="34" charset="0"/>
                <a:cs typeface="Arial" pitchFamily="34" charset="0"/>
              </a:rPr>
              <a:t> </a:t>
            </a:r>
          </a:p>
          <a:p>
            <a:pPr lvl="0" algn="just">
              <a:buFont typeface="Arial" pitchFamily="34" charset="0"/>
              <a:buChar char="•"/>
            </a:pPr>
            <a:r>
              <a:rPr lang="es-ES" sz="2000" dirty="0" smtClean="0">
                <a:solidFill>
                  <a:srgbClr val="FF0000"/>
                </a:solidFill>
                <a:latin typeface="Arial" pitchFamily="34" charset="0"/>
                <a:cs typeface="Arial" pitchFamily="34" charset="0"/>
              </a:rPr>
              <a:t>La calidad en servicios: su medición y gestión</a:t>
            </a:r>
          </a:p>
          <a:p>
            <a:pPr lvl="0" algn="just"/>
            <a:endParaRPr lang="es-ES" sz="2000" dirty="0" smtClean="0">
              <a:solidFill>
                <a:srgbClr val="FF0000"/>
              </a:solidFill>
              <a:latin typeface="Arial" pitchFamily="34" charset="0"/>
              <a:cs typeface="Arial" pitchFamily="34" charset="0"/>
            </a:endParaRPr>
          </a:p>
          <a:p>
            <a:pPr algn="just"/>
            <a:r>
              <a:rPr lang="es-ES" sz="2000" dirty="0" smtClean="0">
                <a:latin typeface="Arial" pitchFamily="34" charset="0"/>
                <a:cs typeface="Arial" pitchFamily="34" charset="0"/>
              </a:rPr>
              <a:t>    La empresa debe controlar la productividad de sus acciones en cuanto al manejo de los recursos se esta brindando un servicio de calidad que sea competitivo en cuanto a precio y rapidez </a:t>
            </a:r>
          </a:p>
          <a:p>
            <a:pPr lvl="0">
              <a:buFont typeface="Arial" pitchFamily="34" charset="0"/>
              <a:buChar char="•"/>
            </a:pPr>
            <a:endParaRPr lang="es-ES" sz="2000" dirty="0" smtClean="0">
              <a:solidFill>
                <a:srgbClr val="FF0000"/>
              </a:solidFill>
              <a:latin typeface="Arial" pitchFamily="34" charset="0"/>
              <a:cs typeface="Arial" pitchFamily="34" charset="0"/>
            </a:endParaRPr>
          </a:p>
          <a:p>
            <a:pPr lvl="0"/>
            <a:endParaRPr lang="es-ES" sz="2000" dirty="0" smtClean="0">
              <a:solidFill>
                <a:srgbClr val="FF0000"/>
              </a:solidFill>
              <a:latin typeface="Arial" pitchFamily="34" charset="0"/>
              <a:cs typeface="Arial" pitchFamily="34" charset="0"/>
            </a:endParaRP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1142984"/>
            <a:ext cx="8429684" cy="5293757"/>
          </a:xfrm>
          <a:prstGeom prst="rect">
            <a:avLst/>
          </a:prstGeom>
          <a:noFill/>
        </p:spPr>
        <p:txBody>
          <a:bodyPr wrap="square" rtlCol="0">
            <a:spAutoFit/>
          </a:bodyPr>
          <a:lstStyle/>
          <a:p>
            <a:pPr lvl="0" algn="just">
              <a:buFont typeface="Arial" pitchFamily="34" charset="0"/>
              <a:buChar char="•"/>
            </a:pPr>
            <a:r>
              <a:rPr lang="es-ES" sz="2000" dirty="0" smtClean="0">
                <a:solidFill>
                  <a:srgbClr val="FF0000"/>
                </a:solidFill>
                <a:latin typeface="Arial" pitchFamily="34" charset="0"/>
                <a:cs typeface="Arial" pitchFamily="34" charset="0"/>
              </a:rPr>
              <a:t>Beneficios concretos de gestionar eficaz mente la calidad en servicios  </a:t>
            </a:r>
          </a:p>
          <a:p>
            <a:pPr lvl="0" algn="just"/>
            <a:endParaRPr lang="es-ES" sz="2000" dirty="0" smtClean="0">
              <a:solidFill>
                <a:srgbClr val="FF0000"/>
              </a:solidFill>
              <a:latin typeface="Arial" pitchFamily="34" charset="0"/>
              <a:cs typeface="Arial" pitchFamily="34" charset="0"/>
            </a:endParaRPr>
          </a:p>
          <a:p>
            <a:pPr lvl="0" algn="just">
              <a:buFont typeface="Wingdings" pitchFamily="2" charset="2"/>
              <a:buChar char="ü"/>
            </a:pPr>
            <a:r>
              <a:rPr lang="es-ES" sz="2000" dirty="0" smtClean="0">
                <a:latin typeface="Arial" pitchFamily="34" charset="0"/>
                <a:cs typeface="Arial" pitchFamily="34" charset="0"/>
              </a:rPr>
              <a:t>Aumentar la lealtad de sus clientes.</a:t>
            </a:r>
          </a:p>
          <a:p>
            <a:pPr lvl="0" algn="just">
              <a:buFont typeface="Wingdings" pitchFamily="2" charset="2"/>
              <a:buChar char="ü"/>
            </a:pPr>
            <a:r>
              <a:rPr lang="es-ES" sz="2000" dirty="0" smtClean="0">
                <a:latin typeface="Arial" pitchFamily="34" charset="0"/>
                <a:cs typeface="Arial" pitchFamily="34" charset="0"/>
              </a:rPr>
              <a:t>Incrementar la participación de mercado.</a:t>
            </a:r>
          </a:p>
          <a:p>
            <a:pPr lvl="0" algn="just">
              <a:buFont typeface="Wingdings" pitchFamily="2" charset="2"/>
              <a:buChar char="ü"/>
            </a:pPr>
            <a:r>
              <a:rPr lang="es-ES" sz="2000" dirty="0" smtClean="0">
                <a:latin typeface="Arial" pitchFamily="34" charset="0"/>
                <a:cs typeface="Arial" pitchFamily="34" charset="0"/>
              </a:rPr>
              <a:t>Asegurar un flujo creciente de ingresos adicionales. </a:t>
            </a:r>
          </a:p>
          <a:p>
            <a:pPr lvl="0" algn="just">
              <a:buFont typeface="Wingdings" pitchFamily="2" charset="2"/>
              <a:buChar char="ü"/>
            </a:pPr>
            <a:r>
              <a:rPr lang="es-ES" sz="2000" dirty="0" smtClean="0">
                <a:latin typeface="Arial" pitchFamily="34" charset="0"/>
                <a:cs typeface="Arial" pitchFamily="34" charset="0"/>
              </a:rPr>
              <a:t>Explorar la posibilidad de fijar precios mas altos.</a:t>
            </a:r>
          </a:p>
          <a:p>
            <a:pPr lvl="0" algn="just">
              <a:buFont typeface="Wingdings" pitchFamily="2" charset="2"/>
              <a:buChar char="ü"/>
            </a:pPr>
            <a:r>
              <a:rPr lang="es-ES" sz="2000" dirty="0" smtClean="0">
                <a:latin typeface="Arial" pitchFamily="34" charset="0"/>
                <a:cs typeface="Arial" pitchFamily="34" charset="0"/>
              </a:rPr>
              <a:t>Captar nuevos clientes como resultado de una positiva comunicación boca a boca.</a:t>
            </a:r>
          </a:p>
          <a:p>
            <a:pPr lvl="0" algn="just">
              <a:buFont typeface="Wingdings" pitchFamily="2" charset="2"/>
              <a:buChar char="ü"/>
            </a:pPr>
            <a:r>
              <a:rPr lang="es-ES" sz="2000" dirty="0" smtClean="0">
                <a:latin typeface="Arial" pitchFamily="34" charset="0"/>
                <a:cs typeface="Arial" pitchFamily="34" charset="0"/>
              </a:rPr>
              <a:t>Ahorrar en gastos de marketing.</a:t>
            </a:r>
          </a:p>
          <a:p>
            <a:pPr lvl="0" algn="just">
              <a:buFont typeface="Wingdings" pitchFamily="2" charset="2"/>
              <a:buChar char="ü"/>
            </a:pPr>
            <a:r>
              <a:rPr lang="es-ES" sz="2000" dirty="0" smtClean="0">
                <a:latin typeface="Arial" pitchFamily="34" charset="0"/>
                <a:cs typeface="Arial" pitchFamily="34" charset="0"/>
              </a:rPr>
              <a:t>Proyectar una mejor imagen y reputación para su marca. </a:t>
            </a:r>
          </a:p>
          <a:p>
            <a:pPr lvl="0">
              <a:buFont typeface="Wingdings" pitchFamily="2" charset="2"/>
              <a:buChar char="ü"/>
            </a:pPr>
            <a:endParaRPr lang="es-ES" sz="2000" dirty="0" smtClean="0">
              <a:latin typeface="Arial" pitchFamily="34" charset="0"/>
              <a:cs typeface="Arial" pitchFamily="34" charset="0"/>
            </a:endParaRPr>
          </a:p>
          <a:p>
            <a:pPr lvl="0"/>
            <a:endParaRPr lang="es-ES" sz="2000" b="1" dirty="0" smtClean="0">
              <a:solidFill>
                <a:schemeClr val="accent1"/>
              </a:solidFill>
              <a:latin typeface="Arial" pitchFamily="34" charset="0"/>
              <a:cs typeface="Arial" pitchFamily="34" charset="0"/>
            </a:endParaRPr>
          </a:p>
          <a:p>
            <a:pPr lvl="0"/>
            <a:r>
              <a:rPr lang="es-ES" sz="2000" dirty="0" smtClean="0">
                <a:latin typeface="Arial" pitchFamily="34" charset="0"/>
                <a:cs typeface="Arial" pitchFamily="34" charset="0"/>
              </a:rPr>
              <a:t/>
            </a:r>
            <a:br>
              <a:rPr lang="es-ES" sz="2000" dirty="0" smtClean="0">
                <a:latin typeface="Arial" pitchFamily="34" charset="0"/>
                <a:cs typeface="Arial" pitchFamily="34" charset="0"/>
              </a:rPr>
            </a:br>
            <a:endParaRPr lang="es-ES" sz="2000" b="1" dirty="0" smtClean="0">
              <a:solidFill>
                <a:schemeClr val="accent1"/>
              </a:solidFill>
              <a:latin typeface="Arial" pitchFamily="34" charset="0"/>
              <a:cs typeface="Arial" pitchFamily="34" charset="0"/>
            </a:endParaRPr>
          </a:p>
          <a:p>
            <a:r>
              <a:rPr lang="es-ES" sz="2000" dirty="0" smtClean="0">
                <a:latin typeface="Arial" pitchFamily="34" charset="0"/>
                <a:cs typeface="Arial" pitchFamily="34" charset="0"/>
              </a:rPr>
              <a:t> </a:t>
            </a:r>
          </a:p>
          <a:p>
            <a:pPr lvl="0"/>
            <a:endParaRPr lang="es-ES" sz="2000" dirty="0" smtClean="0">
              <a:solidFill>
                <a:srgbClr val="FF0000"/>
              </a:solidFill>
              <a:latin typeface="Arial" pitchFamily="34" charset="0"/>
              <a:cs typeface="Arial" pitchFamily="34" charset="0"/>
            </a:endParaRPr>
          </a:p>
          <a:p>
            <a:r>
              <a:rPr lang="es-ES" dirty="0" smtClean="0"/>
              <a:t> </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1643042" y="1285860"/>
            <a:ext cx="5353064" cy="3833822"/>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0"/>
            <a:r>
              <a:rPr lang="es-ES" sz="3600" kern="10" spc="0" dirty="0" smtClean="0">
                <a:ln w="9525">
                  <a:round/>
                  <a:headEnd/>
                  <a:tailEnd/>
                </a:ln>
                <a:gradFill rotWithShape="0">
                  <a:gsLst>
                    <a:gs pos="0">
                      <a:srgbClr val="FFE701"/>
                    </a:gs>
                    <a:gs pos="100000">
                      <a:srgbClr val="FE3E02"/>
                    </a:gs>
                  </a:gsLst>
                  <a:lin ang="5400000" scaled="1"/>
                </a:gradFill>
                <a:effectLst/>
                <a:latin typeface="Impact"/>
              </a:rPr>
              <a:t>GRACIAS</a:t>
            </a:r>
            <a:endParaRPr lang="es-ES" sz="3600" kern="10" spc="0" dirty="0">
              <a:ln w="9525">
                <a:round/>
                <a:headEnd/>
                <a:tailEnd/>
              </a:ln>
              <a:gradFill rotWithShape="0">
                <a:gsLst>
                  <a:gs pos="0">
                    <a:srgbClr val="FFE701"/>
                  </a:gs>
                  <a:gs pos="100000">
                    <a:srgbClr val="FE3E02"/>
                  </a:gs>
                </a:gsLst>
                <a:lin ang="5400000" scaled="1"/>
              </a:gradFill>
              <a:effectLst/>
              <a:latin typeface="Impac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785794"/>
            <a:ext cx="7715304" cy="4401205"/>
          </a:xfrm>
          <a:prstGeom prst="rect">
            <a:avLst/>
          </a:prstGeom>
          <a:noFill/>
        </p:spPr>
        <p:txBody>
          <a:bodyPr wrap="square" rtlCol="0">
            <a:spAutoFit/>
          </a:bodyPr>
          <a:lstStyle/>
          <a:p>
            <a:pPr algn="just">
              <a:buFont typeface="Arial" pitchFamily="34" charset="0"/>
              <a:buChar char="•"/>
            </a:pPr>
            <a:r>
              <a:rPr lang="es-ES" sz="2000" dirty="0" smtClean="0">
                <a:solidFill>
                  <a:schemeClr val="accent1"/>
                </a:solidFill>
                <a:latin typeface="Arial" pitchFamily="34" charset="0"/>
                <a:cs typeface="Arial" pitchFamily="34" charset="0"/>
              </a:rPr>
              <a:t>Demanda derivada: </a:t>
            </a:r>
            <a:r>
              <a:rPr lang="es-ES" sz="2000" dirty="0" smtClean="0">
                <a:latin typeface="Arial" pitchFamily="34" charset="0"/>
                <a:cs typeface="Arial" pitchFamily="34" charset="0"/>
              </a:rPr>
              <a:t>Demanda que es consecuencia de otra demanda, la demanda de productos de un mercado de negocios no es igual que la demanda de productos para un mercado de consumo en realidad puede existir una relación directa entre la demanda de un producto industrial y la demanda de un producto de consumo, es decir es derivada y fluctúa. (La demanda de productos de un mercado de negocios deriva de la demanda de un mercado de consumo),</a:t>
            </a:r>
          </a:p>
          <a:p>
            <a:pPr algn="just"/>
            <a:r>
              <a:rPr lang="es-ES" sz="2000" dirty="0" smtClean="0">
                <a:latin typeface="Arial" pitchFamily="34" charset="0"/>
                <a:cs typeface="Arial" pitchFamily="34" charset="0"/>
              </a:rPr>
              <a:t/>
            </a:r>
            <a:br>
              <a:rPr lang="es-ES" sz="2000" dirty="0" smtClean="0">
                <a:latin typeface="Arial" pitchFamily="34" charset="0"/>
                <a:cs typeface="Arial" pitchFamily="34" charset="0"/>
              </a:rPr>
            </a:br>
            <a:r>
              <a:rPr lang="es-ES" sz="2000" b="1" dirty="0" smtClean="0"/>
              <a:t> </a:t>
            </a:r>
            <a:r>
              <a:rPr lang="es-ES" sz="2000" b="1" dirty="0" smtClean="0">
                <a:latin typeface="Arial" pitchFamily="34" charset="0"/>
                <a:cs typeface="Arial" pitchFamily="34" charset="0"/>
              </a:rPr>
              <a:t>EJEMPLO:</a:t>
            </a:r>
            <a:r>
              <a:rPr lang="es-ES" sz="2000" dirty="0" smtClean="0">
                <a:latin typeface="Arial" pitchFamily="34" charset="0"/>
                <a:cs typeface="Arial" pitchFamily="34" charset="0"/>
              </a:rPr>
              <a:t> De demanda derivada es el caso de las compañías de aluminio   que utilizan en sus campañas de publicidad los beneficios de reciclaje que brinda el aluminio a los consumidores incitándolos a comprar bebidas   que este hechas de este material.</a:t>
            </a:r>
            <a:br>
              <a:rPr lang="es-ES" sz="2000" dirty="0" smtClean="0">
                <a:latin typeface="Arial" pitchFamily="34" charset="0"/>
                <a:cs typeface="Arial" pitchFamily="34" charset="0"/>
              </a:rPr>
            </a:br>
            <a:endParaRPr lang="es-E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642918"/>
            <a:ext cx="7500990" cy="3785652"/>
          </a:xfrm>
          <a:prstGeom prst="rect">
            <a:avLst/>
          </a:prstGeom>
          <a:noFill/>
        </p:spPr>
        <p:txBody>
          <a:bodyPr wrap="square" rtlCol="0">
            <a:spAutoFit/>
          </a:bodyPr>
          <a:lstStyle/>
          <a:p>
            <a:pPr algn="just">
              <a:buFont typeface="Arial" pitchFamily="34" charset="0"/>
              <a:buChar char="•"/>
            </a:pPr>
            <a:r>
              <a:rPr lang="es-ES" sz="2000" dirty="0" smtClean="0">
                <a:solidFill>
                  <a:schemeClr val="accent1"/>
                </a:solidFill>
                <a:latin typeface="Arial" pitchFamily="34" charset="0"/>
                <a:cs typeface="Arial" pitchFamily="34" charset="0"/>
              </a:rPr>
              <a:t>Demanda elástica: </a:t>
            </a:r>
            <a:r>
              <a:rPr lang="es-ES" sz="2000" dirty="0" smtClean="0">
                <a:latin typeface="Arial" pitchFamily="34" charset="0"/>
                <a:cs typeface="Arial" pitchFamily="34" charset="0"/>
              </a:rPr>
              <a:t>Si la demanda es elástica, un pequeño cambio de precio dará como resultado una gran modificación en cantidad. Usualmente, esto ocurre en la parte superior de la curva de la demanda. Si la demanda es perfectamente elástica (o sea que el menor cambio posible de precio produce una modificación virtualmente infinita en cantidad), entonces la curva de la demanda es horizontal.</a:t>
            </a:r>
          </a:p>
          <a:p>
            <a:pPr algn="just"/>
            <a:endParaRPr lang="es-ES" sz="2000" dirty="0" smtClean="0">
              <a:latin typeface="Arial" pitchFamily="34" charset="0"/>
              <a:cs typeface="Arial" pitchFamily="34" charset="0"/>
            </a:endParaRPr>
          </a:p>
          <a:p>
            <a:pPr algn="just">
              <a:buFont typeface="Arial" pitchFamily="34" charset="0"/>
              <a:buChar char="•"/>
            </a:pPr>
            <a:r>
              <a:rPr lang="es-ES" sz="2000" dirty="0" smtClean="0">
                <a:latin typeface="Arial" pitchFamily="34" charset="0"/>
                <a:cs typeface="Arial" pitchFamily="34" charset="0"/>
              </a:rPr>
              <a:t> </a:t>
            </a:r>
            <a:r>
              <a:rPr lang="es-ES" sz="2000" b="1" dirty="0" smtClean="0">
                <a:latin typeface="Arial" pitchFamily="34" charset="0"/>
                <a:cs typeface="Arial" pitchFamily="34" charset="0"/>
              </a:rPr>
              <a:t>POR EJEMPLO:</a:t>
            </a:r>
            <a:r>
              <a:rPr lang="es-ES" sz="2000" dirty="0" smtClean="0">
                <a:latin typeface="Arial" pitchFamily="34" charset="0"/>
                <a:cs typeface="Arial" pitchFamily="34" charset="0"/>
              </a:rPr>
              <a:t> los cruceros de placer. Si su precio sube considerablemente muchas personas renunciarán al mismo y buscarán un tipo de vacaciones alternativas. En cambio si su precio baja la demanda se disparará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00042"/>
            <a:ext cx="7715304" cy="5940088"/>
          </a:xfrm>
          <a:prstGeom prst="rect">
            <a:avLst/>
          </a:prstGeom>
          <a:noFill/>
        </p:spPr>
        <p:txBody>
          <a:bodyPr wrap="square" rtlCol="0">
            <a:spAutoFit/>
          </a:bodyPr>
          <a:lstStyle/>
          <a:p>
            <a:pPr algn="just">
              <a:buFont typeface="Arial" pitchFamily="34" charset="0"/>
              <a:buChar char="•"/>
            </a:pPr>
            <a:r>
              <a:rPr lang="es-ES" sz="2000" dirty="0" smtClean="0">
                <a:solidFill>
                  <a:schemeClr val="accent1"/>
                </a:solidFill>
                <a:latin typeface="Arial" pitchFamily="34" charset="0"/>
                <a:cs typeface="Arial" pitchFamily="34" charset="0"/>
              </a:rPr>
              <a:t>Demanda inelástica: </a:t>
            </a:r>
            <a:r>
              <a:rPr lang="es-ES" sz="2000" dirty="0" smtClean="0">
                <a:latin typeface="Arial" pitchFamily="34" charset="0"/>
                <a:cs typeface="Arial" pitchFamily="34" charset="0"/>
              </a:rPr>
              <a:t>En la demanda inelástica, un cambio sustancial en el precio sólo conduce a una pequeña modificación en la cantidad demandada. Generalmente, esto ocurre en la parte más baja de la curva de la demanda. Si la demanda es perfectamente inelástica, la cantidad no varía. Una demanda perfectamente inelástica se representa con una línea vertical.</a:t>
            </a:r>
          </a:p>
          <a:p>
            <a:pPr algn="just"/>
            <a:endParaRPr lang="es-ES" sz="2000" dirty="0" smtClean="0">
              <a:latin typeface="Arial" pitchFamily="34" charset="0"/>
              <a:cs typeface="Arial" pitchFamily="34" charset="0"/>
            </a:endParaRPr>
          </a:p>
          <a:p>
            <a:pPr algn="just">
              <a:buFont typeface="Arial" pitchFamily="34" charset="0"/>
              <a:buChar char="•"/>
            </a:pPr>
            <a:r>
              <a:rPr lang="es-ES" sz="2000" b="1" dirty="0" smtClean="0">
                <a:latin typeface="Arial" pitchFamily="34" charset="0"/>
                <a:cs typeface="Arial" pitchFamily="34" charset="0"/>
              </a:rPr>
              <a:t>POR EJEMPLO:</a:t>
            </a:r>
            <a:r>
              <a:rPr lang="es-ES" sz="2000" dirty="0" smtClean="0">
                <a:latin typeface="Arial" pitchFamily="34" charset="0"/>
                <a:cs typeface="Arial" pitchFamily="34" charset="0"/>
              </a:rPr>
              <a:t> El pan es un bien necesario y presenta una demanda muy inelástica. Aunque suba su precio (dentro de ciertos límites) la gran mayoría de familias seguirá comprando la misma cantidad de pan. </a:t>
            </a:r>
          </a:p>
          <a:p>
            <a:pPr algn="just">
              <a:buFont typeface="Arial" pitchFamily="34" charset="0"/>
              <a:buChar char="•"/>
            </a:pPr>
            <a:r>
              <a:rPr lang="es-ES" sz="2000" dirty="0" smtClean="0"/>
              <a:t/>
            </a:r>
            <a:br>
              <a:rPr lang="es-ES" sz="2000" dirty="0" smtClean="0"/>
            </a:br>
            <a:r>
              <a:rPr lang="es-ES" sz="2000" dirty="0" smtClean="0">
                <a:latin typeface="Arial" pitchFamily="34" charset="0"/>
                <a:cs typeface="Arial" pitchFamily="34" charset="0"/>
              </a:rPr>
              <a:t>Para la mayoría de la gente, los artículos considerados como necesidades son aquellos con demanda inelástica. Un artículo de primera necesidad se comprará igual, no importa cuál sea su valor</a:t>
            </a:r>
          </a:p>
          <a:p>
            <a:pPr algn="just"/>
            <a:endParaRPr lang="es-ES" sz="2000" dirty="0" smtClean="0">
              <a:latin typeface="Arial" pitchFamily="34" charset="0"/>
              <a:cs typeface="Arial" pitchFamily="34" charset="0"/>
            </a:endParaRPr>
          </a:p>
          <a:p>
            <a:pPr algn="just"/>
            <a:r>
              <a:rPr lang="es-ES" sz="2000" dirty="0" smtClean="0">
                <a:latin typeface="Arial" pitchFamily="34" charset="0"/>
                <a:cs typeface="Arial" pitchFamily="34" charset="0"/>
              </a:rPr>
              <a:t>  </a:t>
            </a:r>
          </a:p>
          <a:p>
            <a:pPr algn="just"/>
            <a:r>
              <a:rPr lang="es-ES" sz="2000" dirty="0" smtClean="0">
                <a:latin typeface="Arial" pitchFamily="34" charset="0"/>
                <a:cs typeface="Arial" pitchFamily="34" charset="0"/>
              </a:rPr>
              <a:t> </a:t>
            </a:r>
          </a:p>
          <a:p>
            <a:pPr algn="just">
              <a:buFont typeface="Arial" pitchFamily="34" charset="0"/>
              <a:buChar char="•"/>
            </a:pPr>
            <a:endParaRPr lang="es-E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1322564"/>
            <a:ext cx="8286808" cy="1938992"/>
          </a:xfrm>
          <a:prstGeom prst="rect">
            <a:avLst/>
          </a:prstGeom>
          <a:noFill/>
        </p:spPr>
        <p:txBody>
          <a:bodyPr wrap="square" rtlCol="0">
            <a:spAutoFit/>
          </a:bodyPr>
          <a:lstStyle/>
          <a:p>
            <a:pPr algn="just">
              <a:buFont typeface="Arial" pitchFamily="34" charset="0"/>
              <a:buChar char="•"/>
            </a:pPr>
            <a:r>
              <a:rPr lang="es-ES" sz="2000" dirty="0" smtClean="0">
                <a:latin typeface="Arial" pitchFamily="34" charset="0"/>
                <a:cs typeface="Arial" pitchFamily="34" charset="0"/>
              </a:rPr>
              <a:t> </a:t>
            </a:r>
            <a:r>
              <a:rPr lang="es-ES" sz="2000" dirty="0" smtClean="0">
                <a:solidFill>
                  <a:schemeClr val="accent1"/>
                </a:solidFill>
                <a:latin typeface="Arial" pitchFamily="34" charset="0"/>
                <a:cs typeface="Arial" pitchFamily="34" charset="0"/>
              </a:rPr>
              <a:t>Demanda interna: </a:t>
            </a:r>
            <a:r>
              <a:rPr lang="es-ES" sz="2000" dirty="0" smtClean="0">
                <a:latin typeface="Arial" pitchFamily="34" charset="0"/>
                <a:cs typeface="Arial" pitchFamily="34" charset="0"/>
              </a:rPr>
              <a:t>Es el valor que indica qué tanto se consume de bienes y servicios dentro de un país, tanto en el sector público como en el sector privado. La demanda Interna</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de un país suele aumentar cuando el índice de confianza al consumidor es elevado, y tiende a disminuir cuando el índice de confianza al consumidor disminuye.+</a:t>
            </a:r>
          </a:p>
          <a:p>
            <a:pPr algn="just"/>
            <a:endParaRPr lang="es-E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1322564"/>
            <a:ext cx="8286808" cy="2831544"/>
          </a:xfrm>
          <a:prstGeom prst="rect">
            <a:avLst/>
          </a:prstGeom>
          <a:noFill/>
        </p:spPr>
        <p:txBody>
          <a:bodyPr wrap="square" rtlCol="0">
            <a:spAutoFit/>
          </a:bodyPr>
          <a:lstStyle/>
          <a:p>
            <a:pPr algn="just">
              <a:buFont typeface="Arial" pitchFamily="34" charset="0"/>
              <a:buChar char="•"/>
            </a:pPr>
            <a:r>
              <a:rPr lang="es-ES" sz="2000" dirty="0" smtClean="0">
                <a:solidFill>
                  <a:schemeClr val="accent1"/>
                </a:solidFill>
                <a:latin typeface="Arial" pitchFamily="34" charset="0"/>
                <a:cs typeface="Arial" pitchFamily="34" charset="0"/>
              </a:rPr>
              <a:t>Demanda monetaria</a:t>
            </a:r>
            <a:r>
              <a:rPr lang="es-ES" dirty="0" smtClean="0">
                <a:solidFill>
                  <a:schemeClr val="accent1"/>
                </a:solidFill>
                <a:latin typeface="Arial" pitchFamily="34" charset="0"/>
                <a:cs typeface="Arial" pitchFamily="34" charset="0"/>
              </a:rPr>
              <a:t>: </a:t>
            </a:r>
          </a:p>
          <a:p>
            <a:pPr algn="just"/>
            <a:endParaRPr lang="es-ES" dirty="0" smtClean="0">
              <a:solidFill>
                <a:schemeClr val="accent1"/>
              </a:solidFill>
              <a:latin typeface="Arial" pitchFamily="34" charset="0"/>
              <a:cs typeface="Arial" pitchFamily="34" charset="0"/>
            </a:endParaRPr>
          </a:p>
          <a:p>
            <a:pPr lvl="0" algn="just">
              <a:buFont typeface="Arial" pitchFamily="34" charset="0"/>
              <a:buChar char="•"/>
            </a:pPr>
            <a:r>
              <a:rPr lang="es-ES" sz="2000" dirty="0" smtClean="0">
                <a:latin typeface="Arial" pitchFamily="34" charset="0"/>
                <a:cs typeface="Arial" pitchFamily="34" charset="0"/>
              </a:rPr>
              <a:t>Se la llama también preferencia de la liquidez por parte del público.</a:t>
            </a:r>
          </a:p>
          <a:p>
            <a:pPr lvl="0" algn="just"/>
            <a:endParaRPr lang="es-ES" sz="2000" dirty="0" smtClean="0">
              <a:latin typeface="Arial" pitchFamily="34" charset="0"/>
              <a:cs typeface="Arial" pitchFamily="34" charset="0"/>
            </a:endParaRPr>
          </a:p>
          <a:p>
            <a:pPr lvl="0" algn="just">
              <a:buFont typeface="Arial" pitchFamily="34" charset="0"/>
              <a:buChar char="•"/>
            </a:pPr>
            <a:r>
              <a:rPr lang="es-ES" sz="2000" dirty="0" smtClean="0">
                <a:latin typeface="Arial" pitchFamily="34" charset="0"/>
                <a:cs typeface="Arial" pitchFamily="34" charset="0"/>
              </a:rPr>
              <a:t>Se demanda en función de las necesidades que se tenga y el costo.</a:t>
            </a:r>
          </a:p>
          <a:p>
            <a:pPr lvl="0" algn="just"/>
            <a:endParaRPr lang="es-ES" sz="2000" dirty="0" smtClean="0">
              <a:latin typeface="Arial" pitchFamily="34" charset="0"/>
              <a:cs typeface="Arial" pitchFamily="34" charset="0"/>
            </a:endParaRPr>
          </a:p>
          <a:p>
            <a:pPr lvl="0" algn="just">
              <a:buFont typeface="Arial" pitchFamily="34" charset="0"/>
              <a:buChar char="•"/>
            </a:pPr>
            <a:r>
              <a:rPr lang="es-ES" sz="2000" dirty="0" smtClean="0">
                <a:latin typeface="Arial" pitchFamily="34" charset="0"/>
                <a:cs typeface="Arial" pitchFamily="34" charset="0"/>
              </a:rPr>
              <a:t>Es la proporción de riqueza que los agentes económicos desean tener en forma de dinero.</a:t>
            </a:r>
          </a:p>
          <a:p>
            <a:pPr lvl="0" algn="just"/>
            <a:endParaRPr lang="es-E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62" y="1428736"/>
            <a:ext cx="7572428" cy="3477875"/>
          </a:xfrm>
          <a:prstGeom prst="rect">
            <a:avLst/>
          </a:prstGeom>
          <a:noFill/>
        </p:spPr>
        <p:txBody>
          <a:bodyPr wrap="square" rtlCol="0">
            <a:spAutoFit/>
          </a:bodyPr>
          <a:lstStyle/>
          <a:p>
            <a:pPr lvl="0" algn="just">
              <a:buFont typeface="Wingdings" pitchFamily="2" charset="2"/>
              <a:buChar char="ü"/>
            </a:pPr>
            <a:r>
              <a:rPr lang="es-ES" sz="2000" dirty="0" smtClean="0">
                <a:latin typeface="Arial" pitchFamily="34" charset="0"/>
                <a:cs typeface="Arial" pitchFamily="34" charset="0"/>
              </a:rPr>
              <a:t>La Demanda del bien lo determina los precios y otras variables: el grado de satisfacción que me genera en función de la necesidad, el nivel de monetización.</a:t>
            </a:r>
          </a:p>
          <a:p>
            <a:pPr lvl="0" algn="just"/>
            <a:endParaRPr lang="es-ES" sz="2000" dirty="0" smtClean="0">
              <a:latin typeface="Arial" pitchFamily="34" charset="0"/>
              <a:cs typeface="Arial" pitchFamily="34" charset="0"/>
            </a:endParaRPr>
          </a:p>
          <a:p>
            <a:pPr lvl="0" algn="just">
              <a:buFont typeface="Arial" pitchFamily="34" charset="0"/>
              <a:buChar char="•"/>
            </a:pPr>
            <a:r>
              <a:rPr lang="es-ES" sz="2000" dirty="0" smtClean="0">
                <a:latin typeface="Arial" pitchFamily="34" charset="0"/>
                <a:cs typeface="Arial" pitchFamily="34" charset="0"/>
              </a:rPr>
              <a:t>No se percibe renta o rendimiento por esos saldos ociosos, a diferencia de otros Activos.</a:t>
            </a:r>
          </a:p>
          <a:p>
            <a:pPr lvl="0" algn="just"/>
            <a:endParaRPr lang="es-ES" sz="2000" dirty="0" smtClean="0">
              <a:latin typeface="Arial" pitchFamily="34" charset="0"/>
              <a:cs typeface="Arial" pitchFamily="34" charset="0"/>
            </a:endParaRPr>
          </a:p>
          <a:p>
            <a:pPr lvl="0" algn="just">
              <a:buFont typeface="Arial" pitchFamily="34" charset="0"/>
              <a:buChar char="•"/>
            </a:pPr>
            <a:r>
              <a:rPr lang="es-ES" sz="2000" dirty="0" smtClean="0">
                <a:latin typeface="Arial" pitchFamily="34" charset="0"/>
                <a:cs typeface="Arial" pitchFamily="34" charset="0"/>
              </a:rPr>
              <a:t>Se corre el riesgo de pérdida de valor por movimientos inflacionarios, cuanto más alto sea el costo de mantener el dinero, menor será la cantidad retenida.</a:t>
            </a:r>
          </a:p>
          <a:p>
            <a:pPr algn="just"/>
            <a:endParaRPr lang="es-ES" sz="2000" dirty="0" smtClean="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380</TotalTime>
  <Words>2346</Words>
  <Application>Microsoft Office PowerPoint</Application>
  <PresentationFormat>Presentación en pantalla (4:3)</PresentationFormat>
  <Paragraphs>221</Paragraphs>
  <Slides>32</Slides>
  <Notes>1</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pc</cp:lastModifiedBy>
  <cp:revision>12</cp:revision>
  <dcterms:modified xsi:type="dcterms:W3CDTF">2012-10-04T12:21:49Z</dcterms:modified>
</cp:coreProperties>
</file>