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58" r:id="rId31"/>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39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CBD22D72-7419-40E3-AFFB-F83EF48E7EAB}" type="datetimeFigureOut">
              <a:rPr lang="es-SV" smtClean="0"/>
              <a:pPr/>
              <a:t>23/05/2012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58618E0F-4B5F-4F21-A043-03678924D0DA}" type="slidenum">
              <a:rPr lang="es-SV" smtClean="0"/>
              <a:pPr/>
              <a:t>‹Nº›</a:t>
            </a:fld>
            <a:endParaRPr lang="es-SV"/>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BD22D72-7419-40E3-AFFB-F83EF48E7EAB}" type="datetimeFigureOut">
              <a:rPr lang="es-SV" smtClean="0"/>
              <a:pPr/>
              <a:t>23/05/2012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58618E0F-4B5F-4F21-A043-03678924D0DA}" type="slidenum">
              <a:rPr lang="es-SV" smtClean="0"/>
              <a:pPr/>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BD22D72-7419-40E3-AFFB-F83EF48E7EAB}" type="datetimeFigureOut">
              <a:rPr lang="es-SV" smtClean="0"/>
              <a:pPr/>
              <a:t>23/05/2012</a:t>
            </a:fld>
            <a:endParaRPr lang="es-SV"/>
          </a:p>
        </p:txBody>
      </p:sp>
      <p:sp>
        <p:nvSpPr>
          <p:cNvPr id="5" name="4 Marcador de pie de página"/>
          <p:cNvSpPr>
            <a:spLocks noGrp="1"/>
          </p:cNvSpPr>
          <p:nvPr>
            <p:ph type="ftr" sz="quarter" idx="11"/>
          </p:nvPr>
        </p:nvSpPr>
        <p:spPr>
          <a:xfrm>
            <a:off x="2640597" y="6377459"/>
            <a:ext cx="3836404" cy="365125"/>
          </a:xfrm>
        </p:spPr>
        <p:txBody>
          <a:bodyPr/>
          <a:lstStyle/>
          <a:p>
            <a:endParaRPr lang="es-SV"/>
          </a:p>
        </p:txBody>
      </p:sp>
      <p:sp>
        <p:nvSpPr>
          <p:cNvPr id="6" name="5 Marcador de número de diapositiva"/>
          <p:cNvSpPr>
            <a:spLocks noGrp="1"/>
          </p:cNvSpPr>
          <p:nvPr>
            <p:ph type="sldNum" sz="quarter" idx="12"/>
          </p:nvPr>
        </p:nvSpPr>
        <p:spPr/>
        <p:txBody>
          <a:bodyPr/>
          <a:lstStyle/>
          <a:p>
            <a:fld id="{58618E0F-4B5F-4F21-A043-03678924D0DA}" type="slidenum">
              <a:rPr lang="es-SV" smtClean="0"/>
              <a:pPr/>
              <a:t>‹Nº›</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BD22D72-7419-40E3-AFFB-F83EF48E7EAB}" type="datetimeFigureOut">
              <a:rPr lang="es-SV" smtClean="0"/>
              <a:pPr/>
              <a:t>23/05/2012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58618E0F-4B5F-4F21-A043-03678924D0DA}" type="slidenum">
              <a:rPr lang="es-SV" smtClean="0"/>
              <a:pPr/>
              <a:t>‹Nº›</a:t>
            </a:fld>
            <a:endParaRPr lang="es-S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BD22D72-7419-40E3-AFFB-F83EF48E7EAB}" type="datetimeFigureOut">
              <a:rPr lang="es-SV" smtClean="0"/>
              <a:pPr/>
              <a:t>23/05/2012</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58618E0F-4B5F-4F21-A043-03678924D0DA}" type="slidenum">
              <a:rPr lang="es-SV" smtClean="0"/>
              <a:pPr/>
              <a:t>‹Nº›</a:t>
            </a:fld>
            <a:endParaRPr lang="es-SV"/>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BD22D72-7419-40E3-AFFB-F83EF48E7EAB}" type="datetimeFigureOut">
              <a:rPr lang="es-SV" smtClean="0"/>
              <a:pPr/>
              <a:t>23/05/2012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58618E0F-4B5F-4F21-A043-03678924D0DA}" type="slidenum">
              <a:rPr lang="es-SV" smtClean="0"/>
              <a:pPr/>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BD22D72-7419-40E3-AFFB-F83EF48E7EAB}" type="datetimeFigureOut">
              <a:rPr lang="es-SV" smtClean="0"/>
              <a:pPr/>
              <a:t>23/05/2012</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58618E0F-4B5F-4F21-A043-03678924D0DA}" type="slidenum">
              <a:rPr lang="es-SV" smtClean="0"/>
              <a:pPr/>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BD22D72-7419-40E3-AFFB-F83EF48E7EAB}" type="datetimeFigureOut">
              <a:rPr lang="es-SV" smtClean="0"/>
              <a:pPr/>
              <a:t>23/05/2012</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58618E0F-4B5F-4F21-A043-03678924D0DA}" type="slidenum">
              <a:rPr lang="es-SV" smtClean="0"/>
              <a:pPr/>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BD22D72-7419-40E3-AFFB-F83EF48E7EAB}" type="datetimeFigureOut">
              <a:rPr lang="es-SV" smtClean="0"/>
              <a:pPr/>
              <a:t>23/05/2012</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58618E0F-4B5F-4F21-A043-03678924D0DA}" type="slidenum">
              <a:rPr lang="es-SV" smtClean="0"/>
              <a:pPr/>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BD22D72-7419-40E3-AFFB-F83EF48E7EAB}" type="datetimeFigureOut">
              <a:rPr lang="es-SV" smtClean="0"/>
              <a:pPr/>
              <a:t>23/05/2012</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58618E0F-4B5F-4F21-A043-03678924D0DA}" type="slidenum">
              <a:rPr lang="es-SV" smtClean="0"/>
              <a:pPr/>
              <a:t>‹Nº›</a:t>
            </a:fld>
            <a:endParaRPr lang="es-SV"/>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CBD22D72-7419-40E3-AFFB-F83EF48E7EAB}" type="datetimeFigureOut">
              <a:rPr lang="es-SV" smtClean="0"/>
              <a:pPr/>
              <a:t>23/05/2012</a:t>
            </a:fld>
            <a:endParaRPr lang="es-SV"/>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SV"/>
          </a:p>
        </p:txBody>
      </p:sp>
      <p:sp>
        <p:nvSpPr>
          <p:cNvPr id="7" name="6 Marcador de número de diapositiva"/>
          <p:cNvSpPr>
            <a:spLocks noGrp="1"/>
          </p:cNvSpPr>
          <p:nvPr>
            <p:ph type="sldNum" sz="quarter" idx="12"/>
          </p:nvPr>
        </p:nvSpPr>
        <p:spPr>
          <a:xfrm>
            <a:off x="8339328" y="1170432"/>
            <a:ext cx="733864" cy="201168"/>
          </a:xfrm>
        </p:spPr>
        <p:txBody>
          <a:bodyPr/>
          <a:lstStyle/>
          <a:p>
            <a:fld id="{58618E0F-4B5F-4F21-A043-03678924D0DA}" type="slidenum">
              <a:rPr lang="es-SV" smtClean="0"/>
              <a:pPr/>
              <a:t>‹Nº›</a:t>
            </a:fld>
            <a:endParaRPr lang="es-SV"/>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BD22D72-7419-40E3-AFFB-F83EF48E7EAB}" type="datetimeFigureOut">
              <a:rPr lang="es-SV" smtClean="0"/>
              <a:pPr/>
              <a:t>23/05/2012</a:t>
            </a:fld>
            <a:endParaRPr lang="es-SV"/>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SV"/>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8618E0F-4B5F-4F21-A043-03678924D0DA}" type="slidenum">
              <a:rPr lang="es-SV" smtClean="0"/>
              <a:pPr/>
              <a:t>‹Nº›</a:t>
            </a:fld>
            <a:endParaRPr lang="es-S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571604" y="1828800"/>
            <a:ext cx="6786610" cy="1314448"/>
          </a:xfrm>
        </p:spPr>
        <p:style>
          <a:lnRef idx="1">
            <a:schemeClr val="dk1"/>
          </a:lnRef>
          <a:fillRef idx="3">
            <a:schemeClr val="dk1"/>
          </a:fillRef>
          <a:effectRef idx="2">
            <a:schemeClr val="dk1"/>
          </a:effectRef>
          <a:fontRef idx="minor">
            <a:schemeClr val="lt1"/>
          </a:fontRef>
        </p:style>
        <p:txBody>
          <a:bodyPr>
            <a:normAutofit lnSpcReduction="10000"/>
          </a:bodyPr>
          <a:lstStyle/>
          <a:p>
            <a:r>
              <a:rPr lang="es-SV" sz="4400" dirty="0" smtClean="0"/>
              <a:t>LA TEORIA NEOCLASICA DE LA ADMINISTRACION</a:t>
            </a:r>
            <a:endParaRPr lang="es-SV" sz="44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214950"/>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u="sng" dirty="0" smtClean="0"/>
              <a:t>7.  VOCERO: </a:t>
            </a:r>
            <a:r>
              <a:rPr lang="es-SV" sz="2000" dirty="0" smtClean="0"/>
              <a:t>Como consecuencia directa de los puntos anteriores, el “administrador”, se constituye en el vocero oficial de la campaña.</a:t>
            </a:r>
            <a:br>
              <a:rPr lang="es-SV" sz="2000" dirty="0" smtClean="0"/>
            </a:br>
            <a:r>
              <a:rPr lang="es-SV" sz="2000" dirty="0" smtClean="0"/>
              <a:t/>
            </a:r>
            <a:br>
              <a:rPr lang="es-SV" sz="2000" dirty="0" smtClean="0"/>
            </a:br>
            <a:r>
              <a:rPr lang="es-SV" sz="2000" u="sng" dirty="0" smtClean="0"/>
              <a:t>8. INTRAPRENEUR: </a:t>
            </a:r>
            <a:r>
              <a:rPr lang="es-SV" sz="2000" dirty="0" smtClean="0"/>
              <a:t>El “administrador” es una topadora que quiebra </a:t>
            </a:r>
            <a:r>
              <a:rPr lang="es-SV" sz="2000" dirty="0" err="1" smtClean="0"/>
              <a:t>conformacion</a:t>
            </a:r>
            <a:r>
              <a:rPr lang="es-SV" sz="2000" dirty="0" smtClean="0"/>
              <a:t> petrificadas por el tiempo que “no” se puede hacer aquello, que “no” se tiene el presupuesto necesario , que “no” es lógica tal o cual medida que el mercado “no” va responder, etc.</a:t>
            </a:r>
            <a:br>
              <a:rPr lang="es-SV" sz="2000" dirty="0" smtClean="0"/>
            </a:br>
            <a:r>
              <a:rPr lang="es-SV" sz="2000" dirty="0" smtClean="0"/>
              <a:t/>
            </a:r>
            <a:br>
              <a:rPr lang="es-SV" sz="2000" dirty="0" smtClean="0"/>
            </a:br>
            <a:r>
              <a:rPr lang="es-SV" sz="2000" u="sng" dirty="0" smtClean="0"/>
              <a:t>9. ADMINISTRADOR DE CONFLICTOS: </a:t>
            </a:r>
            <a:r>
              <a:rPr lang="es-SV" sz="2000" dirty="0" smtClean="0"/>
              <a:t>La organización al igual que los seres humanos se encuentra en un proceso de cambio y dentro de un contexto igualmente cambiante. Esto origina un constante flujo y reflujo de estímulos   ( positivos y negativos) en otras palabras vemos que la organización vive en una continua crisis dado que la modificación del status que es lo único que se mantiene fijo.</a:t>
            </a:r>
            <a:br>
              <a:rPr lang="es-SV" sz="2000" dirty="0" smtClean="0"/>
            </a:br>
            <a:r>
              <a:rPr lang="es-SV" sz="2000" dirty="0" smtClean="0"/>
              <a:t/>
            </a:r>
            <a:br>
              <a:rPr lang="es-SV" sz="2000" dirty="0" smtClean="0"/>
            </a:br>
            <a:r>
              <a:rPr lang="es-SV" sz="2000" u="sng" dirty="0" smtClean="0"/>
              <a:t>10. FACILITADOR DE RECURSOS: </a:t>
            </a:r>
            <a:r>
              <a:rPr lang="es-SV" sz="2000" dirty="0" smtClean="0"/>
              <a:t>Esta función tiene 2 grandes  artistas la primera es la de definir y asignar los recursos para cada unidad, la segunda es la de estar atento y predispuesto a facilitar cualquier otro recurso que los distintos sectores puedan necesitar para cumplir su misión.</a:t>
            </a:r>
            <a:endParaRPr lang="es-SV" sz="2000" dirty="0"/>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85728"/>
            <a:ext cx="8548718" cy="4814910"/>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u="sng" dirty="0" smtClean="0"/>
              <a:t>11. NEGOCIADOR: </a:t>
            </a:r>
            <a:r>
              <a:rPr lang="es-SV" sz="2000" dirty="0" smtClean="0"/>
              <a:t>Una gran parte del tiempo disponible del “administrador” estará comprometido con la negociación.</a:t>
            </a:r>
            <a:br>
              <a:rPr lang="es-SV" sz="2000" dirty="0" smtClean="0"/>
            </a:br>
            <a:r>
              <a:rPr lang="es-SV" sz="2000" dirty="0" smtClean="0"/>
              <a:t/>
            </a:r>
            <a:br>
              <a:rPr lang="es-SV" sz="2000" dirty="0" smtClean="0"/>
            </a:br>
            <a:r>
              <a:rPr lang="es-SV" sz="2000" dirty="0" smtClean="0"/>
              <a:t>               </a:t>
            </a:r>
            <a:r>
              <a:rPr lang="es-SV" sz="2000" u="sng" dirty="0" smtClean="0"/>
              <a:t>CARACTERISTICAS PRINCIPALES DE LA TEORIA NEOCLASICA</a:t>
            </a:r>
            <a:r>
              <a:rPr lang="es-SV" sz="2000" dirty="0" smtClean="0"/>
              <a:t/>
            </a:r>
            <a:br>
              <a:rPr lang="es-SV" sz="2000" dirty="0" smtClean="0"/>
            </a:br>
            <a:r>
              <a:rPr lang="es-SV" sz="2000" dirty="0" smtClean="0"/>
              <a:t/>
            </a:r>
            <a:br>
              <a:rPr lang="es-SV" sz="2000" dirty="0" smtClean="0"/>
            </a:br>
            <a:r>
              <a:rPr lang="es-SV" sz="2000" u="sng" dirty="0" smtClean="0"/>
              <a:t> ENFASIS EN LA PRACTICA DE LA ADMINISTRACION: </a:t>
            </a:r>
            <a:r>
              <a:rPr lang="es-SV" sz="2000" dirty="0" smtClean="0"/>
              <a:t>La teoría neoclásica se caracteriza por hacer énfasis en los aspectos prácticos de la administración, por el pragmatismo y por la búsqueda de resultados concretos y palpables aunque no descuida los conceptos teóricos de la administración.</a:t>
            </a:r>
            <a:br>
              <a:rPr lang="es-SV" sz="2000" dirty="0" smtClean="0"/>
            </a:br>
            <a:r>
              <a:rPr lang="es-SV" sz="2000" dirty="0" smtClean="0"/>
              <a:t/>
            </a:r>
            <a:br>
              <a:rPr lang="es-SV" sz="2000" dirty="0" smtClean="0"/>
            </a:br>
            <a:r>
              <a:rPr lang="es-SV" sz="2000" u="sng" dirty="0" smtClean="0"/>
              <a:t>REAFIRMACION RELATIVA DE LOS POSTULADOS CLASICOS: </a:t>
            </a:r>
            <a:r>
              <a:rPr lang="es-SV" sz="2000" dirty="0" smtClean="0"/>
              <a:t>Puesto que los autores neoclásicos pretenden poner las cosas en el lugar preciso, retoman gran parte del material desarrollado por la teoría clásica lo redimensionan y lo reestructuran de acuerdo con las circunstancias de la época actual.</a:t>
            </a:r>
            <a:br>
              <a:rPr lang="es-SV" sz="2000" dirty="0" smtClean="0"/>
            </a:br>
            <a:r>
              <a:rPr lang="es-SV" sz="2000" dirty="0" smtClean="0"/>
              <a:t/>
            </a:r>
            <a:br>
              <a:rPr lang="es-SV" sz="2000" dirty="0" smtClean="0"/>
            </a:br>
            <a:r>
              <a:rPr lang="es-SV" sz="2000" u="sng" dirty="0" smtClean="0"/>
              <a:t>ENFASIS EN LOS PRINCIPIOS  GENERALES DE LA ADMINISTRACION: </a:t>
            </a:r>
            <a:r>
              <a:rPr lang="es-SV" sz="2000" dirty="0" smtClean="0"/>
              <a:t>Los autores neoclásicos  se preocuparon por establecer los principios generales de administración.</a:t>
            </a:r>
            <a:br>
              <a:rPr lang="es-SV" sz="2000" dirty="0" smtClean="0"/>
            </a:br>
            <a:r>
              <a:rPr lang="es-SV" sz="2000" dirty="0" smtClean="0"/>
              <a:t/>
            </a:r>
            <a:br>
              <a:rPr lang="es-SV" sz="2000" dirty="0" smtClean="0"/>
            </a:br>
            <a:r>
              <a:rPr lang="es-SV" sz="2000" dirty="0" smtClean="0"/>
              <a:t> </a:t>
            </a:r>
            <a:endParaRPr lang="es-SV" sz="2000" dirty="0"/>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14290"/>
            <a:ext cx="8548718" cy="4814910"/>
          </a:xfrm>
        </p:spPr>
        <p:style>
          <a:lnRef idx="1">
            <a:schemeClr val="dk1"/>
          </a:lnRef>
          <a:fillRef idx="3">
            <a:schemeClr val="dk1"/>
          </a:fillRef>
          <a:effectRef idx="2">
            <a:schemeClr val="dk1"/>
          </a:effectRef>
          <a:fontRef idx="minor">
            <a:schemeClr val="lt1"/>
          </a:fontRef>
        </p:style>
        <p:txBody>
          <a:bodyPr>
            <a:normAutofit/>
          </a:bodyPr>
          <a:lstStyle/>
          <a:p>
            <a:pPr>
              <a:buFont typeface="Arial" pitchFamily="34" charset="0"/>
              <a:buChar char="•"/>
            </a:pPr>
            <a:r>
              <a:rPr lang="es-SV" sz="2000" u="sng" dirty="0" smtClean="0"/>
              <a:t>PRINCIPIOS: </a:t>
            </a:r>
            <a:r>
              <a:rPr lang="es-SV" sz="2000" dirty="0" smtClean="0"/>
              <a:t/>
            </a:r>
            <a:br>
              <a:rPr lang="es-SV" sz="2000" dirty="0" smtClean="0"/>
            </a:br>
            <a:r>
              <a:rPr lang="es-SV" sz="2000" u="sng" dirty="0" smtClean="0"/>
              <a:t>EN CUANTO A LOS OBJETIVOS</a:t>
            </a:r>
            <a:r>
              <a:rPr lang="es-SV" sz="2000" dirty="0" smtClean="0"/>
              <a:t>: Los objetivos de la empresa y sus departamentos deben ser definidos y establecidos claramente por escrito.</a:t>
            </a:r>
            <a:br>
              <a:rPr lang="es-SV" sz="2000" dirty="0" smtClean="0"/>
            </a:br>
            <a:r>
              <a:rPr lang="es-SV" sz="2000" dirty="0" smtClean="0"/>
              <a:t/>
            </a:r>
            <a:br>
              <a:rPr lang="es-SV" sz="2000" dirty="0" smtClean="0"/>
            </a:br>
            <a:r>
              <a:rPr lang="es-SV" sz="2000" u="sng" dirty="0" smtClean="0"/>
              <a:t>EN CUANTO A LAS ACTIVIDADES</a:t>
            </a:r>
            <a:r>
              <a:rPr lang="es-SV" sz="2000" dirty="0" smtClean="0"/>
              <a:t>: Las responsabilidades asignadas a una posición deben reducirse tanto como sea posible, al desempeño de una función sencilla.</a:t>
            </a:r>
            <a:br>
              <a:rPr lang="es-SV" sz="2000" dirty="0" smtClean="0"/>
            </a:br>
            <a:r>
              <a:rPr lang="es-SV" sz="2000" dirty="0" smtClean="0"/>
              <a:t/>
            </a:r>
            <a:br>
              <a:rPr lang="es-SV" sz="2000" dirty="0" smtClean="0"/>
            </a:br>
            <a:r>
              <a:rPr lang="es-SV" sz="2000" u="sng" dirty="0" smtClean="0"/>
              <a:t>EN CUANTO A LA AUTORIDAD: </a:t>
            </a:r>
            <a:r>
              <a:rPr lang="es-SV" sz="2000" dirty="0" smtClean="0"/>
              <a:t>En la organización debe existir </a:t>
            </a:r>
            <a:r>
              <a:rPr lang="es-SV" sz="2000" dirty="0" err="1" smtClean="0"/>
              <a:t>lineas</a:t>
            </a:r>
            <a:r>
              <a:rPr lang="es-SV" sz="2000" dirty="0" smtClean="0"/>
              <a:t> claras de autoridad de arriba hacia abajo y d responsabilidad de abajo hacia arriba .</a:t>
            </a:r>
            <a:br>
              <a:rPr lang="es-SV" sz="2000" dirty="0" smtClean="0"/>
            </a:br>
            <a:r>
              <a:rPr lang="es-SV" sz="2000" dirty="0" smtClean="0"/>
              <a:t/>
            </a:r>
            <a:br>
              <a:rPr lang="es-SV" sz="2000" dirty="0" smtClean="0"/>
            </a:br>
            <a:r>
              <a:rPr lang="es-SV" sz="2000" u="sng" dirty="0" smtClean="0"/>
              <a:t>EN CUANTO A LA RELACION: </a:t>
            </a:r>
            <a:r>
              <a:rPr lang="es-SV" sz="2000" dirty="0" smtClean="0"/>
              <a:t>El numero de subordinados que un individuo puede supervisar con eficiencia tiene un limite.</a:t>
            </a:r>
            <a:br>
              <a:rPr lang="es-SV" sz="2000" dirty="0" smtClean="0"/>
            </a:br>
            <a:r>
              <a:rPr lang="es-SV" sz="2000" dirty="0" smtClean="0"/>
              <a:t/>
            </a:r>
            <a:br>
              <a:rPr lang="es-SV" sz="2000" dirty="0" smtClean="0"/>
            </a:br>
            <a:r>
              <a:rPr lang="es-SV" sz="2000" u="sng" dirty="0" smtClean="0"/>
              <a:t>ENFASIS EN LOS OBJETIVOS Y RESULTADOS</a:t>
            </a:r>
            <a:r>
              <a:rPr lang="es-SV" sz="2000" dirty="0" smtClean="0"/>
              <a:t>: Los objetivos son valores </a:t>
            </a:r>
            <a:endParaRPr lang="es-SV" sz="2000" dirty="0"/>
          </a:p>
        </p:txBody>
      </p:sp>
    </p:spTree>
  </p:cSld>
  <p:clrMapOvr>
    <a:masterClrMapping/>
  </p:clrMapOvr>
  <p:transition>
    <p:pull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85728"/>
            <a:ext cx="8477280" cy="4743472"/>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dirty="0" smtClean="0"/>
              <a:t>Buscados o resultados deseados por la organización que espera alcanzarlos a través de la eficiencia de su operación.</a:t>
            </a:r>
            <a:br>
              <a:rPr lang="es-SV" sz="2000" dirty="0" smtClean="0"/>
            </a:br>
            <a:r>
              <a:rPr lang="es-SV" sz="2000" dirty="0" smtClean="0"/>
              <a:t/>
            </a:r>
            <a:br>
              <a:rPr lang="es-SV" sz="2000" dirty="0" smtClean="0"/>
            </a:br>
            <a:r>
              <a:rPr lang="es-SV" sz="2000" u="sng" dirty="0" smtClean="0"/>
              <a:t>ECLECTISISMO: </a:t>
            </a:r>
            <a:r>
              <a:rPr lang="es-SV" sz="2000" dirty="0" smtClean="0"/>
              <a:t>Los autores neoclásicos además de basarse en gran parte en la teoría clásica, son bastantes eclécticos y recogieron el contenido de casi todas las teorías administrativas.</a:t>
            </a:r>
            <a:br>
              <a:rPr lang="es-SV" sz="2000" dirty="0" smtClean="0"/>
            </a:br>
            <a:r>
              <a:rPr lang="es-SV" sz="2000" dirty="0" smtClean="0"/>
              <a:t/>
            </a:r>
            <a:br>
              <a:rPr lang="es-SV" sz="2000" dirty="0" smtClean="0"/>
            </a:br>
            <a:r>
              <a:rPr lang="es-SV" sz="2000" dirty="0" smtClean="0"/>
              <a:t>                         </a:t>
            </a:r>
            <a:r>
              <a:rPr lang="es-SV" sz="2000" u="sng" dirty="0" smtClean="0"/>
              <a:t>ADMINITRACION COMO TECNICA SOCIAL</a:t>
            </a:r>
            <a:br>
              <a:rPr lang="es-SV" sz="2000" u="sng" dirty="0" smtClean="0"/>
            </a:br>
            <a:r>
              <a:rPr lang="es-SV" sz="2000" u="sng" dirty="0" smtClean="0"/>
              <a:t/>
            </a:r>
            <a:br>
              <a:rPr lang="es-SV" sz="2000" u="sng" dirty="0" smtClean="0"/>
            </a:br>
            <a:r>
              <a:rPr lang="es-SV" sz="2000" u="sng" dirty="0" smtClean="0"/>
              <a:t>OBJETIVOS:</a:t>
            </a:r>
            <a:r>
              <a:rPr lang="es-SV" sz="2000" dirty="0" smtClean="0"/>
              <a:t> Administración es la coordinación de las actividades.</a:t>
            </a:r>
            <a:r>
              <a:rPr lang="es-SV" sz="2000" u="sng" dirty="0" smtClean="0"/>
              <a:t/>
            </a:r>
            <a:br>
              <a:rPr lang="es-SV" sz="2000" u="sng" dirty="0" smtClean="0"/>
            </a:br>
            <a:r>
              <a:rPr lang="es-SV" sz="2000" u="sng" dirty="0" smtClean="0"/>
              <a:t>GRUPALES: </a:t>
            </a:r>
            <a:r>
              <a:rPr lang="es-SV" sz="2000" dirty="0" smtClean="0"/>
              <a:t> Cada organización utiliza a otras para la realización de algunas de sus propias tareas.</a:t>
            </a:r>
            <a:br>
              <a:rPr lang="es-SV" sz="2000" dirty="0" smtClean="0"/>
            </a:br>
            <a:r>
              <a:rPr lang="es-SV" sz="2000" dirty="0" smtClean="0"/>
              <a:t>Los neoclásicos ven a la administración como una técnica social porque dicen que le va a dar herramientas al administrador para realizar su trabajo, consiste en orientar, dirigir y controlar los esfuerzos de un grupo de individuos para lograr un objetivo común.</a:t>
            </a:r>
            <a:endParaRPr lang="es-SV" sz="2000" dirty="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14290"/>
            <a:ext cx="8643998" cy="4814910"/>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dirty="0" smtClean="0"/>
              <a:t>       </a:t>
            </a:r>
            <a:r>
              <a:rPr lang="es-SV" sz="2000" u="sng" dirty="0" smtClean="0"/>
              <a:t>ASPECTOS ADMINISTRATIVOS COMUNES A LAS ORGANIZACIONES </a:t>
            </a:r>
            <a:br>
              <a:rPr lang="es-SV" sz="2000" u="sng" dirty="0" smtClean="0"/>
            </a:br>
            <a:r>
              <a:rPr lang="es-SV" sz="2000" u="sng" dirty="0" smtClean="0"/>
              <a:t>PRINCIPIOS BASICOS DE LA ORGANIZACIÓN:</a:t>
            </a:r>
            <a:r>
              <a:rPr lang="es-SV" sz="2000" dirty="0" smtClean="0"/>
              <a:t> Los autores </a:t>
            </a:r>
            <a:r>
              <a:rPr lang="es-SV" sz="2000" dirty="0" err="1" smtClean="0"/>
              <a:t>neoclasicos</a:t>
            </a:r>
            <a:r>
              <a:rPr lang="es-SV" sz="2000" dirty="0" smtClean="0"/>
              <a:t> añadieron algunos elementos al concepto de organización y la definieron como un conjunto de posiciones funcionales y jerárquicas, orientada a la producción de bienes y servicios.</a:t>
            </a:r>
            <a:br>
              <a:rPr lang="es-SV" sz="2000" dirty="0" smtClean="0"/>
            </a:br>
            <a:r>
              <a:rPr lang="es-SV" sz="2000" dirty="0" smtClean="0"/>
              <a:t>Los principios fundamentales de la organización formal son:</a:t>
            </a:r>
            <a:br>
              <a:rPr lang="es-SV" sz="2000" dirty="0" smtClean="0"/>
            </a:br>
            <a:r>
              <a:rPr lang="es-SV" sz="2000" dirty="0" smtClean="0"/>
              <a:t/>
            </a:r>
            <a:br>
              <a:rPr lang="es-SV" sz="2000" dirty="0" smtClean="0"/>
            </a:br>
            <a:r>
              <a:rPr lang="es-SV" sz="2000" u="sng" dirty="0" smtClean="0"/>
              <a:t>DIVISION DEL TRABAJO: </a:t>
            </a:r>
            <a:r>
              <a:rPr lang="es-SV" sz="2000" dirty="0" smtClean="0"/>
              <a:t>El objetivo inmediato y fundamental de cualquier tipo de organización es producir bienes o servicios. Para ser eficiente como la producción de bienes debe basarse en la división del trabajo, que consiste en descomponer un proceso complejo en una serie de pequeñas tareas.</a:t>
            </a:r>
            <a:br>
              <a:rPr lang="es-SV" sz="2000" dirty="0" smtClean="0"/>
            </a:br>
            <a:r>
              <a:rPr lang="es-SV" sz="2000" dirty="0" smtClean="0"/>
              <a:t/>
            </a:r>
            <a:br>
              <a:rPr lang="es-SV" sz="2000" dirty="0" smtClean="0"/>
            </a:br>
            <a:r>
              <a:rPr lang="es-SV" sz="2000" u="sng" dirty="0" smtClean="0"/>
              <a:t>ESPECIALIZACION: </a:t>
            </a:r>
            <a:r>
              <a:rPr lang="es-SV" sz="2000" dirty="0" smtClean="0"/>
              <a:t>La especialización es consecuencia de la división del trabajo cada cargo tiene funciones y tareas especificas y especializadas. La teoría clásica afirmaba que la concentración de los esfuerzos en campos limitaos y restringidos permitió incrementar la cantidad y la calidad de la producción.</a:t>
            </a:r>
            <a:br>
              <a:rPr lang="es-SV" sz="2000" dirty="0" smtClean="0"/>
            </a:br>
            <a:endParaRPr lang="es-SV" sz="2000" u="sng" dirty="0"/>
          </a:p>
        </p:txBody>
      </p:sp>
    </p:spTree>
  </p:cSld>
  <p:clrMapOvr>
    <a:masterClrMapping/>
  </p:clrMapOvr>
  <p:transition>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14290"/>
            <a:ext cx="8477280" cy="4814910"/>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u="sng" dirty="0" smtClean="0"/>
              <a:t>JERARQUIA: </a:t>
            </a:r>
            <a:r>
              <a:rPr lang="es-SV" sz="2000" dirty="0" smtClean="0"/>
              <a:t>En toda organización formal existe una jerarquía por escalas, estratos, o niveles de autoridad, de los cuales los superiores tienen cierta autoridad sobre los inferiores. En otro termino a medida que se asciende en la escala jerárquica, aumenta la autoridad de quien desempeña el cargo. La autoridad es el derecho formal y legitimo de formar decisiones, dar ordenes y asignar recursos para conseguirlos los objetivos previstos para la organización.</a:t>
            </a:r>
            <a:br>
              <a:rPr lang="es-SV" sz="2000" dirty="0" smtClean="0"/>
            </a:br>
            <a:r>
              <a:rPr lang="es-SV" sz="2000" dirty="0" smtClean="0"/>
              <a:t>A). La autoridad descansa en los cargos de la organización, no en las personas. La autoridad de los administradores deriva de los cargos que se ocupa.</a:t>
            </a:r>
            <a:br>
              <a:rPr lang="es-SV" sz="2000" dirty="0" smtClean="0"/>
            </a:br>
            <a:r>
              <a:rPr lang="es-SV" sz="2000" dirty="0" smtClean="0"/>
              <a:t>B). La autoridad es aceptada por los subordinados. Los subordinados aceptan la autoridad de los superiores porque creen que tienen derecho legitimo, concedido por la organización de dar ordenes que deben ser cumplidas.</a:t>
            </a:r>
            <a:br>
              <a:rPr lang="es-SV" sz="2000" dirty="0" smtClean="0"/>
            </a:br>
            <a:r>
              <a:rPr lang="es-SV" sz="2000" dirty="0" smtClean="0"/>
              <a:t>C). La autoridad fluye hacia abajo por la jerarquía vertical. La autoridad va de la cúpula a la base de la organización, las posiciones de arriba tienen mas autoridad que las posiciones de la base. La responsabilidad, el otro significado de la moneda significa el deber de desempeñar la tarea o actividad a la que fue designada la persona según los autores clásicos y neoclásicos.</a:t>
            </a:r>
            <a:endParaRPr lang="es-SV" sz="2000"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214290"/>
            <a:ext cx="8405842" cy="4814910"/>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u="sng" dirty="0" smtClean="0"/>
              <a:t>DELEGACION: </a:t>
            </a:r>
            <a:r>
              <a:rPr lang="es-SV" sz="2000" dirty="0" smtClean="0"/>
              <a:t>Es el proceso de transferir autoridad y responsabilidad a posiciones de la jerarquía. Muchas organizaciones estimulan a sus gerentes para que deleguen autoridad en los niveles inferiores para lograr el máximo de flexibilidad, satisfacer las necesidades del cliente y adaptarse al medio ambiente. Las técnicas de delegación de autoridad son las siguientes: </a:t>
            </a:r>
            <a:br>
              <a:rPr lang="es-SV" sz="2000" dirty="0" smtClean="0"/>
            </a:br>
            <a:r>
              <a:rPr lang="es-SV" sz="2000" dirty="0" smtClean="0"/>
              <a:t>a). </a:t>
            </a:r>
            <a:r>
              <a:rPr lang="es-SV" sz="2000" u="sng" dirty="0" smtClean="0"/>
              <a:t>DELEGACION DE LA TAREA COMPLETA: </a:t>
            </a:r>
            <a:r>
              <a:rPr lang="es-SV" sz="2000" dirty="0" smtClean="0"/>
              <a:t>El gerente entrega responsabilidad completa a cada individuo y le exige mayor iniciativa que le permita controlar mejores resultados.</a:t>
            </a:r>
            <a:br>
              <a:rPr lang="es-SV" sz="2000" dirty="0" smtClean="0"/>
            </a:br>
            <a:r>
              <a:rPr lang="es-SV" sz="2000" dirty="0" smtClean="0"/>
              <a:t>B). </a:t>
            </a:r>
            <a:r>
              <a:rPr lang="es-SV" sz="2000" u="sng" dirty="0" smtClean="0"/>
              <a:t>DELEGAR DE LA PERSONA ADECUADA: </a:t>
            </a:r>
            <a:r>
              <a:rPr lang="es-SV" sz="2000" dirty="0" smtClean="0"/>
              <a:t>El gerente debe adecuar el talento de la persona a la tarea para que la </a:t>
            </a:r>
            <a:r>
              <a:rPr lang="es-SV" sz="2000" dirty="0" err="1" smtClean="0"/>
              <a:t>delegacion</a:t>
            </a:r>
            <a:r>
              <a:rPr lang="es-SV" sz="2000" dirty="0" smtClean="0"/>
              <a:t> resulte eficaz. Debe identificar a los subordinados que sean independientes en sus </a:t>
            </a:r>
            <a:r>
              <a:rPr lang="es-SV" sz="2000" dirty="0" err="1" smtClean="0"/>
              <a:t>deciciones</a:t>
            </a:r>
            <a:r>
              <a:rPr lang="es-SV" sz="2000" dirty="0" smtClean="0"/>
              <a:t> y muestren deseos de asumir responsabilidades.</a:t>
            </a:r>
            <a:br>
              <a:rPr lang="es-SV" sz="2000" dirty="0" smtClean="0"/>
            </a:br>
            <a:r>
              <a:rPr lang="es-SV" sz="2000" dirty="0" smtClean="0"/>
              <a:t>C). </a:t>
            </a:r>
            <a:r>
              <a:rPr lang="es-SV" sz="2000" u="sng" dirty="0" smtClean="0"/>
              <a:t>DELEGAR RESPONSABILIDAD Y AUTORIDAD: </a:t>
            </a:r>
            <a:r>
              <a:rPr lang="es-SV" sz="2000" dirty="0" smtClean="0"/>
              <a:t>Asignar tareas no es delegar completamente. El individuo debe responsabilizarse de la ejecución de la tarea y la autoridad para llevarla a cabo de la manera que juzgue mejor.</a:t>
            </a:r>
            <a:br>
              <a:rPr lang="es-SV" sz="2000" dirty="0" smtClean="0"/>
            </a:br>
            <a:endParaRPr lang="es-SV" sz="2000" dirty="0"/>
          </a:p>
        </p:txBody>
      </p:sp>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14290"/>
            <a:ext cx="8572560" cy="4814910"/>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u="sng" dirty="0" smtClean="0"/>
              <a:t>d). PROPORCIONAR INFORMACION ADECUADA: </a:t>
            </a:r>
            <a:r>
              <a:rPr lang="es-SV" sz="2000" dirty="0" smtClean="0"/>
              <a:t>Para que la delegación sea exitosa debe darse información acerca de que, como, cuando, donde, y quien y porque. El individuo debe comprender la tarea y los resultados esperados de los recursos necesarios y saber a quien y cuando debe presentar los resultados.</a:t>
            </a:r>
            <a:br>
              <a:rPr lang="es-SV" sz="2000" dirty="0" smtClean="0"/>
            </a:br>
            <a:r>
              <a:rPr lang="es-SV" sz="2000" u="sng" dirty="0" smtClean="0"/>
              <a:t>E). MANTENER RETROALIMENTACION</a:t>
            </a:r>
            <a:r>
              <a:rPr lang="es-SV" sz="2000" dirty="0" smtClean="0"/>
              <a:t>: Brinda al subordinado los datos necesarios para establecer si la ejecución es correcta y las líneas de comunicación correcta aumenta la confianza en si mismo.</a:t>
            </a:r>
            <a:br>
              <a:rPr lang="es-SV" sz="2000" dirty="0" smtClean="0"/>
            </a:br>
            <a:r>
              <a:rPr lang="es-SV" sz="2000" u="sng" dirty="0" smtClean="0"/>
              <a:t>F). EVALUAR Y RECOMPENSAR EL DESEMPEÑO</a:t>
            </a:r>
            <a:r>
              <a:rPr lang="es-SV" sz="2000" dirty="0" smtClean="0"/>
              <a:t>: Al finalizar la tarea el gerente no debe evaluar los métodos empleados sino los resultados . Cuando los resultados no cumplen las expectativas, el gerente debe analizar los errores y las consecuencias. Cuando cumplan y sobrepasen las expectativas el gerente debe recompensar el trabajo bien hecho.</a:t>
            </a:r>
            <a:br>
              <a:rPr lang="es-SV" sz="2000" dirty="0" smtClean="0"/>
            </a:br>
            <a:r>
              <a:rPr lang="es-SV" sz="2000" u="sng" dirty="0" smtClean="0"/>
              <a:t/>
            </a:r>
            <a:br>
              <a:rPr lang="es-SV" sz="2000" u="sng" dirty="0" smtClean="0"/>
            </a:br>
            <a:r>
              <a:rPr lang="es-SV" sz="2000" u="sng" dirty="0" smtClean="0"/>
              <a:t>LOS ADMINISTRADORES EN LOS 3 NIVELES DE LA ORGANIZACIÓN:</a:t>
            </a:r>
            <a:br>
              <a:rPr lang="es-SV" sz="2000" u="sng" dirty="0" smtClean="0"/>
            </a:br>
            <a:r>
              <a:rPr lang="es-SV" sz="2000" u="sng" dirty="0" smtClean="0"/>
              <a:t/>
            </a:r>
            <a:br>
              <a:rPr lang="es-SV" sz="2000" u="sng" dirty="0" smtClean="0"/>
            </a:br>
            <a:r>
              <a:rPr lang="es-SV" sz="2000" u="sng" dirty="0" smtClean="0"/>
              <a:t>CENTRALIZACION VS DESENTRALIZACION:</a:t>
            </a:r>
            <a:endParaRPr lang="es-SV" sz="2000" u="sng" dirty="0"/>
          </a:p>
        </p:txBody>
      </p:sp>
    </p:spTree>
  </p:cSld>
  <p:clrMapOvr>
    <a:masterClrMapping/>
  </p:clrMapOvr>
  <p:transition>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214290"/>
            <a:ext cx="8477280" cy="4814910"/>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dirty="0" smtClean="0"/>
              <a:t>La centralización y la descentralización significa que la facultad de tomar decisiones es se localiza cerca de la cúpula de organización, descentralización indica que la facultad de tomar decisiones se desplaza a los niveles inferiores de la organización </a:t>
            </a:r>
            <a:br>
              <a:rPr lang="es-SV" sz="2000" dirty="0" smtClean="0"/>
            </a:br>
            <a:r>
              <a:rPr lang="es-SV" sz="2000" u="sng" dirty="0" smtClean="0"/>
              <a:t>DISTRIBUCIÓN DE LA AUTORIDAD Y LA RESPONSABILIDAD: </a:t>
            </a:r>
            <a:r>
              <a:rPr lang="es-SV" sz="2000" dirty="0" smtClean="0"/>
              <a:t>La jerarquía de la organización formal representa la distribución de la autoridad y la responsabilidad entre los diversos niveles de la estructura. En la organización existen personas que cumplen ordenes de otras en niveles mas elevados. En general el derecho de mandar disminuye a medida que se desciende en la estructura jerárquica. </a:t>
            </a:r>
            <a:br>
              <a:rPr lang="es-SV" sz="2000" dirty="0" smtClean="0"/>
            </a:br>
            <a:r>
              <a:rPr lang="es-SV" sz="2000" dirty="0" smtClean="0"/>
              <a:t/>
            </a:r>
            <a:br>
              <a:rPr lang="es-SV" sz="2000" dirty="0" smtClean="0"/>
            </a:br>
            <a:r>
              <a:rPr lang="es-SV" sz="2000" dirty="0" smtClean="0"/>
              <a:t>                                                             </a:t>
            </a:r>
            <a:r>
              <a:rPr lang="es-SV" sz="2000" u="sng" dirty="0" smtClean="0">
                <a:effectLst>
                  <a:outerShdw blurRad="38100" dist="38100" dir="2700000" algn="tl">
                    <a:srgbClr val="000000">
                      <a:alpha val="43137"/>
                    </a:srgbClr>
                  </a:outerShdw>
                </a:effectLst>
              </a:rPr>
              <a:t>EFICIENCIA Y EFICACIA</a:t>
            </a:r>
            <a:r>
              <a:rPr lang="es-SV" sz="2000" dirty="0" smtClean="0"/>
              <a:t/>
            </a:r>
            <a:br>
              <a:rPr lang="es-SV" sz="2000" dirty="0" smtClean="0"/>
            </a:br>
            <a:r>
              <a:rPr lang="es-SV" sz="2000" dirty="0" smtClean="0"/>
              <a:t/>
            </a:r>
            <a:br>
              <a:rPr lang="es-SV" sz="2000" dirty="0" smtClean="0"/>
            </a:br>
            <a:r>
              <a:rPr lang="es-SV" sz="2000" dirty="0" smtClean="0"/>
              <a:t>Trata de hacer las cosas lo mejor posible y aquí entran en juego aspectos creativos fuerza y dinamismo de loa valores de la dirección la integración de estos dos conceptos requiere un equipo integrado exclusivamente por idealistas o innovadores.</a:t>
            </a:r>
            <a:br>
              <a:rPr lang="es-SV" sz="2000" dirty="0" smtClean="0"/>
            </a:br>
            <a:r>
              <a:rPr lang="es-SV" sz="2000" dirty="0" smtClean="0"/>
              <a:t>La eficacia trata el área de la empresa que produce resultados.</a:t>
            </a:r>
            <a:br>
              <a:rPr lang="es-SV" sz="2000" dirty="0" smtClean="0"/>
            </a:br>
            <a:r>
              <a:rPr lang="es-SV" sz="2000" dirty="0" smtClean="0"/>
              <a:t>La eficiencia solo puede rendir resultados dentro del marco de su definición </a:t>
            </a:r>
            <a:br>
              <a:rPr lang="es-SV" sz="2000" dirty="0" smtClean="0"/>
            </a:br>
            <a:r>
              <a:rPr lang="es-SV" sz="2000" dirty="0" smtClean="0"/>
              <a:t/>
            </a:r>
            <a:br>
              <a:rPr lang="es-SV" sz="2000" dirty="0" smtClean="0"/>
            </a:br>
            <a:r>
              <a:rPr lang="es-SV" sz="2000" dirty="0" smtClean="0"/>
              <a:t/>
            </a:r>
            <a:br>
              <a:rPr lang="es-SV" sz="2000" dirty="0" smtClean="0"/>
            </a:br>
            <a:r>
              <a:rPr lang="es-SV" sz="2000" dirty="0" smtClean="0"/>
              <a:t/>
            </a:r>
            <a:br>
              <a:rPr lang="es-SV" sz="2000" dirty="0" smtClean="0"/>
            </a:br>
            <a:endParaRPr lang="es-SV" sz="2000" dirty="0"/>
          </a:p>
        </p:txBody>
      </p:sp>
    </p:spTree>
  </p:cSld>
  <p:clrMapOvr>
    <a:masterClrMapping/>
  </p:clrMapOvr>
  <p:transition>
    <p:pull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357166"/>
            <a:ext cx="8405842" cy="4672034"/>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u="sng" dirty="0" smtClean="0"/>
              <a:t>ELEMENTOS DE LA ORGANIZACIÓN </a:t>
            </a:r>
            <a:r>
              <a:rPr lang="es-SV" sz="2000" dirty="0" smtClean="0"/>
              <a:t/>
            </a:r>
            <a:br>
              <a:rPr lang="es-SV" sz="2000" dirty="0" smtClean="0"/>
            </a:br>
            <a:r>
              <a:rPr lang="es-SV" sz="2000" dirty="0" smtClean="0"/>
              <a:t>todos los gerentes deben logra </a:t>
            </a:r>
            <a:r>
              <a:rPr lang="es-SV" sz="2000" dirty="0" err="1" smtClean="0"/>
              <a:t>swus</a:t>
            </a:r>
            <a:r>
              <a:rPr lang="es-SV" sz="2000" dirty="0" smtClean="0"/>
              <a:t> objetivos por medio de los diversos recursos puestos a su disposición.</a:t>
            </a:r>
            <a:br>
              <a:rPr lang="es-SV" sz="2000" dirty="0" smtClean="0"/>
            </a:br>
            <a:r>
              <a:rPr lang="es-SV" sz="2000" dirty="0" smtClean="0"/>
              <a:t>La planificación de objetivos.</a:t>
            </a:r>
            <a:br>
              <a:rPr lang="es-SV" sz="2000" dirty="0" smtClean="0"/>
            </a:br>
            <a:r>
              <a:rPr lang="es-SV" sz="2000" dirty="0" smtClean="0"/>
              <a:t>El diseño de una estructura organizada. La selección y contratación de personal con la preparación adecuada. </a:t>
            </a:r>
            <a:br>
              <a:rPr lang="es-SV" sz="2000" dirty="0" smtClean="0"/>
            </a:br>
            <a:r>
              <a:rPr lang="es-SV" sz="2000" dirty="0" smtClean="0"/>
              <a:t>La evaluación de la organización con los niveles requeridos, controlar y dar los pasos necesarios para elevar la eficacia individual o de grupo. </a:t>
            </a:r>
            <a:br>
              <a:rPr lang="es-SV" sz="2000" dirty="0" smtClean="0"/>
            </a:br>
            <a:r>
              <a:rPr lang="es-SV" sz="2000" dirty="0" smtClean="0"/>
              <a:t>La coordinación y mantenimiento de la relaciones internas entre los distintos segmentos de la empresa.</a:t>
            </a:r>
            <a:br>
              <a:rPr lang="es-SV" sz="2000" dirty="0" smtClean="0"/>
            </a:br>
            <a:r>
              <a:rPr lang="es-SV" sz="2000" u="sng" dirty="0" smtClean="0"/>
              <a:t>ANALISIS DE LA EFICASIA:</a:t>
            </a:r>
            <a:r>
              <a:rPr lang="es-SV" sz="2000" dirty="0" smtClean="0"/>
              <a:t/>
            </a:r>
            <a:br>
              <a:rPr lang="es-SV" sz="2000" dirty="0" smtClean="0"/>
            </a:br>
            <a:r>
              <a:rPr lang="es-SV" sz="2000" dirty="0" smtClean="0"/>
              <a:t>Es un chequeo de plan de márquetin y las previsiones de venta . Se pueden comparar las inversiones económicas en  publicidad gastos de vendedores etc. .</a:t>
            </a:r>
            <a:br>
              <a:rPr lang="es-SV" sz="2000" dirty="0" smtClean="0"/>
            </a:br>
            <a:r>
              <a:rPr lang="es-SV" sz="2000" dirty="0" smtClean="0"/>
              <a:t>Sin embargo sobre este tema se han realizado diversas investigaciones en razón a su importancia para conocer la realidad de la gestión empresarial la obtención de estos datos para un posterior análisis son :</a:t>
            </a:r>
            <a:br>
              <a:rPr lang="es-SV" sz="2000" dirty="0" smtClean="0"/>
            </a:br>
            <a:r>
              <a:rPr lang="es-SV" sz="2000" dirty="0" smtClean="0"/>
              <a:t>la presencia en el mercado de otros competidores </a:t>
            </a:r>
            <a:endParaRPr lang="es-SV" sz="2000" dirty="0"/>
          </a:p>
        </p:txBody>
      </p:sp>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1285860"/>
            <a:ext cx="8120090" cy="3743340"/>
          </a:xfrm>
        </p:spPr>
        <p:style>
          <a:lnRef idx="1">
            <a:schemeClr val="dk1"/>
          </a:lnRef>
          <a:fillRef idx="3">
            <a:schemeClr val="dk1"/>
          </a:fillRef>
          <a:effectRef idx="2">
            <a:schemeClr val="dk1"/>
          </a:effectRef>
          <a:fontRef idx="minor">
            <a:schemeClr val="lt1"/>
          </a:fontRef>
        </p:style>
        <p:txBody>
          <a:bodyPr>
            <a:normAutofit/>
          </a:bodyPr>
          <a:lstStyle/>
          <a:p>
            <a:r>
              <a:rPr lang="es-SV" sz="2400" dirty="0" smtClean="0"/>
              <a:t>_</a:t>
            </a:r>
            <a:r>
              <a:rPr lang="es-SV" sz="2400" u="sng" dirty="0" smtClean="0"/>
              <a:t>INTEGRANTES:</a:t>
            </a:r>
            <a:r>
              <a:rPr lang="es-SV" sz="2400" dirty="0" smtClean="0"/>
              <a:t/>
            </a:r>
            <a:br>
              <a:rPr lang="es-SV" sz="2400" dirty="0" smtClean="0"/>
            </a:br>
            <a:r>
              <a:rPr lang="es-SV" sz="2400" dirty="0" smtClean="0"/>
              <a:t/>
            </a:r>
            <a:br>
              <a:rPr lang="es-SV" sz="2400" dirty="0" smtClean="0"/>
            </a:br>
            <a:r>
              <a:rPr lang="es-SV" sz="2400" dirty="0" smtClean="0"/>
              <a:t>_CLEIDI</a:t>
            </a:r>
            <a:br>
              <a:rPr lang="es-SV" sz="2400" dirty="0" smtClean="0"/>
            </a:br>
            <a:r>
              <a:rPr lang="es-SV" sz="2400" dirty="0" smtClean="0"/>
              <a:t>_MARIA ANITA</a:t>
            </a:r>
            <a:br>
              <a:rPr lang="es-SV" sz="2400" dirty="0" smtClean="0"/>
            </a:br>
            <a:r>
              <a:rPr lang="es-SV" sz="2400" dirty="0" smtClean="0"/>
              <a:t>_NELLY</a:t>
            </a:r>
            <a:br>
              <a:rPr lang="es-SV" sz="2400" dirty="0" smtClean="0"/>
            </a:br>
            <a:r>
              <a:rPr lang="es-SV" sz="2400" dirty="0" smtClean="0"/>
              <a:t>_LORENA</a:t>
            </a:r>
            <a:endParaRPr lang="es-SV" sz="2400"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214290"/>
            <a:ext cx="8405842" cy="4814910"/>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dirty="0" smtClean="0"/>
              <a:t>Los cambios en las cambios en las tendencias de la economía de escala los cambios inesperados del gusto o predilección. </a:t>
            </a:r>
            <a:br>
              <a:rPr lang="es-SV" sz="2000" dirty="0" smtClean="0"/>
            </a:br>
            <a:r>
              <a:rPr lang="es-SV" sz="2000" dirty="0" smtClean="0"/>
              <a:t>La diferencia de los precios de venta fijados por la  competencia.</a:t>
            </a:r>
            <a:br>
              <a:rPr lang="es-SV" sz="2000" dirty="0" smtClean="0"/>
            </a:br>
            <a:r>
              <a:rPr lang="es-SV" sz="2000" dirty="0" smtClean="0"/>
              <a:t>Existen estadísticas operacionales para identificar y valorar estos factores, si embargo su complejidad matemática hace que estos trabajos sean difíciles de realizar. </a:t>
            </a:r>
            <a:br>
              <a:rPr lang="es-SV" sz="2000" dirty="0" smtClean="0"/>
            </a:br>
            <a:r>
              <a:rPr lang="es-SV" sz="2000" dirty="0" smtClean="0"/>
              <a:t/>
            </a:r>
            <a:br>
              <a:rPr lang="es-SV" sz="2000" dirty="0" smtClean="0"/>
            </a:br>
            <a:r>
              <a:rPr lang="es-SV" sz="2000" u="sng" dirty="0" smtClean="0"/>
              <a:t>ASPECTOS DE LA EFICIENCIA. </a:t>
            </a:r>
            <a:r>
              <a:rPr lang="es-SV" sz="2000" dirty="0" smtClean="0"/>
              <a:t/>
            </a:r>
            <a:br>
              <a:rPr lang="es-SV" sz="2000" dirty="0" smtClean="0"/>
            </a:br>
            <a:r>
              <a:rPr lang="es-SV" sz="2000" dirty="0" smtClean="0"/>
              <a:t/>
            </a:r>
            <a:br>
              <a:rPr lang="es-SV" sz="2000" dirty="0" smtClean="0"/>
            </a:br>
            <a:r>
              <a:rPr lang="es-SV" sz="2000" u="sng" dirty="0" smtClean="0"/>
              <a:t>CONTEXTO ECONOMICO: </a:t>
            </a:r>
            <a:r>
              <a:rPr lang="es-SV" sz="2000" dirty="0" smtClean="0"/>
              <a:t>Los presupuestos para los departamentos son previamente preparados y luego aprobados por los distintos responsables a lo cuales afecta  los directores de departamentos tienen la responsabilidades de  mantener  los gastos asignados dentro de los limites acordados.</a:t>
            </a:r>
            <a:br>
              <a:rPr lang="es-SV" sz="2000" dirty="0" smtClean="0"/>
            </a:br>
            <a:r>
              <a:rPr lang="es-SV" sz="2000" dirty="0" smtClean="0"/>
              <a:t>El control presupuestario consiste en una comparación de los costos resultantes con los previstos. Al final de cada periodo  los costos finales comparados con los presupuestos y se analizan con las  variaciones o desviaciones que se han producido.</a:t>
            </a:r>
            <a:br>
              <a:rPr lang="es-SV" sz="2000" dirty="0" smtClean="0"/>
            </a:br>
            <a:endParaRPr lang="es-SV" sz="2000"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14290"/>
            <a:ext cx="8477280" cy="4814910"/>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u="sng" dirty="0" smtClean="0"/>
              <a:t>CONTEXTO GERENCIAL.</a:t>
            </a:r>
            <a:r>
              <a:rPr lang="es-SV" sz="2000" dirty="0" smtClean="0"/>
              <a:t/>
            </a:r>
            <a:br>
              <a:rPr lang="es-SV" sz="2000" dirty="0" smtClean="0"/>
            </a:br>
            <a:r>
              <a:rPr lang="es-SV" sz="2000" dirty="0" smtClean="0"/>
              <a:t>La eficiencia de la gerencia lo hemos tratado de una forma muy amplia pero debemos hacer énfasis  en : </a:t>
            </a:r>
            <a:br>
              <a:rPr lang="es-SV" sz="2000" dirty="0" smtClean="0"/>
            </a:br>
            <a:r>
              <a:rPr lang="es-SV" sz="2000" dirty="0" smtClean="0"/>
              <a:t>uso del tiempo y del esfuerzo y de la forma posible . </a:t>
            </a:r>
            <a:br>
              <a:rPr lang="es-SV" sz="2000" dirty="0" smtClean="0"/>
            </a:br>
            <a:r>
              <a:rPr lang="es-SV" sz="2000" dirty="0" smtClean="0"/>
              <a:t>La calidad de la toma de decisiones y de los procedimientos del control.</a:t>
            </a:r>
            <a:br>
              <a:rPr lang="es-SV" sz="2000" dirty="0" smtClean="0"/>
            </a:br>
            <a:r>
              <a:rPr lang="es-SV" sz="2000" dirty="0" smtClean="0"/>
              <a:t>El área de los recursos humanos.</a:t>
            </a:r>
            <a:br>
              <a:rPr lang="es-SV" sz="2000" dirty="0" smtClean="0"/>
            </a:br>
            <a:r>
              <a:rPr lang="es-SV" sz="2000" dirty="0" smtClean="0"/>
              <a:t/>
            </a:r>
            <a:br>
              <a:rPr lang="es-SV" sz="2000" dirty="0" smtClean="0"/>
            </a:br>
            <a:r>
              <a:rPr lang="es-SV" sz="2000" u="sng" dirty="0" smtClean="0"/>
              <a:t>CONTEXTO ORGANIZATIVO.</a:t>
            </a:r>
            <a:r>
              <a:rPr lang="es-SV" sz="2000" dirty="0" smtClean="0"/>
              <a:t/>
            </a:r>
            <a:br>
              <a:rPr lang="es-SV" sz="2000" dirty="0" smtClean="0"/>
            </a:br>
            <a:r>
              <a:rPr lang="es-SV" sz="2000" dirty="0" smtClean="0"/>
              <a:t>Los problemas de eficiencia organizativa pueden surgir en cualquier  situación debido a estructuras inadecuadas por crecer demasiado a prisa cambios en la tecnología o otras modificaciones.</a:t>
            </a:r>
            <a:br>
              <a:rPr lang="es-SV" sz="2000" dirty="0" smtClean="0"/>
            </a:br>
            <a:r>
              <a:rPr lang="es-SV" sz="2000" dirty="0" smtClean="0"/>
              <a:t>Otros problemas provienen de tenciones  nerviosas que pueden dilatar  o retrasar las comunicaciones internas lo que complementa la complejidad de las mismas.</a:t>
            </a:r>
            <a:br>
              <a:rPr lang="es-SV" sz="2000" dirty="0" smtClean="0"/>
            </a:br>
            <a:r>
              <a:rPr lang="es-SV" sz="2000" dirty="0" smtClean="0"/>
              <a:t> Una empresa en continua evolución debe vigilar la dimensión de su estructura para poder enfrentarse a las demandas que le son requeridas.</a:t>
            </a:r>
            <a:br>
              <a:rPr lang="es-SV" sz="2000" dirty="0" smtClean="0"/>
            </a:br>
            <a:r>
              <a:rPr lang="es-SV" sz="2000" dirty="0" smtClean="0"/>
              <a:t>Existen otros problemas  frecuentes dentro de  algunas  organizaciones como:</a:t>
            </a:r>
            <a:br>
              <a:rPr lang="es-SV" sz="2000" dirty="0" smtClean="0"/>
            </a:br>
            <a:r>
              <a:rPr lang="es-SV" sz="2000" dirty="0" smtClean="0"/>
              <a:t>empresa mal definida, con políticas discrepantes.</a:t>
            </a:r>
            <a:br>
              <a:rPr lang="es-SV" sz="2000" dirty="0" smtClean="0"/>
            </a:br>
            <a:endParaRPr lang="es-SV" sz="2000" dirty="0"/>
          </a:p>
        </p:txBody>
      </p:sp>
    </p:spTree>
  </p:cSld>
  <p:clrMapOvr>
    <a:masterClrMapping/>
  </p:clrMapOvr>
  <p:transition>
    <p:wedg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14290"/>
            <a:ext cx="8477280" cy="4814910"/>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dirty="0" smtClean="0"/>
              <a:t>Inadecuada integración de especialistas funcionales.</a:t>
            </a:r>
            <a:br>
              <a:rPr lang="es-SV" sz="2000" dirty="0" smtClean="0"/>
            </a:br>
            <a:r>
              <a:rPr lang="es-SV" sz="2000" dirty="0" smtClean="0"/>
              <a:t>Comunicaciones deficientemente coordinadas.</a:t>
            </a:r>
            <a:br>
              <a:rPr lang="es-SV" sz="2000" dirty="0" smtClean="0"/>
            </a:br>
            <a:r>
              <a:rPr lang="es-SV" sz="2000" dirty="0" smtClean="0"/>
              <a:t>Insuficiente descentralización de las decisiones.</a:t>
            </a:r>
            <a:br>
              <a:rPr lang="es-SV" sz="2000" dirty="0" smtClean="0"/>
            </a:br>
            <a:r>
              <a:rPr lang="es-SV" sz="2000" dirty="0" smtClean="0"/>
              <a:t>Empresa bien orientada, pero mal explotada, o al inversa.</a:t>
            </a:r>
            <a:br>
              <a:rPr lang="es-SV" sz="2000" dirty="0" smtClean="0"/>
            </a:br>
            <a:r>
              <a:rPr lang="es-SV" sz="2000" dirty="0" smtClean="0"/>
              <a:t> Funciones y responsabilidades mal definidas.</a:t>
            </a:r>
            <a:br>
              <a:rPr lang="es-SV" sz="2000" dirty="0" smtClean="0"/>
            </a:br>
            <a:r>
              <a:rPr lang="es-SV" sz="2000" dirty="0" smtClean="0"/>
              <a:t>Todos estos son factores ineficaces dentro de la empresa y requiere de dirección general detecte cualquier cambio que se produzca.</a:t>
            </a:r>
            <a:br>
              <a:rPr lang="es-SV" sz="2000" dirty="0" smtClean="0"/>
            </a:br>
            <a:r>
              <a:rPr lang="es-SV" sz="2000" dirty="0" smtClean="0"/>
              <a:t/>
            </a:r>
            <a:br>
              <a:rPr lang="es-SV" sz="2000" dirty="0" smtClean="0"/>
            </a:br>
            <a:r>
              <a:rPr lang="es-SV" sz="2000" dirty="0" smtClean="0"/>
              <a:t>                                </a:t>
            </a:r>
            <a:r>
              <a:rPr lang="es-SV" sz="2000" u="sng" dirty="0" smtClean="0"/>
              <a:t>PRINCIPIOS BASICOS DE  ORGANIZACIÓN:</a:t>
            </a:r>
            <a:r>
              <a:rPr lang="es-SV" sz="2000" dirty="0" smtClean="0"/>
              <a:t/>
            </a:r>
            <a:br>
              <a:rPr lang="es-SV" sz="2000" dirty="0" smtClean="0"/>
            </a:br>
            <a:r>
              <a:rPr lang="es-SV" sz="2000" dirty="0" smtClean="0"/>
              <a:t/>
            </a:r>
            <a:br>
              <a:rPr lang="es-SV" sz="2000" dirty="0" smtClean="0"/>
            </a:br>
            <a:r>
              <a:rPr lang="es-SV" sz="2000" u="sng" dirty="0" smtClean="0"/>
              <a:t>DIVISION DEL TRABAJO: </a:t>
            </a:r>
            <a:r>
              <a:rPr lang="es-SV" sz="2000" dirty="0" smtClean="0"/>
              <a:t>Consiste en descomponer un proceso complejo en una serie de pequeñas tareas lo importante es que cada persona  pueda producir la mayor cantidad de unidades, los objetivos que solo podría lograrse   mediante la automatización relativa de la actividad humana.</a:t>
            </a:r>
            <a:br>
              <a:rPr lang="es-SV" sz="2000" dirty="0" smtClean="0"/>
            </a:br>
            <a:r>
              <a:rPr lang="es-SV" sz="2000" u="sng" dirty="0" smtClean="0"/>
              <a:t>DEPARTAMENTALIZACION: </a:t>
            </a:r>
            <a:r>
              <a:rPr lang="es-SV" sz="2000" dirty="0" smtClean="0"/>
              <a:t>Los gerentes con el objeto de seguir la pista de esta maraña suelen preparar un organigrama que describe  la forma que se divide el trabajo.</a:t>
            </a:r>
            <a:br>
              <a:rPr lang="es-SV" sz="2000" dirty="0" smtClean="0"/>
            </a:br>
            <a:endParaRPr lang="es-SV" sz="2000" dirty="0"/>
          </a:p>
        </p:txBody>
      </p:sp>
    </p:spTree>
  </p:cSld>
  <p:clrMapOvr>
    <a:masterClrMapping/>
  </p:clrMapOvr>
  <p:transition>
    <p:split orient="vert" dir="in"/>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142852"/>
            <a:ext cx="8477280" cy="4886348"/>
          </a:xfrm>
        </p:spPr>
        <p:style>
          <a:lnRef idx="0">
            <a:schemeClr val="dk1"/>
          </a:lnRef>
          <a:fillRef idx="3">
            <a:schemeClr val="dk1"/>
          </a:fillRef>
          <a:effectRef idx="3">
            <a:schemeClr val="dk1"/>
          </a:effectRef>
          <a:fontRef idx="minor">
            <a:schemeClr val="lt1"/>
          </a:fontRef>
        </p:style>
        <p:txBody>
          <a:bodyPr>
            <a:normAutofit/>
          </a:bodyPr>
          <a:lstStyle/>
          <a:p>
            <a:r>
              <a:rPr lang="es-SV" sz="2000" u="sng" dirty="0" smtClean="0"/>
              <a:t>ESPECIALIZACION: </a:t>
            </a:r>
            <a:r>
              <a:rPr lang="es-SV" sz="2000" dirty="0" smtClean="0"/>
              <a:t>Permite incrementar la cantidad y la calidad de la producción  la especialización del trabajo propuesta por la administración científica fue  una manera de disminuir y aumentar la eficiencia.</a:t>
            </a:r>
            <a:br>
              <a:rPr lang="es-SV" sz="2000" dirty="0" smtClean="0"/>
            </a:br>
            <a:r>
              <a:rPr lang="es-SV" sz="2000" u="sng" dirty="0" smtClean="0"/>
              <a:t>JERARQUIA: </a:t>
            </a:r>
            <a:r>
              <a:rPr lang="es-SV" sz="2000" dirty="0" smtClean="0"/>
              <a:t>En toda organización formal existe un jerarquía por escalas , estratos  o niveles de autoridad a medida  que asciende  en la escala Jerárquica, aumenta la autoridad de quien desempeña el cargo.</a:t>
            </a:r>
            <a:br>
              <a:rPr lang="es-SV" sz="2000" dirty="0" smtClean="0"/>
            </a:br>
            <a:r>
              <a:rPr lang="es-SV" sz="2000" u="sng" dirty="0" smtClean="0"/>
              <a:t>LA AUTORIDAD SE DISTINGUE  POR 3 CARACTERISTICAS</a:t>
            </a:r>
            <a:r>
              <a:rPr lang="es-SV" sz="2000" dirty="0" smtClean="0"/>
              <a:t>. </a:t>
            </a:r>
            <a:br>
              <a:rPr lang="es-SV" sz="2000" dirty="0" smtClean="0"/>
            </a:br>
            <a:r>
              <a:rPr lang="es-SV" sz="2000" dirty="0" smtClean="0"/>
              <a:t>1.la autoridad de los administradores se deriva de los cargos que ocupan.</a:t>
            </a:r>
            <a:br>
              <a:rPr lang="es-SV" sz="2000" dirty="0" smtClean="0"/>
            </a:br>
            <a:r>
              <a:rPr lang="es-SV" sz="2000" dirty="0" smtClean="0"/>
              <a:t>2.los subordinados aceptan la autoridad de los superiores porque creen  que tienen derecho legitimo.</a:t>
            </a:r>
            <a:br>
              <a:rPr lang="es-SV" sz="2000" dirty="0" smtClean="0"/>
            </a:br>
            <a:r>
              <a:rPr lang="es-SV" sz="2000" dirty="0" smtClean="0"/>
              <a:t>3.la autoridad vale la cúpula a lavase de la organización.</a:t>
            </a:r>
            <a:br>
              <a:rPr lang="es-SV" sz="2000" dirty="0" smtClean="0"/>
            </a:br>
            <a:r>
              <a:rPr lang="es-SV" sz="2000" dirty="0" smtClean="0"/>
              <a:t>Las técnicas de delegación de autoridad son las siguientes.</a:t>
            </a:r>
            <a:br>
              <a:rPr lang="es-SV" sz="2000" dirty="0" smtClean="0"/>
            </a:br>
            <a:r>
              <a:rPr lang="es-SV" sz="2000" dirty="0" smtClean="0"/>
              <a:t>1.delegar la tarea completa:</a:t>
            </a:r>
            <a:br>
              <a:rPr lang="es-SV" sz="2000" dirty="0" smtClean="0"/>
            </a:br>
            <a:r>
              <a:rPr lang="es-SV" sz="2000" dirty="0" smtClean="0"/>
              <a:t>el gerente debe delegar una  tarea  entera a una persona  y exigir una mayor iniciativa  permite  al gerente controlar mejor los resultados.  </a:t>
            </a:r>
            <a:endParaRPr lang="es-SV" sz="2000" dirty="0"/>
          </a:p>
        </p:txBody>
      </p:sp>
    </p:spTree>
  </p:cSld>
  <p:clrMapOvr>
    <a:masterClrMapping/>
  </p:clrMapOvr>
  <p:transition>
    <p:pull dir="l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85728"/>
            <a:ext cx="8477280" cy="4743472"/>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dirty="0" smtClean="0"/>
              <a:t>2. Delegar en la persona adecuada:</a:t>
            </a:r>
            <a:br>
              <a:rPr lang="es-SV" sz="2000" dirty="0" smtClean="0"/>
            </a:br>
            <a:r>
              <a:rPr lang="es-SV" sz="2000" dirty="0" smtClean="0"/>
              <a:t>todas las personas  no tienen las mismas capacidades y la mismas  motivaciones .</a:t>
            </a:r>
            <a:br>
              <a:rPr lang="es-SV" sz="2000" dirty="0" smtClean="0"/>
            </a:br>
            <a:r>
              <a:rPr lang="es-SV" sz="2000" dirty="0" smtClean="0"/>
              <a:t>3.delegar responsabilidad  y autoridad: </a:t>
            </a:r>
            <a:br>
              <a:rPr lang="es-SV" sz="2000" dirty="0" smtClean="0"/>
            </a:br>
            <a:r>
              <a:rPr lang="es-SV" sz="2000" dirty="0" smtClean="0"/>
              <a:t>el individuo debe responsabilizarse  de la ejecución de la tarea  y autoridad para llevar acabo de lo mejor.</a:t>
            </a:r>
            <a:br>
              <a:rPr lang="es-SV" sz="2000" dirty="0" smtClean="0"/>
            </a:br>
            <a:r>
              <a:rPr lang="es-SV" sz="2000" dirty="0" smtClean="0"/>
              <a:t>4.proporcionar información adecuada: </a:t>
            </a:r>
            <a:br>
              <a:rPr lang="es-SV" sz="2000" dirty="0" smtClean="0"/>
            </a:br>
            <a:r>
              <a:rPr lang="es-SV" sz="2000" dirty="0" smtClean="0"/>
              <a:t>debe darse información  acerca de que , como , cuando, donde, quien y porque.</a:t>
            </a:r>
            <a:br>
              <a:rPr lang="es-SV" sz="2000" dirty="0" smtClean="0"/>
            </a:br>
            <a:r>
              <a:rPr lang="es-SV" sz="2000" dirty="0" smtClean="0"/>
              <a:t>5. mantener retroalimentación:</a:t>
            </a:r>
            <a:br>
              <a:rPr lang="es-SV" sz="2000" dirty="0" smtClean="0"/>
            </a:br>
            <a:r>
              <a:rPr lang="es-SV" sz="2000" dirty="0" smtClean="0"/>
              <a:t>abre líneas directas de  comunicación con el subordinado  para responder preguntas sin ejerce control.</a:t>
            </a:r>
            <a:br>
              <a:rPr lang="es-SV" sz="2000" dirty="0" smtClean="0"/>
            </a:br>
            <a:r>
              <a:rPr lang="es-SV" sz="2000" dirty="0" smtClean="0"/>
              <a:t>6.evaluar y recompensar el desempeño:</a:t>
            </a:r>
            <a:br>
              <a:rPr lang="es-SV" sz="2000" dirty="0" smtClean="0"/>
            </a:br>
            <a:r>
              <a:rPr lang="es-SV" sz="2000" dirty="0" smtClean="0"/>
              <a:t>el gerente no debe evaluar los métodos empleados, sino los resultados.</a:t>
            </a:r>
            <a:br>
              <a:rPr lang="es-SV" sz="2000" dirty="0" smtClean="0"/>
            </a:br>
            <a:r>
              <a:rPr lang="es-SV" sz="2000" dirty="0" smtClean="0"/>
              <a:t>7.cuanto mas grande   sea la organización, tiende a tener mas nivel en su estructura  jerárquica.</a:t>
            </a:r>
            <a:br>
              <a:rPr lang="es-SV" sz="2000" dirty="0" smtClean="0"/>
            </a:br>
            <a:r>
              <a:rPr lang="es-SV" sz="2000" dirty="0" smtClean="0"/>
              <a:t>En la actualidad las empresas intentan reducir sus niveles jerárquicos para conformar una organización mas sencilla acercar la base a la cúpula y hacer la mas competitiva en un mundo de cambios y transformaciones mas constantes.  </a:t>
            </a:r>
            <a:br>
              <a:rPr lang="es-SV" sz="2000" dirty="0" smtClean="0"/>
            </a:br>
            <a:endParaRPr lang="es-SV" sz="2000" dirty="0"/>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2844" y="214290"/>
            <a:ext cx="8691594" cy="4957786"/>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u="sng" dirty="0" smtClean="0"/>
              <a:t>PLANEACION: </a:t>
            </a:r>
            <a:r>
              <a:rPr lang="es-SV" sz="2000" dirty="0" smtClean="0"/>
              <a:t>Esta determina de modo anticipado los objetivos a corto plazo y largo plazo, y escoger el mejor curso de  acción para alcanzarlo.</a:t>
            </a:r>
            <a:br>
              <a:rPr lang="es-SV" sz="2000" dirty="0" smtClean="0"/>
            </a:br>
            <a:r>
              <a:rPr lang="es-SV" sz="2000" u="sng" dirty="0" smtClean="0"/>
              <a:t>DIRECCION: </a:t>
            </a:r>
            <a:r>
              <a:rPr lang="es-SV" sz="2000" dirty="0" smtClean="0"/>
              <a:t>su papel es ejecutar o poner en marcha las actividades, dar acción  y dinamizar la empresa  va relacionada directamente  con los recursos humanos.</a:t>
            </a:r>
            <a:br>
              <a:rPr lang="es-SV" sz="2000" dirty="0" smtClean="0"/>
            </a:br>
            <a:r>
              <a:rPr lang="es-SV" sz="2000" dirty="0" smtClean="0"/>
              <a:t>La función de dirección  se encarga de orientar la actividad de las personas para alcanzar los objetivos propuestos  por la organización.</a:t>
            </a:r>
            <a:br>
              <a:rPr lang="es-SV" sz="2000" dirty="0" smtClean="0"/>
            </a:br>
            <a:r>
              <a:rPr lang="es-SV" sz="2000" dirty="0" smtClean="0"/>
              <a:t>Para que la planificación y la organización  puedan ser eficaces  los administradores deben tener relaciones interpersonales con sus subordinados, estas relaciones deberán ser dinámicas y comunicadas con liderazgo.</a:t>
            </a:r>
            <a:br>
              <a:rPr lang="es-SV" sz="2000" dirty="0" smtClean="0"/>
            </a:br>
            <a:r>
              <a:rPr lang="es-SV" sz="2000" u="sng" dirty="0" smtClean="0"/>
              <a:t>COBERTURA DE LA PROYECCION.</a:t>
            </a:r>
            <a:r>
              <a:rPr lang="es-SV" sz="2000" dirty="0" smtClean="0"/>
              <a:t/>
            </a:r>
            <a:br>
              <a:rPr lang="es-SV" sz="2000" dirty="0" smtClean="0"/>
            </a:br>
            <a:r>
              <a:rPr lang="es-SV" sz="2000" u="sng" dirty="0" smtClean="0"/>
              <a:t>DIRECCION GLOBAL: </a:t>
            </a:r>
            <a:r>
              <a:rPr lang="es-SV" sz="2000" dirty="0" smtClean="0"/>
              <a:t>Abarca a la empresa en su totalidad concierne  al presidente de la empresa y a cada director en su respectiva area.</a:t>
            </a:r>
            <a:br>
              <a:rPr lang="es-SV" sz="2000" dirty="0" smtClean="0"/>
            </a:br>
            <a:r>
              <a:rPr lang="es-SV" sz="2000" u="sng" dirty="0" smtClean="0"/>
              <a:t>DIRECCION  DEPARTAMENTAL: </a:t>
            </a:r>
            <a:r>
              <a:rPr lang="es-SV" sz="2000" dirty="0" smtClean="0"/>
              <a:t>Abarca cada departamento de la empresa, corresponde al nivel tactico de la empresa.</a:t>
            </a:r>
            <a:br>
              <a:rPr lang="es-SV" sz="2000" dirty="0" smtClean="0"/>
            </a:br>
            <a:r>
              <a:rPr lang="es-SV" sz="2000" u="sng" dirty="0" smtClean="0"/>
              <a:t>CONTROL .</a:t>
            </a:r>
            <a:r>
              <a:rPr lang="es-SV" sz="2000" dirty="0" smtClean="0"/>
              <a:t/>
            </a:r>
            <a:br>
              <a:rPr lang="es-SV" sz="2000" dirty="0" smtClean="0"/>
            </a:br>
            <a:r>
              <a:rPr lang="es-SV" sz="2000" dirty="0" smtClean="0"/>
              <a:t>Sus tres principales significados son :</a:t>
            </a:r>
            <a:endParaRPr lang="es-SV" sz="2000" dirty="0"/>
          </a:p>
        </p:txBody>
      </p:sp>
    </p:spTree>
  </p:cSld>
  <p:clrMapOvr>
    <a:masterClrMapping/>
  </p:clrMapOvr>
  <p:transition>
    <p:diamon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243514"/>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u="sng" dirty="0" smtClean="0"/>
              <a:t>CONTROL COMO FUNCION RESTRICTIVA  Y </a:t>
            </a:r>
            <a:r>
              <a:rPr lang="es-SV" sz="2000" u="sng" dirty="0" err="1" smtClean="0"/>
              <a:t>COERCITIVAS:</a:t>
            </a:r>
            <a:r>
              <a:rPr lang="es-SV" sz="2000" dirty="0" err="1" smtClean="0"/>
              <a:t>Es</a:t>
            </a:r>
            <a:r>
              <a:rPr lang="es-SV" sz="2000" dirty="0" smtClean="0"/>
              <a:t> el denominado control social aplicado en las organizaciones  y en la sociedad para prohibir el individualismo y las libertades de las personas.</a:t>
            </a:r>
            <a:br>
              <a:rPr lang="es-SV" sz="2000" dirty="0" smtClean="0"/>
            </a:br>
            <a:r>
              <a:rPr lang="es-SV" sz="2000" u="sng" dirty="0" smtClean="0"/>
              <a:t>CONTROL COMO SISTEMAS  AUTOMATICA  DE REGULACION: </a:t>
            </a:r>
            <a:r>
              <a:rPr lang="es-SV" sz="2000" dirty="0" smtClean="0"/>
              <a:t>Utilizado con el fin de mantener un sistema en funcionamiento detectando  posibles irregularidades.</a:t>
            </a:r>
            <a:br>
              <a:rPr lang="es-SV" sz="2000" dirty="0" smtClean="0"/>
            </a:br>
            <a:r>
              <a:rPr lang="es-SV" sz="2000" u="sng" dirty="0" smtClean="0"/>
              <a:t>CONTROL COMO FUNCION ADMINISTRATIVA: </a:t>
            </a:r>
            <a:r>
              <a:rPr lang="es-SV" sz="2000" dirty="0" smtClean="0"/>
              <a:t>Forma parte del proceso administrativo, la organización y la dirección. La finalidad del control es asegurar el logro de los objetivos re comprobar si la actividad controlada esta alcanzada.</a:t>
            </a:r>
            <a:br>
              <a:rPr lang="es-SV" sz="2000" dirty="0" smtClean="0"/>
            </a:br>
            <a:r>
              <a:rPr lang="es-SV" sz="2000" u="sng" dirty="0" smtClean="0"/>
              <a:t>DIFERENCIASION E INTEGRACION:</a:t>
            </a:r>
            <a:r>
              <a:rPr lang="es-SV" sz="2000" dirty="0" smtClean="0"/>
              <a:t/>
            </a:r>
            <a:br>
              <a:rPr lang="es-SV" sz="2000" dirty="0" smtClean="0"/>
            </a:br>
            <a:r>
              <a:rPr lang="es-SV" sz="2000" dirty="0" smtClean="0"/>
              <a:t>La coordinación es un complemento, incluso un contrapeso para la división del trabajo y la especialización del trabajo. La coordinación  entraña volver a reunir a la gente con el propósito de asegurar que las relaciones del trabajo puedan contribuir a las metas organizacionales  la percepción del tiempo influye sobre un tipo de diferenciación por ejemplo  en producción donde las personas  por regla general  tienen que tomar decisiones rápidas , estas podían favorecer un a comunicación un tanto abrupta y res puestas bien claras  quizás necesitan normas muy especificas para los resultados  en el departamento pueden existir normas mas generales. </a:t>
            </a:r>
            <a:endParaRPr lang="es-SV" sz="2000"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14290"/>
            <a:ext cx="8548718" cy="4814910"/>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dirty="0" smtClean="0"/>
              <a:t>Las diferencias pueden  producir conflictos entre las personas, sin embargo la solución constructiva de conflictos es muy saludable  para las operaciones es muy saludable para las operaciones de una organización.</a:t>
            </a:r>
            <a:br>
              <a:rPr lang="es-SV" sz="2000" dirty="0" smtClean="0"/>
            </a:br>
            <a:r>
              <a:rPr lang="es-SV" sz="2000" u="sng" dirty="0" smtClean="0"/>
              <a:t>BASES PARA EL AGRUPAMIENTO. </a:t>
            </a:r>
            <a:r>
              <a:rPr lang="es-SV" sz="2000" dirty="0" smtClean="0"/>
              <a:t>Existen 6 bases que son:</a:t>
            </a:r>
            <a:br>
              <a:rPr lang="es-SV" sz="2000" dirty="0" smtClean="0"/>
            </a:br>
            <a:r>
              <a:rPr lang="es-SV" sz="2000" dirty="0" smtClean="0"/>
              <a:t>a). Agrupamiento por  conocimiento y destreza: Las posiciones pueden ser agrupadas  de acuerdo con los conocimientos y destrezas especiales  que sus miembros traen al cargo. El agrupamiento  puede basarse  también en nivel de conocimiento y destreza  por ejemplo puede crearse diferentes actividades para albergar: artesanos, periodistas, o simplemente trabajadores calificados y no calificados. </a:t>
            </a:r>
            <a:br>
              <a:rPr lang="es-SV" sz="2000" dirty="0" smtClean="0"/>
            </a:br>
            <a:r>
              <a:rPr lang="es-SV" sz="2000" dirty="0" smtClean="0"/>
              <a:t>B). Agrupamiento por proceso de trabajo y función :el trabajo también puede ser  agrupado de  acuerdo a su función básica en la organizasen  para adquirir suministros, conseguir capital, generar investigación producir comida en la cafetería, u otra cosa.</a:t>
            </a:r>
            <a:br>
              <a:rPr lang="es-SV" sz="2000" dirty="0" smtClean="0"/>
            </a:br>
            <a:r>
              <a:rPr lang="es-SV" sz="2000" dirty="0" smtClean="0"/>
              <a:t>C).agrupamiento por tiempo :los grupos pueden formarse de acuerdo cuando es echo el trabajo . Diferentes unidades hace el mismo trabajo  pero en distinto tiempo.</a:t>
            </a:r>
            <a:br>
              <a:rPr lang="es-SV" sz="2000" dirty="0" smtClean="0"/>
            </a:br>
            <a:r>
              <a:rPr lang="es-SV" sz="2000" dirty="0" smtClean="0"/>
              <a:t>D).agrupamiento por producción : la unidades son formadas  sobre la base de los productos que hace de los productos que brinda por ejemplo, una  para la porcelana. Otra para los tractores .</a:t>
            </a:r>
            <a:endParaRPr lang="es-SV" sz="2000" dirty="0"/>
          </a:p>
        </p:txBody>
      </p:sp>
    </p:spTree>
  </p:cSld>
  <p:clrMapOvr>
    <a:masterClrMapping/>
  </p:clrMapOvr>
  <p:transition>
    <p:strips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214290"/>
            <a:ext cx="8405842" cy="4814910"/>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u="sng" dirty="0" smtClean="0"/>
              <a:t>e). Agrupamiento por cliente : </a:t>
            </a:r>
            <a:r>
              <a:rPr lang="es-SV" sz="2000" dirty="0" smtClean="0"/>
              <a:t>también pueden  formar para tratar con distintos clientes. Una empresa de seguros puede tener  departamentos separados, en algunos países  los hospitales  tienen diferentes salas  para pacientes  públicos y privados .</a:t>
            </a:r>
            <a:br>
              <a:rPr lang="es-SV" sz="2000" dirty="0" smtClean="0"/>
            </a:br>
            <a:r>
              <a:rPr lang="es-SV" sz="2000" u="sng" dirty="0" smtClean="0"/>
              <a:t>F). Agrupamiento por lugar :</a:t>
            </a:r>
            <a:r>
              <a:rPr lang="es-SV" sz="2000" dirty="0" smtClean="0"/>
              <a:t>los grupos  pueden ser formados de acuerdo con las regiones geográficas que opera la  organización en mayo de 1942, el departamento de guerra de los  EEUU. Fue organizado en términos de teatros (norteamericano, medio este  africano, europeo, asiático, pacifico del sur o este y latinoamericano).</a:t>
            </a:r>
            <a:br>
              <a:rPr lang="es-SV" sz="2000" dirty="0" smtClean="0"/>
            </a:br>
            <a:r>
              <a:rPr lang="es-SV" sz="2000" u="sng" dirty="0" smtClean="0"/>
              <a:t>CRITERIOS PARA AGRUPAMIENTO:</a:t>
            </a:r>
            <a:r>
              <a:rPr lang="es-SV" sz="2000" dirty="0" smtClean="0"/>
              <a:t/>
            </a:r>
            <a:br>
              <a:rPr lang="es-SV" sz="2000" dirty="0" smtClean="0"/>
            </a:br>
            <a:r>
              <a:rPr lang="es-SV" sz="2000" u="sng" dirty="0" smtClean="0"/>
              <a:t>A). Interdependencia de la corriente de trabajo: </a:t>
            </a:r>
            <a:r>
              <a:rPr lang="es-SV" sz="2000" dirty="0" smtClean="0"/>
              <a:t>crea lo que algunos investigadores  llaman “tarea psicológicamente completa”. En el agrupamiento basado en el mercado los miembros de un sola unidad tienen el sentido de integridad.</a:t>
            </a:r>
            <a:br>
              <a:rPr lang="es-SV" sz="2000" dirty="0" smtClean="0"/>
            </a:br>
            <a:r>
              <a:rPr lang="es-SV" sz="2000" u="sng" dirty="0" smtClean="0"/>
              <a:t>B). Interdependencia de proceso: </a:t>
            </a:r>
            <a:r>
              <a:rPr lang="es-SV" sz="2000" dirty="0" smtClean="0"/>
              <a:t>se relaciona con los procesos usados en la corriente de trabajo  por ejemplo, un operador de una maquina  puede tener que consultar a otro que trabaja en un línea  de producto diferente .</a:t>
            </a:r>
            <a:br>
              <a:rPr lang="es-SV" sz="2000" dirty="0" smtClean="0"/>
            </a:br>
            <a:r>
              <a:rPr lang="es-SV" sz="2000" u="sng" dirty="0" smtClean="0"/>
              <a:t>C). Interdependencia de escala : </a:t>
            </a:r>
            <a:r>
              <a:rPr lang="es-SV" sz="2000" dirty="0" smtClean="0"/>
              <a:t>se relaciona con economías de escala. Los grupos  pueden que ser formados  para alcanzar dimensiones  lo suficiente grandes como</a:t>
            </a:r>
            <a:endParaRPr lang="es-SV" sz="2000" dirty="0"/>
          </a:p>
        </p:txBody>
      </p:sp>
    </p:spTree>
  </p:cSld>
  <p:clrMapOvr>
    <a:masterClrMapping/>
  </p:clrMapOvr>
  <p:transition>
    <p:zoom dir="in"/>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8763000" cy="5029200"/>
          </a:xfrm>
        </p:spPr>
        <p:style>
          <a:lnRef idx="0">
            <a:schemeClr val="dk1"/>
          </a:lnRef>
          <a:fillRef idx="3">
            <a:schemeClr val="dk1"/>
          </a:fillRef>
          <a:effectRef idx="3">
            <a:schemeClr val="dk1"/>
          </a:effectRef>
          <a:fontRef idx="minor">
            <a:schemeClr val="lt1"/>
          </a:fontRef>
        </p:style>
        <p:txBody>
          <a:bodyPr>
            <a:normAutofit fontScale="90000"/>
          </a:bodyPr>
          <a:lstStyle/>
          <a:p>
            <a:r>
              <a:rPr lang="es-SV" sz="2000" dirty="0" smtClean="0"/>
              <a:t>Para funcionar eficientemente por ejemplo cada departamento en la fabrica requiere mantenimiento. Por esto no necesariamente  se justifica  agregar un nombre a cada departamento  es decidir agruparlos  por  corriente de trabajo. Pude ni debe haber trabajo suficiente para cada hombre de mantenimiento por lo tanto puede establecerse  un departamento de  mantenimiento central para toda la fabrica.</a:t>
            </a:r>
            <a:br>
              <a:rPr lang="es-SV" sz="2000" dirty="0" smtClean="0"/>
            </a:br>
            <a:r>
              <a:rPr lang="es-SV" sz="2000" u="sng" dirty="0" smtClean="0"/>
              <a:t>D) interdependencias sociales: </a:t>
            </a:r>
            <a:r>
              <a:rPr lang="es-SV" sz="2000" dirty="0" smtClean="0"/>
              <a:t>se relaciona no con el trabajo sino con las relaciones sociales que lo  acompañan  por ejemplo, los estudios  realizados sugirieron  que cuando el trabajo es aburrido  los trabajadores deben estar juntos  para facilitar  la interacción social y así evitar el aburrimiento.</a:t>
            </a:r>
            <a:br>
              <a:rPr lang="es-SV" sz="2000" dirty="0" smtClean="0"/>
            </a:br>
            <a:r>
              <a:rPr lang="es-SV" sz="2000" u="sng" dirty="0" smtClean="0"/>
              <a:t>AGUPAMIENTO POR FUNCION:</a:t>
            </a:r>
            <a:r>
              <a:rPr lang="es-SV" sz="2000" dirty="0" smtClean="0"/>
              <a:t/>
            </a:r>
            <a:br>
              <a:rPr lang="es-SV" sz="2000" dirty="0" smtClean="0"/>
            </a:br>
            <a:r>
              <a:rPr lang="es-SV" sz="2000" dirty="0" smtClean="0"/>
              <a:t>el agrupamiento por función (por conocimiento, destreza o función de trabajo ) refleja una abrumadora preocupación  por independencia de proceso y escala. </a:t>
            </a:r>
            <a:br>
              <a:rPr lang="es-SV" sz="2000" dirty="0" smtClean="0"/>
            </a:br>
            <a:r>
              <a:rPr lang="es-SV" sz="2000" u="sng" dirty="0" smtClean="0"/>
              <a:t>AGRUPAMIENTO POR MERCADO:</a:t>
            </a:r>
            <a:r>
              <a:rPr lang="es-SV" sz="2000" dirty="0" smtClean="0"/>
              <a:t/>
            </a:r>
            <a:br>
              <a:rPr lang="es-SV" sz="2000" dirty="0" smtClean="0"/>
            </a:br>
            <a:r>
              <a:rPr lang="es-SV" sz="2000" dirty="0" smtClean="0"/>
              <a:t>es usado para establecer unidades relativamente  auto contenidas para tratar con particulares corriente de trabajo en general la estructura de mercado es una estructura menos maquinal  menos capas  de hacer bien una  tarea especializada o repetitiva . Pero puede hacer mas tareas y cambiar tareas mas fácilmente, derivando  su esencial.</a:t>
            </a:r>
            <a:endParaRPr lang="es-SV" sz="20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57158" y="0"/>
            <a:ext cx="8405842" cy="5029200"/>
          </a:xfrm>
        </p:spPr>
        <p:style>
          <a:lnRef idx="1">
            <a:schemeClr val="dk1"/>
          </a:lnRef>
          <a:fillRef idx="3">
            <a:schemeClr val="dk1"/>
          </a:fillRef>
          <a:effectRef idx="2">
            <a:schemeClr val="dk1"/>
          </a:effectRef>
          <a:fontRef idx="minor">
            <a:schemeClr val="lt1"/>
          </a:fontRef>
        </p:style>
        <p:txBody>
          <a:bodyPr>
            <a:normAutofit/>
          </a:bodyPr>
          <a:lstStyle/>
          <a:p>
            <a:pPr marL="514350" indent="-514350"/>
            <a:r>
              <a:rPr lang="es-SV" sz="3200" dirty="0" smtClean="0"/>
              <a:t>      </a:t>
            </a:r>
            <a:r>
              <a:rPr lang="es-SV" sz="3200" u="sng" dirty="0" smtClean="0"/>
              <a:t>TEMAS:</a:t>
            </a:r>
            <a:r>
              <a:rPr lang="es-SV" sz="3200" dirty="0" smtClean="0"/>
              <a:t/>
            </a:r>
            <a:br>
              <a:rPr lang="es-SV" sz="3200" dirty="0" smtClean="0"/>
            </a:br>
            <a:r>
              <a:rPr lang="es-SV" sz="3200" dirty="0" smtClean="0"/>
              <a:t/>
            </a:r>
            <a:br>
              <a:rPr lang="es-SV" sz="3200" dirty="0" smtClean="0"/>
            </a:br>
            <a:r>
              <a:rPr lang="es-SV" sz="3200" dirty="0" smtClean="0"/>
              <a:t>_ El papel del administrador.</a:t>
            </a:r>
            <a:br>
              <a:rPr lang="es-SV" sz="3200" dirty="0" smtClean="0"/>
            </a:br>
            <a:r>
              <a:rPr lang="es-SV" sz="3200" dirty="0" smtClean="0"/>
              <a:t>_ Características de la teoría neoclásica.</a:t>
            </a:r>
            <a:br>
              <a:rPr lang="es-SV" sz="3200" dirty="0" smtClean="0"/>
            </a:br>
            <a:r>
              <a:rPr lang="es-SV" sz="3200" dirty="0" smtClean="0"/>
              <a:t>_ Administración como técnica social.</a:t>
            </a:r>
            <a:br>
              <a:rPr lang="es-SV" sz="3200" dirty="0" smtClean="0"/>
            </a:br>
            <a:r>
              <a:rPr lang="es-SV" sz="3200" dirty="0" smtClean="0"/>
              <a:t>_ Aspectos administrativos comunes a las organizaciones.</a:t>
            </a:r>
            <a:br>
              <a:rPr lang="es-SV" sz="3200" dirty="0" smtClean="0"/>
            </a:br>
            <a:r>
              <a:rPr lang="es-SV" sz="3200" dirty="0" smtClean="0"/>
              <a:t>_ Eficiencia y Eficacia.</a:t>
            </a:r>
            <a:br>
              <a:rPr lang="es-SV" sz="3200" dirty="0" smtClean="0"/>
            </a:br>
            <a:r>
              <a:rPr lang="es-SV" sz="3200" dirty="0" smtClean="0"/>
              <a:t>_ Principios básicos de organización.</a:t>
            </a:r>
            <a:br>
              <a:rPr lang="es-SV" sz="3200" dirty="0" smtClean="0"/>
            </a:br>
            <a:endParaRPr lang="es-SV" sz="3200" dirty="0"/>
          </a:p>
        </p:txBody>
      </p:sp>
    </p:spTree>
  </p:cSld>
  <p:clrMapOvr>
    <a:masterClrMapping/>
  </p:clrMapOvr>
  <p:transition>
    <p:zoom dir="in"/>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57166"/>
            <a:ext cx="8077200" cy="4672034"/>
          </a:xfrm>
        </p:spPr>
        <p:style>
          <a:lnRef idx="0">
            <a:schemeClr val="dk1"/>
          </a:lnRef>
          <a:fillRef idx="3">
            <a:schemeClr val="dk1"/>
          </a:fillRef>
          <a:effectRef idx="3">
            <a:schemeClr val="dk1"/>
          </a:effectRef>
          <a:fontRef idx="minor">
            <a:schemeClr val="lt1"/>
          </a:fontRef>
        </p:style>
        <p:txBody>
          <a:bodyPr>
            <a:normAutofit/>
          </a:bodyPr>
          <a:lstStyle/>
          <a:p>
            <a:pPr algn="just"/>
            <a:r>
              <a:rPr lang="es-SV" sz="4000" dirty="0" smtClean="0"/>
              <a:t>AGRADECIMIENTO</a:t>
            </a:r>
            <a:br>
              <a:rPr lang="es-SV" sz="4000" dirty="0" smtClean="0"/>
            </a:br>
            <a:r>
              <a:rPr lang="es-SV" sz="4000" dirty="0" smtClean="0"/>
              <a:t/>
            </a:r>
            <a:br>
              <a:rPr lang="es-SV" sz="4000" dirty="0" smtClean="0"/>
            </a:br>
            <a:r>
              <a:rPr lang="es-SV" sz="2400" dirty="0" smtClean="0"/>
              <a:t>El trabajo de investigación lo dedicamos a nuestros padres a quienes les debemos todo lo que tenemos en esta vida. A Dios, ya que gracias a el tenemos esos padres maravillosos, los cuales nos apoyan en nuestras derrotas y celebran nuestros triunfos a nuestros profesores quienes son nuestros guías en el aprendizaje, dándonos los últimos conocimientos para nuestro buen desenvolvimiento en la sociedad.</a:t>
            </a:r>
            <a:endParaRPr lang="es-SV" sz="4000" dirty="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428604"/>
            <a:ext cx="8120090" cy="4600596"/>
          </a:xfrm>
        </p:spPr>
        <p:style>
          <a:lnRef idx="1">
            <a:schemeClr val="dk1"/>
          </a:lnRef>
          <a:fillRef idx="3">
            <a:schemeClr val="dk1"/>
          </a:fillRef>
          <a:effectRef idx="2">
            <a:schemeClr val="dk1"/>
          </a:effectRef>
          <a:fontRef idx="minor">
            <a:schemeClr val="lt1"/>
          </a:fontRef>
        </p:style>
        <p:txBody>
          <a:bodyPr/>
          <a:lstStyle/>
          <a:p>
            <a:r>
              <a:rPr lang="es-SV" sz="3200" dirty="0" smtClean="0"/>
              <a:t>                   </a:t>
            </a:r>
            <a:r>
              <a:rPr lang="es-SV" sz="3200" u="sng" dirty="0" smtClean="0"/>
              <a:t>LA TEORIA NEOCLASICA</a:t>
            </a:r>
            <a:r>
              <a:rPr lang="es-SV" u="sng" dirty="0" smtClean="0"/>
              <a:t/>
            </a:r>
            <a:br>
              <a:rPr lang="es-SV" u="sng" dirty="0" smtClean="0"/>
            </a:br>
            <a:r>
              <a:rPr lang="es-SV" sz="2000" u="sng" dirty="0" smtClean="0"/>
              <a:t>EL PAPEL DEL ADMINISTRADOR</a:t>
            </a:r>
            <a:r>
              <a:rPr lang="es-SV" sz="2800" dirty="0" smtClean="0"/>
              <a:t>: </a:t>
            </a:r>
            <a:r>
              <a:rPr lang="es-SV" sz="2000" dirty="0" smtClean="0"/>
              <a:t>El mundo de hoy es una sociedad compuesta por organizaciones. La administración es imprescindible para la existencia, la supervivencia y el éxito de esas organizaciones. </a:t>
            </a:r>
            <a:br>
              <a:rPr lang="es-SV" sz="2000" dirty="0" smtClean="0"/>
            </a:br>
            <a:r>
              <a:rPr lang="es-SV" sz="2000" dirty="0" smtClean="0"/>
              <a:t/>
            </a:r>
            <a:br>
              <a:rPr lang="es-SV" sz="2000" dirty="0" smtClean="0"/>
            </a:br>
            <a:r>
              <a:rPr lang="es-SV" sz="2000" u="sng" dirty="0" smtClean="0"/>
              <a:t> OBJETIVO GENERAL:</a:t>
            </a:r>
            <a:r>
              <a:rPr lang="es-SV" sz="2000" dirty="0" smtClean="0"/>
              <a:t> Permitiendo una comprensión mejor del papel del administrador en nuestra sociedad.</a:t>
            </a:r>
            <a:r>
              <a:rPr lang="es-SV" sz="2800" dirty="0" smtClean="0"/>
              <a:t/>
            </a:r>
            <a:br>
              <a:rPr lang="es-SV" sz="2800" dirty="0" smtClean="0"/>
            </a:br>
            <a:r>
              <a:rPr lang="es-SV" sz="2800" dirty="0" smtClean="0"/>
              <a:t/>
            </a:r>
            <a:br>
              <a:rPr lang="es-SV" sz="2800" dirty="0" smtClean="0"/>
            </a:br>
            <a:r>
              <a:rPr lang="es-SV" sz="2000" u="sng" dirty="0" smtClean="0"/>
              <a:t>OBJETIVOS ESPECIFICOS: </a:t>
            </a:r>
            <a:r>
              <a:rPr lang="es-SV" sz="2000" dirty="0" smtClean="0"/>
              <a:t> Mejorar el perfil de los administradores, con el fin de optimizar la gestión, el ejercicio del liderazgo y la creación de proyectos de una perspectiva psicológica e investigadora en pro de organizaciones saludables. </a:t>
            </a:r>
            <a:endParaRPr lang="es-SV" u="sng"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357166"/>
            <a:ext cx="8120090" cy="4672034"/>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u="sng" dirty="0" smtClean="0"/>
              <a:t>DELIMITACION DEL PROBLEMA: </a:t>
            </a:r>
            <a:r>
              <a:rPr lang="es-SV" sz="2000" dirty="0" smtClean="0"/>
              <a:t>Ubicar al administrador actual en los principios y valores, para que de una manera fácil repase y practique las técnicas modernas que le permitan optimizar su gestión administrativa y alcanzar mayor eficiencia y eficacia en su entorno.</a:t>
            </a:r>
            <a:br>
              <a:rPr lang="es-SV" sz="2000" dirty="0" smtClean="0"/>
            </a:br>
            <a:r>
              <a:rPr lang="es-SV" sz="2000" dirty="0" smtClean="0"/>
              <a:t/>
            </a:r>
            <a:br>
              <a:rPr lang="es-SV" sz="2000" dirty="0" smtClean="0"/>
            </a:br>
            <a:r>
              <a:rPr lang="es-SV" sz="2000" u="sng" dirty="0" smtClean="0"/>
              <a:t>MARCO TEORICO O REFERENCIAL:</a:t>
            </a:r>
            <a:r>
              <a:rPr lang="es-SV" sz="2000" dirty="0" smtClean="0"/>
              <a:t> </a:t>
            </a:r>
            <a:r>
              <a:rPr lang="es-SV" sz="2000" dirty="0" err="1" smtClean="0"/>
              <a:t>Katz</a:t>
            </a:r>
            <a:r>
              <a:rPr lang="es-SV" sz="2000" dirty="0" smtClean="0"/>
              <a:t> identifico 3 distintas capacidades de los administradores: capacidad técnica humana y conceptual a esta aportación </a:t>
            </a:r>
            <a:r>
              <a:rPr lang="es-SV" sz="2000" dirty="0" err="1" smtClean="0"/>
              <a:t>koontz</a:t>
            </a:r>
            <a:r>
              <a:rPr lang="es-SV" sz="2000" dirty="0" smtClean="0"/>
              <a:t> o </a:t>
            </a:r>
            <a:r>
              <a:rPr lang="es-SV" sz="2000" dirty="0" err="1" smtClean="0"/>
              <a:t>donell</a:t>
            </a:r>
            <a:r>
              <a:rPr lang="es-SV" sz="2000" dirty="0" smtClean="0"/>
              <a:t> y </a:t>
            </a:r>
            <a:r>
              <a:rPr lang="es-SV" sz="2000" dirty="0" err="1" smtClean="0"/>
              <a:t>weihrish</a:t>
            </a:r>
            <a:r>
              <a:rPr lang="es-SV" sz="2000" dirty="0" smtClean="0"/>
              <a:t> agregaron una cuarta, la de idear enseguida se describe ya que estas 4 o bien la combinación de estas, son las capacidades que identifican en el papel de un administrador:</a:t>
            </a:r>
            <a:br>
              <a:rPr lang="es-SV" sz="2000" dirty="0" smtClean="0"/>
            </a:br>
            <a:r>
              <a:rPr lang="es-SV" sz="2000" dirty="0" smtClean="0"/>
              <a:t/>
            </a:r>
            <a:br>
              <a:rPr lang="es-SV" sz="2000" dirty="0" smtClean="0"/>
            </a:br>
            <a:r>
              <a:rPr lang="es-SV" sz="2000" dirty="0" smtClean="0"/>
              <a:t>1.CAPACIDAD TECNICA</a:t>
            </a:r>
            <a:br>
              <a:rPr lang="es-SV" sz="2000" dirty="0" smtClean="0"/>
            </a:br>
            <a:r>
              <a:rPr lang="es-SV" sz="2000" dirty="0" smtClean="0"/>
              <a:t>2. CAPACIDAD HUMANA</a:t>
            </a:r>
            <a:br>
              <a:rPr lang="es-SV" sz="2000" dirty="0" smtClean="0"/>
            </a:br>
            <a:r>
              <a:rPr lang="es-SV" sz="2000" dirty="0" smtClean="0"/>
              <a:t>3. CAPACIDAD CONCEPTUAL</a:t>
            </a:r>
            <a:br>
              <a:rPr lang="es-SV" sz="2000" dirty="0" smtClean="0"/>
            </a:br>
            <a:r>
              <a:rPr lang="es-SV" sz="2000" dirty="0" smtClean="0"/>
              <a:t>4. LA CAPACIDAD DE IDEAR.</a:t>
            </a:r>
            <a:br>
              <a:rPr lang="es-SV" sz="2000" dirty="0" smtClean="0"/>
            </a:br>
            <a:endParaRPr lang="es-SV" sz="2000" dirty="0"/>
          </a:p>
        </p:txBody>
      </p:sp>
    </p:spTree>
  </p:cSld>
  <p:clrMapOvr>
    <a:masterClrMapping/>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14290"/>
            <a:ext cx="8477280" cy="4814910"/>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u="sng" dirty="0" smtClean="0"/>
              <a:t>STONER: </a:t>
            </a:r>
            <a:r>
              <a:rPr lang="es-SV" sz="2000" dirty="0" smtClean="0"/>
              <a:t>Define el papel de administrador estratégicamente como un proceso de administración que entrañan que la organización prepare planes estratégicos y después, actúen conforme a ellos desde los 60 s es considerado como una forma para alcanzar el éxito empresarial, se basa en la determinación de objetivos y planes a lograr plazo como un proceso como recursos y acciones especificas. Esta estrategia se da por el establecimiento de objetivos, la formulación e implantación de la estrategia y la fijación de actividades que generan logros en la empresa es un plan de acción que dura de 1 a 5 años en gran escala que marca la dirección para una organización.</a:t>
            </a:r>
            <a:br>
              <a:rPr lang="es-SV" sz="2000" dirty="0" smtClean="0"/>
            </a:br>
            <a:r>
              <a:rPr lang="es-SV" sz="2000" dirty="0" smtClean="0"/>
              <a:t/>
            </a:r>
            <a:br>
              <a:rPr lang="es-SV" sz="2000" dirty="0" smtClean="0"/>
            </a:br>
            <a:r>
              <a:rPr lang="es-SV" sz="2000" u="sng" dirty="0" smtClean="0"/>
              <a:t>PLANIFICACION:</a:t>
            </a:r>
            <a:r>
              <a:rPr lang="es-SV" sz="2000" dirty="0" smtClean="0"/>
              <a:t> Procedimiento para establecer objetivos y un curso de </a:t>
            </a:r>
            <a:r>
              <a:rPr lang="es-SV" sz="2000" dirty="0" err="1" smtClean="0"/>
              <a:t>accion</a:t>
            </a:r>
            <a:r>
              <a:rPr lang="es-SV" sz="2000" dirty="0" smtClean="0"/>
              <a:t> adecuado para lograrlos.</a:t>
            </a:r>
            <a:br>
              <a:rPr lang="es-SV" sz="2000" dirty="0" smtClean="0"/>
            </a:br>
            <a:r>
              <a:rPr lang="es-SV" sz="2000" dirty="0" smtClean="0"/>
              <a:t/>
            </a:r>
            <a:br>
              <a:rPr lang="es-SV" sz="2000" dirty="0" smtClean="0"/>
            </a:br>
            <a:r>
              <a:rPr lang="es-SV" sz="2000" u="sng" dirty="0" smtClean="0"/>
              <a:t>ORGANIZACIÓN:</a:t>
            </a:r>
            <a:r>
              <a:rPr lang="es-SV" sz="2000" dirty="0" smtClean="0"/>
              <a:t> Proceso para comprometer a dos o mas personas que trabajan juntas de manera estructurada con el propósito de alcanzar una meta o una serie de metas especificas.</a:t>
            </a:r>
            <a:br>
              <a:rPr lang="es-SV" sz="2000" dirty="0" smtClean="0"/>
            </a:br>
            <a:endParaRPr lang="es-SV" sz="2000" u="sng" dirty="0"/>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14290"/>
            <a:ext cx="8477280" cy="4814910"/>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u="sng" dirty="0" smtClean="0"/>
              <a:t>DIRECCION: </a:t>
            </a:r>
            <a:r>
              <a:rPr lang="es-SV" sz="2000" dirty="0" smtClean="0"/>
              <a:t>Función que consiste en dirigir e influir en las actividades de los miembros de un grupo o una organización entera, con respecto a una tarea. Coordinación, integración de las actividades de partes independientes de una organización.</a:t>
            </a:r>
            <a:br>
              <a:rPr lang="es-SV" sz="2000" dirty="0" smtClean="0"/>
            </a:br>
            <a:r>
              <a:rPr lang="es-SV" sz="2000" dirty="0" smtClean="0"/>
              <a:t/>
            </a:r>
            <a:br>
              <a:rPr lang="es-SV" sz="2000" dirty="0" smtClean="0"/>
            </a:br>
            <a:r>
              <a:rPr lang="es-SV" sz="2000" u="sng" dirty="0" smtClean="0"/>
              <a:t>ORGANIZACIÓN:</a:t>
            </a:r>
            <a:r>
              <a:rPr lang="es-SV" sz="2000" dirty="0" smtClean="0"/>
              <a:t> Con el objetivo de alcanzar las metas seleccionadas,  Control, proceso para asegurar las actividades reales se ajusten a las planificadas. El proceso se da al mismo tiempo es decir, el administrador realiza estas funciones simultáneamente.</a:t>
            </a:r>
            <a:br>
              <a:rPr lang="es-SV" sz="2000" dirty="0" smtClean="0"/>
            </a:br>
            <a:r>
              <a:rPr lang="es-SV" sz="2000" dirty="0" smtClean="0"/>
              <a:t/>
            </a:r>
            <a:br>
              <a:rPr lang="es-SV" sz="2000" dirty="0" smtClean="0"/>
            </a:br>
            <a:r>
              <a:rPr lang="es-SV" sz="2000" u="sng" dirty="0" smtClean="0"/>
              <a:t>FIGURA DIRECTIVA:</a:t>
            </a:r>
            <a:r>
              <a:rPr lang="es-SV" sz="2000" dirty="0" smtClean="0"/>
              <a:t> Simboliza y personifica el éxito y los fracasos de la organización: se los responsabiliza de los éxitos y los fracasos de la gestión sin tener ningún control.</a:t>
            </a:r>
            <a:br>
              <a:rPr lang="es-SV" sz="2000" dirty="0" smtClean="0"/>
            </a:br>
            <a:r>
              <a:rPr lang="es-SV" sz="2000" dirty="0" smtClean="0"/>
              <a:t/>
            </a:r>
            <a:br>
              <a:rPr lang="es-SV" sz="2000" dirty="0" smtClean="0"/>
            </a:br>
            <a:r>
              <a:rPr lang="es-SV" sz="2000" u="sng" dirty="0" smtClean="0"/>
              <a:t>LIDER:</a:t>
            </a:r>
            <a:r>
              <a:rPr lang="es-SV" sz="2000" dirty="0" smtClean="0"/>
              <a:t> Trabajan con sus subordinados y a través de ellos son responsables de las acciones de sus subordinados.</a:t>
            </a:r>
            <a:br>
              <a:rPr lang="es-SV" sz="2000" dirty="0" smtClean="0"/>
            </a:br>
            <a:r>
              <a:rPr lang="es-SV" sz="2000" dirty="0" smtClean="0"/>
              <a:t/>
            </a:r>
            <a:br>
              <a:rPr lang="es-SV" sz="2000" dirty="0" smtClean="0"/>
            </a:br>
            <a:r>
              <a:rPr lang="es-SV" sz="2000" u="sng" dirty="0" smtClean="0"/>
              <a:t/>
            </a:r>
            <a:br>
              <a:rPr lang="es-SV" sz="2000" u="sng" dirty="0" smtClean="0"/>
            </a:br>
            <a:endParaRPr lang="es-SV" sz="2000" u="sng"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214290"/>
            <a:ext cx="8477280" cy="4814910"/>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u="sng" dirty="0" smtClean="0"/>
              <a:t>ENLACE: </a:t>
            </a:r>
            <a:r>
              <a:rPr lang="es-SV" sz="2000" dirty="0" smtClean="0"/>
              <a:t>Deben aprender a trabajar dentro o fuera de la institución a través de relaciones de obligaciones reciprocas que le permitan mejorar el desarrollo institucional la toma de decisiones. En los procesos administrativos es para:</a:t>
            </a:r>
            <a:br>
              <a:rPr lang="es-SV" sz="2000" dirty="0" smtClean="0"/>
            </a:br>
            <a:r>
              <a:rPr lang="es-SV" sz="2000" dirty="0" smtClean="0"/>
              <a:t>a). Influir sobre los fines, los planes y la organización del trabajo.</a:t>
            </a:r>
            <a:br>
              <a:rPr lang="es-SV" sz="2000" dirty="0" smtClean="0"/>
            </a:br>
            <a:r>
              <a:rPr lang="es-SV" sz="2000" dirty="0" smtClean="0"/>
              <a:t>B). Influir sobre las personas. </a:t>
            </a:r>
            <a:br>
              <a:rPr lang="es-SV" sz="2000" dirty="0" smtClean="0"/>
            </a:br>
            <a:r>
              <a:rPr lang="es-SV" sz="2000" dirty="0" smtClean="0"/>
              <a:t>C). Influir sobre los factores.</a:t>
            </a:r>
            <a:br>
              <a:rPr lang="es-SV" sz="2000" dirty="0" smtClean="0"/>
            </a:br>
            <a:r>
              <a:rPr lang="es-SV" sz="2000" dirty="0" smtClean="0"/>
              <a:t/>
            </a:r>
            <a:br>
              <a:rPr lang="es-SV" sz="2000" dirty="0" smtClean="0"/>
            </a:br>
            <a:r>
              <a:rPr lang="es-SV" sz="2000" dirty="0" smtClean="0"/>
              <a:t>Existen 11 grandes cuestiones que debe atender todo administrador las mismas son:</a:t>
            </a:r>
            <a:br>
              <a:rPr lang="es-SV" sz="2000" dirty="0" smtClean="0"/>
            </a:br>
            <a:r>
              <a:rPr lang="es-SV" sz="2000" u="sng" dirty="0" smtClean="0"/>
              <a:t>1. REPRESENTACION:</a:t>
            </a:r>
            <a:r>
              <a:rPr lang="es-SV" sz="2000" dirty="0" smtClean="0"/>
              <a:t> Esta función tiene que ver con la definición de la actualidad formal. Una organización esta constituida y como consecuencia de ellos se requiere que alguien cumpla el rol de vocero, de elemento aglutinante, de nexo ante la comunidad. El administrador en todo momento esta representado a la organización.</a:t>
            </a:r>
            <a:br>
              <a:rPr lang="es-SV" sz="2000" dirty="0" smtClean="0"/>
            </a:br>
            <a:r>
              <a:rPr lang="es-SV" sz="2000" dirty="0" smtClean="0"/>
              <a:t/>
            </a:r>
            <a:br>
              <a:rPr lang="es-SV" sz="2000" dirty="0" smtClean="0"/>
            </a:br>
            <a:r>
              <a:rPr lang="es-SV" sz="2000" u="sng" dirty="0" smtClean="0"/>
              <a:t>2. LIDERAZGO:</a:t>
            </a:r>
            <a:r>
              <a:rPr lang="es-SV" sz="2000" dirty="0" smtClean="0"/>
              <a:t> El administrador es el responsable directo del logro de los objetivos que la organización se a planteado  entre los cuales constituyen  en el mas importante.</a:t>
            </a:r>
            <a:r>
              <a:rPr lang="es-SV" sz="2000" u="sng" dirty="0" smtClean="0"/>
              <a:t/>
            </a:r>
            <a:br>
              <a:rPr lang="es-SV" sz="2000" u="sng" dirty="0" smtClean="0"/>
            </a:br>
            <a:endParaRPr lang="es-SV" sz="2000" u="sng" dirty="0"/>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214290"/>
            <a:ext cx="8643998" cy="4814910"/>
          </a:xfrm>
        </p:spPr>
        <p:style>
          <a:lnRef idx="1">
            <a:schemeClr val="dk1"/>
          </a:lnRef>
          <a:fillRef idx="3">
            <a:schemeClr val="dk1"/>
          </a:fillRef>
          <a:effectRef idx="2">
            <a:schemeClr val="dk1"/>
          </a:effectRef>
          <a:fontRef idx="minor">
            <a:schemeClr val="lt1"/>
          </a:fontRef>
        </p:style>
        <p:txBody>
          <a:bodyPr>
            <a:normAutofit fontScale="90000"/>
          </a:bodyPr>
          <a:lstStyle/>
          <a:p>
            <a:r>
              <a:rPr lang="es-SV" sz="2000" u="sng" dirty="0" smtClean="0"/>
              <a:t>3. PLANIFICADOR: </a:t>
            </a:r>
            <a:r>
              <a:rPr lang="es-SV" sz="2000" dirty="0" smtClean="0"/>
              <a:t>Este es un rol fundamental dentro de la organización se refiere a la capacidad de coordinación en el tiempo de los recursos disponibles( actuales, futuros, materiales humanos e intangibles). </a:t>
            </a:r>
            <a:br>
              <a:rPr lang="es-SV" sz="2000" dirty="0" smtClean="0"/>
            </a:br>
            <a:r>
              <a:rPr lang="es-SV" sz="2000" dirty="0" smtClean="0"/>
              <a:t/>
            </a:r>
            <a:br>
              <a:rPr lang="es-SV" sz="2000" dirty="0" smtClean="0"/>
            </a:br>
            <a:r>
              <a:rPr lang="es-SV" sz="2000" u="sng" dirty="0" smtClean="0"/>
              <a:t>4. ENLACE: </a:t>
            </a:r>
            <a:r>
              <a:rPr lang="es-SV" sz="2000" dirty="0" smtClean="0"/>
              <a:t>Muchas veces en diversas películas de guerra se ve a un oficial que cumple la función de “oficial de enlace” el administrador ocupa gran parte de tiempo oficiando de (hombre de enlace).</a:t>
            </a:r>
            <a:br>
              <a:rPr lang="es-SV" sz="2000" dirty="0" smtClean="0"/>
            </a:br>
            <a:r>
              <a:rPr lang="es-SV" sz="2000" dirty="0" smtClean="0"/>
              <a:t/>
            </a:r>
            <a:br>
              <a:rPr lang="es-SV" sz="2000" dirty="0" smtClean="0"/>
            </a:br>
            <a:r>
              <a:rPr lang="es-SV" sz="2000" u="sng" dirty="0" smtClean="0"/>
              <a:t>5. BASE DE DATOS O CENTRO DE INFORMACION: </a:t>
            </a:r>
            <a:r>
              <a:rPr lang="es-SV" sz="2000" dirty="0" smtClean="0"/>
              <a:t>El administrador es un cazador de datos e información su figura se asemeja a un pulpo donde cada información esa formal e informal se convierte en una persona codiciada para su apetito voraz.</a:t>
            </a:r>
            <a:br>
              <a:rPr lang="es-SV" sz="2000" dirty="0" smtClean="0"/>
            </a:br>
            <a:r>
              <a:rPr lang="es-SV" sz="2000" dirty="0" smtClean="0"/>
              <a:t/>
            </a:r>
            <a:br>
              <a:rPr lang="es-SV" sz="2000" dirty="0" smtClean="0"/>
            </a:br>
            <a:r>
              <a:rPr lang="es-SV" sz="2000" u="sng" dirty="0" smtClean="0"/>
              <a:t>6. DISTRIBUIDOR: </a:t>
            </a:r>
            <a:r>
              <a:rPr lang="es-SV" sz="2000" dirty="0" smtClean="0"/>
              <a:t>La información que dispone el administrador no es para su exclusivo uso. Dicho elemento es un recurso invalorable solo cuando es utilizado convenientemente por el o los individuos asignados para dar tarea. </a:t>
            </a:r>
            <a:br>
              <a:rPr lang="es-SV" sz="2000" dirty="0" smtClean="0"/>
            </a:br>
            <a:r>
              <a:rPr lang="es-SV" sz="2000" dirty="0" smtClean="0"/>
              <a:t/>
            </a:r>
            <a:br>
              <a:rPr lang="es-SV" sz="2000" dirty="0" smtClean="0"/>
            </a:br>
            <a:endParaRPr lang="es-SV" sz="2000" dirty="0"/>
          </a:p>
        </p:txBody>
      </p:sp>
    </p:spTree>
  </p:cSld>
  <p:clrMapOvr>
    <a:masterClrMapping/>
  </p:clrMapOvr>
  <p:transition>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485</TotalTime>
  <Words>854</Words>
  <Application>Microsoft Office PowerPoint</Application>
  <PresentationFormat>Presentación en pantalla (4:3)</PresentationFormat>
  <Paragraphs>30</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Módulo</vt:lpstr>
      <vt:lpstr>Presentación de PowerPoint</vt:lpstr>
      <vt:lpstr>_INTEGRANTES:  _CLEIDI _MARIA ANITA _NELLY _LORENA</vt:lpstr>
      <vt:lpstr>      TEMAS:  _ El papel del administrador. _ Características de la teoría neoclásica. _ Administración como técnica social. _ Aspectos administrativos comunes a las organizaciones. _ Eficiencia y Eficacia. _ Principios básicos de organización. </vt:lpstr>
      <vt:lpstr>                   LA TEORIA NEOCLASICA EL PAPEL DEL ADMINISTRADOR: El mundo de hoy es una sociedad compuesta por organizaciones. La administración es imprescindible para la existencia, la supervivencia y el éxito de esas organizaciones.    OBJETIVO GENERAL: Permitiendo una comprensión mejor del papel del administrador en nuestra sociedad.  OBJETIVOS ESPECIFICOS:  Mejorar el perfil de los administradores, con el fin de optimizar la gestión, el ejercicio del liderazgo y la creación de proyectos de una perspectiva psicológica e investigadora en pro de organizaciones saludables. </vt:lpstr>
      <vt:lpstr>DELIMITACION DEL PROBLEMA: Ubicar al administrador actual en los principios y valores, para que de una manera fácil repase y practique las técnicas modernas que le permitan optimizar su gestión administrativa y alcanzar mayor eficiencia y eficacia en su entorno.  MARCO TEORICO O REFERENCIAL: Katz identifico 3 distintas capacidades de los administradores: capacidad técnica humana y conceptual a esta aportación koontz o donell y weihrish agregaron una cuarta, la de idear enseguida se describe ya que estas 4 o bien la combinación de estas, son las capacidades que identifican en el papel de un administrador:  1.CAPACIDAD TECNICA 2. CAPACIDAD HUMANA 3. CAPACIDAD CONCEPTUAL 4. LA CAPACIDAD DE IDEAR. </vt:lpstr>
      <vt:lpstr>STONER: Define el papel de administrador estratégicamente como un proceso de administración que entrañan que la organización prepare planes estratégicos y después, actúen conforme a ellos desde los 60 s es considerado como una forma para alcanzar el éxito empresarial, se basa en la determinación de objetivos y planes a lograr plazo como un proceso como recursos y acciones especificas. Esta estrategia se da por el establecimiento de objetivos, la formulación e implantación de la estrategia y la fijación de actividades que generan logros en la empresa es un plan de acción que dura de 1 a 5 años en gran escala que marca la dirección para una organización.  PLANIFICACION: Procedimiento para establecer objetivos y un curso de accion adecuado para lograrlos.  ORGANIZACIÓN: Proceso para comprometer a dos o mas personas que trabajan juntas de manera estructurada con el propósito de alcanzar una meta o una serie de metas especificas. </vt:lpstr>
      <vt:lpstr>DIRECCION: Función que consiste en dirigir e influir en las actividades de los miembros de un grupo o una organización entera, con respecto a una tarea. Coordinación, integración de las actividades de partes independientes de una organización.  ORGANIZACIÓN: Con el objetivo de alcanzar las metas seleccionadas,  Control, proceso para asegurar las actividades reales se ajusten a las planificadas. El proceso se da al mismo tiempo es decir, el administrador realiza estas funciones simultáneamente.  FIGURA DIRECTIVA: Simboliza y personifica el éxito y los fracasos de la organización: se los responsabiliza de los éxitos y los fracasos de la gestión sin tener ningún control.  LIDER: Trabajan con sus subordinados y a través de ellos son responsables de las acciones de sus subordinados.   </vt:lpstr>
      <vt:lpstr>ENLACE: Deben aprender a trabajar dentro o fuera de la institución a través de relaciones de obligaciones reciprocas que le permitan mejorar el desarrollo institucional la toma de decisiones. En los procesos administrativos es para: a). Influir sobre los fines, los planes y la organización del trabajo. B). Influir sobre las personas.  C). Influir sobre los factores.  Existen 11 grandes cuestiones que debe atender todo administrador las mismas son: 1. REPRESENTACION: Esta función tiene que ver con la definición de la actualidad formal. Una organización esta constituida y como consecuencia de ellos se requiere que alguien cumpla el rol de vocero, de elemento aglutinante, de nexo ante la comunidad. El administrador en todo momento esta representado a la organización.  2. LIDERAZGO: El administrador es el responsable directo del logro de los objetivos que la organización se a planteado  entre los cuales constituyen  en el mas importante. </vt:lpstr>
      <vt:lpstr>3. PLANIFICADOR: Este es un rol fundamental dentro de la organización se refiere a la capacidad de coordinación en el tiempo de los recursos disponibles( actuales, futuros, materiales humanos e intangibles).   4. ENLACE: Muchas veces en diversas películas de guerra se ve a un oficial que cumple la función de “oficial de enlace” el administrador ocupa gran parte de tiempo oficiando de (hombre de enlace).  5. BASE DE DATOS O CENTRO DE INFORMACION: El administrador es un cazador de datos e información su figura se asemeja a un pulpo donde cada información esa formal e informal se convierte en una persona codiciada para su apetito voraz.  6. DISTRIBUIDOR: La información que dispone el administrador no es para su exclusivo uso. Dicho elemento es un recurso invalorable solo cuando es utilizado convenientemente por el o los individuos asignados para dar tarea.   </vt:lpstr>
      <vt:lpstr>7.  VOCERO: Como consecuencia directa de los puntos anteriores, el “administrador”, se constituye en el vocero oficial de la campaña.  8. INTRAPRENEUR: El “administrador” es una topadora que quiebra conformacion petrificadas por el tiempo que “no” se puede hacer aquello, que “no” se tiene el presupuesto necesario , que “no” es lógica tal o cual medida que el mercado “no” va responder, etc.  9. ADMINISTRADOR DE CONFLICTOS: La organización al igual que los seres humanos se encuentra en un proceso de cambio y dentro de un contexto igualmente cambiante. Esto origina un constante flujo y reflujo de estímulos   ( positivos y negativos) en otras palabras vemos que la organización vive en una continua crisis dado que la modificación del status que es lo único que se mantiene fijo.  10. FACILITADOR DE RECURSOS: Esta función tiene 2 grandes  artistas la primera es la de definir y asignar los recursos para cada unidad, la segunda es la de estar atento y predispuesto a facilitar cualquier otro recurso que los distintos sectores puedan necesitar para cumplir su misión.</vt:lpstr>
      <vt:lpstr>11. NEGOCIADOR: Una gran parte del tiempo disponible del “administrador” estará comprometido con la negociación.                 CARACTERISTICAS PRINCIPALES DE LA TEORIA NEOCLASICA   ENFASIS EN LA PRACTICA DE LA ADMINISTRACION: La teoría neoclásica se caracteriza por hacer énfasis en los aspectos prácticos de la administración, por el pragmatismo y por la búsqueda de resultados concretos y palpables aunque no descuida los conceptos teóricos de la administración.  REAFIRMACION RELATIVA DE LOS POSTULADOS CLASICOS: Puesto que los autores neoclásicos pretenden poner las cosas en el lugar preciso, retoman gran parte del material desarrollado por la teoría clásica lo redimensionan y lo reestructuran de acuerdo con las circunstancias de la época actual.  ENFASIS EN LOS PRINCIPIOS  GENERALES DE LA ADMINISTRACION: Los autores neoclásicos  se preocuparon por establecer los principios generales de administración.   </vt:lpstr>
      <vt:lpstr>PRINCIPIOS:  EN CUANTO A LOS OBJETIVOS: Los objetivos de la empresa y sus departamentos deben ser definidos y establecidos claramente por escrito.  EN CUANTO A LAS ACTIVIDADES: Las responsabilidades asignadas a una posición deben reducirse tanto como sea posible, al desempeño de una función sencilla.  EN CUANTO A LA AUTORIDAD: En la organización debe existir lineas claras de autoridad de arriba hacia abajo y d responsabilidad de abajo hacia arriba .  EN CUANTO A LA RELACION: El numero de subordinados que un individuo puede supervisar con eficiencia tiene un limite.  ENFASIS EN LOS OBJETIVOS Y RESULTADOS: Los objetivos son valores </vt:lpstr>
      <vt:lpstr>Buscados o resultados deseados por la organización que espera alcanzarlos a través de la eficiencia de su operación.  ECLECTISISMO: Los autores neoclásicos además de basarse en gran parte en la teoría clásica, son bastantes eclécticos y recogieron el contenido de casi todas las teorías administrativas.                           ADMINITRACION COMO TECNICA SOCIAL  OBJETIVOS: Administración es la coordinación de las actividades. GRUPALES:  Cada organización utiliza a otras para la realización de algunas de sus propias tareas. Los neoclásicos ven a la administración como una técnica social porque dicen que le va a dar herramientas al administrador para realizar su trabajo, consiste en orientar, dirigir y controlar los esfuerzos de un grupo de individuos para lograr un objetivo común.</vt:lpstr>
      <vt:lpstr>       ASPECTOS ADMINISTRATIVOS COMUNES A LAS ORGANIZACIONES  PRINCIPIOS BASICOS DE LA ORGANIZACIÓN: Los autores neoclasicos añadieron algunos elementos al concepto de organización y la definieron como un conjunto de posiciones funcionales y jerárquicas, orientada a la producción de bienes y servicios. Los principios fundamentales de la organización formal son:  DIVISION DEL TRABAJO: El objetivo inmediato y fundamental de cualquier tipo de organización es producir bienes o servicios. Para ser eficiente como la producción de bienes debe basarse en la división del trabajo, que consiste en descomponer un proceso complejo en una serie de pequeñas tareas.  ESPECIALIZACION: La especialización es consecuencia de la división del trabajo cada cargo tiene funciones y tareas especificas y especializadas. La teoría clásica afirmaba que la concentración de los esfuerzos en campos limitaos y restringidos permitió incrementar la cantidad y la calidad de la producción. </vt:lpstr>
      <vt:lpstr>JERARQUIA: En toda organización formal existe una jerarquía por escalas, estratos, o niveles de autoridad, de los cuales los superiores tienen cierta autoridad sobre los inferiores. En otro termino a medida que se asciende en la escala jerárquica, aumenta la autoridad de quien desempeña el cargo. La autoridad es el derecho formal y legitimo de formar decisiones, dar ordenes y asignar recursos para conseguirlos los objetivos previstos para la organización. A). La autoridad descansa en los cargos de la organización, no en las personas. La autoridad de los administradores deriva de los cargos que se ocupa. B). La autoridad es aceptada por los subordinados. Los subordinados aceptan la autoridad de los superiores porque creen que tienen derecho legitimo, concedido por la organización de dar ordenes que deben ser cumplidas. C). La autoridad fluye hacia abajo por la jerarquía vertical. La autoridad va de la cúpula a la base de la organización, las posiciones de arriba tienen mas autoridad que las posiciones de la base. La responsabilidad, el otro significado de la moneda significa el deber de desempeñar la tarea o actividad a la que fue designada la persona según los autores clásicos y neoclásicos.</vt:lpstr>
      <vt:lpstr>DELEGACION: Es el proceso de transferir autoridad y responsabilidad a posiciones de la jerarquía. Muchas organizaciones estimulan a sus gerentes para que deleguen autoridad en los niveles inferiores para lograr el máximo de flexibilidad, satisfacer las necesidades del cliente y adaptarse al medio ambiente. Las técnicas de delegación de autoridad son las siguientes:  a). DELEGACION DE LA TAREA COMPLETA: El gerente entrega responsabilidad completa a cada individuo y le exige mayor iniciativa que le permita controlar mejores resultados. B). DELEGAR DE LA PERSONA ADECUADA: El gerente debe adecuar el talento de la persona a la tarea para que la delegacion resulte eficaz. Debe identificar a los subordinados que sean independientes en sus deciciones y muestren deseos de asumir responsabilidades. C). DELEGAR RESPONSABILIDAD Y AUTORIDAD: Asignar tareas no es delegar completamente. El individuo debe responsabilizarse de la ejecución de la tarea y la autoridad para llevarla a cabo de la manera que juzgue mejor. </vt:lpstr>
      <vt:lpstr>d). PROPORCIONAR INFORMACION ADECUADA: Para que la delegación sea exitosa debe darse información acerca de que, como, cuando, donde, y quien y porque. El individuo debe comprender la tarea y los resultados esperados de los recursos necesarios y saber a quien y cuando debe presentar los resultados. E). MANTENER RETROALIMENTACION: Brinda al subordinado los datos necesarios para establecer si la ejecución es correcta y las líneas de comunicación correcta aumenta la confianza en si mismo. F). EVALUAR Y RECOMPENSAR EL DESEMPEÑO: Al finalizar la tarea el gerente no debe evaluar los métodos empleados sino los resultados . Cuando los resultados no cumplen las expectativas, el gerente debe analizar los errores y las consecuencias. Cuando cumplan y sobrepasen las expectativas el gerente debe recompensar el trabajo bien hecho.  LOS ADMINISTRADORES EN LOS 3 NIVELES DE LA ORGANIZACIÓN:  CENTRALIZACION VS DESENTRALIZACION:</vt:lpstr>
      <vt:lpstr>La centralización y la descentralización significa que la facultad de tomar decisiones es se localiza cerca de la cúpula de organización, descentralización indica que la facultad de tomar decisiones se desplaza a los niveles inferiores de la organización  DISTRIBUCIÓN DE LA AUTORIDAD Y LA RESPONSABILIDAD: La jerarquía de la organización formal representa la distribución de la autoridad y la responsabilidad entre los diversos niveles de la estructura. En la organización existen personas que cumplen ordenes de otras en niveles mas elevados. En general el derecho de mandar disminuye a medida que se desciende en la estructura jerárquica.                                                                EFICIENCIA Y EFICACIA  Trata de hacer las cosas lo mejor posible y aquí entran en juego aspectos creativos fuerza y dinamismo de loa valores de la dirección la integración de estos dos conceptos requiere un equipo integrado exclusivamente por idealistas o innovadores. La eficacia trata el área de la empresa que produce resultados. La eficiencia solo puede rendir resultados dentro del marco de su definición     </vt:lpstr>
      <vt:lpstr>ELEMENTOS DE LA ORGANIZACIÓN  todos los gerentes deben logra swus objetivos por medio de los diversos recursos puestos a su disposición. La planificación de objetivos. El diseño de una estructura organizada. La selección y contratación de personal con la preparación adecuada.  La evaluación de la organización con los niveles requeridos, controlar y dar los pasos necesarios para elevar la eficacia individual o de grupo.  La coordinación y mantenimiento de la relaciones internas entre los distintos segmentos de la empresa. ANALISIS DE LA EFICASIA: Es un chequeo de plan de márquetin y las previsiones de venta . Se pueden comparar las inversiones económicas en  publicidad gastos de vendedores etc. . Sin embargo sobre este tema se han realizado diversas investigaciones en razón a su importancia para conocer la realidad de la gestión empresarial la obtención de estos datos para un posterior análisis son : la presencia en el mercado de otros competidores </vt:lpstr>
      <vt:lpstr>Los cambios en las cambios en las tendencias de la economía de escala los cambios inesperados del gusto o predilección.  La diferencia de los precios de venta fijados por la  competencia. Existen estadísticas operacionales para identificar y valorar estos factores, si embargo su complejidad matemática hace que estos trabajos sean difíciles de realizar.   ASPECTOS DE LA EFICIENCIA.   CONTEXTO ECONOMICO: Los presupuestos para los departamentos son previamente preparados y luego aprobados por los distintos responsables a lo cuales afecta  los directores de departamentos tienen la responsabilidades de  mantener  los gastos asignados dentro de los limites acordados. El control presupuestario consiste en una comparación de los costos resultantes con los previstos. Al final de cada periodo  los costos finales comparados con los presupuestos y se analizan con las  variaciones o desviaciones que se han producido. </vt:lpstr>
      <vt:lpstr>CONTEXTO GERENCIAL. La eficiencia de la gerencia lo hemos tratado de una forma muy amplia pero debemos hacer énfasis  en :  uso del tiempo y del esfuerzo y de la forma posible .  La calidad de la toma de decisiones y de los procedimientos del control. El área de los recursos humanos.  CONTEXTO ORGANIZATIVO. Los problemas de eficiencia organizativa pueden surgir en cualquier  situación debido a estructuras inadecuadas por crecer demasiado a prisa cambios en la tecnología o otras modificaciones. Otros problemas provienen de tenciones  nerviosas que pueden dilatar  o retrasar las comunicaciones internas lo que complementa la complejidad de las mismas.  Una empresa en continua evolución debe vigilar la dimensión de su estructura para poder enfrentarse a las demandas que le son requeridas. Existen otros problemas  frecuentes dentro de  algunas  organizaciones como: empresa mal definida, con políticas discrepantes. </vt:lpstr>
      <vt:lpstr>Inadecuada integración de especialistas funcionales. Comunicaciones deficientemente coordinadas. Insuficiente descentralización de las decisiones. Empresa bien orientada, pero mal explotada, o al inversa.  Funciones y responsabilidades mal definidas. Todos estos son factores ineficaces dentro de la empresa y requiere de dirección general detecte cualquier cambio que se produzca.                                  PRINCIPIOS BASICOS DE  ORGANIZACIÓN:  DIVISION DEL TRABAJO: Consiste en descomponer un proceso complejo en una serie de pequeñas tareas lo importante es que cada persona  pueda producir la mayor cantidad de unidades, los objetivos que solo podría lograrse   mediante la automatización relativa de la actividad humana. DEPARTAMENTALIZACION: Los gerentes con el objeto de seguir la pista de esta maraña suelen preparar un organigrama que describe  la forma que se divide el trabajo. </vt:lpstr>
      <vt:lpstr>ESPECIALIZACION: Permite incrementar la cantidad y la calidad de la producción  la especialización del trabajo propuesta por la administración científica fue  una manera de disminuir y aumentar la eficiencia. JERARQUIA: En toda organización formal existe un jerarquía por escalas , estratos  o niveles de autoridad a medida  que asciende  en la escala Jerárquica, aumenta la autoridad de quien desempeña el cargo. LA AUTORIDAD SE DISTINGUE  POR 3 CARACTERISTICAS.  1.la autoridad de los administradores se deriva de los cargos que ocupan. 2.los subordinados aceptan la autoridad de los superiores porque creen  que tienen derecho legitimo. 3.la autoridad vale la cúpula a lavase de la organización. Las técnicas de delegación de autoridad son las siguientes. 1.delegar la tarea completa: el gerente debe delegar una  tarea  entera a una persona  y exigir una mayor iniciativa  permite  al gerente controlar mejor los resultados.  </vt:lpstr>
      <vt:lpstr>2. Delegar en la persona adecuada: todas las personas  no tienen las mismas capacidades y la mismas  motivaciones . 3.delegar responsabilidad  y autoridad:  el individuo debe responsabilizarse  de la ejecución de la tarea  y autoridad para llevar acabo de lo mejor. 4.proporcionar información adecuada:  debe darse información  acerca de que , como , cuando, donde, quien y porque. 5. mantener retroalimentación: abre líneas directas de  comunicación con el subordinado  para responder preguntas sin ejerce control. 6.evaluar y recompensar el desempeño: el gerente no debe evaluar los métodos empleados, sino los resultados. 7.cuanto mas grande   sea la organización, tiende a tener mas nivel en su estructura  jerárquica. En la actualidad las empresas intentan reducir sus niveles jerárquicos para conformar una organización mas sencilla acercar la base a la cúpula y hacer la mas competitiva en un mundo de cambios y transformaciones mas constantes.   </vt:lpstr>
      <vt:lpstr>PLANEACION: Esta determina de modo anticipado los objetivos a corto plazo y largo plazo, y escoger el mejor curso de  acción para alcanzarlo. DIRECCION: su papel es ejecutar o poner en marcha las actividades, dar acción  y dinamizar la empresa  va relacionada directamente  con los recursos humanos. La función de dirección  se encarga de orientar la actividad de las personas para alcanzar los objetivos propuestos  por la organización. Para que la planificación y la organización  puedan ser eficaces  los administradores deben tener relaciones interpersonales con sus subordinados, estas relaciones deberán ser dinámicas y comunicadas con liderazgo. COBERTURA DE LA PROYECCION. DIRECCION GLOBAL: Abarca a la empresa en su totalidad concierne  al presidente de la empresa y a cada director en su respectiva area. DIRECCION  DEPARTAMENTAL: Abarca cada departamento de la empresa, corresponde al nivel tactico de la empresa. CONTROL . Sus tres principales significados son :</vt:lpstr>
      <vt:lpstr>CONTROL COMO FUNCION RESTRICTIVA  Y COERCITIVAS:Es el denominado control social aplicado en las organizaciones  y en la sociedad para prohibir el individualismo y las libertades de las personas. CONTROL COMO SISTEMAS  AUTOMATICA  DE REGULACION: Utilizado con el fin de mantener un sistema en funcionamiento detectando  posibles irregularidades. CONTROL COMO FUNCION ADMINISTRATIVA: Forma parte del proceso administrativo, la organización y la dirección. La finalidad del control es asegurar el logro de los objetivos re comprobar si la actividad controlada esta alcanzada. DIFERENCIASION E INTEGRACION: La coordinación es un complemento, incluso un contrapeso para la división del trabajo y la especialización del trabajo. La coordinación  entraña volver a reunir a la gente con el propósito de asegurar que las relaciones del trabajo puedan contribuir a las metas organizacionales  la percepción del tiempo influye sobre un tipo de diferenciación por ejemplo  en producción donde las personas  por regla general  tienen que tomar decisiones rápidas , estas podían favorecer un a comunicación un tanto abrupta y res puestas bien claras  quizás necesitan normas muy especificas para los resultados  en el departamento pueden existir normas mas generales. </vt:lpstr>
      <vt:lpstr>Las diferencias pueden  producir conflictos entre las personas, sin embargo la solución constructiva de conflictos es muy saludable  para las operaciones es muy saludable para las operaciones de una organización. BASES PARA EL AGRUPAMIENTO. Existen 6 bases que son: a). Agrupamiento por  conocimiento y destreza: Las posiciones pueden ser agrupadas  de acuerdo con los conocimientos y destrezas especiales  que sus miembros traen al cargo. El agrupamiento  puede basarse  también en nivel de conocimiento y destreza  por ejemplo puede crearse diferentes actividades para albergar: artesanos, periodistas, o simplemente trabajadores calificados y no calificados.  B). Agrupamiento por proceso de trabajo y función :el trabajo también puede ser  agrupado de  acuerdo a su función básica en la organizasen  para adquirir suministros, conseguir capital, generar investigación producir comida en la cafetería, u otra cosa. C).agrupamiento por tiempo :los grupos pueden formarse de acuerdo cuando es echo el trabajo . Diferentes unidades hace el mismo trabajo  pero en distinto tiempo. D).agrupamiento por producción : la unidades son formadas  sobre la base de los productos que hace de los productos que brinda por ejemplo, una  para la porcelana. Otra para los tractores .</vt:lpstr>
      <vt:lpstr>e). Agrupamiento por cliente : también pueden  formar para tratar con distintos clientes. Una empresa de seguros puede tener  departamentos separados, en algunos países  los hospitales  tienen diferentes salas  para pacientes  públicos y privados . F). Agrupamiento por lugar :los grupos  pueden ser formados de acuerdo con las regiones geográficas que opera la  organización en mayo de 1942, el departamento de guerra de los  EEUU. Fue organizado en términos de teatros (norteamericano, medio este  africano, europeo, asiático, pacifico del sur o este y latinoamericano). CRITERIOS PARA AGRUPAMIENTO: A). Interdependencia de la corriente de trabajo: crea lo que algunos investigadores  llaman “tarea psicológicamente completa”. En el agrupamiento basado en el mercado los miembros de un sola unidad tienen el sentido de integridad. B). Interdependencia de proceso: se relaciona con los procesos usados en la corriente de trabajo  por ejemplo, un operador de una maquina  puede tener que consultar a otro que trabaja en un línea  de producto diferente . C). Interdependencia de escala : se relaciona con economías de escala. Los grupos  pueden que ser formados  para alcanzar dimensiones  lo suficiente grandes como</vt:lpstr>
      <vt:lpstr>Para funcionar eficientemente por ejemplo cada departamento en la fabrica requiere mantenimiento. Por esto no necesariamente  se justifica  agregar un nombre a cada departamento  es decidir agruparlos  por  corriente de trabajo. Pude ni debe haber trabajo suficiente para cada hombre de mantenimiento por lo tanto puede establecerse  un departamento de  mantenimiento central para toda la fabrica. D) interdependencias sociales: se relaciona no con el trabajo sino con las relaciones sociales que lo  acompañan  por ejemplo, los estudios  realizados sugirieron  que cuando el trabajo es aburrido  los trabajadores deben estar juntos  para facilitar  la interacción social y así evitar el aburrimiento. AGUPAMIENTO POR FUNCION: el agrupamiento por función (por conocimiento, destreza o función de trabajo ) refleja una abrumadora preocupación  por independencia de proceso y escala.  AGRUPAMIENTO POR MERCADO: es usado para establecer unidades relativamente  auto contenidas para tratar con particulares corriente de trabajo en general la estructura de mercado es una estructura menos maquinal  menos capas  de hacer bien una  tarea especializada o repetitiva . Pero puede hacer mas tareas y cambiar tareas mas fácilmente, derivando  su esencial.</vt:lpstr>
      <vt:lpstr>AGRADECIMIENTO  El trabajo de investigación lo dedicamos a nuestros padres a quienes les debemos todo lo que tenemos en esta vida. A Dios, ya que gracias a el tenemos esos padres maravillosos, los cuales nos apoyan en nuestras derrotas y celebran nuestros triunfos a nuestros profesores quienes son nuestros guías en el aprendizaje, dándonos los últimos conocimientos para nuestro buen desenvolvimiento en la sociedad.</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UAP</dc:creator>
  <cp:lastModifiedBy>UAP</cp:lastModifiedBy>
  <cp:revision>51</cp:revision>
  <dcterms:created xsi:type="dcterms:W3CDTF">2012-04-27T20:21:06Z</dcterms:created>
  <dcterms:modified xsi:type="dcterms:W3CDTF">2012-05-23T08:53:45Z</dcterms:modified>
</cp:coreProperties>
</file>