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293" r:id="rId36"/>
    <p:sldId id="294" r:id="rId37"/>
    <p:sldId id="295" r:id="rId38"/>
    <p:sldId id="296" r:id="rId39"/>
    <p:sldId id="297" r:id="rId40"/>
    <p:sldId id="267" r:id="rId41"/>
    <p:sldId id="268" r:id="rId42"/>
    <p:sldId id="269" r:id="rId43"/>
    <p:sldId id="270" r:id="rId44"/>
    <p:sldId id="271" r:id="rId45"/>
    <p:sldId id="272" r:id="rId46"/>
    <p:sldId id="273" r:id="rId47"/>
    <p:sldId id="274" r:id="rId48"/>
    <p:sldId id="275" r:id="rId49"/>
    <p:sldId id="276" r:id="rId50"/>
    <p:sldId id="277" r:id="rId51"/>
    <p:sldId id="278" r:id="rId52"/>
    <p:sldId id="279" r:id="rId53"/>
    <p:sldId id="280" r:id="rId54"/>
    <p:sldId id="281" r:id="rId55"/>
    <p:sldId id="282" r:id="rId56"/>
    <p:sldId id="283" r:id="rId57"/>
    <p:sldId id="284" r:id="rId58"/>
    <p:sldId id="285" r:id="rId59"/>
    <p:sldId id="286" r:id="rId60"/>
    <p:sldId id="287" r:id="rId61"/>
    <p:sldId id="288" r:id="rId62"/>
    <p:sldId id="289" r:id="rId63"/>
    <p:sldId id="290" r:id="rId64"/>
    <p:sldId id="291" r:id="rId65"/>
    <p:sldId id="292" r:id="rId66"/>
    <p:sldId id="322" r:id="rId6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0B94935B-5D2E-477B-8EBE-18CA13E03B3E}" type="datetimeFigureOut">
              <a:rPr lang="es-ES" smtClean="0"/>
              <a:t>21/06/2012</a:t>
            </a:fld>
            <a:endParaRPr lang="es-E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EBD441B7-086F-41AB-80A7-15E08D9C87F2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935B-5D2E-477B-8EBE-18CA13E03B3E}" type="datetimeFigureOut">
              <a:rPr lang="es-ES" smtClean="0"/>
              <a:t>21/06/2012</a:t>
            </a:fld>
            <a:endParaRPr lang="es-E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D441B7-086F-41AB-80A7-15E08D9C87F2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935B-5D2E-477B-8EBE-18CA13E03B3E}" type="datetimeFigureOut">
              <a:rPr lang="es-ES" smtClean="0"/>
              <a:t>21/06/2012</a:t>
            </a:fld>
            <a:endParaRPr lang="es-E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D441B7-086F-41AB-80A7-15E08D9C87F2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EBAE-4561-4504-B4A1-6B4D83156CD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21/06/2012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EAED-A7CF-493D-9DC5-ECF4D368AFC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10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EBAE-4561-4504-B4A1-6B4D83156CD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21/06/2012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EAED-A7CF-493D-9DC5-ECF4D368AFC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2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EBAE-4561-4504-B4A1-6B4D83156CD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21/06/2012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EAED-A7CF-493D-9DC5-ECF4D368AFC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544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EBAE-4561-4504-B4A1-6B4D83156CD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21/06/2012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EAED-A7CF-493D-9DC5-ECF4D368AFC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97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EBAE-4561-4504-B4A1-6B4D83156CD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21/06/2012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EAED-A7CF-493D-9DC5-ECF4D368AFC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432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EBAE-4561-4504-B4A1-6B4D83156CD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21/06/2012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EAED-A7CF-493D-9DC5-ECF4D368AFC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401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EBAE-4561-4504-B4A1-6B4D83156CD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21/06/2012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EAED-A7CF-493D-9DC5-ECF4D368AFC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813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EBAE-4561-4504-B4A1-6B4D83156CD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21/06/2012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EAED-A7CF-493D-9DC5-ECF4D368AFC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2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935B-5D2E-477B-8EBE-18CA13E03B3E}" type="datetimeFigureOut">
              <a:rPr lang="es-ES" smtClean="0"/>
              <a:t>21/06/2012</a:t>
            </a:fld>
            <a:endParaRPr lang="es-E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D441B7-086F-41AB-80A7-15E08D9C87F2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EBAE-4561-4504-B4A1-6B4D83156CD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21/06/2012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EAED-A7CF-493D-9DC5-ECF4D368AFC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42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EBAE-4561-4504-B4A1-6B4D83156CD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21/06/2012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EAED-A7CF-493D-9DC5-ECF4D368AFC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101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EBAE-4561-4504-B4A1-6B4D83156CD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21/06/2012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EAED-A7CF-493D-9DC5-ECF4D368AFC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09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0B94935B-5D2E-477B-8EBE-18CA13E03B3E}" type="datetimeFigureOut">
              <a:rPr lang="es-ES" smtClean="0"/>
              <a:t>21/06/2012</a:t>
            </a:fld>
            <a:endParaRPr lang="es-E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EBD441B7-086F-41AB-80A7-15E08D9C87F2}" type="slidenum">
              <a:rPr lang="es-ES" smtClean="0"/>
              <a:t>‹Nº›</a:t>
            </a:fld>
            <a:endParaRPr lang="es-E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es-ES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B94935B-5D2E-477B-8EBE-18CA13E03B3E}" type="datetimeFigureOut">
              <a:rPr lang="es-ES" smtClean="0"/>
              <a:t>21/06/2012</a:t>
            </a:fld>
            <a:endParaRPr lang="es-E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BD441B7-086F-41AB-80A7-15E08D9C87F2}" type="slidenum">
              <a:rPr lang="es-ES" smtClean="0"/>
              <a:t>‹Nº›</a:t>
            </a:fld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B94935B-5D2E-477B-8EBE-18CA13E03B3E}" type="datetimeFigureOut">
              <a:rPr lang="es-ES" smtClean="0"/>
              <a:t>21/06/2012</a:t>
            </a:fld>
            <a:endParaRPr lang="es-E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BD441B7-086F-41AB-80A7-15E08D9C87F2}" type="slidenum">
              <a:rPr lang="es-ES" smtClean="0"/>
              <a:t>‹Nº›</a:t>
            </a:fld>
            <a:endParaRPr lang="es-E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935B-5D2E-477B-8EBE-18CA13E03B3E}" type="datetimeFigureOut">
              <a:rPr lang="es-ES" smtClean="0"/>
              <a:t>21/06/2012</a:t>
            </a:fld>
            <a:endParaRPr lang="es-E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D441B7-086F-41AB-80A7-15E08D9C87F2}" type="slidenum">
              <a:rPr lang="es-ES" smtClean="0"/>
              <a:t>‹Nº›</a:t>
            </a:fld>
            <a:endParaRPr lang="es-E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935B-5D2E-477B-8EBE-18CA13E03B3E}" type="datetimeFigureOut">
              <a:rPr lang="es-ES" smtClean="0"/>
              <a:t>21/06/2012</a:t>
            </a:fld>
            <a:endParaRPr lang="es-E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D441B7-086F-41AB-80A7-15E08D9C87F2}" type="slidenum">
              <a:rPr lang="es-ES" smtClean="0"/>
              <a:t>‹Nº›</a:t>
            </a:fld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B94935B-5D2E-477B-8EBE-18CA13E03B3E}" type="datetimeFigureOut">
              <a:rPr lang="es-ES" smtClean="0"/>
              <a:t>21/06/2012</a:t>
            </a:fld>
            <a:endParaRPr lang="es-E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BD441B7-086F-41AB-80A7-15E08D9C87F2}" type="slidenum">
              <a:rPr lang="es-ES" smtClean="0"/>
              <a:t>‹Nº›</a:t>
            </a:fld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935B-5D2E-477B-8EBE-18CA13E03B3E}" type="datetimeFigureOut">
              <a:rPr lang="es-ES" smtClean="0"/>
              <a:t>21/06/2012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41B7-086F-41AB-80A7-15E08D9C87F2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70C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0B94935B-5D2E-477B-8EBE-18CA13E03B3E}" type="datetimeFigureOut">
              <a:rPr lang="es-ES" smtClean="0"/>
              <a:t>21/06/2012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EBD441B7-086F-41AB-80A7-15E08D9C87F2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70C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6EBAE-4561-4504-B4A1-6B4D83156CD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21/06/2012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0EAED-A7CF-493D-9DC5-ECF4D368AFC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04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hyperlink" Target="http://www.google.com.pe/imgres?q=compa%C3%B1erismo&amp;hl=es&amp;gbv=2&amp;biw=1024&amp;bih=533&amp;tbm=isch&amp;tbnid=i73QA2P9177u_M:&amp;imgrefurl=http://ieble.org/?p=49&amp;docid=GCeqng3hj4kx0M&amp;imgurl=http://ieble.org/wp-content/uploads/2011/11/compa%C3%B1erismo-640x480.bmp&amp;w=481&amp;h=480&amp;ei=D1vjT-H1FIWs9AT0lYCHCA&amp;zoom=1" TargetMode="Externa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fmania.com/profesiones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pe/imgres?q=autoestima&amp;hl=es&amp;gbv=2&amp;biw=1024&amp;bih=533&amp;tbm=isch&amp;tbnid=cjgFnJrMTIGg6M:&amp;imgrefurl=http://www.monografias.com/trabajos25/autoestima/autoestima.shtml&amp;docid=VEWQDRe2ADHSzM&amp;imgurl=http://www.monografias.com/trabajos25/autoestima/Image13585.gif&amp;w=354&amp;h=338&amp;ei=913jT4fZJouW8gSKzLGGCA&amp;zoom=1&amp;iact=hc&amp;vpx=100&amp;vpy=99&amp;dur=150&amp;hovh=219&amp;hovw=230&amp;tx=136&amp;ty=140&amp;sig=118388528437570464909&amp;page=1&amp;tbnh=140&amp;tbnw=153&amp;start=0&amp;ndsp=10&amp;ved=1t:429,r:5,s:0,i:148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8208912" cy="4824536"/>
          </a:xfrm>
        </p:spPr>
        <p:txBody>
          <a:bodyPr>
            <a:normAutofit/>
          </a:bodyPr>
          <a:lstStyle/>
          <a:p>
            <a:r>
              <a:rPr lang="es-ES" sz="5400" b="1" dirty="0" smtClean="0">
                <a:latin typeface="Arial Black" pitchFamily="34" charset="0"/>
              </a:rPr>
              <a:t>TEORIA DEL COMPORTAMIENTO Y DESARROLLO ORGANIZACIONAL</a:t>
            </a:r>
            <a:endParaRPr lang="es-ES" sz="5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98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620688"/>
            <a:ext cx="8301608" cy="1080120"/>
          </a:xfrm>
        </p:spPr>
        <p:txBody>
          <a:bodyPr>
            <a:noAutofit/>
          </a:bodyPr>
          <a:lstStyle/>
          <a:p>
            <a:pPr lvl="0"/>
            <a:r>
              <a:rPr lang="es-ES" sz="3200" b="1" dirty="0" smtClean="0"/>
              <a:t>NUEVAS PROPUESTAS SOBRE MOTIVACION HUMANA</a:t>
            </a:r>
            <a:r>
              <a:rPr lang="es-ES" sz="3200" dirty="0" smtClean="0"/>
              <a:t/>
            </a:r>
            <a:br>
              <a:rPr lang="es-ES" sz="3200" dirty="0" smtClean="0"/>
            </a:b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3200" dirty="0">
                <a:latin typeface="Arial" pitchFamily="34" charset="0"/>
                <a:cs typeface="Arial" pitchFamily="34" charset="0"/>
              </a:rPr>
              <a:t>Uno de los temas fundamentales de la teoría del comportamiento de la administración es la motivación humana, campo en el que la teoría administrativa recibió voluminosa contribución.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908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fonditos\CUADROS DE DIAPOS\322835166_114aba76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xtLst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E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Palatino Linotype" pitchFamily="18" charset="0"/>
              </a:rPr>
              <a:t>Nuevas Propuestas Sobre Motivación Humana</a:t>
            </a:r>
          </a:p>
        </p:txBody>
      </p:sp>
      <p:pic>
        <p:nvPicPr>
          <p:cNvPr id="5" name="Picture 2" descr="http://t0.gstatic.com/images?q=tbn:ANd9GcQLKosTYIuVnOjaN5KjSD3gyKSLfXF1ojKMNc1FWM8SstiPoFY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" y="4131322"/>
            <a:ext cx="9144000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54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fonditos\CUADROS DE DIAPOS\fuzz_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es-PE" sz="3600" dirty="0" smtClean="0"/>
              <a:t>Motivación Humana       Fundamental en la teoría del comportamiento de la administración</a:t>
            </a:r>
            <a:endParaRPr lang="es-PE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PE" dirty="0" smtClean="0"/>
              <a:t>Indica que: </a:t>
            </a:r>
          </a:p>
          <a:p>
            <a:pPr marL="0" indent="0">
              <a:buNone/>
            </a:pPr>
            <a:endParaRPr lang="es-PE" dirty="0"/>
          </a:p>
        </p:txBody>
      </p:sp>
      <p:sp>
        <p:nvSpPr>
          <p:cNvPr id="4" name="3 Flecha derecha"/>
          <p:cNvSpPr/>
          <p:nvPr/>
        </p:nvSpPr>
        <p:spPr>
          <a:xfrm>
            <a:off x="4532955" y="548680"/>
            <a:ext cx="432047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pic>
        <p:nvPicPr>
          <p:cNvPr id="6" name="Picture 5" descr="estudiantes-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624" y="3098038"/>
            <a:ext cx="1854400" cy="256321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755576" y="2204864"/>
            <a:ext cx="201622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smtClean="0">
                <a:solidFill>
                  <a:prstClr val="white"/>
                </a:solidFill>
              </a:rPr>
              <a:t>Necesidades diferenciadas</a:t>
            </a:r>
            <a:endParaRPr lang="es-PE" sz="2400" b="1" dirty="0">
              <a:solidFill>
                <a:prstClr val="white"/>
              </a:solidFill>
            </a:endParaRPr>
          </a:p>
        </p:txBody>
      </p:sp>
      <p:pic>
        <p:nvPicPr>
          <p:cNvPr id="8" name="6 Marcador de posición de imagen" descr="Hombre%20pensando.gif"/>
          <p:cNvPicPr>
            <a:picLocks noChangeAspect="1"/>
          </p:cNvPicPr>
          <p:nvPr/>
        </p:nvPicPr>
        <p:blipFill>
          <a:blip r:embed="rId4"/>
          <a:srcRect t="19" b="19"/>
          <a:stretch>
            <a:fillRect/>
          </a:stretch>
        </p:blipFill>
        <p:spPr>
          <a:xfrm>
            <a:off x="3502048" y="3098039"/>
            <a:ext cx="2263530" cy="2635218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3378419" y="2204864"/>
            <a:ext cx="2387159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smtClean="0">
                <a:solidFill>
                  <a:prstClr val="white"/>
                </a:solidFill>
              </a:rPr>
              <a:t>Comportamiento  según objetivos</a:t>
            </a:r>
            <a:endParaRPr lang="es-PE" sz="2400" b="1" dirty="0">
              <a:solidFill>
                <a:prstClr val="white"/>
              </a:solidFill>
            </a:endParaRPr>
          </a:p>
        </p:txBody>
      </p:sp>
      <p:pic>
        <p:nvPicPr>
          <p:cNvPr id="11" name="Picture 5" descr="x_corredor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444208" y="3098039"/>
            <a:ext cx="2195512" cy="2923249"/>
          </a:xfrm>
          <a:prstGeom prst="rect">
            <a:avLst/>
          </a:prstGeom>
          <a:noFill/>
        </p:spPr>
      </p:pic>
      <p:sp>
        <p:nvSpPr>
          <p:cNvPr id="12" name="11 Rectángulo"/>
          <p:cNvSpPr/>
          <p:nvPr/>
        </p:nvSpPr>
        <p:spPr>
          <a:xfrm>
            <a:off x="6300192" y="2204864"/>
            <a:ext cx="233952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200" b="1" dirty="0" smtClean="0">
                <a:solidFill>
                  <a:prstClr val="white"/>
                </a:solidFill>
              </a:rPr>
              <a:t>Al suplirse una necesidad surge otra </a:t>
            </a:r>
            <a:endParaRPr lang="es-PE" sz="2200" b="1" dirty="0">
              <a:solidFill>
                <a:prstClr val="white"/>
              </a:solidFill>
            </a:endParaRPr>
          </a:p>
        </p:txBody>
      </p:sp>
      <p:sp>
        <p:nvSpPr>
          <p:cNvPr id="14" name="13 Flecha derecha"/>
          <p:cNvSpPr/>
          <p:nvPr/>
        </p:nvSpPr>
        <p:spPr>
          <a:xfrm>
            <a:off x="2834904" y="2431822"/>
            <a:ext cx="414240" cy="374579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17" name="16 Flecha derecha"/>
          <p:cNvSpPr/>
          <p:nvPr/>
        </p:nvSpPr>
        <p:spPr>
          <a:xfrm>
            <a:off x="5854401" y="2431822"/>
            <a:ext cx="414240" cy="374579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18" name="17 Cerrar llave"/>
          <p:cNvSpPr/>
          <p:nvPr/>
        </p:nvSpPr>
        <p:spPr>
          <a:xfrm rot="5400000" flipH="1">
            <a:off x="4351038" y="2523643"/>
            <a:ext cx="565549" cy="6984776"/>
          </a:xfrm>
          <a:prstGeom prst="rightBrace">
            <a:avLst>
              <a:gd name="adj1" fmla="val 91274"/>
              <a:gd name="adj2" fmla="val 47677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black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331640" y="6016031"/>
            <a:ext cx="6624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>
                <a:solidFill>
                  <a:prstClr val="white"/>
                </a:solidFill>
              </a:rPr>
              <a:t>Es </a:t>
            </a:r>
            <a:r>
              <a:rPr lang="es-ES" sz="2400" b="1" dirty="0">
                <a:solidFill>
                  <a:prstClr val="white"/>
                </a:solidFill>
              </a:rPr>
              <a:t>un proceso continuo que no tiene fin, desde el nacimiento hasta la muerte de las personas.</a:t>
            </a:r>
          </a:p>
          <a:p>
            <a:endParaRPr lang="es-P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4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fonditos\CUADROS DE DIAPOS\fuzz_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s-E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JERARQUÍA DE LAS NECESIDADES, SEGÚN </a:t>
            </a:r>
            <a:r>
              <a:rPr lang="es-ES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MASLOW</a:t>
            </a:r>
            <a:r>
              <a:rPr lang="es-E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PE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://t3.gstatic.com/images?q=tbn:ANd9GcTpefS1e48RlpompoT1k9PxknuS-XOH8PDtCnJtuxLIpaavoV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02" y="1700808"/>
            <a:ext cx="2738078" cy="338437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717798" y="5085184"/>
            <a:ext cx="281008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i="1" dirty="0" smtClean="0">
                <a:solidFill>
                  <a:prstClr val="white"/>
                </a:solidFill>
              </a:rPr>
              <a:t>Abraham </a:t>
            </a:r>
            <a:r>
              <a:rPr lang="es-PE" sz="2000" b="1" i="1" dirty="0" err="1" smtClean="0">
                <a:solidFill>
                  <a:prstClr val="white"/>
                </a:solidFill>
              </a:rPr>
              <a:t>Maslow</a:t>
            </a:r>
            <a:r>
              <a:rPr lang="es-PE" sz="2000" b="1" i="1" dirty="0" smtClean="0">
                <a:solidFill>
                  <a:prstClr val="white"/>
                </a:solidFill>
              </a:rPr>
              <a:t>, </a:t>
            </a:r>
            <a:r>
              <a:rPr lang="es-PE" sz="2000" b="1" dirty="0" smtClean="0">
                <a:solidFill>
                  <a:prstClr val="white"/>
                </a:solidFill>
              </a:rPr>
              <a:t>Psicólogo y consultor estadounidense  1908 - 1970</a:t>
            </a:r>
            <a:endParaRPr lang="es-PE" sz="2000" b="1" dirty="0">
              <a:solidFill>
                <a:prstClr val="white"/>
              </a:solidFill>
            </a:endParaRPr>
          </a:p>
        </p:txBody>
      </p:sp>
      <p:sp>
        <p:nvSpPr>
          <p:cNvPr id="8" name="7 Lágrima"/>
          <p:cNvSpPr/>
          <p:nvPr/>
        </p:nvSpPr>
        <p:spPr>
          <a:xfrm rot="14810814">
            <a:off x="3948998" y="1533157"/>
            <a:ext cx="4689415" cy="5303852"/>
          </a:xfrm>
          <a:prstGeom prst="teardrop">
            <a:avLst>
              <a:gd name="adj" fmla="val 1091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white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067944" y="2292257"/>
            <a:ext cx="44644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prstClr val="white"/>
                </a:solidFill>
              </a:rPr>
              <a:t>Expuso </a:t>
            </a:r>
            <a:r>
              <a:rPr lang="es-ES" sz="2400" b="1" dirty="0">
                <a:solidFill>
                  <a:prstClr val="white"/>
                </a:solidFill>
              </a:rPr>
              <a:t>una teoría de la motivación según la cual las necesidades humanas están jerarquizadas y dispuestas en niveles de acuerdo con su importancia e influencia</a:t>
            </a:r>
            <a:r>
              <a:rPr lang="es-ES" sz="2400" b="1" dirty="0" smtClean="0">
                <a:solidFill>
                  <a:prstClr val="white"/>
                </a:solidFill>
              </a:rPr>
              <a:t>. Estas se dividen en 5 grupos: N. Fisiológicas, N. Seguridad, N. Sociales, N. Autoestima y N. Autorrealización </a:t>
            </a:r>
            <a:r>
              <a:rPr lang="es-ES" sz="2400" dirty="0">
                <a:solidFill>
                  <a:prstClr val="black"/>
                </a:solidFill>
              </a:rPr>
              <a:t> </a:t>
            </a:r>
            <a:r>
              <a:rPr lang="es-ES" dirty="0">
                <a:solidFill>
                  <a:prstClr val="black"/>
                </a:solidFill>
              </a:rPr>
              <a:t> </a:t>
            </a:r>
            <a:endParaRPr lang="es-P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1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fonditos\CUADROS DE DIAPOS\fuzz_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/>
          </a:bodyPr>
          <a:lstStyle/>
          <a:p>
            <a:pPr lvl="0" algn="l"/>
            <a:r>
              <a:rPr lang="es-ES" sz="3600" b="1" dirty="0" smtClean="0">
                <a:solidFill>
                  <a:schemeClr val="tx2"/>
                </a:solidFill>
              </a:rPr>
              <a:t>a) Necesidades </a:t>
            </a:r>
            <a:r>
              <a:rPr lang="es-ES" sz="3600" b="1" dirty="0">
                <a:solidFill>
                  <a:schemeClr val="tx2"/>
                </a:solidFill>
              </a:rPr>
              <a:t>Fisiológicas: </a:t>
            </a:r>
            <a:endParaRPr lang="es-PE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" dirty="0" smtClean="0"/>
              <a:t>Están </a:t>
            </a:r>
            <a:r>
              <a:rPr lang="es-ES" dirty="0"/>
              <a:t>relacionadas con la supervivencia del individuo y con la preservación de la especie. </a:t>
            </a:r>
            <a:r>
              <a:rPr lang="es-ES" dirty="0" smtClean="0"/>
              <a:t>Además, son </a:t>
            </a:r>
            <a:r>
              <a:rPr lang="es-ES" dirty="0"/>
              <a:t>las preeminentes de todas las necesidades humanas; cuando algunas de estas necesidades no se satisfacen, </a:t>
            </a:r>
            <a:r>
              <a:rPr lang="es-ES" dirty="0" smtClean="0"/>
              <a:t>ésta </a:t>
            </a:r>
            <a:r>
              <a:rPr lang="es-ES" dirty="0"/>
              <a:t>domina la dirección de la conducta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 smtClean="0"/>
              <a:t>En este nivel están las necesidades de alimentación, sueño y reposo, abrigo, etc.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PE" dirty="0"/>
          </a:p>
        </p:txBody>
      </p:sp>
      <p:pic>
        <p:nvPicPr>
          <p:cNvPr id="5" name="Picture 41" descr="http://www.100pies.net/Gifs/Alimentos/Comidas/comidas0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4365104"/>
            <a:ext cx="2176991" cy="2160240"/>
          </a:xfrm>
          <a:prstGeom prst="rect">
            <a:avLst/>
          </a:prstGeom>
          <a:noFill/>
        </p:spPr>
      </p:pic>
      <p:pic>
        <p:nvPicPr>
          <p:cNvPr id="6" name="Picture 25" descr="http://www.100pies.net/Gifs/Alimentos/Hamburguesas/hamburguesa0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9943" y="4365104"/>
            <a:ext cx="820837" cy="2160240"/>
          </a:xfrm>
          <a:prstGeom prst="rect">
            <a:avLst/>
          </a:prstGeom>
          <a:noFill/>
        </p:spPr>
      </p:pic>
      <p:pic>
        <p:nvPicPr>
          <p:cNvPr id="8194" name="Picture 2" descr="http://t1.gstatic.com/images?q=tbn:ANd9GcR68e-s4eHyh-EqsphPT-oUOeGv7dOcFxGQXjlPCobC5WCVkze8G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365104"/>
            <a:ext cx="237626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t2.gstatic.com/images?q=tbn:ANd9GcSURrOvJPZNPG090CNmtYuPVZaFiKuevFd6DG5LEbGsvaexWu-GI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65104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82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fonditos\CUADROS DE DIAPOS\fuzz_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l"/>
            <a:r>
              <a:rPr lang="es-PE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Por Ejemplo: </a:t>
            </a:r>
            <a:endParaRPr lang="es-PE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5770984" cy="4968552"/>
          </a:xfrm>
        </p:spPr>
        <p:txBody>
          <a:bodyPr>
            <a:normAutofit fontScale="85000" lnSpcReduction="10000"/>
          </a:bodyPr>
          <a:lstStyle/>
          <a:p>
            <a:pPr marL="0" indent="442913" algn="just">
              <a:buNone/>
            </a:pPr>
            <a:r>
              <a:rPr lang="es-ES" dirty="0"/>
              <a:t>El hombre con el estomago vacío no tiene otra preocupación mayor que satisfacer su hambre. Sin embargo cuando come regularmente y de forma adecuada, el hambre deja de ser una motivación importante. Cuando todas las necesidades humanas están insatisfechas, la mayor motivación será de las necesidades fisiológicas y la conducta del individuo tendrá la finalidad de encontrar alivio de la presión que estas necesidades producen sobre el organismo. </a:t>
            </a:r>
            <a:endParaRPr lang="es-PE" dirty="0"/>
          </a:p>
          <a:p>
            <a:pPr marL="0" indent="0">
              <a:buNone/>
            </a:pPr>
            <a:endParaRPr lang="es-PE" dirty="0"/>
          </a:p>
        </p:txBody>
      </p:sp>
      <p:pic>
        <p:nvPicPr>
          <p:cNvPr id="5" name="Picture 18" descr="getr018.gif (25331 bytes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4208" y="944724"/>
            <a:ext cx="2232248" cy="496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460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fonditos\CUADROS DE DIAPOS\fuzz_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lvl="0" algn="l"/>
            <a:r>
              <a:rPr lang="es-ES" sz="3600" b="1" dirty="0" smtClean="0">
                <a:solidFill>
                  <a:schemeClr val="tx2"/>
                </a:solidFill>
              </a:rPr>
              <a:t>b) Necesidades </a:t>
            </a:r>
            <a:r>
              <a:rPr lang="es-ES" sz="3600" b="1" dirty="0">
                <a:solidFill>
                  <a:schemeClr val="tx2"/>
                </a:solidFill>
              </a:rPr>
              <a:t>de seguridad: </a:t>
            </a:r>
            <a:endParaRPr lang="es-PE" sz="3600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530225" algn="just">
              <a:buNone/>
            </a:pPr>
            <a:r>
              <a:rPr lang="es-ES" sz="2800" dirty="0" smtClean="0"/>
              <a:t>Surgen </a:t>
            </a:r>
            <a:r>
              <a:rPr lang="es-ES" sz="2800" dirty="0"/>
              <a:t>en el comportamiento cuándo las necesidades fisiológicas están relativamente satisfechas. </a:t>
            </a:r>
            <a:r>
              <a:rPr lang="es-ES" sz="2800" dirty="0" smtClean="0"/>
              <a:t>Incluyen la búsqueda de seguridad, estabilidad, protección contra la amenaza o la privación, escape del peligro, etc. </a:t>
            </a:r>
          </a:p>
          <a:p>
            <a:pPr marL="0" indent="530225" algn="just">
              <a:buNone/>
            </a:pPr>
            <a:endParaRPr lang="es-ES" dirty="0"/>
          </a:p>
          <a:p>
            <a:pPr marL="0" indent="530225" algn="just">
              <a:buNone/>
            </a:pPr>
            <a:endParaRPr lang="es-ES" dirty="0" smtClean="0"/>
          </a:p>
          <a:p>
            <a:pPr marL="0" indent="530225" algn="just">
              <a:buNone/>
            </a:pPr>
            <a:endParaRPr lang="es-ES" dirty="0"/>
          </a:p>
          <a:p>
            <a:pPr marL="0" indent="530225" algn="just">
              <a:buNone/>
            </a:pPr>
            <a:endParaRPr lang="es-ES" dirty="0" smtClean="0"/>
          </a:p>
          <a:p>
            <a:pPr marL="0" indent="530225" algn="just">
              <a:buNone/>
            </a:pPr>
            <a:endParaRPr lang="es-ES" dirty="0"/>
          </a:p>
          <a:p>
            <a:pPr marL="0" indent="530225" algn="just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AutoShape 2" descr="data:image/jpeg;base64,/9j/4AAQSkZJRgABAQAAAQABAAD/2wCEAAkGBhQSEBQTEhQWFBUWGBoaEhcWFBUYGBgXGBkXGBwXFBoXHCYeGBskHBUWHy8gIygpLCwvGB4xNTEqNScrLCkBCQoKDgwOFw8PFykcHBwpKSwsLCkpKSk1MikpKSkpKSkpKSkpKSkpMCksKSk1KSwsLCkpLSwpKSkpLikpKTApKf/AABEIAIwAyAMBIgACEQEDEQH/xAAcAAEAAQUBAQAAAAAAAAAAAAAABwMEBQYIAgH/xABCEAACAQIDBAcEBwYFBQEAAAABAgADEQQSIQUxQVEGByJhcYGREzKhwUJSYnKSsfAIFBUjgtFUc6Lh8TNDU4OTJP/EABkBAQEBAQEBAAAAAAAAAAAAAAABAgMEBf/EACERAQEAAwADAAIDAQAAAAAAAAABAgMREiExBEEiUWET/9oADAMBAAIRAxEAPwCcYiICLxNC64OmTYHBBaLZa9dstMjeqjV2HLQgeLCBndq9PsBhqhp1sTTR195blmB5EKDY90pYXrH2dU93F0h94lPXOBOX6VRmJuxuTcnXUk3v433mZrZeyjUcKdbkAZhz79fjM3KRqY2ulNj9K8LijahWSo31Qdd5G4+B/OZcSBsH1e16FelUw9RVIZbEkqwJsLkjf4f8SeF3SY5zL4ueu4fX2IibYIiICIiAiIgIiICIiAiIgIiICIiAiIgJBH7QOHb99wzG+U0SF5XWoS1vxJ6CTvI668die22b7YC7Ydw9+ORuw4+Kn+mBBuysOWcKBqTYDU37gBqTN96NbOs6XHaJ0zC3G1rHdrprMB1YPkxgrNfKgIZrXy5ra92gIvyMlCls5T7FiAHUWORwytY3DAgagjUbrXtPLsye7Tr7JWQxtYJSBN7r9VS7HuVRcse6bphqmZFaxF1BsQQRcA6g7jNJxGHvlqMQCrA2O7x8ZtmyazMnaBFvdJ4j9cY0X3V/Kx/jP8X8RE9TwEREBERAREQETC9KOldDAUhVrk2JyqFALMbX7IJkWbW6/KzORhsOqIONa7N42U2Xw1gTbEhTY/X/AFcwGKwyleLUiwIF9TZr307/AEks7B6Q0MZSFXDuHS9jbeDa+VhwOu6BkoiICIiAiIgIiICa90/xiUtmYxquqexdSOZcZVA78zCbAWtOf+tzrH/fHOEwzXw6H+Yw3VnB4H6ikaczrwEJadWtSlmPs3BO9lIsw53U7x3jSb5WJSp9k63HPvnPVCqUYMrFWU3VgSCDzBGo8pK/QPpwMU6YfFm1UkCnUvlDn6r8A9vJu47/ADbNN+x9DR+RjzxvpvFFg5XUHUd4101HETelGks8Nsminu01BHHKL+u+Xs6a9fg8+7b/ANOERE6uBERAREQEREDTunONRmo4ZmUZmzuGIFwo0Avv1mq9KuiaNRtSogaHM4HAEHXnrrc8BMl06pU8TkOUXLotNrC5F7k3INiQNO7xmbwuDZKDKvasCEW/Me6Dp8p5Mr3L0+jhj46+VA+M2OabHutY24XY2Ame6s9vthdo0wp/l4h/ZVVsbFmPZYADQg/Dum24roYXpKXYpWdS2QC4GhIRu8XF7cd28X1bqy2R7fa1PeBRvVe2nuWCgcxmcC/K4nfDLrybMLjO/wBuhIiJ0cSIiAiIgIMT4TAhzry6wHpH+H0DlLrfEsN+VvdpDlcanuIHEyEVaZHpTtk4vH4jEH/uVHK/cF1QfhCzFp+u+ajNXAb17/ylfDMQ6gGzEjIb21uLa8CDYy1UA/rd4S5wVXKwzWIBDC4uARrcj8xyvKR1zsPGGrhqNRt700Y+LKCfiTL6YDoJUBwFEC4yDLYm9rHdfjbnM/MNEREBERAREQERECPOmOz1bEsqAI2RGHZ3tmazLYj6tiTyEy2FxZAIbTXTwtMntTo2tWp7UOyPlC3sGFhe2h3bzuM1raWIGFxNOhWdCais1NtVuFIBBvoDrfQ8J5s8LL2PbhsmUmLLv2gbnQ7hyFrTV+qvYpoY7H57BlFMINPccu1wBuHZUeUxe2usW2enhSGI0Na11H+UPpH7R05AzVdjdKqmDxQxFO7uwIrBrkODr2zffex7reU6ateX2ue/bjZ4z9OjokfbK63qVQD2tJkP2WDfA2M3TZm16WIXNScOONt4+8DqPOduceXq9iIkUiIgJjukeJ9ng8RUG9KNRh/SjH5TIzXesSuE2TjSf8PUH4lK/OByRRbUSo+hvKJGtvSVkq30M0y9g21HnK6NxEtL5T3SqjcoEwdWHWwtBVwuM0S4FOsPo6AAVR9WwHaG7jzk3o4IBBuDutOOEe8n3qc6VUzs8Uq+IQPSqFEWo6qwpmxQDMRcakC3K0lWJMifLxeRX2IiAiIgIiaP1mdNv3Sj7Gk1sRV90j6C8W7jpYevCBe9NesKhs+k1yKla3YpA63O7OfojjztIGx+0q20KrVMU7OwDvl1VdFBVEH0UBFgO4k3JmNxuINRrsxbXUkkk31JJO8nefES7wTFcNVe9swvflc8OWhmuJ14p44LSUje+o7tLn0lAMW3C5OgueP61vPKUsrZTwUW+9YXHwl/hEFs+7gg7uJ8900yqYZQBqb7/ha/xNpmNk1XosXpOUdWIupsdPl3G4mCxfZFIfWa3q6k/rumYwr6v98/G0qJo6C9Lv3ykVqWFen/ANQDQMOFRR37iOB8ptIkF9ENpLh8dSquSqXKuQdLOMt2+zcqT4Xk5iYynG5X2IiZUmo9bNXLsXGnnTA/E6j5zbpoPXjXy7FrD6zUlHnUU/KBzPkuO+fClxCmerzTLytTg3kZ6HZPdPrpcTw+luIgXCmV6b30MtsJTZjlUEngALnlu8xLiph2U2ZSp5MCD6EQNu2V1j4/D0lpU8Q2RbZQQrEAfRBYE5e6SL0G65BUdaGPyIzaU647KE8FqDch+0LDnaQhTqc5VVoo6+SoCARqDuI1BHdPU5p6J9YWKwLBab56P/ibVe8A7005enOb+iPT/D48ZUvTqgXak++3EqRow18eYEyrZ4lOjXVhdTcd0qQrzUcAEnQDUnkBOWOknSNsXjKuIY+81TIDwUdlB+ELOkul1QrgMURvFCpb8BnKWWxvwDf7H9d0qVUrt2dPCZjHrlwhUcfZr5XX+0waa2H2v95ndo1P5Kf5lMfn/YyoswuY3+0PhYf3mSrLYDv/AF+vCWGz6JFS3C1/XWXm0WsQQZuMqW2D2KJ5VU9CbS8p4jt1Pv8AyEtNsUycMeJGVvQg/lLXD7QV6hKnRmB7/dGh77iBspN5M/V9tn2+BS5u9P8Alvz7Puk+K2kJCpZh3ibZ1ebZ9hjVUnsVuww4ZvoN66f1RlOwl4meIicnQkY/tBk/wpLf4inf8L/OSdNM639kNiNkV1pqzuuR0VQSxKMCbAans5oHLggTzUNiQdCOHI8jynqlUmmXsC+k9kXn0T0qyjIdHEy4imw0synfwV1b5TrHaWyaOITJXpJVXk6hh4i+4+E5O2chzXGllex5kIxA+F/KdbYKoWpozCzFVLDkSAT8ZmtT40Xa/UlgKoJpCph2O7I2Zb/ce49CJpW1uorFUz/+epTrrwvek/mDdfjJ2iOjmHa3QTG4QZ62HcLxdbOo8ShNvObb1VbD1fE1NLgpRU721Gdx3CwXzPdJwM1TpXssq64ikjFiQtbLb3Rcg7iRrobAnXdOefbj6dNPPOde8Jizh7nUpvfeTYDWw7gNLS2HWvgRUyM7pfc7UzkPgRf4y3x226VAK1WqlM2BVToxsVJCIe02lxukN7SxCOzELlVmNl17KsdF1GttPSZ1d5x0/J52WN36ZdbBqrWw6IadIh1zqQ5qA3UBhYGkDcG+vK44xDihbOAeN/n6GZ7HU7gcwP8Am365zXsaLEEfocR8bidq8r3hNbHz+Uye03JpUgN/tRbyU/3lClstqdKlUPu1g5p6cFcoT6iXxUXS/wBEtb0QD8z6wq6w1OzEjju8JbVznqAd/wABKrqE1u3mxnjAUbvmP6M6ML2oOyfCaenYrFebAj1m6FZp22RkqhuRv8ZKsbb7Ttr90/C0yGDxOR0f6jK34WDfKYHDV83a427Pnp85lgOz5H4TTLpJWBFxqDunyWuyKJShSU71poD4hQD+UTi6ryInwwIJ/aJqUhVw6CnaqVL5wFF1JKkOQLseytrnTXnIdpL4HykpftD4kNtKin1MOL+LVHP5ASMUlF1gaaBwzoHXihLAeqkERjkGYtTX2a8FDMwH4iTPNH+8qsYG0dX3RKpjcSUWqgtTqlrm9rrZSqnddyASNwvznTeEBFNMwAOUXANwDYXAPGc5dUW0fY7Uw4vYVA1M6784JA9VX0nSUgREQE+Wn2IFjtPYdDEC1elTqi1hnQEi/wBUnUeU1jaHVVhWF6Rakfxr6NqPIzdYgQy/UriixHtqIW+h/mEkcyuXTwv5zEYPqNxb4lkqlEoq4vVDA514+zXU3IJHatY85Ps+Wl6nEDdbGESljaGHpLkp0cMi0wOWap6nQeNppYfVd30jbjrksfDQyQesfozjK20q9YUWeilNSKgKhFRELEHNYkg5r2J4SPDjl7r2F+HAG+vcRLCqlUkkeI/5l9h0t4TCVdrZCuqkE62INhbfpvlXD7fB0uD4m011lnKjkC62Nu/5zUekly/5zYk2mhU6gW4AifdkdEam06zUsMad0ANQs4GVWOW9t7eXdF+EYLo0jm5DW5Ai66c+IHhNx6PD94xVLDsMru6i19Ct+0yE7xYNpvmMoYZKbOlI3RWYKdbsFbLm37ja9+F+Mp7SWpelWpErVoNmTUbwc2hG/wB2P0OpbRLbZuLNWjTqEZS6KxB4ZlDW8r2ic211Phn2DA5s6/Af4v8A+inb/XI+p7r8pJX7QdMDalIjjhkv/wDSqPyEjI+7AusOdBK0o0d0riUbz1R7H9vtWgT7tFGrN4i6qPV7+U6NkOdQdEZ8U1tclEA9xNQn1sPSTGJAiIgIiICIiAiIgR113dJBQ2c1BXy1cQcoAOvsgR7Q9wtZf6pAFDaK2AZCSLAlWAuFFu0Cp1tpoeE37r7qH+JqOAoJb8VQ/nI0G+EeFpT6cN3yopnq0ot/ZmxsT6kS96MbbrYXEZ6DZWZHpt3o6kHzGhHeBLR20M3LqhwCVMW/tFV+yQMyhhqGJ0YEfRElvPbeGPleKmCw4FNVtw07pIvVz0Ip4hRia5LqrsFpkDKxW3ac/SG/s+szO0Og2FdCy0/ZMATekcv+nVfhM31fUAmzaAHJiTzJdrkzXn2JlquN9tkiImUf/9k="/>
          <p:cNvSpPr>
            <a:spLocks noChangeAspect="1" noChangeArrowheads="1"/>
          </p:cNvSpPr>
          <p:nvPr/>
        </p:nvSpPr>
        <p:spPr bwMode="auto">
          <a:xfrm>
            <a:off x="63500" y="-639763"/>
            <a:ext cx="19050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prstClr val="black"/>
              </a:solidFill>
            </a:endParaRPr>
          </a:p>
        </p:txBody>
      </p:sp>
      <p:sp>
        <p:nvSpPr>
          <p:cNvPr id="5" name="AutoShape 4" descr="data:image/jpeg;base64,/9j/4AAQSkZJRgABAQAAAQABAAD/2wCEAAkGBhQSEBQTEhQWFBUWGBoaEhcWFBUYGBgXGBkXGBwXFBoXHCYeGBskHBUWHy8gIygpLCwvGB4xNTEqNScrLCkBCQoKDgwOFw8PFykcHBwpKSwsLCkpKSk1MikpKSkpKSkpKSkpKSkpMCksKSk1KSwsLCkpLSwpKSkpLikpKTApKf/AABEIAIwAyAMBIgACEQEDEQH/xAAcAAEAAQUBAQAAAAAAAAAAAAAABwMEBQYIAgH/xABCEAACAQIDBAcEBwYFBQEAAAABAgADEQQSIQUxQVEGByJhcYGREzKhwUJSYnKSsfAIFBUjgtFUc6Lh8TNDU4OTJP/EABkBAQEBAQEBAAAAAAAAAAAAAAABAgMEBf/EACERAQEAAwADAAIDAQAAAAAAAAABAgMREiExBEEiUWET/9oADAMBAAIRAxEAPwCcYiICLxNC64OmTYHBBaLZa9dstMjeqjV2HLQgeLCBndq9PsBhqhp1sTTR195blmB5EKDY90pYXrH2dU93F0h94lPXOBOX6VRmJuxuTcnXUk3v433mZrZeyjUcKdbkAZhz79fjM3KRqY2ulNj9K8LijahWSo31Qdd5G4+B/OZcSBsH1e16FelUw9RVIZbEkqwJsLkjf4f8SeF3SY5zL4ueu4fX2IibYIiICIiAiIgIiICIiAiIgIiICIiAiIgJBH7QOHb99wzG+U0SF5XWoS1vxJ6CTvI668die22b7YC7Ydw9+ORuw4+Kn+mBBuysOWcKBqTYDU37gBqTN96NbOs6XHaJ0zC3G1rHdrprMB1YPkxgrNfKgIZrXy5ra92gIvyMlCls5T7FiAHUWORwytY3DAgagjUbrXtPLsye7Tr7JWQxtYJSBN7r9VS7HuVRcse6bphqmZFaxF1BsQQRcA6g7jNJxGHvlqMQCrA2O7x8ZtmyazMnaBFvdJ4j9cY0X3V/Kx/jP8X8RE9TwEREBERAREQETC9KOldDAUhVrk2JyqFALMbX7IJkWbW6/KzORhsOqIONa7N42U2Xw1gTbEhTY/X/AFcwGKwyleLUiwIF9TZr307/AEks7B6Q0MZSFXDuHS9jbeDa+VhwOu6BkoiICIiAiIgIiICa90/xiUtmYxquqexdSOZcZVA78zCbAWtOf+tzrH/fHOEwzXw6H+Yw3VnB4H6ikaczrwEJadWtSlmPs3BO9lIsw53U7x3jSb5WJSp9k63HPvnPVCqUYMrFWU3VgSCDzBGo8pK/QPpwMU6YfFm1UkCnUvlDn6r8A9vJu47/ADbNN+x9DR+RjzxvpvFFg5XUHUd4101HETelGks8Nsminu01BHHKL+u+Xs6a9fg8+7b/ANOERE6uBERAREQEREDTunONRmo4ZmUZmzuGIFwo0Avv1mq9KuiaNRtSogaHM4HAEHXnrrc8BMl06pU8TkOUXLotNrC5F7k3INiQNO7xmbwuDZKDKvasCEW/Me6Dp8p5Mr3L0+jhj46+VA+M2OabHutY24XY2Ame6s9vthdo0wp/l4h/ZVVsbFmPZYADQg/Dum24roYXpKXYpWdS2QC4GhIRu8XF7cd28X1bqy2R7fa1PeBRvVe2nuWCgcxmcC/K4nfDLrybMLjO/wBuhIiJ0cSIiAiIgIMT4TAhzry6wHpH+H0DlLrfEsN+VvdpDlcanuIHEyEVaZHpTtk4vH4jEH/uVHK/cF1QfhCzFp+u+ajNXAb17/ylfDMQ6gGzEjIb21uLa8CDYy1UA/rd4S5wVXKwzWIBDC4uARrcj8xyvKR1zsPGGrhqNRt700Y+LKCfiTL6YDoJUBwFEC4yDLYm9rHdfjbnM/MNEREBERAREQERECPOmOz1bEsqAI2RGHZ3tmazLYj6tiTyEy2FxZAIbTXTwtMntTo2tWp7UOyPlC3sGFhe2h3bzuM1raWIGFxNOhWdCais1NtVuFIBBvoDrfQ8J5s8LL2PbhsmUmLLv2gbnQ7hyFrTV+qvYpoY7H57BlFMINPccu1wBuHZUeUxe2usW2enhSGI0Na11H+UPpH7R05AzVdjdKqmDxQxFO7uwIrBrkODr2zffex7reU6ateX2ue/bjZ4z9OjokfbK63qVQD2tJkP2WDfA2M3TZm16WIXNScOONt4+8DqPOduceXq9iIkUiIgJjukeJ9ng8RUG9KNRh/SjH5TIzXesSuE2TjSf8PUH4lK/OByRRbUSo+hvKJGtvSVkq30M0y9g21HnK6NxEtL5T3SqjcoEwdWHWwtBVwuM0S4FOsPo6AAVR9WwHaG7jzk3o4IBBuDutOOEe8n3qc6VUzs8Uq+IQPSqFEWo6qwpmxQDMRcakC3K0lWJMifLxeRX2IiAiIgIiaP1mdNv3Sj7Gk1sRV90j6C8W7jpYevCBe9NesKhs+k1yKla3YpA63O7OfojjztIGx+0q20KrVMU7OwDvl1VdFBVEH0UBFgO4k3JmNxuINRrsxbXUkkk31JJO8nefES7wTFcNVe9swvflc8OWhmuJ14p44LSUje+o7tLn0lAMW3C5OgueP61vPKUsrZTwUW+9YXHwl/hEFs+7gg7uJ8900yqYZQBqb7/ha/xNpmNk1XosXpOUdWIupsdPl3G4mCxfZFIfWa3q6k/rumYwr6v98/G0qJo6C9Lv3ykVqWFen/ANQDQMOFRR37iOB8ptIkF9ENpLh8dSquSqXKuQdLOMt2+zcqT4Xk5iYynG5X2IiZUmo9bNXLsXGnnTA/E6j5zbpoPXjXy7FrD6zUlHnUU/KBzPkuO+fClxCmerzTLytTg3kZ6HZPdPrpcTw+luIgXCmV6b30MtsJTZjlUEngALnlu8xLiph2U2ZSp5MCD6EQNu2V1j4/D0lpU8Q2RbZQQrEAfRBYE5e6SL0G65BUdaGPyIzaU647KE8FqDch+0LDnaQhTqc5VVoo6+SoCARqDuI1BHdPU5p6J9YWKwLBab56P/ibVe8A7005enOb+iPT/D48ZUvTqgXak++3EqRow18eYEyrZ4lOjXVhdTcd0qQrzUcAEnQDUnkBOWOknSNsXjKuIY+81TIDwUdlB+ELOkul1QrgMURvFCpb8BnKWWxvwDf7H9d0qVUrt2dPCZjHrlwhUcfZr5XX+0waa2H2v95ndo1P5Kf5lMfn/YyoswuY3+0PhYf3mSrLYDv/AF+vCWGz6JFS3C1/XWXm0WsQQZuMqW2D2KJ5VU9CbS8p4jt1Pv8AyEtNsUycMeJGVvQg/lLXD7QV6hKnRmB7/dGh77iBspN5M/V9tn2+BS5u9P8Alvz7Puk+K2kJCpZh3ibZ1ebZ9hjVUnsVuww4ZvoN66f1RlOwl4meIicnQkY/tBk/wpLf4inf8L/OSdNM639kNiNkV1pqzuuR0VQSxKMCbAans5oHLggTzUNiQdCOHI8jynqlUmmXsC+k9kXn0T0qyjIdHEy4imw0synfwV1b5TrHaWyaOITJXpJVXk6hh4i+4+E5O2chzXGllex5kIxA+F/KdbYKoWpozCzFVLDkSAT8ZmtT40Xa/UlgKoJpCph2O7I2Zb/ce49CJpW1uorFUz/+epTrrwvek/mDdfjJ2iOjmHa3QTG4QZ62HcLxdbOo8ShNvObb1VbD1fE1NLgpRU721Gdx3CwXzPdJwM1TpXssq64ikjFiQtbLb3Rcg7iRrobAnXdOefbj6dNPPOde8Jizh7nUpvfeTYDWw7gNLS2HWvgRUyM7pfc7UzkPgRf4y3x226VAK1WqlM2BVToxsVJCIe02lxukN7SxCOzELlVmNl17KsdF1GttPSZ1d5x0/J52WN36ZdbBqrWw6IadIh1zqQ5qA3UBhYGkDcG+vK44xDihbOAeN/n6GZ7HU7gcwP8Am365zXsaLEEfocR8bidq8r3hNbHz+Uye03JpUgN/tRbyU/3lClstqdKlUPu1g5p6cFcoT6iXxUXS/wBEtb0QD8z6wq6w1OzEjju8JbVznqAd/wABKrqE1u3mxnjAUbvmP6M6ML2oOyfCaenYrFebAj1m6FZp22RkqhuRv8ZKsbb7Ttr90/C0yGDxOR0f6jK34WDfKYHDV83a427Pnp85lgOz5H4TTLpJWBFxqDunyWuyKJShSU71poD4hQD+UTi6ryInwwIJ/aJqUhVw6CnaqVL5wFF1JKkOQLseytrnTXnIdpL4HykpftD4kNtKin1MOL+LVHP5ASMUlF1gaaBwzoHXihLAeqkERjkGYtTX2a8FDMwH4iTPNH+8qsYG0dX3RKpjcSUWqgtTqlrm9rrZSqnddyASNwvznTeEBFNMwAOUXANwDYXAPGc5dUW0fY7Uw4vYVA1M6784JA9VX0nSUgREQE+Wn2IFjtPYdDEC1elTqi1hnQEi/wBUnUeU1jaHVVhWF6Rakfxr6NqPIzdYgQy/UriixHtqIW+h/mEkcyuXTwv5zEYPqNxb4lkqlEoq4vVDA514+zXU3IJHatY85Ps+Wl6nEDdbGESljaGHpLkp0cMi0wOWap6nQeNppYfVd30jbjrksfDQyQesfozjK20q9YUWeilNSKgKhFRELEHNYkg5r2J4SPDjl7r2F+HAG+vcRLCqlUkkeI/5l9h0t4TCVdrZCuqkE62INhbfpvlXD7fB0uD4m011lnKjkC62Nu/5zUekly/5zYk2mhU6gW4AifdkdEam06zUsMad0ANQs4GVWOW9t7eXdF+EYLo0jm5DW5Ai66c+IHhNx6PD94xVLDsMru6i19Ct+0yE7xYNpvmMoYZKbOlI3RWYKdbsFbLm37ja9+F+Mp7SWpelWpErVoNmTUbwc2hG/wB2P0OpbRLbZuLNWjTqEZS6KxB4ZlDW8r2ic211Phn2DA5s6/Af4v8A+inb/XI+p7r8pJX7QdMDalIjjhkv/wDSqPyEjI+7AusOdBK0o0d0riUbz1R7H9vtWgT7tFGrN4i6qPV7+U6NkOdQdEZ8U1tclEA9xNQn1sPSTGJAiIgIiICIiAiIgR113dJBQ2c1BXy1cQcoAOvsgR7Q9wtZf6pAFDaK2AZCSLAlWAuFFu0Cp1tpoeE37r7qH+JqOAoJb8VQ/nI0G+EeFpT6cN3yopnq0ot/ZmxsT6kS96MbbrYXEZ6DZWZHpt3o6kHzGhHeBLR20M3LqhwCVMW/tFV+yQMyhhqGJ0YEfRElvPbeGPleKmCw4FNVtw07pIvVz0Ip4hRia5LqrsFpkDKxW3ac/SG/s+szO0Og2FdCy0/ZMATekcv+nVfhM31fUAmzaAHJiTzJdrkzXn2JlquN9tkiImUf/9k="/>
          <p:cNvSpPr>
            <a:spLocks noChangeAspect="1" noChangeArrowheads="1"/>
          </p:cNvSpPr>
          <p:nvPr/>
        </p:nvSpPr>
        <p:spPr bwMode="auto">
          <a:xfrm>
            <a:off x="63500" y="-617538"/>
            <a:ext cx="184785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prstClr val="black"/>
              </a:solidFill>
            </a:endParaRPr>
          </a:p>
        </p:txBody>
      </p:sp>
      <p:sp>
        <p:nvSpPr>
          <p:cNvPr id="6" name="AutoShape 6" descr="data:image/jpeg;base64,/9j/4AAQSkZJRgABAQAAAQABAAD/2wCEAAkGBhQSEBQTEhQWFBUWGBoaEhcWFBUYGBgXGBkXGBwXFBoXHCYeGBskHBUWHy8gIygpLCwvGB4xNTEqNScrLCkBCQoKDgwOFw8PFykcHBwpKSwsLCkpKSk1MikpKSkpKSkpKSkpKSkpMCksKSk1KSwsLCkpLSwpKSkpLikpKTApKf/AABEIAIwAyAMBIgACEQEDEQH/xAAcAAEAAQUBAQAAAAAAAAAAAAAABwMEBQYIAgH/xABCEAACAQIDBAcEBwYFBQEAAAABAgADEQQSIQUxQVEGByJhcYGREzKhwUJSYnKSsfAIFBUjgtFUc6Lh8TNDU4OTJP/EABkBAQEBAQEBAAAAAAAAAAAAAAABAgMEBf/EACERAQEAAwADAAIDAQAAAAAAAAABAgMREiExBEEiUWET/9oADAMBAAIRAxEAPwCcYiICLxNC64OmTYHBBaLZa9dstMjeqjV2HLQgeLCBndq9PsBhqhp1sTTR195blmB5EKDY90pYXrH2dU93F0h94lPXOBOX6VRmJuxuTcnXUk3v433mZrZeyjUcKdbkAZhz79fjM3KRqY2ulNj9K8LijahWSo31Qdd5G4+B/OZcSBsH1e16FelUw9RVIZbEkqwJsLkjf4f8SeF3SY5zL4ueu4fX2IibYIiICIiAiIgIiICIiAiIgIiICIiAiIgJBH7QOHb99wzG+U0SF5XWoS1vxJ6CTvI668die22b7YC7Ydw9+ORuw4+Kn+mBBuysOWcKBqTYDU37gBqTN96NbOs6XHaJ0zC3G1rHdrprMB1YPkxgrNfKgIZrXy5ra92gIvyMlCls5T7FiAHUWORwytY3DAgagjUbrXtPLsye7Tr7JWQxtYJSBN7r9VS7HuVRcse6bphqmZFaxF1BsQQRcA6g7jNJxGHvlqMQCrA2O7x8ZtmyazMnaBFvdJ4j9cY0X3V/Kx/jP8X8RE9TwEREBERAREQETC9KOldDAUhVrk2JyqFALMbX7IJkWbW6/KzORhsOqIONa7N42U2Xw1gTbEhTY/X/AFcwGKwyleLUiwIF9TZr307/AEks7B6Q0MZSFXDuHS9jbeDa+VhwOu6BkoiICIiAiIgIiICa90/xiUtmYxquqexdSOZcZVA78zCbAWtOf+tzrH/fHOEwzXw6H+Yw3VnB4H6ikaczrwEJadWtSlmPs3BO9lIsw53U7x3jSb5WJSp9k63HPvnPVCqUYMrFWU3VgSCDzBGo8pK/QPpwMU6YfFm1UkCnUvlDn6r8A9vJu47/ADbNN+x9DR+RjzxvpvFFg5XUHUd4101HETelGks8Nsminu01BHHKL+u+Xs6a9fg8+7b/ANOERE6uBERAREQEREDTunONRmo4ZmUZmzuGIFwo0Avv1mq9KuiaNRtSogaHM4HAEHXnrrc8BMl06pU8TkOUXLotNrC5F7k3INiQNO7xmbwuDZKDKvasCEW/Me6Dp8p5Mr3L0+jhj46+VA+M2OabHutY24XY2Ame6s9vthdo0wp/l4h/ZVVsbFmPZYADQg/Dum24roYXpKXYpWdS2QC4GhIRu8XF7cd28X1bqy2R7fa1PeBRvVe2nuWCgcxmcC/K4nfDLrybMLjO/wBuhIiJ0cSIiAiIgIMT4TAhzry6wHpH+H0DlLrfEsN+VvdpDlcanuIHEyEVaZHpTtk4vH4jEH/uVHK/cF1QfhCzFp+u+ajNXAb17/ylfDMQ6gGzEjIb21uLa8CDYy1UA/rd4S5wVXKwzWIBDC4uARrcj8xyvKR1zsPGGrhqNRt700Y+LKCfiTL6YDoJUBwFEC4yDLYm9rHdfjbnM/MNEREBERAREQERECPOmOz1bEsqAI2RGHZ3tmazLYj6tiTyEy2FxZAIbTXTwtMntTo2tWp7UOyPlC3sGFhe2h3bzuM1raWIGFxNOhWdCais1NtVuFIBBvoDrfQ8J5s8LL2PbhsmUmLLv2gbnQ7hyFrTV+qvYpoY7H57BlFMINPccu1wBuHZUeUxe2usW2enhSGI0Na11H+UPpH7R05AzVdjdKqmDxQxFO7uwIrBrkODr2zffex7reU6ateX2ue/bjZ4z9OjokfbK63qVQD2tJkP2WDfA2M3TZm16WIXNScOONt4+8DqPOduceXq9iIkUiIgJjukeJ9ng8RUG9KNRh/SjH5TIzXesSuE2TjSf8PUH4lK/OByRRbUSo+hvKJGtvSVkq30M0y9g21HnK6NxEtL5T3SqjcoEwdWHWwtBVwuM0S4FOsPo6AAVR9WwHaG7jzk3o4IBBuDutOOEe8n3qc6VUzs8Uq+IQPSqFEWo6qwpmxQDMRcakC3K0lWJMifLxeRX2IiAiIgIiaP1mdNv3Sj7Gk1sRV90j6C8W7jpYevCBe9NesKhs+k1yKla3YpA63O7OfojjztIGx+0q20KrVMU7OwDvl1VdFBVEH0UBFgO4k3JmNxuINRrsxbXUkkk31JJO8nefES7wTFcNVe9swvflc8OWhmuJ14p44LSUje+o7tLn0lAMW3C5OgueP61vPKUsrZTwUW+9YXHwl/hEFs+7gg7uJ8900yqYZQBqb7/ha/xNpmNk1XosXpOUdWIupsdPl3G4mCxfZFIfWa3q6k/rumYwr6v98/G0qJo6C9Lv3ykVqWFen/ANQDQMOFRR37iOB8ptIkF9ENpLh8dSquSqXKuQdLOMt2+zcqT4Xk5iYynG5X2IiZUmo9bNXLsXGnnTA/E6j5zbpoPXjXy7FrD6zUlHnUU/KBzPkuO+fClxCmerzTLytTg3kZ6HZPdPrpcTw+luIgXCmV6b30MtsJTZjlUEngALnlu8xLiph2U2ZSp5MCD6EQNu2V1j4/D0lpU8Q2RbZQQrEAfRBYE5e6SL0G65BUdaGPyIzaU647KE8FqDch+0LDnaQhTqc5VVoo6+SoCARqDuI1BHdPU5p6J9YWKwLBab56P/ibVe8A7005enOb+iPT/D48ZUvTqgXak++3EqRow18eYEyrZ4lOjXVhdTcd0qQrzUcAEnQDUnkBOWOknSNsXjKuIY+81TIDwUdlB+ELOkul1QrgMURvFCpb8BnKWWxvwDf7H9d0qVUrt2dPCZjHrlwhUcfZr5XX+0waa2H2v95ndo1P5Kf5lMfn/YyoswuY3+0PhYf3mSrLYDv/AF+vCWGz6JFS3C1/XWXm0WsQQZuMqW2D2KJ5VU9CbS8p4jt1Pv8AyEtNsUycMeJGVvQg/lLXD7QV6hKnRmB7/dGh77iBspN5M/V9tn2+BS5u9P8Alvz7Puk+K2kJCpZh3ibZ1ebZ9hjVUnsVuww4ZvoN66f1RlOwl4meIicnQkY/tBk/wpLf4inf8L/OSdNM639kNiNkV1pqzuuR0VQSxKMCbAans5oHLggTzUNiQdCOHI8jynqlUmmXsC+k9kXn0T0qyjIdHEy4imw0synfwV1b5TrHaWyaOITJXpJVXk6hh4i+4+E5O2chzXGllex5kIxA+F/KdbYKoWpozCzFVLDkSAT8ZmtT40Xa/UlgKoJpCph2O7I2Zb/ce49CJpW1uorFUz/+epTrrwvek/mDdfjJ2iOjmHa3QTG4QZ62HcLxdbOo8ShNvObb1VbD1fE1NLgpRU721Gdx3CwXzPdJwM1TpXssq64ikjFiQtbLb3Rcg7iRrobAnXdOefbj6dNPPOde8Jizh7nUpvfeTYDWw7gNLS2HWvgRUyM7pfc7UzkPgRf4y3x226VAK1WqlM2BVToxsVJCIe02lxukN7SxCOzELlVmNl17KsdF1GttPSZ1d5x0/J52WN36ZdbBqrWw6IadIh1zqQ5qA3UBhYGkDcG+vK44xDihbOAeN/n6GZ7HU7gcwP8Am365zXsaLEEfocR8bidq8r3hNbHz+Uye03JpUgN/tRbyU/3lClstqdKlUPu1g5p6cFcoT6iXxUXS/wBEtb0QD8z6wq6w1OzEjju8JbVznqAd/wABKrqE1u3mxnjAUbvmP6M6ML2oOyfCaenYrFebAj1m6FZp22RkqhuRv8ZKsbb7Ttr90/C0yGDxOR0f6jK34WDfKYHDV83a427Pnp85lgOz5H4TTLpJWBFxqDunyWuyKJShSU71poD4hQD+UTi6ryInwwIJ/aJqUhVw6CnaqVL5wFF1JKkOQLseytrnTXnIdpL4HykpftD4kNtKin1MOL+LVHP5ASMUlF1gaaBwzoHXihLAeqkERjkGYtTX2a8FDMwH4iTPNH+8qsYG0dX3RKpjcSUWqgtTqlrm9rrZSqnddyASNwvznTeEBFNMwAOUXANwDYXAPGc5dUW0fY7Uw4vYVA1M6784JA9VX0nSUgREQE+Wn2IFjtPYdDEC1elTqi1hnQEi/wBUnUeU1jaHVVhWF6Rakfxr6NqPIzdYgQy/UriixHtqIW+h/mEkcyuXTwv5zEYPqNxb4lkqlEoq4vVDA514+zXU3IJHatY85Ps+Wl6nEDdbGESljaGHpLkp0cMi0wOWap6nQeNppYfVd30jbjrksfDQyQesfozjK20q9YUWeilNSKgKhFRELEHNYkg5r2J4SPDjl7r2F+HAG+vcRLCqlUkkeI/5l9h0t4TCVdrZCuqkE62INhbfpvlXD7fB0uD4m011lnKjkC62Nu/5zUekly/5zYk2mhU6gW4AifdkdEam06zUsMad0ANQs4GVWOW9t7eXdF+EYLo0jm5DW5Ai66c+IHhNx6PD94xVLDsMru6i19Ct+0yE7xYNpvmMoYZKbOlI3RWYKdbsFbLm37ja9+F+Mp7SWpelWpErVoNmTUbwc2hG/wB2P0OpbRLbZuLNWjTqEZS6KxB4ZlDW8r2ic211Phn2DA5s6/Af4v8A+inb/XI+p7r8pJX7QdMDalIjjhkv/wDSqPyEjI+7AusOdBK0o0d0riUbz1R7H9vtWgT7tFGrN4i6qPV7+U6NkOdQdEZ8U1tclEA9xNQn1sPSTGJAiIgIiICIiAiIgR113dJBQ2c1BXy1cQcoAOvsgR7Q9wtZf6pAFDaK2AZCSLAlWAuFFu0Cp1tpoeE37r7qH+JqOAoJb8VQ/nI0G+EeFpT6cN3yopnq0ot/ZmxsT6kS96MbbrYXEZ6DZWZHpt3o6kHzGhHeBLR20M3LqhwCVMW/tFV+yQMyhhqGJ0YEfRElvPbeGPleKmCw4FNVtw07pIvVz0Ip4hRia5LqrsFpkDKxW3ac/SG/s+szO0Og2FdCy0/ZMATekcv+nVfhM31fUAmzaAHJiTzJdrkzXn2JlquN9tkiImUf/9k="/>
          <p:cNvSpPr>
            <a:spLocks noChangeAspect="1" noChangeArrowheads="1"/>
          </p:cNvSpPr>
          <p:nvPr/>
        </p:nvSpPr>
        <p:spPr bwMode="auto">
          <a:xfrm>
            <a:off x="215900" y="-465138"/>
            <a:ext cx="184785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prstClr val="black"/>
              </a:solidFill>
            </a:endParaRPr>
          </a:p>
        </p:txBody>
      </p:sp>
      <p:pic>
        <p:nvPicPr>
          <p:cNvPr id="8" name="Picture 2" descr="http://t3.gstatic.com/images?q=tbn:ANd9GcRZtPU7-GxmQ0NThnWQd1OXTRt2PxG8XR4acyhG5WLKla2tRvmhI40GFiIi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845" y="3740426"/>
            <a:ext cx="2772309" cy="288320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66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fonditos\CUADROS DE DIAPOS\fuzz_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es-PE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Por Ejemplo:</a:t>
            </a:r>
            <a:endParaRPr lang="es-PE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07594"/>
            <a:ext cx="8229600" cy="32689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dirty="0" smtClean="0"/>
              <a:t>Una vez que todo empleado se encuentra siempre en relación de dependencia con la empresa, en la cual las decisiones administrativas arbitrarias o decisiones incoherentes pueden provocar incertidumbre o inseguridad en el empleado en cuanto a su permanencia en el empleo. Si esas acciones o decisiones reflejan discriminación o favoritismo o alguna política administrativa imprevisibles, pueden transformarse en poderosos activadores de inseguridad en todos los niveles jerárquicos de la empresa</a:t>
            </a:r>
            <a:endParaRPr lang="es-PE" dirty="0"/>
          </a:p>
        </p:txBody>
      </p:sp>
      <p:pic>
        <p:nvPicPr>
          <p:cNvPr id="5" name="Picture 4" descr="http://t2.gstatic.com/images?q=tbn:ANd9GcSDoiQ5zLePAeBEFV5azTm-LOPYb8h38xaNSnwe6dNSsleovR0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89917"/>
            <a:ext cx="806489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45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fonditos\CUADROS DE DIAPOS\fuzz_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/>
          </a:bodyPr>
          <a:lstStyle/>
          <a:p>
            <a:pPr lvl="0" algn="l"/>
            <a:r>
              <a:rPr lang="es-ES" sz="4000" b="1" dirty="0">
                <a:solidFill>
                  <a:schemeClr val="tx2"/>
                </a:solidFill>
              </a:rPr>
              <a:t>c</a:t>
            </a:r>
            <a:r>
              <a:rPr lang="es-ES" sz="4000" b="1" dirty="0" smtClean="0">
                <a:solidFill>
                  <a:schemeClr val="tx2"/>
                </a:solidFill>
              </a:rPr>
              <a:t>) </a:t>
            </a:r>
            <a:r>
              <a:rPr lang="es-ES" sz="4000" b="1" dirty="0">
                <a:solidFill>
                  <a:schemeClr val="tx2"/>
                </a:solidFill>
              </a:rPr>
              <a:t>Necesidades sociales: </a:t>
            </a:r>
            <a:endParaRPr lang="es-PE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Surgen </a:t>
            </a:r>
            <a:r>
              <a:rPr lang="es-ES" sz="2400" dirty="0"/>
              <a:t>en el comportamiento cuándo las necesidades primarias (fisiológicas y de seguridad) se encuentran relativamente satisfechas. Se destacan las necesidades de asociación, participación, aceptación por los compañeros, intercambios amistosos, etc. </a:t>
            </a:r>
            <a:endParaRPr lang="es-ES" sz="2400" dirty="0" smtClean="0"/>
          </a:p>
          <a:p>
            <a:pPr marL="0" indent="0">
              <a:buNone/>
            </a:pPr>
            <a:endParaRPr lang="es-PE" dirty="0"/>
          </a:p>
        </p:txBody>
      </p:sp>
      <p:pic>
        <p:nvPicPr>
          <p:cNvPr id="8" name="7 Imagen" descr="http://www.legaltoday.com/files/Image/practica-jur/soci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4" y="3717032"/>
            <a:ext cx="2635771" cy="24980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6" descr="data:image/jpeg;base64,/9j/4AAQSkZJRgABAQAAAQABAAD/2wBDAAkGBwgHBgkIBwgKCgkLDRYPDQwMDRsUFRAWIB0iIiAdHx8kKDQsJCYxJx8fLT0tMTU3Ojo6Iys/RD84QzQ5Ojf/2wBDAQoKCg0MDRoPDxo3JR8lNzc3Nzc3Nzc3Nzc3Nzc3Nzc3Nzc3Nzc3Nzc3Nzc3Nzc3Nzc3Nzc3Nzc3Nzc3Nzc3Nzf/wAARCAChAKEDASIAAhEBAxEB/8QAGwAAAgMBAQEAAAAAAAAAAAAABAUAAwYCAQf/xABBEAABAwIEAwQGCAQEBwAAAAABAAIDBBEFEiExBkFRE2FxgRQiMpGhsRUjM0JSYsHhNHKS0Qdzg9IkJTU2Q1Nj/8QAGgEAAgMBAQAAAAAAAAAAAAAAAQIDBAUABv/EACYRAAICAQQBBAMBAQAAAAAAAAABAhEDBBIhQTEFEzJRFCIzYXH/2gAMAwEAAhEDEQA/ANviNKahrHMkyOY6+nP909w4xRMa1o5akm5KW6c1fhbw1+R3rOabFSZo09xBp52qY7bNyCtDyUO6WMN9sN02GpQvp2V3qm6ruaiXI4pS8IZOzW2XDsx2BQRrZHc2gKr0x/40vuxHWnmxgM1jcFBVt+zeLclW6qduXEqp1Vfe/uS+8kN+NJoEO6iLD2u1ytPiF1kjd7Ubb92isrWx7RSl6fNeGBKImSBmhbduqJZDE0WyhO9VBeBFocl1IXMa57srAXHoFY6nlaLltvNGMIY+RrABex0XEjLgnXyUUtY7/VE8NAq/dngpo2NBIzu632Q0/quyhgF+iLoTeEh2paSFXUNAcSqss03+1l2GDFH9dp3QTQlpDfbG6lXPHaz23t15JVA17MZY9p+qkhIcPzAi3wJTKtia6M8knuSlz2Sezji6rg4wtlNWzuYXkWF8o59VoIYI4W5YmBo7liqM+h1zJWuGjxstxG8PYHA6EXVnFllNVJlPPghjlcVwdWUUUUhCZJctcyGZ0jnWLhsV0s3iNTVVWJPgoWZyyzTc2De8p9bPZj/6R+n49+W34Ropq+JsbvWAI70mmxlrJbB1/giMPwaDR2IzOqHu1LAS1g92pTRmF4ONqGA97mX+ayf2lzZvJxhxQkfjwDdXgeaIoK+asflgjfJ1dl9X37JzHBQQ6x0lO09RGAru3blsMo6ALlH7YHk+olLI3N9twJXkpczWw8169z73aLqiV0zh6zdEW0ck35PGTPza2RbJL6lDQx36XRLI7DZchZJHb7Fov1UD3udlGg6rxxtYHquc1inTErg5L3NqGuJO+U+avkdoUDVvJGYfdcD7ijZhY3XILS4KaNzhUSt+6QHD4ryqedLFdxCxDs2gBBCqqQDqNkOgpfuDtB7WBwBtmIPmEdVv+qJQ8IaW5T5Luqd9UQ7QoLhBkrYiqp8slxtdbLB6jtaGM7+rZYPEHWeQNlqeGqjNh7NdjZTad8sg1a4Roc6iG7c9AorZQM/a+iX1dRFC2V7WhpPtkDU+KYeazmJYdVzYiWNcW00rr9oPu9U2uT2KhPTnFZXZGYzEXDJy71JMd9YMZJmd0CPpMCwmmALqczE7mV2YE+GyaU5pqduWmpoYgOTGAfJZG1/Zvuf+CGGbFKk3ipJiD94jKPeU7w+lqWx5qx7A78LNbeJVz6guO48FQ+z9M7iEVFIVyk+PAxZ2Y+8PNUVNRC0EZmpVVRztBLHuseSAEMr3+s51h1Rc+gKCu2x0KpgIygDvCsZVgtNzslUbmR6HWytM8JbZotfdLYXFDKOo7WVoAFut1a++Y6JfhJD532N8jf1/ZHyOtcc00PAskk6OHszjIdGk6nuVs8mY2HvQxfpe+iFfWta62YWCLdB23yG53b8l67WF3cEA2qzNJB0Qtfigia5rENwVF2GtqLELuabtIst/NZ+mxDtCLlXyYg2MWCWx9qOMUb2cYfe+uqZcM1eWmcBawdpcrLYniPbWjvzReD1ghieOZOisafyUtX4Nx6Yfye9RZX6R7lFcKFGgSrF6zsLAEAsIJv3pqqDUU0V5Qxhl2LiLlPrZVBL7IvTo3l3fQuw9tfVnO2J7hbS4yj4ph9F4k8aCJvjJ+ygxkAXJA8VZFjzL2JWWlHs3JSydIoOEYoDoYLf5h/sr4qaqiP10bMvJzX3/AEVrsYa4aG6EnxNc9q8HJzfkNOW1nWQtQIhrdA+n3dcka96Gq66MA3de/ekch1CiyokY29j7kukquQuChZ52vdo4rgvYxpJNyo2yRIecN1JDapzzrmA+F0bPXhhNt+iz2AVOd9WwbBzT8P2XtbMS9zbmydOkRtW2MZsTdzGgGyWyVRlcbG3kg7nmSrY2Dc21XBCnVEmQBptZAVTpHXuSQjC3Kze46KiYtAXHWVQODG3GiHq6o2Ouq7c5tjy8EBUm+2yKQtsqBL5LlaLB8OqKqAyRtFgbAudYFZ6EXkatnwjU546iH8Lg4een6K3pYp5KZR1kmsbkujn6Dqusf9Si0dlFpezEx/yZk+KymLCpoJnh/wBg43ZJyt4rVpbjkE1XSOpINBJo935eii1kYOFyZPoJzjkqK4fkyD6qUjR1x3LqGskHtK9/ATWWNNPJH/K6y7bwTU5f4+cDxWNXJvKRWcRe37hsocQJFyCD3o6DgaA2FRUVDyf/AKuHyKKg4Bwljg6ZjnC+naPLvmUVGwPIZqoxKOxvUMb4uCE+kKeQ29LYT/MF9JZw3hTfVbRQAAcmoOt4Uw6dp/4SL+lHYzlkMTHM06teHDuN11POMm9gExxHgymjcTTNdA/kWkhYvFampwqofSVjsxAu0gWuEjiyRZEaPhSrvX1rdcpDSPim1S0Pe61wbrFcEV7X41JGSAZIzbXof3W6lsH3cLDki1t8gg93IMIr6ImOG4Gi9YW87K1skbPvN8ilsdxOaprWRgN3sgJWk77o52WUk5hcd6omDehQsG0UzN3QkgIFkwly5jc2HegZS07EKSLFkitl27brc8KUZpqDtnj15yDr0GyzGA0Br65jP/GCHP8ADmvoLQAAALDkOi0tHit730Y/qGal7a7PVFFFo8mUQizSei9jGYA8yvZSBEQNbheMNg0c7LGzZXklbN7T4VijSCYxqAdlaWA7qtrjYL0yKInaZ64WCsaOoVWa4XklQ2OwciBpl2gVbnMuRmAQ89WwE2O+2qU1tS7L+iDkNGDDK2SM3BIJGy+ccccOVmO4vQjDog49k8SOJtl1H7rVNdNM4l1w0c0zwMMNVfclhHxSKTsklFJGW4W/wzbQVEdXXVjjKzZsWg95W7iw6gpgLQMJ6v8AWPxRRfHe18viuJIiRcnRORJ9HDhA+7RDHY/lCoeykj9qGD+gKuqf2TbDQAJJV1znPyxNueZUbkTKKo0UL6Q+zDF4hgV/bRWsGgeAWSiqxEbvkAd0BRH0qy2jviuUhXFWPJXQSXa9jSO8JHiWCYZUAuMDWO/Ew5T8FU7EmWJLvihajFQIjkde/K6FhQxwCjp8PEscby57zcONtuicrEUdfL6TDlvmMjWjzK2/M2Wxo5uWPa+jC1+Pbk3J+SKKKK4ULYK6Z2lg4NHOykdYwetuStDjrQMKlsANtvFYeJ3rnMCbHSywckdjo9Nhmpqx62szOtt1UdVBupSt0/ZRZ3aaqTZqiAOjd5qOyTsamujawm+vRB1VZ2jLg63Sb6wHK8m6taS+uhp2nQtLj5JbbQzqw2nzvdck6KMb6TXFo9mNtz3k7ItkXZtcO5B0LjHV1F+eW3xTUK3bLqmHI0taLErnCA5mItYBoIySfMLuql1vdU4fVNbXPbuTH7tV3Y1ujQSvjtY2JQUk0kd7P06FVOLzqToqnQGYlz32ajZGkdmQT+qWlx6hefRsdrm1zyXN4KfRrzfxVE2JsiFnSNA6JbRKoujqbCKOoZlewtP42m1kvPCr3PJgxQtb0kiDvkQvTjsIfbPe+6tjxZshuw2b1uu4Fpoofwq7LZ+KOv3QgJfVcLSg/V4o46/+oJi7E+0ld9YLLh1bHYnObocB5K8BwtlFWNNVI6dxP1ZcLZXDuWpWVoKw1GMU0QDiM5d5WK1S19DbgzD9RVZURRRRXCgOcaGbDJh4fNZGOD1rrT4vOPQJBfew+KzrXMFi46rG1HlHoNP8WUYpCX0xjG9kvwScyQmMEmx17u5N6h47O/cspwjUSHGMZp3j1Ip2uYe5wJVfssdGldTm+bmhqCP/AJy55+7CQB5hMXSt25oGI5cTzfijPzCBw1e5o1PNLJHsirJC51g5gIVlRUNDjdxuOSTYnI6WWHIbE3Zbrz/RFsK4CpauIvc8vvlGgVWByunxKV18rWxga87lKaiCRjbX33V+CT5K2drrkBrR80Bm+DVzPtsS49AuNHMs9xA7yhHl8zLU9vNCOoqgi7rkrhUX18LmQkwua8kdVlqn0p0pD2ea1NGIof4lrroic0DrFAfkx0MU5cBDTSTP6AaJxTcPYvWNu90FM3o4l/wH900bJDD9nYLv6UcwHK8I/wDRafRXDwpkt2+IOJG4jjA+d1KjhugDLem1Vx+Zv+1cTYw06GTVBT4p6rnB99NAu4Ck+2e4ZEzBKqSXtfSGOGX12gOaO4hatjg9jXN9lwuPBfPDUSyyZc1zI4AXPMrf0cToKSGJxu5kbQT10WnoZNpx6Mf1GEU1LsuUUUV4ywjHHNGHPcDs4H4rOxO7RwObZX49iTG4ZNG54uRt5rJRY5FF9o+xGlljajyeh0z4o1NVIBGTfkkfD8jBU1ZsA8yHMeqolxuGWKzHXshMFr4HVBZs8veXd45KBFh0qNYZQBf3IOeoENVC95sDdt/K6jpGnRvySjiCQCgc6+VzTcIB/wBGNRWQBxkcQdebkrrMRjdUwZXADtNPcVk3mZ7yHvcddrrjEJHU1PTEE37XT3H+6ZREckayprszgLFV4POHVlST1HyWbgrZ5LFznG+gujsFqTnneToXLmjtxsWVBjdmidl7ka3FHvGVwDfzBZn00HTY9FfFXAkZtLckrsdNDOuqngaPDh3hJaiplDiQ+3gNUy9Lo5mhpIa5dQshjeJAGuO9ygh34FkMWM1f8NSTvB2c4Bo+KLbw7j8ntx0w7nVBPyamrcYc32bZRpdeP4hDR7YujwLTFL+GcaAOtFf/ADXf7UOeGccfbNNRw97bvPxATKo4hLho4+QXH048jmikc3QPTYMzC4zLUT9tPvndy8FpuHap1TSvBN2xvytJ56LJVNXLWPEZO5sLLW4BAaamELt7X81c0kWslmfrpReOhp7lFFFrGJZ8g4hr6ioiu2Q6G+hSGSR0smrib63um8NHPWgwxRvkvpZrblV4pwjjWHQtrI6OWSC9nNaMzmd5aNbLKyQclaNrHkjF02V0IOt7qt9S+lxCR8e7WCxB5rzD5JJ39lEx75NsjGkn3LSVvA1UcAfXtjc7E84eIRuIrWy+Ot/KyhjjlLwiaWWMPLE8HEtW6MBui9rsSnqKCZ8p+6lNN6rnNkGVzTZzToQehC2mB8JyYxhz5Zn9hG42YHx3z257jTZLDE5OkgzzKMbkzNU0xcBfeycP4VxTF8PgrKRsbmNLi1jnZS63MX05LS4PwFR0r8+ISdvbaNpLW+fM+C18bGRsayNjWsaLNaBYAK5i0jfz4KWXWpcQ5PjdZQYlQRmOWgqWSC+piNreOyDpJzT+obgjkea+5crclVJTQSC0kETv5mApnol0xFr32j48Kxj9cxv4rk1kjT6pBHivrZwnDTvh9If9Bv8AZWNoKNrSxtLA1pFjljA09yX8J/Y356+j5NFWvNi8eaKdisYZ69QARyC44oonUNXLCRYNcQO8ckipKWWpnEcTCXE7qB4UnRaWdtWhocSje77SV1+isZVNPswvd3krR4HwlFkD5xncRrdaek4bpYrWibfwTe0hfekYGBlTMQIoDr0aU9oOHK+oAMr+zB5ALa0+GxRWtGEfFC1g0CdQSEeSTMxR8ORUxDyS5w1uUzDeze222xTZ7dEDUs0NlJHh2RyW5NM8UVPa9yite6vspezL6BcG+xHimJ9k+KiiWHwZ2T5oDov4iTxKLHtnxUUQ0/Y2f5I+ZcU/93M/m/RfS4vsY/AKKKDTf0kT6n+UTsbN8Vyoor3ZnP4nqiiiKG6IvOqii5+DkfO/8Q/+pf6bfkk/Df8AFtUUWfL5Glj/AJo+p4T9kPBNjsooiE7arAoogE5fsgqjZRRd0cgJRRRIMf/Z"/>
          <p:cNvSpPr>
            <a:spLocks noChangeAspect="1" noChangeArrowheads="1"/>
          </p:cNvSpPr>
          <p:nvPr/>
        </p:nvSpPr>
        <p:spPr bwMode="auto">
          <a:xfrm>
            <a:off x="63500" y="-1020763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prstClr val="black"/>
              </a:solidFill>
            </a:endParaRPr>
          </a:p>
        </p:txBody>
      </p:sp>
      <p:pic>
        <p:nvPicPr>
          <p:cNvPr id="15368" name="Picture 8" descr="http://t1.gstatic.com/images?q=tbn:ANd9GcR_B5bRU3L4nfUjr1aCBDe4woKhIaaQ6u-UjXtZxSC9WDFTWlfu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17032"/>
            <a:ext cx="2232248" cy="249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 descr="http://t0.gstatic.com/images?q=tbn:ANd9GcQAYcL6adubM54LYzWmKykdLrrwNfBVpjnLnHV7pbwmeaTENdjyd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3717033"/>
            <a:ext cx="2428323" cy="2498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311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fonditos\CUADROS DE DIAPOS\fuzz_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es-PE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Por Ejemplo:</a:t>
            </a:r>
            <a:endParaRPr lang="es-PE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709120"/>
          </a:xfrm>
        </p:spPr>
        <p:txBody>
          <a:bodyPr>
            <a:normAutofit fontScale="85000" lnSpcReduction="20000"/>
          </a:bodyPr>
          <a:lstStyle/>
          <a:p>
            <a:pPr marL="0" indent="354013" algn="just">
              <a:buNone/>
            </a:pPr>
            <a:r>
              <a:rPr lang="es-ES" dirty="0" smtClean="0"/>
              <a:t>Cuando las necesidades sociales no están suficientemente satisfechas, el individuo se pone resistente, antagónico y hostil en relación con las personas que lo cercan. En nuestra sociedad, la frustración de las necesidades de amor y de afección conduce a la falta de adaptación social y al aislamiento. Dar y recibir afecto son fuerzas importantes motivadoras para la conducta humana.</a:t>
            </a:r>
            <a:endParaRPr lang="es-PE" dirty="0" smtClean="0"/>
          </a:p>
          <a:p>
            <a:pPr marL="0" indent="0">
              <a:buNone/>
            </a:pPr>
            <a:endParaRPr lang="es-PE" dirty="0"/>
          </a:p>
        </p:txBody>
      </p:sp>
      <p:sp>
        <p:nvSpPr>
          <p:cNvPr id="4" name="AutoShape 2" descr="data:image/jpeg;base64,/9j/4AAQSkZJRgABAQAAAQABAAD/2wCEAAkGBhQSEBQTEhQWFBUWGBoaEhcWFBUYGBgXGBkXGBwXFBoXHCYeGBskHBUWHy8gIygpLCwvGB4xNTEqNScrLCkBCQoKDgwOFw8PFykcHBwpKSwsLCkpKSk1MikpKSkpKSkpKSkpKSkpMCksKSk1KSwsLCkpLSwpKSkpLikpKTApKf/AABEIAIwAyAMBIgACEQEDEQH/xAAcAAEAAQUBAQAAAAAAAAAAAAAABwMEBQYIAgH/xABCEAACAQIDBAcEBwYFBQEAAAABAgADEQQSIQUxQVEGByJhcYGREzKhwUJSYnKSsfAIFBUjgtFUc6Lh8TNDU4OTJP/EABkBAQEBAQEBAAAAAAAAAAAAAAABAgMEBf/EACERAQEAAwADAAIDAQAAAAAAAAABAgMREiExBEEiUWET/9oADAMBAAIRAxEAPwCcYiICLxNC64OmTYHBBaLZa9dstMjeqjV2HLQgeLCBndq9PsBhqhp1sTTR195blmB5EKDY90pYXrH2dU93F0h94lPXOBOX6VRmJuxuTcnXUk3v433mZrZeyjUcKdbkAZhz79fjM3KRqY2ulNj9K8LijahWSo31Qdd5G4+B/OZcSBsH1e16FelUw9RVIZbEkqwJsLkjf4f8SeF3SY5zL4ueu4fX2IibYIiICIiAiIgIiICIiAiIgIiICIiAiIgJBH7QOHb99wzG+U0SF5XWoS1vxJ6CTvI668die22b7YC7Ydw9+ORuw4+Kn+mBBuysOWcKBqTYDU37gBqTN96NbOs6XHaJ0zC3G1rHdrprMB1YPkxgrNfKgIZrXy5ra92gIvyMlCls5T7FiAHUWORwytY3DAgagjUbrXtPLsye7Tr7JWQxtYJSBN7r9VS7HuVRcse6bphqmZFaxF1BsQQRcA6g7jNJxGHvlqMQCrA2O7x8ZtmyazMnaBFvdJ4j9cY0X3V/Kx/jP8X8RE9TwEREBERAREQETC9KOldDAUhVrk2JyqFALMbX7IJkWbW6/KzORhsOqIONa7N42U2Xw1gTbEhTY/X/AFcwGKwyleLUiwIF9TZr307/AEks7B6Q0MZSFXDuHS9jbeDa+VhwOu6BkoiICIiAiIgIiICa90/xiUtmYxquqexdSOZcZVA78zCbAWtOf+tzrH/fHOEwzXw6H+Yw3VnB4H6ikaczrwEJadWtSlmPs3BO9lIsw53U7x3jSb5WJSp9k63HPvnPVCqUYMrFWU3VgSCDzBGo8pK/QPpwMU6YfFm1UkCnUvlDn6r8A9vJu47/ADbNN+x9DR+RjzxvpvFFg5XUHUd4101HETelGks8Nsminu01BHHKL+u+Xs6a9fg8+7b/ANOERE6uBERAREQEREDTunONRmo4ZmUZmzuGIFwo0Avv1mq9KuiaNRtSogaHM4HAEHXnrrc8BMl06pU8TkOUXLotNrC5F7k3INiQNO7xmbwuDZKDKvasCEW/Me6Dp8p5Mr3L0+jhj46+VA+M2OabHutY24XY2Ame6s9vthdo0wp/l4h/ZVVsbFmPZYADQg/Dum24roYXpKXYpWdS2QC4GhIRu8XF7cd28X1bqy2R7fa1PeBRvVe2nuWCgcxmcC/K4nfDLrybMLjO/wBuhIiJ0cSIiAiIgIMT4TAhzry6wHpH+H0DlLrfEsN+VvdpDlcanuIHEyEVaZHpTtk4vH4jEH/uVHK/cF1QfhCzFp+u+ajNXAb17/ylfDMQ6gGzEjIb21uLa8CDYy1UA/rd4S5wVXKwzWIBDC4uARrcj8xyvKR1zsPGGrhqNRt700Y+LKCfiTL6YDoJUBwFEC4yDLYm9rHdfjbnM/MNEREBERAREQERECPOmOz1bEsqAI2RGHZ3tmazLYj6tiTyEy2FxZAIbTXTwtMntTo2tWp7UOyPlC3sGFhe2h3bzuM1raWIGFxNOhWdCais1NtVuFIBBvoDrfQ8J5s8LL2PbhsmUmLLv2gbnQ7hyFrTV+qvYpoY7H57BlFMINPccu1wBuHZUeUxe2usW2enhSGI0Na11H+UPpH7R05AzVdjdKqmDxQxFO7uwIrBrkODr2zffex7reU6ateX2ue/bjZ4z9OjokfbK63qVQD2tJkP2WDfA2M3TZm16WIXNScOONt4+8DqPOduceXq9iIkUiIgJjukeJ9ng8RUG9KNRh/SjH5TIzXesSuE2TjSf8PUH4lK/OByRRbUSo+hvKJGtvSVkq30M0y9g21HnK6NxEtL5T3SqjcoEwdWHWwtBVwuM0S4FOsPo6AAVR9WwHaG7jzk3o4IBBuDutOOEe8n3qc6VUzs8Uq+IQPSqFEWo6qwpmxQDMRcakC3K0lWJMifLxeRX2IiAiIgIiaP1mdNv3Sj7Gk1sRV90j6C8W7jpYevCBe9NesKhs+k1yKla3YpA63O7OfojjztIGx+0q20KrVMU7OwDvl1VdFBVEH0UBFgO4k3JmNxuINRrsxbXUkkk31JJO8nefES7wTFcNVe9swvflc8OWhmuJ14p44LSUje+o7tLn0lAMW3C5OgueP61vPKUsrZTwUW+9YXHwl/hEFs+7gg7uJ8900yqYZQBqb7/ha/xNpmNk1XosXpOUdWIupsdPl3G4mCxfZFIfWa3q6k/rumYwr6v98/G0qJo6C9Lv3ykVqWFen/ANQDQMOFRR37iOB8ptIkF9ENpLh8dSquSqXKuQdLOMt2+zcqT4Xk5iYynG5X2IiZUmo9bNXLsXGnnTA/E6j5zbpoPXjXy7FrD6zUlHnUU/KBzPkuO+fClxCmerzTLytTg3kZ6HZPdPrpcTw+luIgXCmV6b30MtsJTZjlUEngALnlu8xLiph2U2ZSp5MCD6EQNu2V1j4/D0lpU8Q2RbZQQrEAfRBYE5e6SL0G65BUdaGPyIzaU647KE8FqDch+0LDnaQhTqc5VVoo6+SoCARqDuI1BHdPU5p6J9YWKwLBab56P/ibVe8A7005enOb+iPT/D48ZUvTqgXak++3EqRow18eYEyrZ4lOjXVhdTcd0qQrzUcAEnQDUnkBOWOknSNsXjKuIY+81TIDwUdlB+ELOkul1QrgMURvFCpb8BnKWWxvwDf7H9d0qVUrt2dPCZjHrlwhUcfZr5XX+0waa2H2v95ndo1P5Kf5lMfn/YyoswuY3+0PhYf3mSrLYDv/AF+vCWGz6JFS3C1/XWXm0WsQQZuMqW2D2KJ5VU9CbS8p4jt1Pv8AyEtNsUycMeJGVvQg/lLXD7QV6hKnRmB7/dGh77iBspN5M/V9tn2+BS5u9P8Alvz7Puk+K2kJCpZh3ibZ1ebZ9hjVUnsVuww4ZvoN66f1RlOwl4meIicnQkY/tBk/wpLf4inf8L/OSdNM639kNiNkV1pqzuuR0VQSxKMCbAans5oHLggTzUNiQdCOHI8jynqlUmmXsC+k9kXn0T0qyjIdHEy4imw0synfwV1b5TrHaWyaOITJXpJVXk6hh4i+4+E5O2chzXGllex5kIxA+F/KdbYKoWpozCzFVLDkSAT8ZmtT40Xa/UlgKoJpCph2O7I2Zb/ce49CJpW1uorFUz/+epTrrwvek/mDdfjJ2iOjmHa3QTG4QZ62HcLxdbOo8ShNvObb1VbD1fE1NLgpRU721Gdx3CwXzPdJwM1TpXssq64ikjFiQtbLb3Rcg7iRrobAnXdOefbj6dNPPOde8Jizh7nUpvfeTYDWw7gNLS2HWvgRUyM7pfc7UzkPgRf4y3x226VAK1WqlM2BVToxsVJCIe02lxukN7SxCOzELlVmNl17KsdF1GttPSZ1d5x0/J52WN36ZdbBqrWw6IadIh1zqQ5qA3UBhYGkDcG+vK44xDihbOAeN/n6GZ7HU7gcwP8Am365zXsaLEEfocR8bidq8r3hNbHz+Uye03JpUgN/tRbyU/3lClstqdKlUPu1g5p6cFcoT6iXxUXS/wBEtb0QD8z6wq6w1OzEjju8JbVznqAd/wABKrqE1u3mxnjAUbvmP6M6ML2oOyfCaenYrFebAj1m6FZp22RkqhuRv8ZKsbb7Ttr90/C0yGDxOR0f6jK34WDfKYHDV83a427Pnp85lgOz5H4TTLpJWBFxqDunyWuyKJShSU71poD4hQD+UTi6ryInwwIJ/aJqUhVw6CnaqVL5wFF1JKkOQLseytrnTXnIdpL4HykpftD4kNtKin1MOL+LVHP5ASMUlF1gaaBwzoHXihLAeqkERjkGYtTX2a8FDMwH4iTPNH+8qsYG0dX3RKpjcSUWqgtTqlrm9rrZSqnddyASNwvznTeEBFNMwAOUXANwDYXAPGc5dUW0fY7Uw4vYVA1M6784JA9VX0nSUgREQE+Wn2IFjtPYdDEC1elTqi1hnQEi/wBUnUeU1jaHVVhWF6Rakfxr6NqPIzdYgQy/UriixHtqIW+h/mEkcyuXTwv5zEYPqNxb4lkqlEoq4vVDA514+zXU3IJHatY85Ps+Wl6nEDdbGESljaGHpLkp0cMi0wOWap6nQeNppYfVd30jbjrksfDQyQesfozjK20q9YUWeilNSKgKhFRELEHNYkg5r2J4SPDjl7r2F+HAG+vcRLCqlUkkeI/5l9h0t4TCVdrZCuqkE62INhbfpvlXD7fB0uD4m011lnKjkC62Nu/5zUekly/5zYk2mhU6gW4AifdkdEam06zUsMad0ANQs4GVWOW9t7eXdF+EYLo0jm5DW5Ai66c+IHhNx6PD94xVLDsMru6i19Ct+0yE7xYNpvmMoYZKbOlI3RWYKdbsFbLm37ja9+F+Mp7SWpelWpErVoNmTUbwc2hG/wB2P0OpbRLbZuLNWjTqEZS6KxB4ZlDW8r2ic211Phn2DA5s6/Af4v8A+inb/XI+p7r8pJX7QdMDalIjjhkv/wDSqPyEjI+7AusOdBK0o0d0riUbz1R7H9vtWgT7tFGrN4i6qPV7+U6NkOdQdEZ8U1tclEA9xNQn1sPSTGJAiIgIiICIiAiIgR113dJBQ2c1BXy1cQcoAOvsgR7Q9wtZf6pAFDaK2AZCSLAlWAuFFu0Cp1tpoeE37r7qH+JqOAoJb8VQ/nI0G+EeFpT6cN3yopnq0ot/ZmxsT6kS96MbbrYXEZ6DZWZHpt3o6kHzGhHeBLR20M3LqhwCVMW/tFV+yQMyhhqGJ0YEfRElvPbeGPleKmCw4FNVtw07pIvVz0Ip4hRia5LqrsFpkDKxW3ac/SG/s+szO0Og2FdCy0/ZMATekcv+nVfhM31fUAmzaAHJiTzJdrkzXn2JlquN9tkiImUf/9k="/>
          <p:cNvSpPr>
            <a:spLocks noChangeAspect="1" noChangeArrowheads="1"/>
          </p:cNvSpPr>
          <p:nvPr/>
        </p:nvSpPr>
        <p:spPr bwMode="auto">
          <a:xfrm>
            <a:off x="63500" y="-617538"/>
            <a:ext cx="184785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prstClr val="black"/>
              </a:solidFill>
            </a:endParaRPr>
          </a:p>
        </p:txBody>
      </p:sp>
      <p:pic>
        <p:nvPicPr>
          <p:cNvPr id="6" name="Picture 14" descr="Gifs de Profesionales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2120" y="1628800"/>
            <a:ext cx="2966503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846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sz="4900" b="1" dirty="0" smtClean="0"/>
              <a:t>ENFOQUE </a:t>
            </a:r>
            <a:r>
              <a:rPr lang="es-ES" sz="4900" b="1" dirty="0"/>
              <a:t>DEL COMPORTAMIENTO EN LA ADMINISTRACION:</a:t>
            </a:r>
            <a:r>
              <a:rPr lang="es-ES" sz="4900" dirty="0"/>
              <a:t/>
            </a:r>
            <a:br>
              <a:rPr lang="es-ES" sz="4900" dirty="0"/>
            </a:br>
            <a:endParaRPr lang="es-ES" sz="49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4000" dirty="0">
                <a:latin typeface="Arial" pitchFamily="34" charset="0"/>
                <a:cs typeface="Arial" pitchFamily="34" charset="0"/>
              </a:rPr>
              <a:t>Las ciencias del comportamiento en la administración presentan su máxima influencia en la teoría del comportamiento, surgió en 1947 en los estados Unidos, con una fundamentación </a:t>
            </a:r>
            <a:r>
              <a:rPr lang="es-ES" sz="4000" dirty="0" smtClean="0">
                <a:latin typeface="Arial" pitchFamily="34" charset="0"/>
                <a:cs typeface="Arial" pitchFamily="34" charset="0"/>
              </a:rPr>
              <a:t>democrática</a:t>
            </a:r>
            <a:r>
              <a:rPr lang="es-ES" sz="4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246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fonditos\CUADROS DE DIAPOS\fuzz_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pPr lvl="0" algn="l"/>
            <a:r>
              <a:rPr lang="es-ES" sz="4000" b="1" dirty="0" smtClean="0">
                <a:solidFill>
                  <a:schemeClr val="tx2"/>
                </a:solidFill>
              </a:rPr>
              <a:t>d) Necesidades </a:t>
            </a:r>
            <a:r>
              <a:rPr lang="es-ES" sz="4000" b="1" dirty="0">
                <a:solidFill>
                  <a:schemeClr val="tx2"/>
                </a:solidFill>
              </a:rPr>
              <a:t>de autoestima: </a:t>
            </a:r>
            <a:endParaRPr lang="es-PE" sz="4000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781128"/>
          </a:xfrm>
        </p:spPr>
        <p:txBody>
          <a:bodyPr>
            <a:normAutofit/>
          </a:bodyPr>
          <a:lstStyle/>
          <a:p>
            <a:pPr algn="just"/>
            <a:r>
              <a:rPr lang="es-ES" sz="2800" dirty="0" smtClean="0"/>
              <a:t>Necesidades </a:t>
            </a:r>
            <a:r>
              <a:rPr lang="es-ES" sz="2800" dirty="0"/>
              <a:t>relacionadas con la manera como el individuo se ve y evalúa a sí mismo. Comprenden la autoprotección, la autoconfianza, la necesidad de aprobación social y de respeto, de </a:t>
            </a:r>
            <a:r>
              <a:rPr lang="es-ES" sz="2800" i="1" dirty="0"/>
              <a:t>estatus</a:t>
            </a:r>
            <a:r>
              <a:rPr lang="es-ES" sz="2800" dirty="0"/>
              <a:t>, de prestigio y de consideración. </a:t>
            </a:r>
            <a:endParaRPr lang="es-PE" sz="2800" dirty="0"/>
          </a:p>
          <a:p>
            <a:pPr marL="0" indent="0">
              <a:buNone/>
            </a:pPr>
            <a:endParaRPr lang="es-PE" dirty="0"/>
          </a:p>
          <a:p>
            <a:pPr marL="0" indent="0">
              <a:buNone/>
            </a:pPr>
            <a:endParaRPr lang="es-PE" dirty="0"/>
          </a:p>
        </p:txBody>
      </p:sp>
      <p:sp>
        <p:nvSpPr>
          <p:cNvPr id="4" name="AutoShape 2" descr="data:image/jpeg;base64,/9j/4AAQSkZJRgABAQAAAQABAAD/2wCEAAkGBhQSEBQTEhQWFBUWGBoaEhcWFBUYGBgXGBkXGBwXFBoXHCYeGBskHBUWHy8gIygpLCwvGB4xNTEqNScrLCkBCQoKDgwOFw8PFykcHBwpKSwsLCkpKSk1MikpKSkpKSkpKSkpKSkpMCksKSk1KSwsLCkpLSwpKSkpLikpKTApKf/AABEIAIwAyAMBIgACEQEDEQH/xAAcAAEAAQUBAQAAAAAAAAAAAAAABwMEBQYIAgH/xABCEAACAQIDBAcEBwYFBQEAAAABAgADEQQSIQUxQVEGByJhcYGREzKhwUJSYnKSsfAIFBUjgtFUc6Lh8TNDU4OTJP/EABkBAQEBAQEBAAAAAAAAAAAAAAABAgMEBf/EACERAQEAAwADAAIDAQAAAAAAAAABAgMREiExBEEiUWET/9oADAMBAAIRAxEAPwCcYiICLxNC64OmTYHBBaLZa9dstMjeqjV2HLQgeLCBndq9PsBhqhp1sTTR195blmB5EKDY90pYXrH2dU93F0h94lPXOBOX6VRmJuxuTcnXUk3v433mZrZeyjUcKdbkAZhz79fjM3KRqY2ulNj9K8LijahWSo31Qdd5G4+B/OZcSBsH1e16FelUw9RVIZbEkqwJsLkjf4f8SeF3SY5zL4ueu4fX2IibYIiICIiAiIgIiICIiAiIgIiICIiAiIgJBH7QOHb99wzG+U0SF5XWoS1vxJ6CTvI668die22b7YC7Ydw9+ORuw4+Kn+mBBuysOWcKBqTYDU37gBqTN96NbOs6XHaJ0zC3G1rHdrprMB1YPkxgrNfKgIZrXy5ra92gIvyMlCls5T7FiAHUWORwytY3DAgagjUbrXtPLsye7Tr7JWQxtYJSBN7r9VS7HuVRcse6bphqmZFaxF1BsQQRcA6g7jNJxGHvlqMQCrA2O7x8ZtmyazMnaBFvdJ4j9cY0X3V/Kx/jP8X8RE9TwEREBERAREQETC9KOldDAUhVrk2JyqFALMbX7IJkWbW6/KzORhsOqIONa7N42U2Xw1gTbEhTY/X/AFcwGKwyleLUiwIF9TZr307/AEks7B6Q0MZSFXDuHS9jbeDa+VhwOu6BkoiICIiAiIgIiICa90/xiUtmYxquqexdSOZcZVA78zCbAWtOf+tzrH/fHOEwzXw6H+Yw3VnB4H6ikaczrwEJadWtSlmPs3BO9lIsw53U7x3jSb5WJSp9k63HPvnPVCqUYMrFWU3VgSCDzBGo8pK/QPpwMU6YfFm1UkCnUvlDn6r8A9vJu47/ADbNN+x9DR+RjzxvpvFFg5XUHUd4101HETelGks8Nsminu01BHHKL+u+Xs6a9fg8+7b/ANOERE6uBERAREQEREDTunONRmo4ZmUZmzuGIFwo0Avv1mq9KuiaNRtSogaHM4HAEHXnrrc8BMl06pU8TkOUXLotNrC5F7k3INiQNO7xmbwuDZKDKvasCEW/Me6Dp8p5Mr3L0+jhj46+VA+M2OabHutY24XY2Ame6s9vthdo0wp/l4h/ZVVsbFmPZYADQg/Dum24roYXpKXYpWdS2QC4GhIRu8XF7cd28X1bqy2R7fa1PeBRvVe2nuWCgcxmcC/K4nfDLrybMLjO/wBuhIiJ0cSIiAiIgIMT4TAhzry6wHpH+H0DlLrfEsN+VvdpDlcanuIHEyEVaZHpTtk4vH4jEH/uVHK/cF1QfhCzFp+u+ajNXAb17/ylfDMQ6gGzEjIb21uLa8CDYy1UA/rd4S5wVXKwzWIBDC4uARrcj8xyvKR1zsPGGrhqNRt700Y+LKCfiTL6YDoJUBwFEC4yDLYm9rHdfjbnM/MNEREBERAREQERECPOmOz1bEsqAI2RGHZ3tmazLYj6tiTyEy2FxZAIbTXTwtMntTo2tWp7UOyPlC3sGFhe2h3bzuM1raWIGFxNOhWdCais1NtVuFIBBvoDrfQ8J5s8LL2PbhsmUmLLv2gbnQ7hyFrTV+qvYpoY7H57BlFMINPccu1wBuHZUeUxe2usW2enhSGI0Na11H+UPpH7R05AzVdjdKqmDxQxFO7uwIrBrkODr2zffex7reU6ateX2ue/bjZ4z9OjokfbK63qVQD2tJkP2WDfA2M3TZm16WIXNScOONt4+8DqPOduceXq9iIkUiIgJjukeJ9ng8RUG9KNRh/SjH5TIzXesSuE2TjSf8PUH4lK/OByRRbUSo+hvKJGtvSVkq30M0y9g21HnK6NxEtL5T3SqjcoEwdWHWwtBVwuM0S4FOsPo6AAVR9WwHaG7jzk3o4IBBuDutOOEe8n3qc6VUzs8Uq+IQPSqFEWo6qwpmxQDMRcakC3K0lWJMifLxeRX2IiAiIgIiaP1mdNv3Sj7Gk1sRV90j6C8W7jpYevCBe9NesKhs+k1yKla3YpA63O7OfojjztIGx+0q20KrVMU7OwDvl1VdFBVEH0UBFgO4k3JmNxuINRrsxbXUkkk31JJO8nefES7wTFcNVe9swvflc8OWhmuJ14p44LSUje+o7tLn0lAMW3C5OgueP61vPKUsrZTwUW+9YXHwl/hEFs+7gg7uJ8900yqYZQBqb7/ha/xNpmNk1XosXpOUdWIupsdPl3G4mCxfZFIfWa3q6k/rumYwr6v98/G0qJo6C9Lv3ykVqWFen/ANQDQMOFRR37iOB8ptIkF9ENpLh8dSquSqXKuQdLOMt2+zcqT4Xk5iYynG5X2IiZUmo9bNXLsXGnnTA/E6j5zbpoPXjXy7FrD6zUlHnUU/KBzPkuO+fClxCmerzTLytTg3kZ6HZPdPrpcTw+luIgXCmV6b30MtsJTZjlUEngALnlu8xLiph2U2ZSp5MCD6EQNu2V1j4/D0lpU8Q2RbZQQrEAfRBYE5e6SL0G65BUdaGPyIzaU647KE8FqDch+0LDnaQhTqc5VVoo6+SoCARqDuI1BHdPU5p6J9YWKwLBab56P/ibVe8A7005enOb+iPT/D48ZUvTqgXak++3EqRow18eYEyrZ4lOjXVhdTcd0qQrzUcAEnQDUnkBOWOknSNsXjKuIY+81TIDwUdlB+ELOkul1QrgMURvFCpb8BnKWWxvwDf7H9d0qVUrt2dPCZjHrlwhUcfZr5XX+0waa2H2v95ndo1P5Kf5lMfn/YyoswuY3+0PhYf3mSrLYDv/AF+vCWGz6JFS3C1/XWXm0WsQQZuMqW2D2KJ5VU9CbS8p4jt1Pv8AyEtNsUycMeJGVvQg/lLXD7QV6hKnRmB7/dGh77iBspN5M/V9tn2+BS5u9P8Alvz7Puk+K2kJCpZh3ibZ1ebZ9hjVUnsVuww4ZvoN66f1RlOwl4meIicnQkY/tBk/wpLf4inf8L/OSdNM639kNiNkV1pqzuuR0VQSxKMCbAans5oHLggTzUNiQdCOHI8jynqlUmmXsC+k9kXn0T0qyjIdHEy4imw0synfwV1b5TrHaWyaOITJXpJVXk6hh4i+4+E5O2chzXGllex5kIxA+F/KdbYKoWpozCzFVLDkSAT8ZmtT40Xa/UlgKoJpCph2O7I2Zb/ce49CJpW1uorFUz/+epTrrwvek/mDdfjJ2iOjmHa3QTG4QZ62HcLxdbOo8ShNvObb1VbD1fE1NLgpRU721Gdx3CwXzPdJwM1TpXssq64ikjFiQtbLb3Rcg7iRrobAnXdOefbj6dNPPOde8Jizh7nUpvfeTYDWw7gNLS2HWvgRUyM7pfc7UzkPgRf4y3x226VAK1WqlM2BVToxsVJCIe02lxukN7SxCOzELlVmNl17KsdF1GttPSZ1d5x0/J52WN36ZdbBqrWw6IadIh1zqQ5qA3UBhYGkDcG+vK44xDihbOAeN/n6GZ7HU7gcwP8Am365zXsaLEEfocR8bidq8r3hNbHz+Uye03JpUgN/tRbyU/3lClstqdKlUPu1g5p6cFcoT6iXxUXS/wBEtb0QD8z6wq6w1OzEjju8JbVznqAd/wABKrqE1u3mxnjAUbvmP6M6ML2oOyfCaenYrFebAj1m6FZp22RkqhuRv8ZKsbb7Ttr90/C0yGDxOR0f6jK34WDfKYHDV83a427Pnp85lgOz5H4TTLpJWBFxqDunyWuyKJShSU71poD4hQD+UTi6ryInwwIJ/aJqUhVw6CnaqVL5wFF1JKkOQLseytrnTXnIdpL4HykpftD4kNtKin1MOL+LVHP5ASMUlF1gaaBwzoHXihLAeqkERjkGYtTX2a8FDMwH4iTPNH+8qsYG0dX3RKpjcSUWqgtTqlrm9rrZSqnddyASNwvznTeEBFNMwAOUXANwDYXAPGc5dUW0fY7Uw4vYVA1M6784JA9VX0nSUgREQE+Wn2IFjtPYdDEC1elTqi1hnQEi/wBUnUeU1jaHVVhWF6Rakfxr6NqPIzdYgQy/UriixHtqIW+h/mEkcyuXTwv5zEYPqNxb4lkqlEoq4vVDA514+zXU3IJHatY85Ps+Wl6nEDdbGESljaGHpLkp0cMi0wOWap6nQeNppYfVd30jbjrksfDQyQesfozjK20q9YUWeilNSKgKhFRELEHNYkg5r2J4SPDjl7r2F+HAG+vcRLCqlUkkeI/5l9h0t4TCVdrZCuqkE62INhbfpvlXD7fB0uD4m011lnKjkC62Nu/5zUekly/5zYk2mhU6gW4AifdkdEam06zUsMad0ANQs4GVWOW9t7eXdF+EYLo0jm5DW5Ai66c+IHhNx6PD94xVLDsMru6i19Ct+0yE7xYNpvmMoYZKbOlI3RWYKdbsFbLm37ja9+F+Mp7SWpelWpErVoNmTUbwc2hG/wB2P0OpbRLbZuLNWjTqEZS6KxB4ZlDW8r2ic211Phn2DA5s6/Af4v8A+inb/XI+p7r8pJX7QdMDalIjjhkv/wDSqPyEjI+7AusOdBK0o0d0riUbz1R7H9vtWgT7tFGrN4i6qPV7+U6NkOdQdEZ8U1tclEA9xNQn1sPSTGJAiIgIiICIiAiIgR113dJBQ2c1BXy1cQcoAOvsgR7Q9wtZf6pAFDaK2AZCSLAlWAuFFu0Cp1tpoeE37r7qH+JqOAoJb8VQ/nI0G+EeFpT6cN3yopnq0ot/ZmxsT6kS96MbbrYXEZ6DZWZHpt3o6kHzGhHeBLR20M3LqhwCVMW/tFV+yQMyhhqGJ0YEfRElvPbeGPleKmCw4FNVtw07pIvVz0Ip4hRia5LqrsFpkDKxW3ac/SG/s+szO0Og2FdCy0/ZMATekcv+nVfhM31fUAmzaAHJiTzJdrkzXn2JlquN9tkiImUf/9k="/>
          <p:cNvSpPr>
            <a:spLocks noChangeAspect="1" noChangeArrowheads="1"/>
          </p:cNvSpPr>
          <p:nvPr/>
        </p:nvSpPr>
        <p:spPr bwMode="auto">
          <a:xfrm>
            <a:off x="63500" y="-617538"/>
            <a:ext cx="184785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prstClr val="black"/>
              </a:solidFill>
            </a:endParaRPr>
          </a:p>
        </p:txBody>
      </p:sp>
      <p:sp>
        <p:nvSpPr>
          <p:cNvPr id="5" name="AutoShape 2" descr="http://www.legaltoday.com/files/Image/practica-jur/socio.jpg"/>
          <p:cNvSpPr>
            <a:spLocks noChangeAspect="1" noChangeArrowheads="1"/>
          </p:cNvSpPr>
          <p:nvPr/>
        </p:nvSpPr>
        <p:spPr bwMode="auto">
          <a:xfrm>
            <a:off x="63500" y="-136525"/>
            <a:ext cx="23812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prstClr val="black"/>
              </a:solidFill>
            </a:endParaRPr>
          </a:p>
        </p:txBody>
      </p:sp>
      <p:pic>
        <p:nvPicPr>
          <p:cNvPr id="9" name="8 Imagen" descr="http://t1.gstatic.com/images?q=tbn:ANd9GcT-UDPZfZXzXMm0g1FBWrkTVDHXRBy5YQ9a-zccKvRDBosazozBFw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456384" cy="4032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902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fonditos\CUADROS DE DIAPOS\fuzz_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es-PE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Por Ejemplo:</a:t>
            </a:r>
            <a:endParaRPr lang="es-PE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 b="1" dirty="0" smtClean="0"/>
              <a:t>La Autoestima Incluye el deseo de fuerza y de adecuación, de confianza frente al mundo, independencia y autonomía. </a:t>
            </a:r>
            <a:endParaRPr lang="es-PE" sz="2400" b="1" dirty="0"/>
          </a:p>
        </p:txBody>
      </p:sp>
      <p:sp>
        <p:nvSpPr>
          <p:cNvPr id="4" name="AutoShape 2" descr="data:image/jpeg;base64,/9j/4AAQSkZJRgABAQAAAQABAAD/2wCEAAkGBhQSEBQTEhQWFBUWGBoaEhcWFBUYGBgXGBkXGBwXFBoXHCYeGBskHBUWHy8gIygpLCwvGB4xNTEqNScrLCkBCQoKDgwOFw8PFykcHBwpKSwsLCkpKSk1MikpKSkpKSkpKSkpKSkpMCksKSk1KSwsLCkpLSwpKSkpLikpKTApKf/AABEIAIwAyAMBIgACEQEDEQH/xAAcAAEAAQUBAQAAAAAAAAAAAAAABwMEBQYIAgH/xABCEAACAQIDBAcEBwYFBQEAAAABAgADEQQSIQUxQVEGByJhcYGREzKhwUJSYnKSsfAIFBUjgtFUc6Lh8TNDU4OTJP/EABkBAQEBAQEBAAAAAAAAAAAAAAABAgMEBf/EACERAQEAAwADAAIDAQAAAAAAAAABAgMREiExBEEiUWET/9oADAMBAAIRAxEAPwCcYiICLxNC64OmTYHBBaLZa9dstMjeqjV2HLQgeLCBndq9PsBhqhp1sTTR195blmB5EKDY90pYXrH2dU93F0h94lPXOBOX6VRmJuxuTcnXUk3v433mZrZeyjUcKdbkAZhz79fjM3KRqY2ulNj9K8LijahWSo31Qdd5G4+B/OZcSBsH1e16FelUw9RVIZbEkqwJsLkjf4f8SeF3SY5zL4ueu4fX2IibYIiICIiAiIgIiICIiAiIgIiICIiAiIgJBH7QOHb99wzG+U0SF5XWoS1vxJ6CTvI668die22b7YC7Ydw9+ORuw4+Kn+mBBuysOWcKBqTYDU37gBqTN96NbOs6XHaJ0zC3G1rHdrprMB1YPkxgrNfKgIZrXy5ra92gIvyMlCls5T7FiAHUWORwytY3DAgagjUbrXtPLsye7Tr7JWQxtYJSBN7r9VS7HuVRcse6bphqmZFaxF1BsQQRcA6g7jNJxGHvlqMQCrA2O7x8ZtmyazMnaBFvdJ4j9cY0X3V/Kx/jP8X8RE9TwEREBERAREQETC9KOldDAUhVrk2JyqFALMbX7IJkWbW6/KzORhsOqIONa7N42U2Xw1gTbEhTY/X/AFcwGKwyleLUiwIF9TZr307/AEks7B6Q0MZSFXDuHS9jbeDa+VhwOu6BkoiICIiAiIgIiICa90/xiUtmYxquqexdSOZcZVA78zCbAWtOf+tzrH/fHOEwzXw6H+Yw3VnB4H6ikaczrwEJadWtSlmPs3BO9lIsw53U7x3jSb5WJSp9k63HPvnPVCqUYMrFWU3VgSCDzBGo8pK/QPpwMU6YfFm1UkCnUvlDn6r8A9vJu47/ADbNN+x9DR+RjzxvpvFFg5XUHUd4101HETelGks8Nsminu01BHHKL+u+Xs6a9fg8+7b/ANOERE6uBERAREQEREDTunONRmo4ZmUZmzuGIFwo0Avv1mq9KuiaNRtSogaHM4HAEHXnrrc8BMl06pU8TkOUXLotNrC5F7k3INiQNO7xmbwuDZKDKvasCEW/Me6Dp8p5Mr3L0+jhj46+VA+M2OabHutY24XY2Ame6s9vthdo0wp/l4h/ZVVsbFmPZYADQg/Dum24roYXpKXYpWdS2QC4GhIRu8XF7cd28X1bqy2R7fa1PeBRvVe2nuWCgcxmcC/K4nfDLrybMLjO/wBuhIiJ0cSIiAiIgIMT4TAhzry6wHpH+H0DlLrfEsN+VvdpDlcanuIHEyEVaZHpTtk4vH4jEH/uVHK/cF1QfhCzFp+u+ajNXAb17/ylfDMQ6gGzEjIb21uLa8CDYy1UA/rd4S5wVXKwzWIBDC4uARrcj8xyvKR1zsPGGrhqNRt700Y+LKCfiTL6YDoJUBwFEC4yDLYm9rHdfjbnM/MNEREBERAREQERECPOmOz1bEsqAI2RGHZ3tmazLYj6tiTyEy2FxZAIbTXTwtMntTo2tWp7UOyPlC3sGFhe2h3bzuM1raWIGFxNOhWdCais1NtVuFIBBvoDrfQ8J5s8LL2PbhsmUmLLv2gbnQ7hyFrTV+qvYpoY7H57BlFMINPccu1wBuHZUeUxe2usW2enhSGI0Na11H+UPpH7R05AzVdjdKqmDxQxFO7uwIrBrkODr2zffex7reU6ateX2ue/bjZ4z9OjokfbK63qVQD2tJkP2WDfA2M3TZm16WIXNScOONt4+8DqPOduceXq9iIkUiIgJjukeJ9ng8RUG9KNRh/SjH5TIzXesSuE2TjSf8PUH4lK/OByRRbUSo+hvKJGtvSVkq30M0y9g21HnK6NxEtL5T3SqjcoEwdWHWwtBVwuM0S4FOsPo6AAVR9WwHaG7jzk3o4IBBuDutOOEe8n3qc6VUzs8Uq+IQPSqFEWo6qwpmxQDMRcakC3K0lWJMifLxeRX2IiAiIgIiaP1mdNv3Sj7Gk1sRV90j6C8W7jpYevCBe9NesKhs+k1yKla3YpA63O7OfojjztIGx+0q20KrVMU7OwDvl1VdFBVEH0UBFgO4k3JmNxuINRrsxbXUkkk31JJO8nefES7wTFcNVe9swvflc8OWhmuJ14p44LSUje+o7tLn0lAMW3C5OgueP61vPKUsrZTwUW+9YXHwl/hEFs+7gg7uJ8900yqYZQBqb7/ha/xNpmNk1XosXpOUdWIupsdPl3G4mCxfZFIfWa3q6k/rumYwr6v98/G0qJo6C9Lv3ykVqWFen/ANQDQMOFRR37iOB8ptIkF9ENpLh8dSquSqXKuQdLOMt2+zcqT4Xk5iYynG5X2IiZUmo9bNXLsXGnnTA/E6j5zbpoPXjXy7FrD6zUlHnUU/KBzPkuO+fClxCmerzTLytTg3kZ6HZPdPrpcTw+luIgXCmV6b30MtsJTZjlUEngALnlu8xLiph2U2ZSp5MCD6EQNu2V1j4/D0lpU8Q2RbZQQrEAfRBYE5e6SL0G65BUdaGPyIzaU647KE8FqDch+0LDnaQhTqc5VVoo6+SoCARqDuI1BHdPU5p6J9YWKwLBab56P/ibVe8A7005enOb+iPT/D48ZUvTqgXak++3EqRow18eYEyrZ4lOjXVhdTcd0qQrzUcAEnQDUnkBOWOknSNsXjKuIY+81TIDwUdlB+ELOkul1QrgMURvFCpb8BnKWWxvwDf7H9d0qVUrt2dPCZjHrlwhUcfZr5XX+0waa2H2v95ndo1P5Kf5lMfn/YyoswuY3+0PhYf3mSrLYDv/AF+vCWGz6JFS3C1/XWXm0WsQQZuMqW2D2KJ5VU9CbS8p4jt1Pv8AyEtNsUycMeJGVvQg/lLXD7QV6hKnRmB7/dGh77iBspN5M/V9tn2+BS5u9P8Alvz7Puk+K2kJCpZh3ibZ1ebZ9hjVUnsVuww4ZvoN66f1RlOwl4meIicnQkY/tBk/wpLf4inf8L/OSdNM639kNiNkV1pqzuuR0VQSxKMCbAans5oHLggTzUNiQdCOHI8jynqlUmmXsC+k9kXn0T0qyjIdHEy4imw0synfwV1b5TrHaWyaOITJXpJVXk6hh4i+4+E5O2chzXGllex5kIxA+F/KdbYKoWpozCzFVLDkSAT8ZmtT40Xa/UlgKoJpCph2O7I2Zb/ce49CJpW1uorFUz/+epTrrwvek/mDdfjJ2iOjmHa3QTG4QZ62HcLxdbOo8ShNvObb1VbD1fE1NLgpRU721Gdx3CwXzPdJwM1TpXssq64ikjFiQtbLb3Rcg7iRrobAnXdOefbj6dNPPOde8Jizh7nUpvfeTYDWw7gNLS2HWvgRUyM7pfc7UzkPgRf4y3x226VAK1WqlM2BVToxsVJCIe02lxukN7SxCOzELlVmNl17KsdF1GttPSZ1d5x0/J52WN36ZdbBqrWw6IadIh1zqQ5qA3UBhYGkDcG+vK44xDihbOAeN/n6GZ7HU7gcwP8Am365zXsaLEEfocR8bidq8r3hNbHz+Uye03JpUgN/tRbyU/3lClstqdKlUPu1g5p6cFcoT6iXxUXS/wBEtb0QD8z6wq6w1OzEjju8JbVznqAd/wABKrqE1u3mxnjAUbvmP6M6ML2oOyfCaenYrFebAj1m6FZp22RkqhuRv8ZKsbb7Ttr90/C0yGDxOR0f6jK34WDfKYHDV83a427Pnp85lgOz5H4TTLpJWBFxqDunyWuyKJShSU71poD4hQD+UTi6ryInwwIJ/aJqUhVw6CnaqVL5wFF1JKkOQLseytrnTXnIdpL4HykpftD4kNtKin1MOL+LVHP5ASMUlF1gaaBwzoHXihLAeqkERjkGYtTX2a8FDMwH4iTPNH+8qsYG0dX3RKpjcSUWqgtTqlrm9rrZSqnddyASNwvznTeEBFNMwAOUXANwDYXAPGc5dUW0fY7Uw4vYVA1M6784JA9VX0nSUgREQE+Wn2IFjtPYdDEC1elTqi1hnQEi/wBUnUeU1jaHVVhWF6Rakfxr6NqPIzdYgQy/UriixHtqIW+h/mEkcyuXTwv5zEYPqNxb4lkqlEoq4vVDA514+zXU3IJHatY85Ps+Wl6nEDdbGESljaGHpLkp0cMi0wOWap6nQeNppYfVd30jbjrksfDQyQesfozjK20q9YUWeilNSKgKhFRELEHNYkg5r2J4SPDjl7r2F+HAG+vcRLCqlUkkeI/5l9h0t4TCVdrZCuqkE62INhbfpvlXD7fB0uD4m011lnKjkC62Nu/5zUekly/5zYk2mhU6gW4AifdkdEam06zUsMad0ANQs4GVWOW9t7eXdF+EYLo0jm5DW5Ai66c+IHhNx6PD94xVLDsMru6i19Ct+0yE7xYNpvmMoYZKbOlI3RWYKdbsFbLm37ja9+F+Mp7SWpelWpErVoNmTUbwc2hG/wB2P0OpbRLbZuLNWjTqEZS6KxB4ZlDW8r2ic211Phn2DA5s6/Af4v8A+inb/XI+p7r8pJX7QdMDalIjjhkv/wDSqPyEjI+7AusOdBK0o0d0riUbz1R7H9vtWgT7tFGrN4i6qPV7+U6NkOdQdEZ8U1tclEA9xNQn1sPSTGJAiIgIiICIiAiIgR113dJBQ2c1BXy1cQcoAOvsgR7Q9wtZf6pAFDaK2AZCSLAlWAuFFu0Cp1tpoeE37r7qH+JqOAoJb8VQ/nI0G+EeFpT6cN3yopnq0ot/ZmxsT6kS96MbbrYXEZ6DZWZHpt3o6kHzGhHeBLR20M3LqhwCVMW/tFV+yQMyhhqGJ0YEfRElvPbeGPleKmCw4FNVtw07pIvVz0Ip4hRia5LqrsFpkDKxW3ac/SG/s+szO0Og2FdCy0/ZMATekcv+nVfhM31fUAmzaAHJiTzJdrkzXn2JlquN9tkiImUf/9k="/>
          <p:cNvSpPr>
            <a:spLocks noChangeAspect="1" noChangeArrowheads="1"/>
          </p:cNvSpPr>
          <p:nvPr/>
        </p:nvSpPr>
        <p:spPr bwMode="auto">
          <a:xfrm>
            <a:off x="63500" y="-617538"/>
            <a:ext cx="184785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83568" y="2492896"/>
            <a:ext cx="3672408" cy="4032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000" b="1" dirty="0" smtClean="0">
                <a:solidFill>
                  <a:prstClr val="white"/>
                </a:solidFill>
              </a:rPr>
              <a:t>    La satisfacción de las necesidades de estima conduce a sentimientos de autoconfianza, de valor, de fuerza, prestigio, poder, capacidad y utilidad.</a:t>
            </a:r>
          </a:p>
          <a:p>
            <a:pPr algn="ctr"/>
            <a:endParaRPr lang="es-ES" sz="2000" b="1" dirty="0">
              <a:solidFill>
                <a:prstClr val="white"/>
              </a:solidFill>
            </a:endParaRPr>
          </a:p>
          <a:p>
            <a:pPr algn="ctr"/>
            <a:endParaRPr lang="es-ES" sz="2000" b="1" dirty="0" smtClean="0">
              <a:solidFill>
                <a:prstClr val="white"/>
              </a:solidFill>
            </a:endParaRPr>
          </a:p>
          <a:p>
            <a:pPr algn="ctr"/>
            <a:endParaRPr lang="es-ES" sz="2000" b="1" dirty="0" smtClean="0">
              <a:solidFill>
                <a:prstClr val="white"/>
              </a:solidFill>
            </a:endParaRPr>
          </a:p>
          <a:p>
            <a:pPr algn="ctr"/>
            <a:endParaRPr lang="es-ES" sz="2000" b="1" dirty="0">
              <a:solidFill>
                <a:prstClr val="white"/>
              </a:solidFill>
            </a:endParaRPr>
          </a:p>
          <a:p>
            <a:pPr algn="ctr"/>
            <a:endParaRPr lang="es-ES" sz="2000" b="1" dirty="0" smtClean="0">
              <a:solidFill>
                <a:prstClr val="white"/>
              </a:solidFill>
            </a:endParaRPr>
          </a:p>
          <a:p>
            <a:pPr algn="ctr"/>
            <a:endParaRPr lang="es-ES" sz="2000" b="1" dirty="0">
              <a:solidFill>
                <a:prstClr val="white"/>
              </a:solidFill>
            </a:endParaRPr>
          </a:p>
          <a:p>
            <a:pPr algn="ctr"/>
            <a:r>
              <a:rPr lang="es-ES" sz="2000" b="1" dirty="0" smtClean="0">
                <a:solidFill>
                  <a:prstClr val="white"/>
                </a:solidFill>
              </a:rPr>
              <a:t> </a:t>
            </a:r>
            <a:endParaRPr lang="es-PE" sz="2000" b="1" dirty="0">
              <a:solidFill>
                <a:prstClr val="white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932040" y="2478566"/>
            <a:ext cx="3672408" cy="4046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000" b="1" dirty="0" smtClean="0">
                <a:solidFill>
                  <a:prstClr val="white"/>
                </a:solidFill>
              </a:rPr>
              <a:t>    Su frustración puede producir sentimientos de inferioridad, dependencia y desamparo que, a su vez, pueden llevar al desanimo o actividades compensatorias. </a:t>
            </a:r>
          </a:p>
          <a:p>
            <a:pPr algn="ctr"/>
            <a:endParaRPr lang="es-ES" sz="2000" b="1" dirty="0">
              <a:solidFill>
                <a:prstClr val="white"/>
              </a:solidFill>
            </a:endParaRPr>
          </a:p>
          <a:p>
            <a:pPr algn="ctr"/>
            <a:endParaRPr lang="es-ES" sz="2000" b="1" dirty="0" smtClean="0">
              <a:solidFill>
                <a:prstClr val="white"/>
              </a:solidFill>
            </a:endParaRPr>
          </a:p>
          <a:p>
            <a:pPr algn="ctr"/>
            <a:endParaRPr lang="es-ES" sz="2000" b="1" dirty="0">
              <a:solidFill>
                <a:prstClr val="white"/>
              </a:solidFill>
            </a:endParaRPr>
          </a:p>
          <a:p>
            <a:pPr algn="ctr"/>
            <a:endParaRPr lang="es-ES" sz="2000" b="1" dirty="0" smtClean="0">
              <a:solidFill>
                <a:prstClr val="white"/>
              </a:solidFill>
            </a:endParaRPr>
          </a:p>
          <a:p>
            <a:pPr algn="ctr"/>
            <a:endParaRPr lang="es-PE" sz="2000" b="1" dirty="0" smtClean="0">
              <a:solidFill>
                <a:prstClr val="white"/>
              </a:solidFill>
            </a:endParaRPr>
          </a:p>
          <a:p>
            <a:pPr algn="ctr"/>
            <a:endParaRPr lang="es-PE" dirty="0">
              <a:solidFill>
                <a:prstClr val="white"/>
              </a:solidFill>
            </a:endParaRPr>
          </a:p>
        </p:txBody>
      </p:sp>
      <p:pic>
        <p:nvPicPr>
          <p:cNvPr id="8" name="Picture 20" descr="man_with_pigeons_md_wht.gif (9164 bytes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120" y="4487924"/>
            <a:ext cx="2304256" cy="2035287"/>
          </a:xfrm>
          <a:prstGeom prst="rect">
            <a:avLst/>
          </a:prstGeom>
          <a:noFill/>
        </p:spPr>
      </p:pic>
      <p:pic>
        <p:nvPicPr>
          <p:cNvPr id="9" name="Picture 2" descr="Gifs Animados Hombres (11)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48" y="4149080"/>
            <a:ext cx="3152527" cy="216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21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fonditos\CUADROS DE DIAPOS\fuzz_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 fontScale="90000"/>
          </a:bodyPr>
          <a:lstStyle/>
          <a:p>
            <a:pPr lvl="0" algn="l"/>
            <a:r>
              <a:rPr lang="es-ES" b="1" dirty="0" smtClean="0">
                <a:solidFill>
                  <a:schemeClr val="tx2"/>
                </a:solidFill>
              </a:rPr>
              <a:t>e)Necesidades </a:t>
            </a:r>
            <a:r>
              <a:rPr lang="es-ES" b="1" dirty="0">
                <a:solidFill>
                  <a:schemeClr val="tx2"/>
                </a:solidFill>
              </a:rPr>
              <a:t>de autorrealización</a:t>
            </a:r>
            <a:r>
              <a:rPr lang="es-ES" b="1" dirty="0" smtClean="0">
                <a:solidFill>
                  <a:schemeClr val="tx2"/>
                </a:solidFill>
              </a:rPr>
              <a:t>:</a:t>
            </a:r>
            <a:endParaRPr lang="es-PE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400" dirty="0" smtClean="0"/>
              <a:t>Son </a:t>
            </a:r>
            <a:r>
              <a:rPr lang="es-ES" sz="2400" dirty="0"/>
              <a:t>las más elevadas, y están en la cima de la jerarquía. Son las necesidades del individuo de realizar su propio potencial y de </a:t>
            </a:r>
            <a:r>
              <a:rPr lang="es-ES" sz="2400" dirty="0" err="1"/>
              <a:t>autodesarrollarse</a:t>
            </a:r>
            <a:r>
              <a:rPr lang="es-ES" sz="2400" dirty="0"/>
              <a:t> continuamente. Esa tendencia se expresa por medio del impulso que la persona tiene para crecer mas de lo que es y ser todo lo que puede ser.</a:t>
            </a:r>
            <a:endParaRPr lang="es-PE" sz="2400" dirty="0"/>
          </a:p>
          <a:p>
            <a:pPr marL="0" indent="0">
              <a:buNone/>
            </a:pPr>
            <a:endParaRPr lang="es-PE" dirty="0"/>
          </a:p>
          <a:p>
            <a:pPr marL="0" indent="0">
              <a:buNone/>
            </a:pPr>
            <a:endParaRPr lang="es-PE" dirty="0"/>
          </a:p>
          <a:p>
            <a:pPr marL="0" indent="0">
              <a:buNone/>
            </a:pPr>
            <a:endParaRPr lang="es-PE" dirty="0"/>
          </a:p>
          <a:p>
            <a:pPr marL="0" indent="0">
              <a:buNone/>
            </a:pPr>
            <a:endParaRPr lang="es-PE" dirty="0"/>
          </a:p>
        </p:txBody>
      </p:sp>
      <p:sp>
        <p:nvSpPr>
          <p:cNvPr id="4" name="AutoShape 2" descr="data:image/jpeg;base64,/9j/4AAQSkZJRgABAQAAAQABAAD/2wCEAAkGBhQSEBQTEhQWFBUWGBoaEhcWFBUYGBgXGBkXGBwXFBoXHCYeGBskHBUWHy8gIygpLCwvGB4xNTEqNScrLCkBCQoKDgwOFw8PFykcHBwpKSwsLCkpKSk1MikpKSkpKSkpKSkpKSkpMCksKSk1KSwsLCkpLSwpKSkpLikpKTApKf/AABEIAIwAyAMBIgACEQEDEQH/xAAcAAEAAQUBAQAAAAAAAAAAAAAABwMEBQYIAgH/xABCEAACAQIDBAcEBwYFBQEAAAABAgADEQQSIQUxQVEGByJhcYGREzKhwUJSYnKSsfAIFBUjgtFUc6Lh8TNDU4OTJP/EABkBAQEBAQEBAAAAAAAAAAAAAAABAgMEBf/EACERAQEAAwADAAIDAQAAAAAAAAABAgMREiExBEEiUWET/9oADAMBAAIRAxEAPwCcYiICLxNC64OmTYHBBaLZa9dstMjeqjV2HLQgeLCBndq9PsBhqhp1sTTR195blmB5EKDY90pYXrH2dU93F0h94lPXOBOX6VRmJuxuTcnXUk3v433mZrZeyjUcKdbkAZhz79fjM3KRqY2ulNj9K8LijahWSo31Qdd5G4+B/OZcSBsH1e16FelUw9RVIZbEkqwJsLkjf4f8SeF3SY5zL4ueu4fX2IibYIiICIiAiIgIiICIiAiIgIiICIiAiIgJBH7QOHb99wzG+U0SF5XWoS1vxJ6CTvI668die22b7YC7Ydw9+ORuw4+Kn+mBBuysOWcKBqTYDU37gBqTN96NbOs6XHaJ0zC3G1rHdrprMB1YPkxgrNfKgIZrXy5ra92gIvyMlCls5T7FiAHUWORwytY3DAgagjUbrXtPLsye7Tr7JWQxtYJSBN7r9VS7HuVRcse6bphqmZFaxF1BsQQRcA6g7jNJxGHvlqMQCrA2O7x8ZtmyazMnaBFvdJ4j9cY0X3V/Kx/jP8X8RE9TwEREBERAREQETC9KOldDAUhVrk2JyqFALMbX7IJkWbW6/KzORhsOqIONa7N42U2Xw1gTbEhTY/X/AFcwGKwyleLUiwIF9TZr307/AEks7B6Q0MZSFXDuHS9jbeDa+VhwOu6BkoiICIiAiIgIiICa90/xiUtmYxquqexdSOZcZVA78zCbAWtOf+tzrH/fHOEwzXw6H+Yw3VnB4H6ikaczrwEJadWtSlmPs3BO9lIsw53U7x3jSb5WJSp9k63HPvnPVCqUYMrFWU3VgSCDzBGo8pK/QPpwMU6YfFm1UkCnUvlDn6r8A9vJu47/ADbNN+x9DR+RjzxvpvFFg5XUHUd4101HETelGks8Nsminu01BHHKL+u+Xs6a9fg8+7b/ANOERE6uBERAREQEREDTunONRmo4ZmUZmzuGIFwo0Avv1mq9KuiaNRtSogaHM4HAEHXnrrc8BMl06pU8TkOUXLotNrC5F7k3INiQNO7xmbwuDZKDKvasCEW/Me6Dp8p5Mr3L0+jhj46+VA+M2OabHutY24XY2Ame6s9vthdo0wp/l4h/ZVVsbFmPZYADQg/Dum24roYXpKXYpWdS2QC4GhIRu8XF7cd28X1bqy2R7fa1PeBRvVe2nuWCgcxmcC/K4nfDLrybMLjO/wBuhIiJ0cSIiAiIgIMT4TAhzry6wHpH+H0DlLrfEsN+VvdpDlcanuIHEyEVaZHpTtk4vH4jEH/uVHK/cF1QfhCzFp+u+ajNXAb17/ylfDMQ6gGzEjIb21uLa8CDYy1UA/rd4S5wVXKwzWIBDC4uARrcj8xyvKR1zsPGGrhqNRt700Y+LKCfiTL6YDoJUBwFEC4yDLYm9rHdfjbnM/MNEREBERAREQERECPOmOz1bEsqAI2RGHZ3tmazLYj6tiTyEy2FxZAIbTXTwtMntTo2tWp7UOyPlC3sGFhe2h3bzuM1raWIGFxNOhWdCais1NtVuFIBBvoDrfQ8J5s8LL2PbhsmUmLLv2gbnQ7hyFrTV+qvYpoY7H57BlFMINPccu1wBuHZUeUxe2usW2enhSGI0Na11H+UPpH7R05AzVdjdKqmDxQxFO7uwIrBrkODr2zffex7reU6ateX2ue/bjZ4z9OjokfbK63qVQD2tJkP2WDfA2M3TZm16WIXNScOONt4+8DqPOduceXq9iIkUiIgJjukeJ9ng8RUG9KNRh/SjH5TIzXesSuE2TjSf8PUH4lK/OByRRbUSo+hvKJGtvSVkq30M0y9g21HnK6NxEtL5T3SqjcoEwdWHWwtBVwuM0S4FOsPo6AAVR9WwHaG7jzk3o4IBBuDutOOEe8n3qc6VUzs8Uq+IQPSqFEWo6qwpmxQDMRcakC3K0lWJMifLxeRX2IiAiIgIiaP1mdNv3Sj7Gk1sRV90j6C8W7jpYevCBe9NesKhs+k1yKla3YpA63O7OfojjztIGx+0q20KrVMU7OwDvl1VdFBVEH0UBFgO4k3JmNxuINRrsxbXUkkk31JJO8nefES7wTFcNVe9swvflc8OWhmuJ14p44LSUje+o7tLn0lAMW3C5OgueP61vPKUsrZTwUW+9YXHwl/hEFs+7gg7uJ8900yqYZQBqb7/ha/xNpmNk1XosXpOUdWIupsdPl3G4mCxfZFIfWa3q6k/rumYwr6v98/G0qJo6C9Lv3ykVqWFen/ANQDQMOFRR37iOB8ptIkF9ENpLh8dSquSqXKuQdLOMt2+zcqT4Xk5iYynG5X2IiZUmo9bNXLsXGnnTA/E6j5zbpoPXjXy7FrD6zUlHnUU/KBzPkuO+fClxCmerzTLytTg3kZ6HZPdPrpcTw+luIgXCmV6b30MtsJTZjlUEngALnlu8xLiph2U2ZSp5MCD6EQNu2V1j4/D0lpU8Q2RbZQQrEAfRBYE5e6SL0G65BUdaGPyIzaU647KE8FqDch+0LDnaQhTqc5VVoo6+SoCARqDuI1BHdPU5p6J9YWKwLBab56P/ibVe8A7005enOb+iPT/D48ZUvTqgXak++3EqRow18eYEyrZ4lOjXVhdTcd0qQrzUcAEnQDUnkBOWOknSNsXjKuIY+81TIDwUdlB+ELOkul1QrgMURvFCpb8BnKWWxvwDf7H9d0qVUrt2dPCZjHrlwhUcfZr5XX+0waa2H2v95ndo1P5Kf5lMfn/YyoswuY3+0PhYf3mSrLYDv/AF+vCWGz6JFS3C1/XWXm0WsQQZuMqW2D2KJ5VU9CbS8p4jt1Pv8AyEtNsUycMeJGVvQg/lLXD7QV6hKnRmB7/dGh77iBspN5M/V9tn2+BS5u9P8Alvz7Puk+K2kJCpZh3ibZ1ebZ9hjVUnsVuww4ZvoN66f1RlOwl4meIicnQkY/tBk/wpLf4inf8L/OSdNM639kNiNkV1pqzuuR0VQSxKMCbAans5oHLggTzUNiQdCOHI8jynqlUmmXsC+k9kXn0T0qyjIdHEy4imw0synfwV1b5TrHaWyaOITJXpJVXk6hh4i+4+E5O2chzXGllex5kIxA+F/KdbYKoWpozCzFVLDkSAT8ZmtT40Xa/UlgKoJpCph2O7I2Zb/ce49CJpW1uorFUz/+epTrrwvek/mDdfjJ2iOjmHa3QTG4QZ62HcLxdbOo8ShNvObb1VbD1fE1NLgpRU721Gdx3CwXzPdJwM1TpXssq64ikjFiQtbLb3Rcg7iRrobAnXdOefbj6dNPPOde8Jizh7nUpvfeTYDWw7gNLS2HWvgRUyM7pfc7UzkPgRf4y3x226VAK1WqlM2BVToxsVJCIe02lxukN7SxCOzELlVmNl17KsdF1GttPSZ1d5x0/J52WN36ZdbBqrWw6IadIh1zqQ5qA3UBhYGkDcG+vK44xDihbOAeN/n6GZ7HU7gcwP8Am365zXsaLEEfocR8bidq8r3hNbHz+Uye03JpUgN/tRbyU/3lClstqdKlUPu1g5p6cFcoT6iXxUXS/wBEtb0QD8z6wq6w1OzEjju8JbVznqAd/wABKrqE1u3mxnjAUbvmP6M6ML2oOyfCaenYrFebAj1m6FZp22RkqhuRv8ZKsbb7Ttr90/C0yGDxOR0f6jK34WDfKYHDV83a427Pnp85lgOz5H4TTLpJWBFxqDunyWuyKJShSU71poD4hQD+UTi6ryInwwIJ/aJqUhVw6CnaqVL5wFF1JKkOQLseytrnTXnIdpL4HykpftD4kNtKin1MOL+LVHP5ASMUlF1gaaBwzoHXihLAeqkERjkGYtTX2a8FDMwH4iTPNH+8qsYG0dX3RKpjcSUWqgtTqlrm9rrZSqnddyASNwvznTeEBFNMwAOUXANwDYXAPGc5dUW0fY7Uw4vYVA1M6784JA9VX0nSUgREQE+Wn2IFjtPYdDEC1elTqi1hnQEi/wBUnUeU1jaHVVhWF6Rakfxr6NqPIzdYgQy/UriixHtqIW+h/mEkcyuXTwv5zEYPqNxb4lkqlEoq4vVDA514+zXU3IJHatY85Ps+Wl6nEDdbGESljaGHpLkp0cMi0wOWap6nQeNppYfVd30jbjrksfDQyQesfozjK20q9YUWeilNSKgKhFRELEHNYkg5r2J4SPDjl7r2F+HAG+vcRLCqlUkkeI/5l9h0t4TCVdrZCuqkE62INhbfpvlXD7fB0uD4m011lnKjkC62Nu/5zUekly/5zYk2mhU6gW4AifdkdEam06zUsMad0ANQs4GVWOW9t7eXdF+EYLo0jm5DW5Ai66c+IHhNx6PD94xVLDsMru6i19Ct+0yE7xYNpvmMoYZKbOlI3RWYKdbsFbLm37ja9+F+Mp7SWpelWpErVoNmTUbwc2hG/wB2P0OpbRLbZuLNWjTqEZS6KxB4ZlDW8r2ic211Phn2DA5s6/Af4v8A+inb/XI+p7r8pJX7QdMDalIjjhkv/wDSqPyEjI+7AusOdBK0o0d0riUbz1R7H9vtWgT7tFGrN4i6qPV7+U6NkOdQdEZ8U1tclEA9xNQn1sPSTGJAiIgIiICIiAiIgR113dJBQ2c1BXy1cQcoAOvsgR7Q9wtZf6pAFDaK2AZCSLAlWAuFFu0Cp1tpoeE37r7qH+JqOAoJb8VQ/nI0G+EeFpT6cN3yopnq0ot/ZmxsT6kS96MbbrYXEZ6DZWZHpt3o6kHzGhHeBLR20M3LqhwCVMW/tFV+yQMyhhqGJ0YEfRElvPbeGPleKmCw4FNVtw07pIvVz0Ip4hRia5LqrsFpkDKxW3ac/SG/s+szO0Og2FdCy0/ZMATekcv+nVfhM31fUAmzaAHJiTzJdrkzXn2JlquN9tkiImUf/9k="/>
          <p:cNvSpPr>
            <a:spLocks noChangeAspect="1" noChangeArrowheads="1"/>
          </p:cNvSpPr>
          <p:nvPr/>
        </p:nvSpPr>
        <p:spPr bwMode="auto">
          <a:xfrm>
            <a:off x="2724150" y="-459432"/>
            <a:ext cx="184785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prstClr val="black"/>
              </a:solidFill>
            </a:endParaRPr>
          </a:p>
        </p:txBody>
      </p:sp>
      <p:sp>
        <p:nvSpPr>
          <p:cNvPr id="5" name="AutoShape 2" descr="data:image/jpeg;base64,/9j/4AAQSkZJRgABAQAAAQABAAD/2wCEAAkGBhISERUUEhQUFBQUGBQVFBUVFRQVFxQVFRQVFBQUFBUXHCYeFxkjGRQUHy8gIycpLCwsFR4xNTAqNSYrLCkBCQoKDgwOGg8PGikkHyQuNCwpLCosLCwsLCwqLC8pKiwsLCwsLCwsLCwsLCwsLCwsLCwsLCwsLCwsLCksKSwsKf/AABEIAOAA4QMBIgACEQEDEQH/xAAcAAABBQEBAQAAAAAAAAAAAAAEAAECAwUGBwj/xABFEAABAwICBggDBQYFAgcAAAABAAIRAwQhMQUSQVFhkQYTInGBobHRMlLBBxQjQvAkYnKys+FzgoOS8RXCCDM0U6LS4v/EABoBAAIDAQEAAAAAAAAAAAAAAAECAAMEBQb/xAAwEQACAgEDAgQFBAIDAQAAAAABAgADERIhMQRREyJBYRQycZGxQoHB0SPxM1Lwof/aAAwDAQACEQMRAD8A7JrnfM7mVo6M0g6m6TJafiBM+InajNK6C1ZfTGGZbu4t4cFmsYu1rS1J5spZQ/vOxpVQ4AgyDkVJzZXP6MvDTMH4Tnw4hdA104hcqysocTu0XC1c+vrMG6tSx0SYOWJ5KVrULXA48e5bFxQDhB8OBWS6mQYOxXI+sYMw3VGptS8Taa6cVTd0pbhmMQqLCv8AlPh7I5ZiCpnQVhakxQTvPNa1vU1mg/qdqz7qlDuBxCv0fUzHirrPMuRMlBKWFTLrxstPDFZzXmRidm1a7mysjVhCrcERupGGBmwgL/MeKMpGQO4Ia/8Ay+P0SJ80vv3rMrsfiPd9VoIGxGJ7kY90BSz5pKNkmVUfic8yj7FvZ7/+Fnwtam2ABuT2bACUdOMsWjVXwCdyyC47yj7+pgBvQtvS1nAbNvcjWMDJg6glnCiG2VKG45nH2V5KdBX9fDVG3Pu3KkAsZqJFSfSAXlYudMkDZ3Ku3tnPdEmNpk4D3VgZJgbVrWtuGCOZWpnCLgTn1VG18tx6yxjABAyCcmE6w9LX+t2G5bTv4dyzohc4E322ipcmB6Z0oah1WEhg2jDWO/uWNVe6D2ncyjHsWjovQet26g7Oxu/ieHqusGShJwStnU2e/wCIaktTqhuHIJLl+IO07ngnvJrJ0hon8zM9rd/EceC0be4a8S0yPTvVqRWZDtHetLVwZzTGLQsbnVwOXp/ZEXdiDiM9vH+6BhatQsE5uhqGzNoFDXltIkZjzVVndR2T4H6I9ZSChnRBW5JjNMYhatGrrCUJd0IMjI596ja1YMbCrX865EzVE1PpMJvKUt4jH3QdF8OB/ULUWbWpwY5JazkaZZeuCHE0lnXLIceOKMtny0clTesyPglTZsR7vMmZbaHsj9bVXfDAeKeyOB7096MB3/RQfPId6ZCxGfh9VdcnslVWQz8FK8PZ8VDu8i7VQSgyXDnyWmg7NuJKIrvhpKj7tiCgaUzALl8uPLkirKlAnf6IWlTkgLSATOcDSIlC6mLmRq1NUSVkvdJk7UTeVZMbB6prWhJk5DzKZPKMmJaTa+kS6yto7RzOXAItJB3l1GAz28P7qrdzNXlqSVaQu/yt8T9Asp9NFQjrSwA7Ts9g3f3WoMKhOcVbqH/9tBtH6J/M/wAG/U+y10lXXrtYJcYAWVnZzvOjXWtS4EsSVP3tvFJLgxta95g273NMtMfXvW1aXgdwO72WfV0e5nEb/cKIC2OFsGROXW70HB+03ENc2gdiM/XvVNte7Hc/dHAyspBQzohktWY5bGBRtpc7D4eyuuLcO796Acwg4q3IcYmUq1LZHE1HNnArOq0tUxyRNtcTgc/VW16WsPRVglDvNDqLVyJC1qyOITXdKRO70Q1NxafVHgyo3lORIh8RNJgto6DG9XXLZb5oYt1XdyNOIUbnMle6lTBrQ4lWXYw8VVb4O5hXXXwqH5oF/wCIiRs8j3qN4cvFTtRh4qq5z8FB80jbVYlto3s96rvHZDxRLBAQZGs7v9FF3OYbPKgUS20p4Tv9FO5qwOJyVmQQFV+sfIKDzHJkc+GmkcyNOlrGFosYAIChQpao47VG4r6o4qMdRwJK1Fa6jI3VzGAz9FngSeJVmqSd5KOt7YN796syKx7yjDXt7SFraauJz9O5FJiUFc32xvP2VWC5mklKVlt1eBnE7vfcsO8rOeZce4bB3Ih2Kelo9z+A3n6DatVYWvcznWu950j7QyEkT914pLPqm7w2l6Fr2IOIwPko0dIA54eiLa6UnmUyzKWjvMmpSLc1ZQrlvdu9louaDgUJWstreXsrRYG2aZmoZDqSFUqocME1agHD6rPaSDuKNoXM4HApGUruJclocaWgjmFpRlvWnvU6lMEYoNzC0+hRzrHvE0mo5HEvuaM4jNNa1NnJW0asjiqa1ODIQH/Ux2GDrWTuae1St3Ydykx2sFTSwdCHpiNwwYesZwh/irrj4f1vULgZFTq/Cp2gAxqEa2yVREv8fRXUMlXQGJP6xUzyZCMhRLK7oCrtae1NXxICuJ1R3KcDEPLZPpKrqps5prajtPgo06esZKIqVA0KHYaRFUajraRrVdUcUEGlx3lT1S4/rBGU6QaME3yfWLg2n2kaNAN796lUqhokqutcAcSgnuLjjigqltzGe0VjSse4uS7gN3uqqdMuMAIqlZT8WHBGMYBgE5cKMLKVpaw6ng1CxAxOJ8kWmJhCVtIAZYnyVfmczT5Kh2hiSo608EkuI2sTMLSMxClTqEZFa7mg5oepYtOWCvFoPImM9MynKmQpX3zDxCKa8HJAPtHDj3eyg1xBwwSlFPyx1udNnE0KlEOz5oSpbkcQrKd5vHiESx4OSXLLLCEt45g1G5jPmiSA4KqpbA5YFVNJapgHiQFk2bcROYWnBEtcHBJrw4KktLTIyQ5+sIGnccR2dkqVdu1ScNYJmGRBQz6w4/T9o9TFqX5fBKnlCZuXNSHnf2ib8KVEQEj8KT8oUk4/YRqTZJKjUMmFNxgQkxuqMVM+sGP0/eSwaEPBef1gp6pceCtLg0I8fWAjVzxE1oaFRWudg5qL3Fytp2w24o4A3MBLPsnEHp0C7u3oqnQDcuam5wGaGqXm7mVMs0gVKtzzCnOAzQtW+H5ceKGe8nMypMtXHZHemCAfNKmudtkEqqVS7M+yr1ScsVoU7AbTPkiWUwMhCbxQOIo6Zm3YyjVO5JEpKnVNfhiCM0gNoI81ey4aciFmm2cNh9fRR1YzV3hqeDMgvsX5hNhQfTBzCzWVCMiVe27O2CkNZHEuHUKeRLX2Y2FVGk4e4VzbwbQQrW1gdqGWHMmitvlMop3R24q8ODknUgVWbfcUNjHw6+8TqMYhOypOBTCoRmFLByB95Bj9P2jasZZKR3hMJHEJwN2SkOI5zlLelC5TSt6bjSVG0p1qlIUKbru46owX9plOjRcSDLDrVHEcG5ZgRp1UZJ9vcklH91JIwG3koxrdykce5MSTlkjFidUjAKDaJOJU8GqJqE5BQe0Bx+r7SwkNG5UVLrcpC3nMqxtEBHYSeduNoJ1bne5VrLPeeSvdVAzIVT7wbBPkjqY8RNFa/MZaykBkFNAvvDsgKh9UnMlEVk8yG9V4E0X12jMhUP0g0ZAnyQUblIW7j+U+nqnFajkyk9RYflE0eu4JKOoUlVtNOWl6YhZwvncOSmL524eaPhNF+ISFmi07ByUTaNQrdIYkQJABz3z7K0X3DzU0uIPEqP8AqTNmN6gbU7wpffeHmnF4NxU88n+IyApOH/KmKjhmFL70NxTi4HFDf1EI0jhohXG1KGlLrR+glLUI+c+oMlBHFLyTCN6eeKEMUL53+1qpWpaVuYe9vXMoFpa4tmmGMhpjMB9M+LV9EhfP/wBuN+2ppIMaMaVGmx53lxdUA8GvbzVtXzRLdlzPXuhXS23vaA6mqaj6TWNq67Sx+tqxrOaScHFrjIJGeK6JeEfY1WdQvqTSQW3tGrhudRqVInjFJ/g9e7lK66TiMh1LkyJTmTwS8VExvSQxarQmNcbE8tS60foIwZxwQJA1XHIKBpuP/Ku+8DiqLu5Go7P4XehTDPoJW2nGS0cWp3hSFkN5TMugAMCnN7w80fNAPCkxaNUhRaNg5Kg33DzUDencENLGHxKhx+IaAnQBvnbh5qBv3cOSnhNCepQTSSVHWFJJiW6xKRo797y/upDR43nki5VZrtGZHNNrYyvwax6QCjZjrniT8FPdtdVRYsm8UJSvG9fUxnsUsu+p7jmiTfDYE7a8/b8SpPCA9OT+ZZ90bx5pC3b+pVJuzuChSruIw45DiUulo2uvOwhfUN3JGm0blQKbjmrG228ofvHBzwskS3glrjYPJP1bR/dN1u4IRuOcSQJ3JSmg7SkOHNCNJBfOP2haNNfTF0y2DqjgDUqSRgadEPqxgIa0ANAxMiNq966S6cbZ2la4eJFJpcB87jDWN/zOLR4rgPsX0K6rTub+4GtUu3vYCdrNYmqRwdUJH+kFYh05aK41eWY/2LdHn1nU7tz29XavuGMZDtcvq06ZJnLVh54zPh7WSvLvsKqGnTvbZwxoVxJ4lppER30PNeoFCzdpE2WKUiTuTHmEoOwpI0brBu8ktZvBLrd4hPqNKMXc8Yi1Gnch9I0gKTzH5XfylWuttxQekabhSf8Awu5RinQeYbyq0kIcr6QqhQBa0xsG/cp/dG8eaEoVnBrf4W+gVv3s7goVbO0CvXjcSz7k3imNiN58kwvt4Uhet4jwQ88b/Ce0gdHjeVA6O/e8v7okXDTtHNWBymthG8Go+kq6nikrkkmTLdAmKSpMBOQnuWky0aNnPFWgQrjb2Exr0p/UZyNhdl149sAa0s24dXOPkea6RllvPJc9o5x/6hUw21JywGEHxw5rpn3TRx7ld1JOoBewlXSKuli/cx22zRs54qnR1WaYJwxd/O5Rfdk5YLO0E1zqIzOLsT3qkIShJ7j+ZcblFgCD0P8AE2HXI71X1rjkpU7UbUrupqMJxwBgDPwVe3Alx1YyxwI7KG8qRqAYBA2LZ1iJGsROJOwI5rA1FhgwVnUMgYiDdpTztyCiO13Lxz7denb2kaPoO1ZaHXJBgkO+CjOwEdp28FoyJQAycR/eCfbJ9o1G5Y20tamu0P1q72/A7U+BjHfm7UuJGEtbBOKybL7bruhSZRoULWnSptDGN1ariGgQJd1gk8YxK83lPK0BBjEqLGeg9BvtPNpe3FatTmndu1qzaeHVuL3O12NM60a7uzO3NfQ1nesq021abg9j2hzXDJzXCQR4L441l7T9g3TKQ6wqnLWqW87pmpTHiS8d7klieojI3oZ7ITGIyTau0JTB4FM7DLJUx44qA4FM+huVdV4LmjeHeUJ9ctzyRx2i6h6/eN1jhmqdJXINGp/CUY2oD7LK09UY2mWz2nZAd+Z4J6xlwMSq8la2IO2Jo2Rmmz+FvoFN1u07Fj6KuAaY1SZaAHY4g+25aDLwjPFR6yGOJK7kZBqk32W481Q+0d39yLZdNPDvVyXWw5lnhVvxMd7SMwQoFaNhdmqzWLHMxI1XZ4GJVj7Rp2csFZ4mDgiZ/h9QypkJSVvUhJVZE1aGkal01uZx3ZlD1NIbhz9lz2mNJmi6mYBBL9YbY7OXNGaIv2XEhmBbmHZxvEZhavhtKazxMPxbO+hdjBbd83TyYx//AH7ei1LhrurcQMhtyzWfo5o+8nEH4dm81hvRnSnSXV0wxsS+fACJI8YVj5axUX2lSKFqaxz3mk+gGtLjjAJ5CUB0Wq/gdznecH6qVLSgq2xcfiLXggTAIBBz2LO6PO/CduDif/i2SqhWfDYN3H8y1rVFqFOMH/7ib9W73c0I4udS1wJJaCATEyN/cVz9bTdR2XYHDPn7QukY+LdvGm0Rv7IUek1AZ9TBXeOoLb7ASyyfAM7xw2DYrAdY8EFYsLnOOs4g6uYyzCVxpNrKrWYwAQ7cC6NX9cVVoJYgcy8WgIC2wzj67x+kenqVlb1K9UwymJgZuOTWt/eJIA718l6Z0q+5uKteoZfVe554ScGjgBAHABeo/b90kLqtK0acGDrqg3vdLWA9zA4/6i8gTIMCXE5kpTyopJ8wSUozQ2lX21enWpmH03BzTxByPA5HgUCkjnEGJ9g6A03TvbanXpHs1GgxtY7JzDxDgQe5aFN84HNeJ/8Ah/6Uhr6tm8/+Z+LSn52iKjRxLQ13+Ry9prtjELMy4OPtLM7avvMe/qhtw3H4dWeGJJHIjmt1rg4Lkr+sTUcTnJ8sB5ALoGOIDXfMBzIkhaLq8Ks53S3eeztmW1aBGI/4WFp6m4kP2ABp5n38l0lKsHLK6S0wKJP7zfVL07kWAS7q6g1RK8cyno1ZuAc8xDgAPAmStNlEPE5GXDDLBxGXgszQ1Yik0j97+ZyI6P3wdS3HWfnxcXf90eCa4MWZ/f8AuL0zVhErPbP77S2rQcO7eFBlUjIrUWfplurRe9uDmtJB4jeNqqR9RCmXWU6AWU8QfRGk5ZiJ7VTH/Ud7rUp3LXZHw2rj+jNV7tduYbDssi4mfRbDlffQA5Ey0dU+gEzdSQspLHpnS8Scf01LWvpsAya5xM56xAiNnw+aXQY/jv8A8M/zsWb0q/8AWVe9v9NiloG+6o1XxP4RETGb2DPxXovDPwgUckfmedNgXqyx2AP42m/aPitJ1hhQOQ2uq+/qs3pLcl9wdzWtA7o1vUlY9vclrmuJJgtMScdUzE/rNG6ZrA1id7WGN002mDxghKlGi0E9v6iveXqK+/8Ac0dCVYo1pMNABni4FvnDUd0cqD7vWb+YBxPcWQPMFZOj3fstz/ofzlE9HasNr8af0cqbkyHPuP4/uW0PpZPof5/qZzSurpY0W7ewzl2QuQY5dvSbFszZLaWP+1L1u2n6ydAuot9Jbo44u7Wtg3tb/i9MvDvXMaQqTVqGfzOjwJhb9KoZcI1ZDZbuifX9bVxPS/S/3alcVQQHM19WfnLtVvmQfBZ+mHmJl/WHUioO88a+0i/67SVy+ZAqOYO6kBSH8i5pSuKxc4kmSSSScySZJPElVyqDOqBtJJJpSlCSOkmSlSSFaM0jUoVWVaTi19Nwc0jYQZC940D9vVo9gF2x1J2ri5gNRjjGPZHab3Y96+fZTI7EYIkn0ZbdL7O5c40bim6XOhrnaj8SY7D4dyC7LSV9qUKcRrdiNowbJnwXyCux6JfaNWti2nXLqtuMgTLqXGmTmP3T4QrfEDlQ/AmH4Zqlc1nJM+idH6WDzHwuGMZg74Pul0huQ63H8TfquS0d0gbLKtOKjCJaQ4gOBHdxy3jFaJ0iattiI1agbnM9kunzV56fFgYcbTGOpJqZG53m1ZVALEuOECpBGYJcQPMhA9HauD27iHRsAy9U33mLCN748C+VDok/8Zw2FhnwLY9VNGK7G942oNZUo/6idDSui3iN3soacrNfbVY2MJjuxVtxaRi3EbvZZWlT+BU/hcslaqzgjuJssd61Kt2MC6Dj8SqdzW+ZPsurr2jXZ57xmuP6GXIY+qTlqt8ILlr3XS+2LHatQzqujsPzgxsV/V1WNedAPpx9IvR2VL04DkevP1m31HFJZn39ySx+G82+Inaef9J70fenFxALnN/pgf8A15qWjhIqCSOwco2EOAxBwkBctp/SLnXdRzvyVHNAGAim7VHiQ0Sp3elna0MJaGx4kbxtHDavSj/iC+wnmiDr1H3nSOoPY5wLZNIOc9sjKmNZ87DgFhUbo64cSTjJkngM+4LVp6YFRleq4BuvTqjVxgPeA0Bu/Fw/QXOVK+q0k7PeEMknftJpAG3ed9ZVItq43mj5PcsSlpeoxztR0SC04Ay2csVqWVSbeqRtNH1cVzDqkEk7z6pNIy31/gQZOF9h/Jmzo+vgQd+HjJ+i7dmnKBt6bRUYXAUwW6wBEATIO6F5pb6QYC3ttEvbPablD59RzUm3A3jecRlvVd1Atxn0llNzU6sDmejV65Y1zp1iNTtA5y8YT4+fFeNfbbpv9oNsw4BzqlUDfrHq2nwl0cWroaemGtY94eQxklxEgQ0axw2+68a0xpV9zXqVqhJdVcXGcYnIeAgeCwdQngjGefxtOh0n+VtRGw/O8ESSSWLM6seUpTJI5kxHlKUySmZMR5TJJIZkiSTSkhmGdn9nfSI06n3d57FQzTn8tTcODh5gbyvYLB37G7/Hb/SK+bGuIMjAjEEbI2he09FOk761pbjCalWsKuGOvSosgjdOvPiuj0thceH23/acrradJNo9Rv8AWdjc3rG2ga50OLyQMZIDsThsxRPQ+qDXwIxY6OOLVyukrszqw2BjOqJxxzWx0Mq9skwIa/h+ZpWqxMVOO+Zz6n/yI3bEKu+kVwHvHWYBzhGq2IBIjLLgrrE/sFY4Q06rYHzasyduLlxt5ppznucAACXHGcdYzitnROnA+zr0iIdr034ZFpc0HkWD/cmapQqhRjcZ+8KWMWJc52OM/SG9HanaqDeyeR/usF5w8PotPQ9SHVf8GtHAtbrDH/KsqocD3Fba1xY37TK/yD956LKSaUy8/PQzxnpLUAvLkYCK1fDLDrHqu5qgvJBkYZcAAfMFZnT937fX/wAa4/rOTaNd+G3u+pXXrbygTm21483vOi+8NFuBrAHWykTEuOXgeRWVpWv+FgfiIH1+gWbpt+NP+A/1Hprt/wCFS7j6BWEyta8YPedTbXzixpDnCWsyJGwGOamKh8VlaLqfhN7j/MUaagjEx4whKiMHEz9MVD1mMfCI24SfrK1uuIoHW1QBTOM4fDhmMNm1cxp7STGPMHWIAnHI9/dGC5fSenalYBpcdRuTdnJVX9SlSgevaaqeka3fgTS030m16RoU/gLtZ7vniIaP3QRPHDdjzsqMp5XDtta1tTTt1VLUulY6SSSrlkeUpTJSpBHlKUyUqSR0yUpKSRJJkpUhiXU9ANKllwGE9k6zmjZr6hBjiR6BcrKnRrFjg5phzSCDuIVlVnhuGldtfiIU7z2vSFYGod8NMbYgZhaHRe+P7U2I6u3q1A6cy4QBH+UrzO10hrtD2kic4JmdoO9XU9I1Gklr3iRDoc7tD5XY4jgV6BgHXY8zz616GwfSdI9yv0XVipG8GfCD9FnU7kOaHDb5bwlT0kyk4OecMcsSeycAOSYcyoqTsIY/ShbWLwNhbAcYOw4xl4KTNMl74gAEEQXbd+WeyOK5z/rbXuMgtkkiTrczvR9jU/EGO/aRsO0fop1Y52kevA3E9uTJ0lw53J8+dPKwdfVyMjWrkdxqkrKo6Se0AA4DgFd00uf2usACSKlWYBjGoTCwPvVT5TyK0v1KVnGYtdJsQEibda9c/V1jOqIHcSXepKMvHxSpdx/7VzYvX/KfAFQdWcdj+RQ+NT0h+EJnUW2mnNAa0tgb++d/FSuOlDmNPwlxHZj8p3lco6u/ceR9lS5rzmHciq36/bCiFehXOWkrm6LzJJO3HfvKqUupd8p5FLqXfKeRXMLFjkzcBjYSMp0/VO+U8il1TvlPIoZhjSlKl1Ttx5FLqnfK7kUcwYjSlKfqnfK7kUuqd8ruRUzJiNKUp+qd8ruRS6p3yu5FTMmI0ppUuqd8p5FLqnfKeRUzJiRTKXVO+V3IpdU75TyKGYZFNKn1LvldyKXUu+U8ipmSaWg7uCWHI4jvy9lsOcuXpBzTIDuRRrdI1Nzj4Lp9N1aomlphv6Ys2pZ1WjLghj9sYxPAz6Kqrb1qz2t7PaktEwMG6x8lh0dOPaCAww7OWncRhuzRDek9VrmuYyCwEAkOdm3VOBG5avi6e8y/C2g5Altaxe3WmOwYMHdGXMLV0RcVG1WteAZDsQ6DGRmM8/Fc2/TdV2trAnXMuJaZJMY+QWtoXTLTXa6pLBqvbPaAk5TuGHdvTVdRUzjDSXUWaDkZ/wBT6MSQ3/UaX/uU/wDez3SWHImif//Z"/>
          <p:cNvSpPr>
            <a:spLocks noChangeAspect="1" noChangeArrowheads="1"/>
          </p:cNvSpPr>
          <p:nvPr/>
        </p:nvSpPr>
        <p:spPr bwMode="auto">
          <a:xfrm>
            <a:off x="63500" y="-762000"/>
            <a:ext cx="159067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prstClr val="black"/>
              </a:solidFill>
            </a:endParaRPr>
          </a:p>
        </p:txBody>
      </p:sp>
      <p:sp>
        <p:nvSpPr>
          <p:cNvPr id="7" name="AutoShape 4" descr="data:image/jpeg;base64,/9j/4AAQSkZJRgABAQAAAQABAAD/2wCEAAkGBhISERUUEhQUFBQUGBQVFBUVFRQVFxQVFRQVFBQUFBUXHCYeFxkjGRQUHy8gIycpLCwsFR4xNTAqNSYrLCkBCQoKDgwOGg8PGikkHyQuNCwpLCosLCwsLCwqLC8pKiwsLCwsLCwsLCwsLCwsLCwsLCwsLCwsLCwsLCksKSwsKf/AABEIAOAA4QMBIgACEQEDEQH/xAAcAAABBQEBAQAAAAAAAAAAAAAEAAECAwUGBwj/xABFEAABAwICBggDBQYFAgcAAAABAAIRAwQhMQUSQVFhkQYTInGBobHRMlLBBxQjQvAkYnKys+FzgoOS8RXCCDM0U6LS4v/EABoBAAIDAQEAAAAAAAAAAAAAAAECAAMEBQb/xAAwEQACAgEDAgQFBAIDAQAAAAABAgADERIhMQRREyJBYRQycZGxQoHB0SPxM1Lwof/aAAwDAQACEQMRAD8A7JrnfM7mVo6M0g6m6TJafiBM+InajNK6C1ZfTGGZbu4t4cFmsYu1rS1J5spZQ/vOxpVQ4AgyDkVJzZXP6MvDTMH4Tnw4hdA104hcqysocTu0XC1c+vrMG6tSx0SYOWJ5KVrULXA48e5bFxQDhB8OBWS6mQYOxXI+sYMw3VGptS8Taa6cVTd0pbhmMQqLCv8AlPh7I5ZiCpnQVhakxQTvPNa1vU1mg/qdqz7qlDuBxCv0fUzHirrPMuRMlBKWFTLrxstPDFZzXmRidm1a7mysjVhCrcERupGGBmwgL/MeKMpGQO4Ia/8Ay+P0SJ80vv3rMrsfiPd9VoIGxGJ7kY90BSz5pKNkmVUfic8yj7FvZ7/+Fnwtam2ABuT2bACUdOMsWjVXwCdyyC47yj7+pgBvQtvS1nAbNvcjWMDJg6glnCiG2VKG45nH2V5KdBX9fDVG3Pu3KkAsZqJFSfSAXlYudMkDZ3Ku3tnPdEmNpk4D3VgZJgbVrWtuGCOZWpnCLgTn1VG18tx6yxjABAyCcmE6w9LX+t2G5bTv4dyzohc4E322ipcmB6Z0oah1WEhg2jDWO/uWNVe6D2ncyjHsWjovQet26g7Oxu/ieHqusGShJwStnU2e/wCIaktTqhuHIJLl+IO07ngnvJrJ0hon8zM9rd/EceC0be4a8S0yPTvVqRWZDtHetLVwZzTGLQsbnVwOXp/ZEXdiDiM9vH+6BhatQsE5uhqGzNoFDXltIkZjzVVndR2T4H6I9ZSChnRBW5JjNMYhatGrrCUJd0IMjI596ja1YMbCrX865EzVE1PpMJvKUt4jH3QdF8OB/ULUWbWpwY5JazkaZZeuCHE0lnXLIceOKMtny0clTesyPglTZsR7vMmZbaHsj9bVXfDAeKeyOB7096MB3/RQfPId6ZCxGfh9VdcnslVWQz8FK8PZ8VDu8i7VQSgyXDnyWmg7NuJKIrvhpKj7tiCgaUzALl8uPLkirKlAnf6IWlTkgLSATOcDSIlC6mLmRq1NUSVkvdJk7UTeVZMbB6prWhJk5DzKZPKMmJaTa+kS6yto7RzOXAItJB3l1GAz28P7qrdzNXlqSVaQu/yt8T9Asp9NFQjrSwA7Ts9g3f3WoMKhOcVbqH/9tBtH6J/M/wAG/U+y10lXXrtYJcYAWVnZzvOjXWtS4EsSVP3tvFJLgxta95g273NMtMfXvW1aXgdwO72WfV0e5nEb/cKIC2OFsGROXW70HB+03ENc2gdiM/XvVNte7Hc/dHAyspBQzohktWY5bGBRtpc7D4eyuuLcO796Acwg4q3IcYmUq1LZHE1HNnArOq0tUxyRNtcTgc/VW16WsPRVglDvNDqLVyJC1qyOITXdKRO70Q1NxafVHgyo3lORIh8RNJgto6DG9XXLZb5oYt1XdyNOIUbnMle6lTBrQ4lWXYw8VVb4O5hXXXwqH5oF/wCIiRs8j3qN4cvFTtRh4qq5z8FB80jbVYlto3s96rvHZDxRLBAQZGs7v9FF3OYbPKgUS20p4Tv9FO5qwOJyVmQQFV+sfIKDzHJkc+GmkcyNOlrGFosYAIChQpao47VG4r6o4qMdRwJK1Fa6jI3VzGAz9FngSeJVmqSd5KOt7YN796syKx7yjDXt7SFraauJz9O5FJiUFc32xvP2VWC5mklKVlt1eBnE7vfcsO8rOeZce4bB3Ih2Kelo9z+A3n6DatVYWvcznWu950j7QyEkT914pLPqm7w2l6Fr2IOIwPko0dIA54eiLa6UnmUyzKWjvMmpSLc1ZQrlvdu9louaDgUJWstreXsrRYG2aZmoZDqSFUqocME1agHD6rPaSDuKNoXM4HApGUruJclocaWgjmFpRlvWnvU6lMEYoNzC0+hRzrHvE0mo5HEvuaM4jNNa1NnJW0asjiqa1ODIQH/Ux2GDrWTuae1St3Ydykx2sFTSwdCHpiNwwYesZwh/irrj4f1vULgZFTq/Cp2gAxqEa2yVREv8fRXUMlXQGJP6xUzyZCMhRLK7oCrtae1NXxICuJ1R3KcDEPLZPpKrqps5prajtPgo06esZKIqVA0KHYaRFUajraRrVdUcUEGlx3lT1S4/rBGU6QaME3yfWLg2n2kaNAN796lUqhokqutcAcSgnuLjjigqltzGe0VjSse4uS7gN3uqqdMuMAIqlZT8WHBGMYBgE5cKMLKVpaw6ng1CxAxOJ8kWmJhCVtIAZYnyVfmczT5Kh2hiSo608EkuI2sTMLSMxClTqEZFa7mg5oepYtOWCvFoPImM9MynKmQpX3zDxCKa8HJAPtHDj3eyg1xBwwSlFPyx1udNnE0KlEOz5oSpbkcQrKd5vHiESx4OSXLLLCEt45g1G5jPmiSA4KqpbA5YFVNJapgHiQFk2bcROYWnBEtcHBJrw4KktLTIyQ5+sIGnccR2dkqVdu1ScNYJmGRBQz6w4/T9o9TFqX5fBKnlCZuXNSHnf2ib8KVEQEj8KT8oUk4/YRqTZJKjUMmFNxgQkxuqMVM+sGP0/eSwaEPBef1gp6pceCtLg0I8fWAjVzxE1oaFRWudg5qL3Fytp2w24o4A3MBLPsnEHp0C7u3oqnQDcuam5wGaGqXm7mVMs0gVKtzzCnOAzQtW+H5ceKGe8nMypMtXHZHemCAfNKmudtkEqqVS7M+yr1ScsVoU7AbTPkiWUwMhCbxQOIo6Zm3YyjVO5JEpKnVNfhiCM0gNoI81ey4aciFmm2cNh9fRR1YzV3hqeDMgvsX5hNhQfTBzCzWVCMiVe27O2CkNZHEuHUKeRLX2Y2FVGk4e4VzbwbQQrW1gdqGWHMmitvlMop3R24q8ODknUgVWbfcUNjHw6+8TqMYhOypOBTCoRmFLByB95Bj9P2jasZZKR3hMJHEJwN2SkOI5zlLelC5TSt6bjSVG0p1qlIUKbru46owX9plOjRcSDLDrVHEcG5ZgRp1UZJ9vcklH91JIwG3koxrdykce5MSTlkjFidUjAKDaJOJU8GqJqE5BQe0Bx+r7SwkNG5UVLrcpC3nMqxtEBHYSeduNoJ1bne5VrLPeeSvdVAzIVT7wbBPkjqY8RNFa/MZaykBkFNAvvDsgKh9UnMlEVk8yG9V4E0X12jMhUP0g0ZAnyQUblIW7j+U+nqnFajkyk9RYflE0eu4JKOoUlVtNOWl6YhZwvncOSmL524eaPhNF+ISFmi07ByUTaNQrdIYkQJABz3z7K0X3DzU0uIPEqP8AqTNmN6gbU7wpffeHmnF4NxU88n+IyApOH/KmKjhmFL70NxTi4HFDf1EI0jhohXG1KGlLrR+glLUI+c+oMlBHFLyTCN6eeKEMUL53+1qpWpaVuYe9vXMoFpa4tmmGMhpjMB9M+LV9EhfP/wBuN+2ppIMaMaVGmx53lxdUA8GvbzVtXzRLdlzPXuhXS23vaA6mqaj6TWNq67Sx+tqxrOaScHFrjIJGeK6JeEfY1WdQvqTSQW3tGrhudRqVInjFJ/g9e7lK66TiMh1LkyJTmTwS8VExvSQxarQmNcbE8tS60foIwZxwQJA1XHIKBpuP/Ku+8DiqLu5Go7P4XehTDPoJW2nGS0cWp3hSFkN5TMugAMCnN7w80fNAPCkxaNUhRaNg5Kg33DzUDencENLGHxKhx+IaAnQBvnbh5qBv3cOSnhNCepQTSSVHWFJJiW6xKRo797y/upDR43nki5VZrtGZHNNrYyvwax6QCjZjrniT8FPdtdVRYsm8UJSvG9fUxnsUsu+p7jmiTfDYE7a8/b8SpPCA9OT+ZZ90bx5pC3b+pVJuzuChSruIw45DiUulo2uvOwhfUN3JGm0blQKbjmrG228ofvHBzwskS3glrjYPJP1bR/dN1u4IRuOcSQJ3JSmg7SkOHNCNJBfOP2haNNfTF0y2DqjgDUqSRgadEPqxgIa0ANAxMiNq966S6cbZ2la4eJFJpcB87jDWN/zOLR4rgPsX0K6rTub+4GtUu3vYCdrNYmqRwdUJH+kFYh05aK41eWY/2LdHn1nU7tz29XavuGMZDtcvq06ZJnLVh54zPh7WSvLvsKqGnTvbZwxoVxJ4lppER30PNeoFCzdpE2WKUiTuTHmEoOwpI0brBu8ktZvBLrd4hPqNKMXc8Yi1Gnch9I0gKTzH5XfylWuttxQekabhSf8Awu5RinQeYbyq0kIcr6QqhQBa0xsG/cp/dG8eaEoVnBrf4W+gVv3s7goVbO0CvXjcSz7k3imNiN58kwvt4Uhet4jwQ88b/Ce0gdHjeVA6O/e8v7okXDTtHNWBymthG8Go+kq6nikrkkmTLdAmKSpMBOQnuWky0aNnPFWgQrjb2Exr0p/UZyNhdl149sAa0s24dXOPkea6RllvPJc9o5x/6hUw21JywGEHxw5rpn3TRx7ld1JOoBewlXSKuli/cx22zRs54qnR1WaYJwxd/O5Rfdk5YLO0E1zqIzOLsT3qkIShJ7j+ZcblFgCD0P8AE2HXI71X1rjkpU7UbUrupqMJxwBgDPwVe3Alx1YyxwI7KG8qRqAYBA2LZ1iJGsROJOwI5rA1FhgwVnUMgYiDdpTztyCiO13Lxz7denb2kaPoO1ZaHXJBgkO+CjOwEdp28FoyJQAycR/eCfbJ9o1G5Y20tamu0P1q72/A7U+BjHfm7UuJGEtbBOKybL7bruhSZRoULWnSptDGN1ariGgQJd1gk8YxK83lPK0BBjEqLGeg9BvtPNpe3FatTmndu1qzaeHVuL3O12NM60a7uzO3NfQ1nesq021abg9j2hzXDJzXCQR4L441l7T9g3TKQ6wqnLWqW87pmpTHiS8d7klieojI3oZ7ITGIyTau0JTB4FM7DLJUx44qA4FM+huVdV4LmjeHeUJ9ctzyRx2i6h6/eN1jhmqdJXINGp/CUY2oD7LK09UY2mWz2nZAd+Z4J6xlwMSq8la2IO2Jo2Rmmz+FvoFN1u07Fj6KuAaY1SZaAHY4g+25aDLwjPFR6yGOJK7kZBqk32W481Q+0d39yLZdNPDvVyXWw5lnhVvxMd7SMwQoFaNhdmqzWLHMxI1XZ4GJVj7Rp2csFZ4mDgiZ/h9QypkJSVvUhJVZE1aGkal01uZx3ZlD1NIbhz9lz2mNJmi6mYBBL9YbY7OXNGaIv2XEhmBbmHZxvEZhavhtKazxMPxbO+hdjBbd83TyYx//AH7ei1LhrurcQMhtyzWfo5o+8nEH4dm81hvRnSnSXV0wxsS+fACJI8YVj5axUX2lSKFqaxz3mk+gGtLjjAJ5CUB0Wq/gdznecH6qVLSgq2xcfiLXggTAIBBz2LO6PO/CduDif/i2SqhWfDYN3H8y1rVFqFOMH/7ib9W73c0I4udS1wJJaCATEyN/cVz9bTdR2XYHDPn7QukY+LdvGm0Rv7IUek1AZ9TBXeOoLb7ASyyfAM7xw2DYrAdY8EFYsLnOOs4g6uYyzCVxpNrKrWYwAQ7cC6NX9cVVoJYgcy8WgIC2wzj67x+kenqVlb1K9UwymJgZuOTWt/eJIA718l6Z0q+5uKteoZfVe554ScGjgBAHABeo/b90kLqtK0acGDrqg3vdLWA9zA4/6i8gTIMCXE5kpTyopJ8wSUozQ2lX21enWpmH03BzTxByPA5HgUCkjnEGJ9g6A03TvbanXpHs1GgxtY7JzDxDgQe5aFN84HNeJ/8Ah/6Uhr6tm8/+Z+LSn52iKjRxLQ13+Ry9prtjELMy4OPtLM7avvMe/qhtw3H4dWeGJJHIjmt1rg4Lkr+sTUcTnJ8sB5ALoGOIDXfMBzIkhaLq8Ks53S3eeztmW1aBGI/4WFp6m4kP2ABp5n38l0lKsHLK6S0wKJP7zfVL07kWAS7q6g1RK8cyno1ZuAc8xDgAPAmStNlEPE5GXDDLBxGXgszQ1Yik0j97+ZyI6P3wdS3HWfnxcXf90eCa4MWZ/f8AuL0zVhErPbP77S2rQcO7eFBlUjIrUWfplurRe9uDmtJB4jeNqqR9RCmXWU6AWU8QfRGk5ZiJ7VTH/Ud7rUp3LXZHw2rj+jNV7tduYbDssi4mfRbDlffQA5Ey0dU+gEzdSQspLHpnS8Scf01LWvpsAya5xM56xAiNnw+aXQY/jv8A8M/zsWb0q/8AWVe9v9NiloG+6o1XxP4RETGb2DPxXovDPwgUckfmedNgXqyx2AP42m/aPitJ1hhQOQ2uq+/qs3pLcl9wdzWtA7o1vUlY9vclrmuJJgtMScdUzE/rNG6ZrA1id7WGN002mDxghKlGi0E9v6iveXqK+/8Ac0dCVYo1pMNABni4FvnDUd0cqD7vWb+YBxPcWQPMFZOj3fstz/ofzlE9HasNr8af0cqbkyHPuP4/uW0PpZPof5/qZzSurpY0W7ewzl2QuQY5dvSbFszZLaWP+1L1u2n6ydAuot9Jbo44u7Wtg3tb/i9MvDvXMaQqTVqGfzOjwJhb9KoZcI1ZDZbuifX9bVxPS/S/3alcVQQHM19WfnLtVvmQfBZ+mHmJl/WHUioO88a+0i/67SVy+ZAqOYO6kBSH8i5pSuKxc4kmSSSScySZJPElVyqDOqBtJJJpSlCSOkmSlSSFaM0jUoVWVaTi19Nwc0jYQZC940D9vVo9gF2x1J2ri5gNRjjGPZHab3Y96+fZTI7EYIkn0ZbdL7O5c40bim6XOhrnaj8SY7D4dyC7LSV9qUKcRrdiNowbJnwXyCux6JfaNWti2nXLqtuMgTLqXGmTmP3T4QrfEDlQ/AmH4Zqlc1nJM+idH6WDzHwuGMZg74Pul0huQ63H8TfquS0d0gbLKtOKjCJaQ4gOBHdxy3jFaJ0iattiI1agbnM9kunzV56fFgYcbTGOpJqZG53m1ZVALEuOECpBGYJcQPMhA9HauD27iHRsAy9U33mLCN748C+VDok/8Zw2FhnwLY9VNGK7G942oNZUo/6idDSui3iN3soacrNfbVY2MJjuxVtxaRi3EbvZZWlT+BU/hcslaqzgjuJssd61Kt2MC6Dj8SqdzW+ZPsurr2jXZ57xmuP6GXIY+qTlqt8ILlr3XS+2LHatQzqujsPzgxsV/V1WNedAPpx9IvR2VL04DkevP1m31HFJZn39ySx+G82+Inaef9J70fenFxALnN/pgf8A15qWjhIqCSOwco2EOAxBwkBctp/SLnXdRzvyVHNAGAim7VHiQ0Sp3elna0MJaGx4kbxtHDavSj/iC+wnmiDr1H3nSOoPY5wLZNIOc9sjKmNZ87DgFhUbo64cSTjJkngM+4LVp6YFRleq4BuvTqjVxgPeA0Bu/Fw/QXOVK+q0k7PeEMknftJpAG3ed9ZVItq43mj5PcsSlpeoxztR0SC04Ay2csVqWVSbeqRtNH1cVzDqkEk7z6pNIy31/gQZOF9h/Jmzo+vgQd+HjJ+i7dmnKBt6bRUYXAUwW6wBEATIO6F5pb6QYC3ttEvbPablD59RzUm3A3jecRlvVd1Atxn0llNzU6sDmejV65Y1zp1iNTtA5y8YT4+fFeNfbbpv9oNsw4BzqlUDfrHq2nwl0cWroaemGtY94eQxklxEgQ0axw2+68a0xpV9zXqVqhJdVcXGcYnIeAgeCwdQngjGefxtOh0n+VtRGw/O8ESSSWLM6seUpTJI5kxHlKUySmZMR5TJJIZkiSTSkhmGdn9nfSI06n3d57FQzTn8tTcODh5gbyvYLB37G7/Hb/SK+bGuIMjAjEEbI2he09FOk761pbjCalWsKuGOvSosgjdOvPiuj0thceH23/acrradJNo9Rv8AWdjc3rG2ga50OLyQMZIDsThsxRPQ+qDXwIxY6OOLVyukrszqw2BjOqJxxzWx0Mq9skwIa/h+ZpWqxMVOO+Zz6n/yI3bEKu+kVwHvHWYBzhGq2IBIjLLgrrE/sFY4Q06rYHzasyduLlxt5ppznucAACXHGcdYzitnROnA+zr0iIdr034ZFpc0HkWD/cmapQqhRjcZ+8KWMWJc52OM/SG9HanaqDeyeR/usF5w8PotPQ9SHVf8GtHAtbrDH/KsqocD3Fba1xY37TK/yD956LKSaUy8/PQzxnpLUAvLkYCK1fDLDrHqu5qgvJBkYZcAAfMFZnT937fX/wAa4/rOTaNd+G3u+pXXrbygTm21483vOi+8NFuBrAHWykTEuOXgeRWVpWv+FgfiIH1+gWbpt+NP+A/1Hprt/wCFS7j6BWEyta8YPedTbXzixpDnCWsyJGwGOamKh8VlaLqfhN7j/MUaagjEx4whKiMHEz9MVD1mMfCI24SfrK1uuIoHW1QBTOM4fDhmMNm1cxp7STGPMHWIAnHI9/dGC5fSenalYBpcdRuTdnJVX9SlSgevaaqeka3fgTS030m16RoU/gLtZ7vniIaP3QRPHDdjzsqMp5XDtta1tTTt1VLUulY6SSSrlkeUpTJSpBHlKUyUqSR0yUpKSRJJkpUhiXU9ANKllwGE9k6zmjZr6hBjiR6BcrKnRrFjg5phzSCDuIVlVnhuGldtfiIU7z2vSFYGod8NMbYgZhaHRe+P7U2I6u3q1A6cy4QBH+UrzO10hrtD2kic4JmdoO9XU9I1Gklr3iRDoc7tD5XY4jgV6BgHXY8zz616GwfSdI9yv0XVipG8GfCD9FnU7kOaHDb5bwlT0kyk4OecMcsSeycAOSYcyoqTsIY/ShbWLwNhbAcYOw4xl4KTNMl74gAEEQXbd+WeyOK5z/rbXuMgtkkiTrczvR9jU/EGO/aRsO0fop1Y52kevA3E9uTJ0lw53J8+dPKwdfVyMjWrkdxqkrKo6Se0AA4DgFd00uf2usACSKlWYBjGoTCwPvVT5TyK0v1KVnGYtdJsQEibda9c/V1jOqIHcSXepKMvHxSpdx/7VzYvX/KfAFQdWcdj+RQ+NT0h+EJnUW2mnNAa0tgb++d/FSuOlDmNPwlxHZj8p3lco6u/ceR9lS5rzmHciq36/bCiFehXOWkrm6LzJJO3HfvKqUupd8p5FLqXfKeRXMLFjkzcBjYSMp0/VO+U8il1TvlPIoZhjSlKl1Ttx5FLqnfK7kUcwYjSlKfqnfK7kUuqd8ruRUzJiNKUp+qd8ruRS6p3yu5FTMmI0ppUuqd8p5FLqnfKeRUzJiRTKXVO+V3IpdU75TyKGYZFNKn1LvldyKXUu+U8ipmSaWg7uCWHI4jvy9lsOcuXpBzTIDuRRrdI1Nzj4Lp9N1aomlphv6Ys2pZ1WjLghj9sYxPAz6Kqrb1qz2t7PaktEwMG6x8lh0dOPaCAww7OWncRhuzRDek9VrmuYyCwEAkOdm3VOBG5avi6e8y/C2g5Altaxe3WmOwYMHdGXMLV0RcVG1WteAZDsQ6DGRmM8/Fc2/TdV2trAnXMuJaZJMY+QWtoXTLTXa6pLBqvbPaAk5TuGHdvTVdRUzjDSXUWaDkZ/wBT6MSQ3/UaX/uU/wDez3SWHImif//Z"/>
          <p:cNvSpPr>
            <a:spLocks noChangeAspect="1" noChangeArrowheads="1"/>
          </p:cNvSpPr>
          <p:nvPr/>
        </p:nvSpPr>
        <p:spPr bwMode="auto">
          <a:xfrm>
            <a:off x="215900" y="-609600"/>
            <a:ext cx="159067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prstClr val="black"/>
              </a:solidFill>
            </a:endParaRPr>
          </a:p>
        </p:txBody>
      </p:sp>
      <p:sp>
        <p:nvSpPr>
          <p:cNvPr id="8" name="AutoShape 6" descr="data:image/jpeg;base64,/9j/4AAQSkZJRgABAQAAAQABAAD/2wCEAAkGBhISERUUEhQUFBQUGBQVFBUVFRQVFxQVFRQVFBQUFBUXHCYeFxkjGRQUHy8gIycpLCwsFR4xNTAqNSYrLCkBCQoKDgwOGg8PGikkHyQuNCwpLCosLCwsLCwqLC8pKiwsLCwsLCwsLCwsLCwsLCwsLCwsLCwsLCwsLCksKSwsKf/AABEIAOAA4QMBIgACEQEDEQH/xAAcAAABBQEBAQAAAAAAAAAAAAAEAAECAwUGBwj/xABFEAABAwICBggDBQYFAgcAAAABAAIRAwQhMQUSQVFhkQYTInGBobHRMlLBBxQjQvAkYnKys+FzgoOS8RXCCDM0U6LS4v/EABoBAAIDAQEAAAAAAAAAAAAAAAECAAMEBQb/xAAwEQACAgEDAgQFBAIDAQAAAAABAgADERIhMQRREyJBYRQycZGxQoHB0SPxM1Lwof/aAAwDAQACEQMRAD8A7JrnfM7mVo6M0g6m6TJafiBM+InajNK6C1ZfTGGZbu4t4cFmsYu1rS1J5spZQ/vOxpVQ4AgyDkVJzZXP6MvDTMH4Tnw4hdA104hcqysocTu0XC1c+vrMG6tSx0SYOWJ5KVrULXA48e5bFxQDhB8OBWS6mQYOxXI+sYMw3VGptS8Taa6cVTd0pbhmMQqLCv8AlPh7I5ZiCpnQVhakxQTvPNa1vU1mg/qdqz7qlDuBxCv0fUzHirrPMuRMlBKWFTLrxstPDFZzXmRidm1a7mysjVhCrcERupGGBmwgL/MeKMpGQO4Ia/8Ay+P0SJ80vv3rMrsfiPd9VoIGxGJ7kY90BSz5pKNkmVUfic8yj7FvZ7/+Fnwtam2ABuT2bACUdOMsWjVXwCdyyC47yj7+pgBvQtvS1nAbNvcjWMDJg6glnCiG2VKG45nH2V5KdBX9fDVG3Pu3KkAsZqJFSfSAXlYudMkDZ3Ku3tnPdEmNpk4D3VgZJgbVrWtuGCOZWpnCLgTn1VG18tx6yxjABAyCcmE6w9LX+t2G5bTv4dyzohc4E322ipcmB6Z0oah1WEhg2jDWO/uWNVe6D2ncyjHsWjovQet26g7Oxu/ieHqusGShJwStnU2e/wCIaktTqhuHIJLl+IO07ngnvJrJ0hon8zM9rd/EceC0be4a8S0yPTvVqRWZDtHetLVwZzTGLQsbnVwOXp/ZEXdiDiM9vH+6BhatQsE5uhqGzNoFDXltIkZjzVVndR2T4H6I9ZSChnRBW5JjNMYhatGrrCUJd0IMjI596ja1YMbCrX865EzVE1PpMJvKUt4jH3QdF8OB/ULUWbWpwY5JazkaZZeuCHE0lnXLIceOKMtny0clTesyPglTZsR7vMmZbaHsj9bVXfDAeKeyOB7096MB3/RQfPId6ZCxGfh9VdcnslVWQz8FK8PZ8VDu8i7VQSgyXDnyWmg7NuJKIrvhpKj7tiCgaUzALl8uPLkirKlAnf6IWlTkgLSATOcDSIlC6mLmRq1NUSVkvdJk7UTeVZMbB6prWhJk5DzKZPKMmJaTa+kS6yto7RzOXAItJB3l1GAz28P7qrdzNXlqSVaQu/yt8T9Asp9NFQjrSwA7Ts9g3f3WoMKhOcVbqH/9tBtH6J/M/wAG/U+y10lXXrtYJcYAWVnZzvOjXWtS4EsSVP3tvFJLgxta95g273NMtMfXvW1aXgdwO72WfV0e5nEb/cKIC2OFsGROXW70HB+03ENc2gdiM/XvVNte7Hc/dHAyspBQzohktWY5bGBRtpc7D4eyuuLcO796Acwg4q3IcYmUq1LZHE1HNnArOq0tUxyRNtcTgc/VW16WsPRVglDvNDqLVyJC1qyOITXdKRO70Q1NxafVHgyo3lORIh8RNJgto6DG9XXLZb5oYt1XdyNOIUbnMle6lTBrQ4lWXYw8VVb4O5hXXXwqH5oF/wCIiRs8j3qN4cvFTtRh4qq5z8FB80jbVYlto3s96rvHZDxRLBAQZGs7v9FF3OYbPKgUS20p4Tv9FO5qwOJyVmQQFV+sfIKDzHJkc+GmkcyNOlrGFosYAIChQpao47VG4r6o4qMdRwJK1Fa6jI3VzGAz9FngSeJVmqSd5KOt7YN796syKx7yjDXt7SFraauJz9O5FJiUFc32xvP2VWC5mklKVlt1eBnE7vfcsO8rOeZce4bB3Ih2Kelo9z+A3n6DatVYWvcznWu950j7QyEkT914pLPqm7w2l6Fr2IOIwPko0dIA54eiLa6UnmUyzKWjvMmpSLc1ZQrlvdu9louaDgUJWstreXsrRYG2aZmoZDqSFUqocME1agHD6rPaSDuKNoXM4HApGUruJclocaWgjmFpRlvWnvU6lMEYoNzC0+hRzrHvE0mo5HEvuaM4jNNa1NnJW0asjiqa1ODIQH/Ux2GDrWTuae1St3Ydykx2sFTSwdCHpiNwwYesZwh/irrj4f1vULgZFTq/Cp2gAxqEa2yVREv8fRXUMlXQGJP6xUzyZCMhRLK7oCrtae1NXxICuJ1R3KcDEPLZPpKrqps5prajtPgo06esZKIqVA0KHYaRFUajraRrVdUcUEGlx3lT1S4/rBGU6QaME3yfWLg2n2kaNAN796lUqhokqutcAcSgnuLjjigqltzGe0VjSse4uS7gN3uqqdMuMAIqlZT8WHBGMYBgE5cKMLKVpaw6ng1CxAxOJ8kWmJhCVtIAZYnyVfmczT5Kh2hiSo608EkuI2sTMLSMxClTqEZFa7mg5oepYtOWCvFoPImM9MynKmQpX3zDxCKa8HJAPtHDj3eyg1xBwwSlFPyx1udNnE0KlEOz5oSpbkcQrKd5vHiESx4OSXLLLCEt45g1G5jPmiSA4KqpbA5YFVNJapgHiQFk2bcROYWnBEtcHBJrw4KktLTIyQ5+sIGnccR2dkqVdu1ScNYJmGRBQz6w4/T9o9TFqX5fBKnlCZuXNSHnf2ib8KVEQEj8KT8oUk4/YRqTZJKjUMmFNxgQkxuqMVM+sGP0/eSwaEPBef1gp6pceCtLg0I8fWAjVzxE1oaFRWudg5qL3Fytp2w24o4A3MBLPsnEHp0C7u3oqnQDcuam5wGaGqXm7mVMs0gVKtzzCnOAzQtW+H5ceKGe8nMypMtXHZHemCAfNKmudtkEqqVS7M+yr1ScsVoU7AbTPkiWUwMhCbxQOIo6Zm3YyjVO5JEpKnVNfhiCM0gNoI81ey4aciFmm2cNh9fRR1YzV3hqeDMgvsX5hNhQfTBzCzWVCMiVe27O2CkNZHEuHUKeRLX2Y2FVGk4e4VzbwbQQrW1gdqGWHMmitvlMop3R24q8ODknUgVWbfcUNjHw6+8TqMYhOypOBTCoRmFLByB95Bj9P2jasZZKR3hMJHEJwN2SkOI5zlLelC5TSt6bjSVG0p1qlIUKbru46owX9plOjRcSDLDrVHEcG5ZgRp1UZJ9vcklH91JIwG3koxrdykce5MSTlkjFidUjAKDaJOJU8GqJqE5BQe0Bx+r7SwkNG5UVLrcpC3nMqxtEBHYSeduNoJ1bne5VrLPeeSvdVAzIVT7wbBPkjqY8RNFa/MZaykBkFNAvvDsgKh9UnMlEVk8yG9V4E0X12jMhUP0g0ZAnyQUblIW7j+U+nqnFajkyk9RYflE0eu4JKOoUlVtNOWl6YhZwvncOSmL524eaPhNF+ISFmi07ByUTaNQrdIYkQJABz3z7K0X3DzU0uIPEqP8AqTNmN6gbU7wpffeHmnF4NxU88n+IyApOH/KmKjhmFL70NxTi4HFDf1EI0jhohXG1KGlLrR+glLUI+c+oMlBHFLyTCN6eeKEMUL53+1qpWpaVuYe9vXMoFpa4tmmGMhpjMB9M+LV9EhfP/wBuN+2ppIMaMaVGmx53lxdUA8GvbzVtXzRLdlzPXuhXS23vaA6mqaj6TWNq67Sx+tqxrOaScHFrjIJGeK6JeEfY1WdQvqTSQW3tGrhudRqVInjFJ/g9e7lK66TiMh1LkyJTmTwS8VExvSQxarQmNcbE8tS60foIwZxwQJA1XHIKBpuP/Ku+8DiqLu5Go7P4XehTDPoJW2nGS0cWp3hSFkN5TMugAMCnN7w80fNAPCkxaNUhRaNg5Kg33DzUDencENLGHxKhx+IaAnQBvnbh5qBv3cOSnhNCepQTSSVHWFJJiW6xKRo797y/upDR43nki5VZrtGZHNNrYyvwax6QCjZjrniT8FPdtdVRYsm8UJSvG9fUxnsUsu+p7jmiTfDYE7a8/b8SpPCA9OT+ZZ90bx5pC3b+pVJuzuChSruIw45DiUulo2uvOwhfUN3JGm0blQKbjmrG228ofvHBzwskS3glrjYPJP1bR/dN1u4IRuOcSQJ3JSmg7SkOHNCNJBfOP2haNNfTF0y2DqjgDUqSRgadEPqxgIa0ANAxMiNq966S6cbZ2la4eJFJpcB87jDWN/zOLR4rgPsX0K6rTub+4GtUu3vYCdrNYmqRwdUJH+kFYh05aK41eWY/2LdHn1nU7tz29XavuGMZDtcvq06ZJnLVh54zPh7WSvLvsKqGnTvbZwxoVxJ4lppER30PNeoFCzdpE2WKUiTuTHmEoOwpI0brBu8ktZvBLrd4hPqNKMXc8Yi1Gnch9I0gKTzH5XfylWuttxQekabhSf8Awu5RinQeYbyq0kIcr6QqhQBa0xsG/cp/dG8eaEoVnBrf4W+gVv3s7goVbO0CvXjcSz7k3imNiN58kwvt4Uhet4jwQ88b/Ce0gdHjeVA6O/e8v7okXDTtHNWBymthG8Go+kq6nikrkkmTLdAmKSpMBOQnuWky0aNnPFWgQrjb2Exr0p/UZyNhdl149sAa0s24dXOPkea6RllvPJc9o5x/6hUw21JywGEHxw5rpn3TRx7ld1JOoBewlXSKuli/cx22zRs54qnR1WaYJwxd/O5Rfdk5YLO0E1zqIzOLsT3qkIShJ7j+ZcblFgCD0P8AE2HXI71X1rjkpU7UbUrupqMJxwBgDPwVe3Alx1YyxwI7KG8qRqAYBA2LZ1iJGsROJOwI5rA1FhgwVnUMgYiDdpTztyCiO13Lxz7denb2kaPoO1ZaHXJBgkO+CjOwEdp28FoyJQAycR/eCfbJ9o1G5Y20tamu0P1q72/A7U+BjHfm7UuJGEtbBOKybL7bruhSZRoULWnSptDGN1ariGgQJd1gk8YxK83lPK0BBjEqLGeg9BvtPNpe3FatTmndu1qzaeHVuL3O12NM60a7uzO3NfQ1nesq021abg9j2hzXDJzXCQR4L441l7T9g3TKQ6wqnLWqW87pmpTHiS8d7klieojI3oZ7ITGIyTau0JTB4FM7DLJUx44qA4FM+huVdV4LmjeHeUJ9ctzyRx2i6h6/eN1jhmqdJXINGp/CUY2oD7LK09UY2mWz2nZAd+Z4J6xlwMSq8la2IO2Jo2Rmmz+FvoFN1u07Fj6KuAaY1SZaAHY4g+25aDLwjPFR6yGOJK7kZBqk32W481Q+0d39yLZdNPDvVyXWw5lnhVvxMd7SMwQoFaNhdmqzWLHMxI1XZ4GJVj7Rp2csFZ4mDgiZ/h9QypkJSVvUhJVZE1aGkal01uZx3ZlD1NIbhz9lz2mNJmi6mYBBL9YbY7OXNGaIv2XEhmBbmHZxvEZhavhtKazxMPxbO+hdjBbd83TyYx//AH7ei1LhrurcQMhtyzWfo5o+8nEH4dm81hvRnSnSXV0wxsS+fACJI8YVj5axUX2lSKFqaxz3mk+gGtLjjAJ5CUB0Wq/gdznecH6qVLSgq2xcfiLXggTAIBBz2LO6PO/CduDif/i2SqhWfDYN3H8y1rVFqFOMH/7ib9W73c0I4udS1wJJaCATEyN/cVz9bTdR2XYHDPn7QukY+LdvGm0Rv7IUek1AZ9TBXeOoLb7ASyyfAM7xw2DYrAdY8EFYsLnOOs4g6uYyzCVxpNrKrWYwAQ7cC6NX9cVVoJYgcy8WgIC2wzj67x+kenqVlb1K9UwymJgZuOTWt/eJIA718l6Z0q+5uKteoZfVe554ScGjgBAHABeo/b90kLqtK0acGDrqg3vdLWA9zA4/6i8gTIMCXE5kpTyopJ8wSUozQ2lX21enWpmH03BzTxByPA5HgUCkjnEGJ9g6A03TvbanXpHs1GgxtY7JzDxDgQe5aFN84HNeJ/8Ah/6Uhr6tm8/+Z+LSn52iKjRxLQ13+Ry9prtjELMy4OPtLM7avvMe/qhtw3H4dWeGJJHIjmt1rg4Lkr+sTUcTnJ8sB5ALoGOIDXfMBzIkhaLq8Ks53S3eeztmW1aBGI/4WFp6m4kP2ABp5n38l0lKsHLK6S0wKJP7zfVL07kWAS7q6g1RK8cyno1ZuAc8xDgAPAmStNlEPE5GXDDLBxGXgszQ1Yik0j97+ZyI6P3wdS3HWfnxcXf90eCa4MWZ/f8AuL0zVhErPbP77S2rQcO7eFBlUjIrUWfplurRe9uDmtJB4jeNqqR9RCmXWU6AWU8QfRGk5ZiJ7VTH/Ud7rUp3LXZHw2rj+jNV7tduYbDssi4mfRbDlffQA5Ey0dU+gEzdSQspLHpnS8Scf01LWvpsAya5xM56xAiNnw+aXQY/jv8A8M/zsWb0q/8AWVe9v9NiloG+6o1XxP4RETGb2DPxXovDPwgUckfmedNgXqyx2AP42m/aPitJ1hhQOQ2uq+/qs3pLcl9wdzWtA7o1vUlY9vclrmuJJgtMScdUzE/rNG6ZrA1id7WGN002mDxghKlGi0E9v6iveXqK+/8Ac0dCVYo1pMNABni4FvnDUd0cqD7vWb+YBxPcWQPMFZOj3fstz/ofzlE9HasNr8af0cqbkyHPuP4/uW0PpZPof5/qZzSurpY0W7ewzl2QuQY5dvSbFszZLaWP+1L1u2n6ydAuot9Jbo44u7Wtg3tb/i9MvDvXMaQqTVqGfzOjwJhb9KoZcI1ZDZbuifX9bVxPS/S/3alcVQQHM19WfnLtVvmQfBZ+mHmJl/WHUioO88a+0i/67SVy+ZAqOYO6kBSH8i5pSuKxc4kmSSSScySZJPElVyqDOqBtJJJpSlCSOkmSlSSFaM0jUoVWVaTi19Nwc0jYQZC940D9vVo9gF2x1J2ri5gNRjjGPZHab3Y96+fZTI7EYIkn0ZbdL7O5c40bim6XOhrnaj8SY7D4dyC7LSV9qUKcRrdiNowbJnwXyCux6JfaNWti2nXLqtuMgTLqXGmTmP3T4QrfEDlQ/AmH4Zqlc1nJM+idH6WDzHwuGMZg74Pul0huQ63H8TfquS0d0gbLKtOKjCJaQ4gOBHdxy3jFaJ0iattiI1agbnM9kunzV56fFgYcbTGOpJqZG53m1ZVALEuOECpBGYJcQPMhA9HauD27iHRsAy9U33mLCN748C+VDok/8Zw2FhnwLY9VNGK7G942oNZUo/6idDSui3iN3soacrNfbVY2MJjuxVtxaRi3EbvZZWlT+BU/hcslaqzgjuJssd61Kt2MC6Dj8SqdzW+ZPsurr2jXZ57xmuP6GXIY+qTlqt8ILlr3XS+2LHatQzqujsPzgxsV/V1WNedAPpx9IvR2VL04DkevP1m31HFJZn39ySx+G82+Inaef9J70fenFxALnN/pgf8A15qWjhIqCSOwco2EOAxBwkBctp/SLnXdRzvyVHNAGAim7VHiQ0Sp3elna0MJaGx4kbxtHDavSj/iC+wnmiDr1H3nSOoPY5wLZNIOc9sjKmNZ87DgFhUbo64cSTjJkngM+4LVp6YFRleq4BuvTqjVxgPeA0Bu/Fw/QXOVK+q0k7PeEMknftJpAG3ed9ZVItq43mj5PcsSlpeoxztR0SC04Ay2csVqWVSbeqRtNH1cVzDqkEk7z6pNIy31/gQZOF9h/Jmzo+vgQd+HjJ+i7dmnKBt6bRUYXAUwW6wBEATIO6F5pb6QYC3ttEvbPablD59RzUm3A3jecRlvVd1Atxn0llNzU6sDmejV65Y1zp1iNTtA5y8YT4+fFeNfbbpv9oNsw4BzqlUDfrHq2nwl0cWroaemGtY94eQxklxEgQ0axw2+68a0xpV9zXqVqhJdVcXGcYnIeAgeCwdQngjGefxtOh0n+VtRGw/O8ESSSWLM6seUpTJI5kxHlKUySmZMR5TJJIZkiSTSkhmGdn9nfSI06n3d57FQzTn8tTcODh5gbyvYLB37G7/Hb/SK+bGuIMjAjEEbI2he09FOk761pbjCalWsKuGOvSosgjdOvPiuj0thceH23/acrradJNo9Rv8AWdjc3rG2ga50OLyQMZIDsThsxRPQ+qDXwIxY6OOLVyukrszqw2BjOqJxxzWx0Mq9skwIa/h+ZpWqxMVOO+Zz6n/yI3bEKu+kVwHvHWYBzhGq2IBIjLLgrrE/sFY4Q06rYHzasyduLlxt5ppznucAACXHGcdYzitnROnA+zr0iIdr034ZFpc0HkWD/cmapQqhRjcZ+8KWMWJc52OM/SG9HanaqDeyeR/usF5w8PotPQ9SHVf8GtHAtbrDH/KsqocD3Fba1xY37TK/yD956LKSaUy8/PQzxnpLUAvLkYCK1fDLDrHqu5qgvJBkYZcAAfMFZnT937fX/wAa4/rOTaNd+G3u+pXXrbygTm21483vOi+8NFuBrAHWykTEuOXgeRWVpWv+FgfiIH1+gWbpt+NP+A/1Hprt/wCFS7j6BWEyta8YPedTbXzixpDnCWsyJGwGOamKh8VlaLqfhN7j/MUaagjEx4whKiMHEz9MVD1mMfCI24SfrK1uuIoHW1QBTOM4fDhmMNm1cxp7STGPMHWIAnHI9/dGC5fSenalYBpcdRuTdnJVX9SlSgevaaqeka3fgTS030m16RoU/gLtZ7vniIaP3QRPHDdjzsqMp5XDtta1tTTt1VLUulY6SSSrlkeUpTJSpBHlKUyUqSR0yUpKSRJJkpUhiXU9ANKllwGE9k6zmjZr6hBjiR6BcrKnRrFjg5phzSCDuIVlVnhuGldtfiIU7z2vSFYGod8NMbYgZhaHRe+P7U2I6u3q1A6cy4QBH+UrzO10hrtD2kic4JmdoO9XU9I1Gklr3iRDoc7tD5XY4jgV6BgHXY8zz616GwfSdI9yv0XVipG8GfCD9FnU7kOaHDb5bwlT0kyk4OecMcsSeycAOSYcyoqTsIY/ShbWLwNhbAcYOw4xl4KTNMl74gAEEQXbd+WeyOK5z/rbXuMgtkkiTrczvR9jU/EGO/aRsO0fop1Y52kevA3E9uTJ0lw53J8+dPKwdfVyMjWrkdxqkrKo6Se0AA4DgFd00uf2usACSKlWYBjGoTCwPvVT5TyK0v1KVnGYtdJsQEibda9c/V1jOqIHcSXepKMvHxSpdx/7VzYvX/KfAFQdWcdj+RQ+NT0h+EJnUW2mnNAa0tgb++d/FSuOlDmNPwlxHZj8p3lco6u/ceR9lS5rzmHciq36/bCiFehXOWkrm6LzJJO3HfvKqUupd8p5FLqXfKeRXMLFjkzcBjYSMp0/VO+U8il1TvlPIoZhjSlKl1Ttx5FLqnfK7kUcwYjSlKfqnfK7kUuqd8ruRUzJiNKUp+qd8ruRS6p3yu5FTMmI0ppUuqd8p5FLqnfKeRUzJiRTKXVO+V3IpdU75TyKGYZFNKn1LvldyKXUu+U8ipmSaWg7uCWHI4jvy9lsOcuXpBzTIDuRRrdI1Nzj4Lp9N1aomlphv6Ys2pZ1WjLghj9sYxPAz6Kqrb1qz2t7PaktEwMG6x8lh0dOPaCAww7OWncRhuzRDek9VrmuYyCwEAkOdm3VOBG5avi6e8y/C2g5Altaxe3WmOwYMHdGXMLV0RcVG1WteAZDsQ6DGRmM8/Fc2/TdV2trAnXMuJaZJMY+QWtoXTLTXa6pLBqvbPaAk5TuGHdvTVdRUzjDSXUWaDkZ/wBT6MSQ3/UaX/uU/wDez3SWHImif//Z"/>
          <p:cNvSpPr>
            <a:spLocks noChangeAspect="1" noChangeArrowheads="1"/>
          </p:cNvSpPr>
          <p:nvPr/>
        </p:nvSpPr>
        <p:spPr bwMode="auto">
          <a:xfrm>
            <a:off x="368300" y="-457200"/>
            <a:ext cx="159067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prstClr val="black"/>
              </a:solidFill>
            </a:endParaRPr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7704856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7991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fonditos\CUADROS DE DIAPOS\fuzz_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pPr algn="just"/>
            <a:r>
              <a:rPr lang="es-ES" sz="2800" dirty="0" smtClean="0"/>
              <a:t>    La teoría de la jerarquía de necesidades de </a:t>
            </a:r>
            <a:r>
              <a:rPr lang="es-ES" sz="2800" dirty="0" err="1" smtClean="0"/>
              <a:t>Maslow</a:t>
            </a:r>
            <a:r>
              <a:rPr lang="es-ES" sz="2800" dirty="0" smtClean="0"/>
              <a:t> se fundamenta en lo siguientes aspectos:</a:t>
            </a:r>
            <a:endParaRPr lang="es-PE" sz="2800" dirty="0"/>
          </a:p>
        </p:txBody>
      </p:sp>
      <p:sp>
        <p:nvSpPr>
          <p:cNvPr id="4" name="AutoShape 2" descr="data:image/jpeg;base64,/9j/4AAQSkZJRgABAQAAAQABAAD/2wCEAAkGBhQSEBQTEhQWFBUWGBoaEhcWFBUYGBgXGBkXGBwXFBoXHCYeGBskHBUWHy8gIygpLCwvGB4xNTEqNScrLCkBCQoKDgwOFw8PFykcHBwpKSwsLCkpKSk1MikpKSkpKSkpKSkpKSkpMCksKSk1KSwsLCkpLSwpKSkpLikpKTApKf/AABEIAIwAyAMBIgACEQEDEQH/xAAcAAEAAQUBAQAAAAAAAAAAAAAABwMEBQYIAgH/xABCEAACAQIDBAcEBwYFBQEAAAABAgADEQQSIQUxQVEGByJhcYGREzKhwUJSYnKSsfAIFBUjgtFUc6Lh8TNDU4OTJP/EABkBAQEBAQEBAAAAAAAAAAAAAAABAgMEBf/EACERAQEAAwADAAIDAQAAAAAAAAABAgMREiExBEEiUWET/9oADAMBAAIRAxEAPwCcYiICLxNC64OmTYHBBaLZa9dstMjeqjV2HLQgeLCBndq9PsBhqhp1sTTR195blmB5EKDY90pYXrH2dU93F0h94lPXOBOX6VRmJuxuTcnXUk3v433mZrZeyjUcKdbkAZhz79fjM3KRqY2ulNj9K8LijahWSo31Qdd5G4+B/OZcSBsH1e16FelUw9RVIZbEkqwJsLkjf4f8SeF3SY5zL4ueu4fX2IibYIiICIiAiIgIiICIiAiIgIiICIiAiIgJBH7QOHb99wzG+U0SF5XWoS1vxJ6CTvI668die22b7YC7Ydw9+ORuw4+Kn+mBBuysOWcKBqTYDU37gBqTN96NbOs6XHaJ0zC3G1rHdrprMB1YPkxgrNfKgIZrXy5ra92gIvyMlCls5T7FiAHUWORwytY3DAgagjUbrXtPLsye7Tr7JWQxtYJSBN7r9VS7HuVRcse6bphqmZFaxF1BsQQRcA6g7jNJxGHvlqMQCrA2O7x8ZtmyazMnaBFvdJ4j9cY0X3V/Kx/jP8X8RE9TwEREBERAREQETC9KOldDAUhVrk2JyqFALMbX7IJkWbW6/KzORhsOqIONa7N42U2Xw1gTbEhTY/X/AFcwGKwyleLUiwIF9TZr307/AEks7B6Q0MZSFXDuHS9jbeDa+VhwOu6BkoiICIiAiIgIiICa90/xiUtmYxquqexdSOZcZVA78zCbAWtOf+tzrH/fHOEwzXw6H+Yw3VnB4H6ikaczrwEJadWtSlmPs3BO9lIsw53U7x3jSb5WJSp9k63HPvnPVCqUYMrFWU3VgSCDzBGo8pK/QPpwMU6YfFm1UkCnUvlDn6r8A9vJu47/ADbNN+x9DR+RjzxvpvFFg5XUHUd4101HETelGks8Nsminu01BHHKL+u+Xs6a9fg8+7b/ANOERE6uBERAREQEREDTunONRmo4ZmUZmzuGIFwo0Avv1mq9KuiaNRtSogaHM4HAEHXnrrc8BMl06pU8TkOUXLotNrC5F7k3INiQNO7xmbwuDZKDKvasCEW/Me6Dp8p5Mr3L0+jhj46+VA+M2OabHutY24XY2Ame6s9vthdo0wp/l4h/ZVVsbFmPZYADQg/Dum24roYXpKXYpWdS2QC4GhIRu8XF7cd28X1bqy2R7fa1PeBRvVe2nuWCgcxmcC/K4nfDLrybMLjO/wBuhIiJ0cSIiAiIgIMT4TAhzry6wHpH+H0DlLrfEsN+VvdpDlcanuIHEyEVaZHpTtk4vH4jEH/uVHK/cF1QfhCzFp+u+ajNXAb17/ylfDMQ6gGzEjIb21uLa8CDYy1UA/rd4S5wVXKwzWIBDC4uARrcj8xyvKR1zsPGGrhqNRt700Y+LKCfiTL6YDoJUBwFEC4yDLYm9rHdfjbnM/MNEREBERAREQERECPOmOz1bEsqAI2RGHZ3tmazLYj6tiTyEy2FxZAIbTXTwtMntTo2tWp7UOyPlC3sGFhe2h3bzuM1raWIGFxNOhWdCais1NtVuFIBBvoDrfQ8J5s8LL2PbhsmUmLLv2gbnQ7hyFrTV+qvYpoY7H57BlFMINPccu1wBuHZUeUxe2usW2enhSGI0Na11H+UPpH7R05AzVdjdKqmDxQxFO7uwIrBrkODr2zffex7reU6ateX2ue/bjZ4z9OjokfbK63qVQD2tJkP2WDfA2M3TZm16WIXNScOONt4+8DqPOduceXq9iIkUiIgJjukeJ9ng8RUG9KNRh/SjH5TIzXesSuE2TjSf8PUH4lK/OByRRbUSo+hvKJGtvSVkq30M0y9g21HnK6NxEtL5T3SqjcoEwdWHWwtBVwuM0S4FOsPo6AAVR9WwHaG7jzk3o4IBBuDutOOEe8n3qc6VUzs8Uq+IQPSqFEWo6qwpmxQDMRcakC3K0lWJMifLxeRX2IiAiIgIiaP1mdNv3Sj7Gk1sRV90j6C8W7jpYevCBe9NesKhs+k1yKla3YpA63O7OfojjztIGx+0q20KrVMU7OwDvl1VdFBVEH0UBFgO4k3JmNxuINRrsxbXUkkk31JJO8nefES7wTFcNVe9swvflc8OWhmuJ14p44LSUje+o7tLn0lAMW3C5OgueP61vPKUsrZTwUW+9YXHwl/hEFs+7gg7uJ8900yqYZQBqb7/ha/xNpmNk1XosXpOUdWIupsdPl3G4mCxfZFIfWa3q6k/rumYwr6v98/G0qJo6C9Lv3ykVqWFen/ANQDQMOFRR37iOB8ptIkF9ENpLh8dSquSqXKuQdLOMt2+zcqT4Xk5iYynG5X2IiZUmo9bNXLsXGnnTA/E6j5zbpoPXjXy7FrD6zUlHnUU/KBzPkuO+fClxCmerzTLytTg3kZ6HZPdPrpcTw+luIgXCmV6b30MtsJTZjlUEngALnlu8xLiph2U2ZSp5MCD6EQNu2V1j4/D0lpU8Q2RbZQQrEAfRBYE5e6SL0G65BUdaGPyIzaU647KE8FqDch+0LDnaQhTqc5VVoo6+SoCARqDuI1BHdPU5p6J9YWKwLBab56P/ibVe8A7005enOb+iPT/D48ZUvTqgXak++3EqRow18eYEyrZ4lOjXVhdTcd0qQrzUcAEnQDUnkBOWOknSNsXjKuIY+81TIDwUdlB+ELOkul1QrgMURvFCpb8BnKWWxvwDf7H9d0qVUrt2dPCZjHrlwhUcfZr5XX+0waa2H2v95ndo1P5Kf5lMfn/YyoswuY3+0PhYf3mSrLYDv/AF+vCWGz6JFS3C1/XWXm0WsQQZuMqW2D2KJ5VU9CbS8p4jt1Pv8AyEtNsUycMeJGVvQg/lLXD7QV6hKnRmB7/dGh77iBspN5M/V9tn2+BS5u9P8Alvz7Puk+K2kJCpZh3ibZ1ebZ9hjVUnsVuww4ZvoN66f1RlOwl4meIicnQkY/tBk/wpLf4inf8L/OSdNM639kNiNkV1pqzuuR0VQSxKMCbAans5oHLggTzUNiQdCOHI8jynqlUmmXsC+k9kXn0T0qyjIdHEy4imw0synfwV1b5TrHaWyaOITJXpJVXk6hh4i+4+E5O2chzXGllex5kIxA+F/KdbYKoWpozCzFVLDkSAT8ZmtT40Xa/UlgKoJpCph2O7I2Zb/ce49CJpW1uorFUz/+epTrrwvek/mDdfjJ2iOjmHa3QTG4QZ62HcLxdbOo8ShNvObb1VbD1fE1NLgpRU721Gdx3CwXzPdJwM1TpXssq64ikjFiQtbLb3Rcg7iRrobAnXdOefbj6dNPPOde8Jizh7nUpvfeTYDWw7gNLS2HWvgRUyM7pfc7UzkPgRf4y3x226VAK1WqlM2BVToxsVJCIe02lxukN7SxCOzELlVmNl17KsdF1GttPSZ1d5x0/J52WN36ZdbBqrWw6IadIh1zqQ5qA3UBhYGkDcG+vK44xDihbOAeN/n6GZ7HU7gcwP8Am365zXsaLEEfocR8bidq8r3hNbHz+Uye03JpUgN/tRbyU/3lClstqdKlUPu1g5p6cFcoT6iXxUXS/wBEtb0QD8z6wq6w1OzEjju8JbVznqAd/wABKrqE1u3mxnjAUbvmP6M6ML2oOyfCaenYrFebAj1m6FZp22RkqhuRv8ZKsbb7Ttr90/C0yGDxOR0f6jK34WDfKYHDV83a427Pnp85lgOz5H4TTLpJWBFxqDunyWuyKJShSU71poD4hQD+UTi6ryInwwIJ/aJqUhVw6CnaqVL5wFF1JKkOQLseytrnTXnIdpL4HykpftD4kNtKin1MOL+LVHP5ASMUlF1gaaBwzoHXihLAeqkERjkGYtTX2a8FDMwH4iTPNH+8qsYG0dX3RKpjcSUWqgtTqlrm9rrZSqnddyASNwvznTeEBFNMwAOUXANwDYXAPGc5dUW0fY7Uw4vYVA1M6784JA9VX0nSUgREQE+Wn2IFjtPYdDEC1elTqi1hnQEi/wBUnUeU1jaHVVhWF6Rakfxr6NqPIzdYgQy/UriixHtqIW+h/mEkcyuXTwv5zEYPqNxb4lkqlEoq4vVDA514+zXU3IJHatY85Ps+Wl6nEDdbGESljaGHpLkp0cMi0wOWap6nQeNppYfVd30jbjrksfDQyQesfozjK20q9YUWeilNSKgKhFRELEHNYkg5r2J4SPDjl7r2F+HAG+vcRLCqlUkkeI/5l9h0t4TCVdrZCuqkE62INhbfpvlXD7fB0uD4m011lnKjkC62Nu/5zUekly/5zYk2mhU6gW4AifdkdEam06zUsMad0ANQs4GVWOW9t7eXdF+EYLo0jm5DW5Ai66c+IHhNx6PD94xVLDsMru6i19Ct+0yE7xYNpvmMoYZKbOlI3RWYKdbsFbLm37ja9+F+Mp7SWpelWpErVoNmTUbwc2hG/wB2P0OpbRLbZuLNWjTqEZS6KxB4ZlDW8r2ic211Phn2DA5s6/Af4v8A+inb/XI+p7r8pJX7QdMDalIjjhkv/wDSqPyEjI+7AusOdBK0o0d0riUbz1R7H9vtWgT7tFGrN4i6qPV7+U6NkOdQdEZ8U1tclEA9xNQn1sPSTGJAiIgIiICIiAiIgR113dJBQ2c1BXy1cQcoAOvsgR7Q9wtZf6pAFDaK2AZCSLAlWAuFFu0Cp1tpoeE37r7qH+JqOAoJb8VQ/nI0G+EeFpT6cN3yopnq0ot/ZmxsT6kS96MbbrYXEZ6DZWZHpt3o6kHzGhHeBLR20M3LqhwCVMW/tFV+yQMyhhqGJ0YEfRElvPbeGPleKmCw4FNVtw07pIvVz0Ip4hRia5LqrsFpkDKxW3ac/SG/s+szO0Og2FdCy0/ZMATekcv+nVfhM31fUAmzaAHJiTzJdrkzXn2JlquN9tkiImUf/9k="/>
          <p:cNvSpPr>
            <a:spLocks noChangeAspect="1" noChangeArrowheads="1"/>
          </p:cNvSpPr>
          <p:nvPr/>
        </p:nvSpPr>
        <p:spPr bwMode="auto">
          <a:xfrm>
            <a:off x="63500" y="-617538"/>
            <a:ext cx="184785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prstClr val="black"/>
              </a:solidFill>
            </a:endParaRPr>
          </a:p>
        </p:txBody>
      </p:sp>
      <p:sp>
        <p:nvSpPr>
          <p:cNvPr id="5" name="4 Elipse"/>
          <p:cNvSpPr/>
          <p:nvPr/>
        </p:nvSpPr>
        <p:spPr>
          <a:xfrm>
            <a:off x="3179347" y="2780929"/>
            <a:ext cx="2880320" cy="175897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es-PE" b="1" cap="all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511199" y="2970244"/>
            <a:ext cx="240963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Necesidades </a:t>
            </a:r>
          </a:p>
          <a:p>
            <a:pPr algn="ctr"/>
            <a:r>
              <a:rPr lang="es-ES" sz="32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De</a:t>
            </a:r>
          </a:p>
          <a:p>
            <a:pPr algn="ctr"/>
            <a:r>
              <a:rPr lang="es-ES" sz="32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 </a:t>
            </a:r>
            <a:r>
              <a:rPr lang="es-ES" sz="3200" b="1" dirty="0" err="1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Maslow</a:t>
            </a:r>
            <a:endParaRPr lang="es-ES" sz="32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632324" y="1556792"/>
            <a:ext cx="2520280" cy="14134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prstClr val="white"/>
                </a:solidFill>
              </a:rPr>
              <a:t>cuando una necesidad se satisface</a:t>
            </a:r>
            <a:r>
              <a:rPr lang="es-ES" sz="2000" b="1" dirty="0" smtClean="0">
                <a:solidFill>
                  <a:prstClr val="white"/>
                </a:solidFill>
              </a:rPr>
              <a:t>, inicia  otra de mayor jerarquía</a:t>
            </a:r>
            <a:endParaRPr lang="es-PE" sz="2000" b="1" dirty="0">
              <a:solidFill>
                <a:prstClr val="white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6623720" y="3380516"/>
            <a:ext cx="2520280" cy="11593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prstClr val="white"/>
                </a:solidFill>
              </a:rPr>
              <a:t>Cada persona posee siempre más de una motivación. </a:t>
            </a:r>
            <a:endParaRPr lang="es-PE" sz="2000" b="1" dirty="0">
              <a:solidFill>
                <a:prstClr val="white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2389" y="3429000"/>
            <a:ext cx="2520280" cy="1224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prstClr val="white"/>
                </a:solidFill>
              </a:rPr>
              <a:t>La necesidad más inmediata monopoliza al individuo y lo lleva.</a:t>
            </a:r>
            <a:endParaRPr lang="es-PE" sz="2000" b="1" dirty="0">
              <a:solidFill>
                <a:prstClr val="white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672919" y="5307206"/>
            <a:ext cx="2520280" cy="129014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>
                <a:solidFill>
                  <a:prstClr val="white"/>
                </a:solidFill>
              </a:rPr>
              <a:t>La conducta motivada satisface necesidades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6059667" y="5307206"/>
            <a:ext cx="2520280" cy="129014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prstClr val="white"/>
                </a:solidFill>
              </a:rPr>
              <a:t>La frustración de  </a:t>
            </a:r>
            <a:r>
              <a:rPr lang="es-PE" sz="2000" b="1" dirty="0">
                <a:solidFill>
                  <a:prstClr val="white"/>
                </a:solidFill>
              </a:rPr>
              <a:t>necesidades </a:t>
            </a:r>
            <a:r>
              <a:rPr lang="es-PE" sz="2000" b="1" dirty="0" smtClean="0">
                <a:solidFill>
                  <a:prstClr val="white"/>
                </a:solidFill>
              </a:rPr>
              <a:t>provoca </a:t>
            </a:r>
            <a:r>
              <a:rPr lang="es-PE" sz="2000" b="1" dirty="0">
                <a:solidFill>
                  <a:prstClr val="white"/>
                </a:solidFill>
              </a:rPr>
              <a:t>alteraciones en la conducta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5920833" y="1556792"/>
            <a:ext cx="2520280" cy="14134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>
                <a:solidFill>
                  <a:prstClr val="white"/>
                </a:solidFill>
              </a:rPr>
              <a:t>No todas las personas llegan  a cumplir todas las </a:t>
            </a:r>
            <a:r>
              <a:rPr lang="es-PE" sz="2000" b="1" dirty="0" smtClean="0">
                <a:solidFill>
                  <a:prstClr val="white"/>
                </a:solidFill>
              </a:rPr>
              <a:t>necesidades</a:t>
            </a:r>
            <a:endParaRPr lang="es-PE" sz="2000" b="1" dirty="0">
              <a:solidFill>
                <a:prstClr val="white"/>
              </a:solidFill>
            </a:endParaRPr>
          </a:p>
        </p:txBody>
      </p:sp>
      <p:sp>
        <p:nvSpPr>
          <p:cNvPr id="15" name="14 Flecha derecha"/>
          <p:cNvSpPr/>
          <p:nvPr/>
        </p:nvSpPr>
        <p:spPr>
          <a:xfrm rot="12648352">
            <a:off x="3147032" y="2163846"/>
            <a:ext cx="867387" cy="453409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18" name="17 Flecha derecha"/>
          <p:cNvSpPr/>
          <p:nvPr/>
        </p:nvSpPr>
        <p:spPr>
          <a:xfrm rot="18964509">
            <a:off x="5152188" y="2104816"/>
            <a:ext cx="809139" cy="432395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19" name="18 Flecha derecha"/>
          <p:cNvSpPr/>
          <p:nvPr/>
        </p:nvSpPr>
        <p:spPr>
          <a:xfrm>
            <a:off x="6199543" y="3755074"/>
            <a:ext cx="278372" cy="52831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20" name="19 Flecha derecha"/>
          <p:cNvSpPr/>
          <p:nvPr/>
        </p:nvSpPr>
        <p:spPr>
          <a:xfrm rot="7717896" flipV="1">
            <a:off x="3188102" y="4833098"/>
            <a:ext cx="785247" cy="468531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21" name="20 Flecha derecha"/>
          <p:cNvSpPr/>
          <p:nvPr/>
        </p:nvSpPr>
        <p:spPr>
          <a:xfrm rot="2699681">
            <a:off x="5338638" y="4756741"/>
            <a:ext cx="746476" cy="440861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16" name="15 Flecha izquierda"/>
          <p:cNvSpPr/>
          <p:nvPr/>
        </p:nvSpPr>
        <p:spPr>
          <a:xfrm>
            <a:off x="2663242" y="3798752"/>
            <a:ext cx="396590" cy="484632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5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fonditos\CUADROS DE DIAPOS\fuzz_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endParaRPr lang="es-PE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PE" dirty="0"/>
          </a:p>
        </p:txBody>
      </p:sp>
      <p:pic>
        <p:nvPicPr>
          <p:cNvPr id="12290" name="Picture 2" descr="http://4.bp.blogspot.com/-jmOV2iGqmmU/TV9JUfXFAzI/AAAAAAAAABA/rkN27vIMayI/s1600/teoria+de+maslow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8784975" cy="662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45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fonditos\CUADROS DE DIAPOS\322835166_114aba76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266429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s-ES" sz="6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Palatino Linotype" pitchFamily="18" charset="0"/>
            </a:endParaRPr>
          </a:p>
          <a:p>
            <a:pPr marL="0" indent="0" algn="ctr">
              <a:buNone/>
            </a:pPr>
            <a:r>
              <a:rPr lang="es-ES" sz="7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Palatino Linotype" pitchFamily="18" charset="0"/>
              </a:rPr>
              <a:t>Teoría De Los Dos Factores De Herzberg</a:t>
            </a:r>
            <a:endParaRPr lang="es-PE" sz="71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46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fonditos\CUADROS DE DIAPOS\fuzz_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es-ES" sz="3600" dirty="0"/>
              <a:t>En Herzberg existen dos factores que orientan el comportamiento de las personas:</a:t>
            </a:r>
            <a:endParaRPr lang="es-PE" sz="3600" dirty="0"/>
          </a:p>
        </p:txBody>
      </p:sp>
      <p:sp>
        <p:nvSpPr>
          <p:cNvPr id="4" name="AutoShape 2" descr="data:image/jpeg;base64,/9j/4AAQSkZJRgABAQAAAQABAAD/2wCEAAkGBhQSEBQTEhQWFBUWGBoaEhcWFBUYGBgXGBkXGBwXFBoXHCYeGBskHBUWHy8gIygpLCwvGB4xNTEqNScrLCkBCQoKDgwOFw8PFykcHBwpKSwsLCkpKSk1MikpKSkpKSkpKSkpKSkpMCksKSk1KSwsLCkpLSwpKSkpLikpKTApKf/AABEIAIwAyAMBIgACEQEDEQH/xAAcAAEAAQUBAQAAAAAAAAAAAAAABwMEBQYIAgH/xABCEAACAQIDBAcEBwYFBQEAAAABAgADEQQSIQUxQVEGByJhcYGREzKhwUJSYnKSsfAIFBUjgtFUc6Lh8TNDU4OTJP/EABkBAQEBAQEBAAAAAAAAAAAAAAABAgMEBf/EACERAQEAAwADAAIDAQAAAAAAAAABAgMREiExBEEiUWET/9oADAMBAAIRAxEAPwCcYiICLxNC64OmTYHBBaLZa9dstMjeqjV2HLQgeLCBndq9PsBhqhp1sTTR195blmB5EKDY90pYXrH2dU93F0h94lPXOBOX6VRmJuxuTcnXUk3v433mZrZeyjUcKdbkAZhz79fjM3KRqY2ulNj9K8LijahWSo31Qdd5G4+B/OZcSBsH1e16FelUw9RVIZbEkqwJsLkjf4f8SeF3SY5zL4ueu4fX2IibYIiICIiAiIgIiICIiAiIgIiICIiAiIgJBH7QOHb99wzG+U0SF5XWoS1vxJ6CTvI668die22b7YC7Ydw9+ORuw4+Kn+mBBuysOWcKBqTYDU37gBqTN96NbOs6XHaJ0zC3G1rHdrprMB1YPkxgrNfKgIZrXy5ra92gIvyMlCls5T7FiAHUWORwytY3DAgagjUbrXtPLsye7Tr7JWQxtYJSBN7r9VS7HuVRcse6bphqmZFaxF1BsQQRcA6g7jNJxGHvlqMQCrA2O7x8ZtmyazMnaBFvdJ4j9cY0X3V/Kx/jP8X8RE9TwEREBERAREQETC9KOldDAUhVrk2JyqFALMbX7IJkWbW6/KzORhsOqIONa7N42U2Xw1gTbEhTY/X/AFcwGKwyleLUiwIF9TZr307/AEks7B6Q0MZSFXDuHS9jbeDa+VhwOu6BkoiICIiAiIgIiICa90/xiUtmYxquqexdSOZcZVA78zCbAWtOf+tzrH/fHOEwzXw6H+Yw3VnB4H6ikaczrwEJadWtSlmPs3BO9lIsw53U7x3jSb5WJSp9k63HPvnPVCqUYMrFWU3VgSCDzBGo8pK/QPpwMU6YfFm1UkCnUvlDn6r8A9vJu47/ADbNN+x9DR+RjzxvpvFFg5XUHUd4101HETelGks8Nsminu01BHHKL+u+Xs6a9fg8+7b/ANOERE6uBERAREQEREDTunONRmo4ZmUZmzuGIFwo0Avv1mq9KuiaNRtSogaHM4HAEHXnrrc8BMl06pU8TkOUXLotNrC5F7k3INiQNO7xmbwuDZKDKvasCEW/Me6Dp8p5Mr3L0+jhj46+VA+M2OabHutY24XY2Ame6s9vthdo0wp/l4h/ZVVsbFmPZYADQg/Dum24roYXpKXYpWdS2QC4GhIRu8XF7cd28X1bqy2R7fa1PeBRvVe2nuWCgcxmcC/K4nfDLrybMLjO/wBuhIiJ0cSIiAiIgIMT4TAhzry6wHpH+H0DlLrfEsN+VvdpDlcanuIHEyEVaZHpTtk4vH4jEH/uVHK/cF1QfhCzFp+u+ajNXAb17/ylfDMQ6gGzEjIb21uLa8CDYy1UA/rd4S5wVXKwzWIBDC4uARrcj8xyvKR1zsPGGrhqNRt700Y+LKCfiTL6YDoJUBwFEC4yDLYm9rHdfjbnM/MNEREBERAREQERECPOmOz1bEsqAI2RGHZ3tmazLYj6tiTyEy2FxZAIbTXTwtMntTo2tWp7UOyPlC3sGFhe2h3bzuM1raWIGFxNOhWdCais1NtVuFIBBvoDrfQ8J5s8LL2PbhsmUmLLv2gbnQ7hyFrTV+qvYpoY7H57BlFMINPccu1wBuHZUeUxe2usW2enhSGI0Na11H+UPpH7R05AzVdjdKqmDxQxFO7uwIrBrkODr2zffex7reU6ateX2ue/bjZ4z9OjokfbK63qVQD2tJkP2WDfA2M3TZm16WIXNScOONt4+8DqPOduceXq9iIkUiIgJjukeJ9ng8RUG9KNRh/SjH5TIzXesSuE2TjSf8PUH4lK/OByRRbUSo+hvKJGtvSVkq30M0y9g21HnK6NxEtL5T3SqjcoEwdWHWwtBVwuM0S4FOsPo6AAVR9WwHaG7jzk3o4IBBuDutOOEe8n3qc6VUzs8Uq+IQPSqFEWo6qwpmxQDMRcakC3K0lWJMifLxeRX2IiAiIgIiaP1mdNv3Sj7Gk1sRV90j6C8W7jpYevCBe9NesKhs+k1yKla3YpA63O7OfojjztIGx+0q20KrVMU7OwDvl1VdFBVEH0UBFgO4k3JmNxuINRrsxbXUkkk31JJO8nefES7wTFcNVe9swvflc8OWhmuJ14p44LSUje+o7tLn0lAMW3C5OgueP61vPKUsrZTwUW+9YXHwl/hEFs+7gg7uJ8900yqYZQBqb7/ha/xNpmNk1XosXpOUdWIupsdPl3G4mCxfZFIfWa3q6k/rumYwr6v98/G0qJo6C9Lv3ykVqWFen/ANQDQMOFRR37iOB8ptIkF9ENpLh8dSquSqXKuQdLOMt2+zcqT4Xk5iYynG5X2IiZUmo9bNXLsXGnnTA/E6j5zbpoPXjXy7FrD6zUlHnUU/KBzPkuO+fClxCmerzTLytTg3kZ6HZPdPrpcTw+luIgXCmV6b30MtsJTZjlUEngALnlu8xLiph2U2ZSp5MCD6EQNu2V1j4/D0lpU8Q2RbZQQrEAfRBYE5e6SL0G65BUdaGPyIzaU647KE8FqDch+0LDnaQhTqc5VVoo6+SoCARqDuI1BHdPU5p6J9YWKwLBab56P/ibVe8A7005enOb+iPT/D48ZUvTqgXak++3EqRow18eYEyrZ4lOjXVhdTcd0qQrzUcAEnQDUnkBOWOknSNsXjKuIY+81TIDwUdlB+ELOkul1QrgMURvFCpb8BnKWWxvwDf7H9d0qVUrt2dPCZjHrlwhUcfZr5XX+0waa2H2v95ndo1P5Kf5lMfn/YyoswuY3+0PhYf3mSrLYDv/AF+vCWGz6JFS3C1/XWXm0WsQQZuMqW2D2KJ5VU9CbS8p4jt1Pv8AyEtNsUycMeJGVvQg/lLXD7QV6hKnRmB7/dGh77iBspN5M/V9tn2+BS5u9P8Alvz7Puk+K2kJCpZh3ibZ1ebZ9hjVUnsVuww4ZvoN66f1RlOwl4meIicnQkY/tBk/wpLf4inf8L/OSdNM639kNiNkV1pqzuuR0VQSxKMCbAans5oHLggTzUNiQdCOHI8jynqlUmmXsC+k9kXn0T0qyjIdHEy4imw0synfwV1b5TrHaWyaOITJXpJVXk6hh4i+4+E5O2chzXGllex5kIxA+F/KdbYKoWpozCzFVLDkSAT8ZmtT40Xa/UlgKoJpCph2O7I2Zb/ce49CJpW1uorFUz/+epTrrwvek/mDdfjJ2iOjmHa3QTG4QZ62HcLxdbOo8ShNvObb1VbD1fE1NLgpRU721Gdx3CwXzPdJwM1TpXssq64ikjFiQtbLb3Rcg7iRrobAnXdOefbj6dNPPOde8Jizh7nUpvfeTYDWw7gNLS2HWvgRUyM7pfc7UzkPgRf4y3x226VAK1WqlM2BVToxsVJCIe02lxukN7SxCOzELlVmNl17KsdF1GttPSZ1d5x0/J52WN36ZdbBqrWw6IadIh1zqQ5qA3UBhYGkDcG+vK44xDihbOAeN/n6GZ7HU7gcwP8Am365zXsaLEEfocR8bidq8r3hNbHz+Uye03JpUgN/tRbyU/3lClstqdKlUPu1g5p6cFcoT6iXxUXS/wBEtb0QD8z6wq6w1OzEjju8JbVznqAd/wABKrqE1u3mxnjAUbvmP6M6ML2oOyfCaenYrFebAj1m6FZp22RkqhuRv8ZKsbb7Ttr90/C0yGDxOR0f6jK34WDfKYHDV83a427Pnp85lgOz5H4TTLpJWBFxqDunyWuyKJShSU71poD4hQD+UTi6ryInwwIJ/aJqUhVw6CnaqVL5wFF1JKkOQLseytrnTXnIdpL4HykpftD4kNtKin1MOL+LVHP5ASMUlF1gaaBwzoHXihLAeqkERjkGYtTX2a8FDMwH4iTPNH+8qsYG0dX3RKpjcSUWqgtTqlrm9rrZSqnddyASNwvznTeEBFNMwAOUXANwDYXAPGc5dUW0fY7Uw4vYVA1M6784JA9VX0nSUgREQE+Wn2IFjtPYdDEC1elTqi1hnQEi/wBUnUeU1jaHVVhWF6Rakfxr6NqPIzdYgQy/UriixHtqIW+h/mEkcyuXTwv5zEYPqNxb4lkqlEoq4vVDA514+zXU3IJHatY85Ps+Wl6nEDdbGESljaGHpLkp0cMi0wOWap6nQeNppYfVd30jbjrksfDQyQesfozjK20q9YUWeilNSKgKhFRELEHNYkg5r2J4SPDjl7r2F+HAG+vcRLCqlUkkeI/5l9h0t4TCVdrZCuqkE62INhbfpvlXD7fB0uD4m011lnKjkC62Nu/5zUekly/5zYk2mhU6gW4AifdkdEam06zUsMad0ANQs4GVWOW9t7eXdF+EYLo0jm5DW5Ai66c+IHhNx6PD94xVLDsMru6i19Ct+0yE7xYNpvmMoYZKbOlI3RWYKdbsFbLm37ja9+F+Mp7SWpelWpErVoNmTUbwc2hG/wB2P0OpbRLbZuLNWjTqEZS6KxB4ZlDW8r2ic211Phn2DA5s6/Af4v8A+inb/XI+p7r8pJX7QdMDalIjjhkv/wDSqPyEjI+7AusOdBK0o0d0riUbz1R7H9vtWgT7tFGrN4i6qPV7+U6NkOdQdEZ8U1tclEA9xNQn1sPSTGJAiIgIiICIiAiIgR113dJBQ2c1BXy1cQcoAOvsgR7Q9wtZf6pAFDaK2AZCSLAlWAuFFu0Cp1tpoeE37r7qH+JqOAoJb8VQ/nI0G+EeFpT6cN3yopnq0ot/ZmxsT6kS96MbbrYXEZ6DZWZHpt3o6kHzGhHeBLR20M3LqhwCVMW/tFV+yQMyhhqGJ0YEfRElvPbeGPleKmCw4FNVtw07pIvVz0Ip4hRia5LqrsFpkDKxW3ac/SG/s+szO0Og2FdCy0/ZMATekcv+nVfhM31fUAmzaAHJiTzJdrkzXn2JlquN9tkiImUf/9k="/>
          <p:cNvSpPr>
            <a:spLocks noChangeAspect="1" noChangeArrowheads="1"/>
          </p:cNvSpPr>
          <p:nvPr/>
        </p:nvSpPr>
        <p:spPr bwMode="auto">
          <a:xfrm>
            <a:off x="63500" y="-617538"/>
            <a:ext cx="184785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552" y="1772816"/>
            <a:ext cx="4032448" cy="4680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rgbClr val="FFFF00"/>
                </a:solidFill>
              </a:rPr>
              <a:t>Factores Higiénicos: </a:t>
            </a:r>
            <a:endParaRPr lang="es-ES" sz="2400" b="1" dirty="0" smtClean="0">
              <a:solidFill>
                <a:srgbClr val="FFFF00"/>
              </a:solidFill>
            </a:endParaRPr>
          </a:p>
          <a:p>
            <a:pPr algn="ctr"/>
            <a:r>
              <a:rPr lang="es-ES" sz="2200" b="1" dirty="0" smtClean="0">
                <a:solidFill>
                  <a:prstClr val="white"/>
                </a:solidFill>
              </a:rPr>
              <a:t>son </a:t>
            </a:r>
            <a:r>
              <a:rPr lang="es-ES" sz="2200" b="1" dirty="0">
                <a:solidFill>
                  <a:prstClr val="white"/>
                </a:solidFill>
              </a:rPr>
              <a:t>de valor </a:t>
            </a:r>
            <a:r>
              <a:rPr lang="es-ES" sz="2200" b="1" dirty="0" smtClean="0">
                <a:solidFill>
                  <a:prstClr val="white"/>
                </a:solidFill>
              </a:rPr>
              <a:t>externo</a:t>
            </a:r>
            <a:r>
              <a:rPr lang="es-ES" sz="2200" b="1" dirty="0">
                <a:solidFill>
                  <a:prstClr val="white"/>
                </a:solidFill>
              </a:rPr>
              <a:t>, abarcan las condiciones dentro de las cuales las personas desarrollan su trabajo. </a:t>
            </a:r>
            <a:r>
              <a:rPr lang="es-ES" sz="2200" b="1" dirty="0" smtClean="0">
                <a:solidFill>
                  <a:prstClr val="white"/>
                </a:solidFill>
              </a:rPr>
              <a:t>Por </a:t>
            </a:r>
            <a:r>
              <a:rPr lang="es-ES" sz="2200" b="1" dirty="0" err="1" smtClean="0">
                <a:solidFill>
                  <a:prstClr val="white"/>
                </a:solidFill>
              </a:rPr>
              <a:t>ejm</a:t>
            </a:r>
            <a:r>
              <a:rPr lang="es-ES" sz="2200" b="1" dirty="0" smtClean="0">
                <a:solidFill>
                  <a:prstClr val="white"/>
                </a:solidFill>
              </a:rPr>
              <a:t>: </a:t>
            </a:r>
            <a:r>
              <a:rPr lang="es-ES" sz="2200" b="1" dirty="0">
                <a:solidFill>
                  <a:prstClr val="white"/>
                </a:solidFill>
              </a:rPr>
              <a:t>el </a:t>
            </a:r>
            <a:r>
              <a:rPr lang="es-ES" sz="2200" b="1" dirty="0" smtClean="0">
                <a:solidFill>
                  <a:prstClr val="white"/>
                </a:solidFill>
              </a:rPr>
              <a:t>salario, </a:t>
            </a:r>
            <a:r>
              <a:rPr lang="es-ES" sz="2200" b="1" dirty="0">
                <a:solidFill>
                  <a:prstClr val="white"/>
                </a:solidFill>
              </a:rPr>
              <a:t>los beneficios sociales, el tipo de supervisión recibida, las condiciones físicas y ambientales del trabajo, las relaciones interpersonales etc. </a:t>
            </a:r>
            <a:r>
              <a:rPr lang="es-ES" sz="2200" b="1" dirty="0" smtClean="0">
                <a:solidFill>
                  <a:prstClr val="white"/>
                </a:solidFill>
              </a:rPr>
              <a:t>Son preventivos</a:t>
            </a:r>
            <a:r>
              <a:rPr lang="es-ES" sz="2200" b="1" dirty="0">
                <a:solidFill>
                  <a:prstClr val="white"/>
                </a:solidFill>
              </a:rPr>
              <a:t>, evitan la insatisfacción pero no provocan satisfacción.</a:t>
            </a:r>
            <a:endParaRPr lang="es-PE" sz="2200" b="1" dirty="0">
              <a:solidFill>
                <a:prstClr val="white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932040" y="1772816"/>
            <a:ext cx="3740051" cy="4680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rgbClr val="FFFF00"/>
                </a:solidFill>
              </a:rPr>
              <a:t>Factores Motivacionales: </a:t>
            </a:r>
            <a:r>
              <a:rPr lang="es-ES" sz="2200" b="1" dirty="0">
                <a:solidFill>
                  <a:prstClr val="white"/>
                </a:solidFill>
              </a:rPr>
              <a:t>son de valor interno, están relacionados con el contenido del cargo y la naturaleza de las tareas que el hombre ejecuta, están bajo el control del individuo. Estos factores involucran los sentimientos de crecimiento individual, de reconocimiento profesional y de autorrealización pero dependen del trabajo realizado por la persona. </a:t>
            </a:r>
            <a:endParaRPr lang="es-PE" sz="2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5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fonditos\CUADROS DE DIAPOS\322835166_114aba76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3240360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es-ES" sz="6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Palatino Linotype" pitchFamily="18" charset="0"/>
            </a:endParaRPr>
          </a:p>
          <a:p>
            <a:pPr marL="0" lvl="0" indent="0" algn="ctr">
              <a:buNone/>
            </a:pPr>
            <a:r>
              <a:rPr lang="es-ES" sz="19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Palatino Linotype" pitchFamily="18" charset="0"/>
              </a:rPr>
              <a:t>TEORÍA X  </a:t>
            </a:r>
          </a:p>
          <a:p>
            <a:pPr marL="0" lvl="0" indent="0" algn="ctr">
              <a:buNone/>
            </a:pPr>
            <a:r>
              <a:rPr lang="es-ES" sz="19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Palatino Linotype" pitchFamily="18" charset="0"/>
              </a:rPr>
              <a:t>&amp;</a:t>
            </a:r>
          </a:p>
          <a:p>
            <a:pPr marL="0" lvl="0" indent="0" algn="ctr">
              <a:buNone/>
            </a:pPr>
            <a:r>
              <a:rPr lang="es-ES" sz="19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Palatino Linotype" pitchFamily="18" charset="0"/>
              </a:rPr>
              <a:t>TEORÍA Y</a:t>
            </a:r>
          </a:p>
          <a:p>
            <a:pPr marL="0" lvl="0" indent="0" algn="ctr">
              <a:buNone/>
            </a:pPr>
            <a:endParaRPr lang="es-PE" sz="19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00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fonditos\CUADROS DE DIAPOS\fuzz_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8" y="-1712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eg;base64,/9j/4AAQSkZJRgABAQAAAQABAAD/2wCEAAkGBhQSEBQTEhQWFBUWGBoaEhcWFBUYGBgXGBkXGBwXFBoXHCYeGBskHBUWHy8gIygpLCwvGB4xNTEqNScrLCkBCQoKDgwOFw8PFykcHBwpKSwsLCkpKSk1MikpKSkpKSkpKSkpKSkpMCksKSk1KSwsLCkpLSwpKSkpLikpKTApKf/AABEIAIwAyAMBIgACEQEDEQH/xAAcAAEAAQUBAQAAAAAAAAAAAAAABwMEBQYIAgH/xABCEAACAQIDBAcEBwYFBQEAAAABAgADEQQSIQUxQVEGByJhcYGREzKhwUJSYnKSsfAIFBUjgtFUc6Lh8TNDU4OTJP/EABkBAQEBAQEBAAAAAAAAAAAAAAABAgMEBf/EACERAQEAAwADAAIDAQAAAAAAAAABAgMREiExBEEiUWET/9oADAMBAAIRAxEAPwCcYiICLxNC64OmTYHBBaLZa9dstMjeqjV2HLQgeLCBndq9PsBhqhp1sTTR195blmB5EKDY90pYXrH2dU93F0h94lPXOBOX6VRmJuxuTcnXUk3v433mZrZeyjUcKdbkAZhz79fjM3KRqY2ulNj9K8LijahWSo31Qdd5G4+B/OZcSBsH1e16FelUw9RVIZbEkqwJsLkjf4f8SeF3SY5zL4ueu4fX2IibYIiICIiAiIgIiICIiAiIgIiICIiAiIgJBH7QOHb99wzG+U0SF5XWoS1vxJ6CTvI668die22b7YC7Ydw9+ORuw4+Kn+mBBuysOWcKBqTYDU37gBqTN96NbOs6XHaJ0zC3G1rHdrprMB1YPkxgrNfKgIZrXy5ra92gIvyMlCls5T7FiAHUWORwytY3DAgagjUbrXtPLsye7Tr7JWQxtYJSBN7r9VS7HuVRcse6bphqmZFaxF1BsQQRcA6g7jNJxGHvlqMQCrA2O7x8ZtmyazMnaBFvdJ4j9cY0X3V/Kx/jP8X8RE9TwEREBERAREQETC9KOldDAUhVrk2JyqFALMbX7IJkWbW6/KzORhsOqIONa7N42U2Xw1gTbEhTY/X/AFcwGKwyleLUiwIF9TZr307/AEks7B6Q0MZSFXDuHS9jbeDa+VhwOu6BkoiICIiAiIgIiICa90/xiUtmYxquqexdSOZcZVA78zCbAWtOf+tzrH/fHOEwzXw6H+Yw3VnB4H6ikaczrwEJadWtSlmPs3BO9lIsw53U7x3jSb5WJSp9k63HPvnPVCqUYMrFWU3VgSCDzBGo8pK/QPpwMU6YfFm1UkCnUvlDn6r8A9vJu47/ADbNN+x9DR+RjzxvpvFFg5XUHUd4101HETelGks8Nsminu01BHHKL+u+Xs6a9fg8+7b/ANOERE6uBERAREQEREDTunONRmo4ZmUZmzuGIFwo0Avv1mq9KuiaNRtSogaHM4HAEHXnrrc8BMl06pU8TkOUXLotNrC5F7k3INiQNO7xmbwuDZKDKvasCEW/Me6Dp8p5Mr3L0+jhj46+VA+M2OabHutY24XY2Ame6s9vthdo0wp/l4h/ZVVsbFmPZYADQg/Dum24roYXpKXYpWdS2QC4GhIRu8XF7cd28X1bqy2R7fa1PeBRvVe2nuWCgcxmcC/K4nfDLrybMLjO/wBuhIiJ0cSIiAiIgIMT4TAhzry6wHpH+H0DlLrfEsN+VvdpDlcanuIHEyEVaZHpTtk4vH4jEH/uVHK/cF1QfhCzFp+u+ajNXAb17/ylfDMQ6gGzEjIb21uLa8CDYy1UA/rd4S5wVXKwzWIBDC4uARrcj8xyvKR1zsPGGrhqNRt700Y+LKCfiTL6YDoJUBwFEC4yDLYm9rHdfjbnM/MNEREBERAREQERECPOmOz1bEsqAI2RGHZ3tmazLYj6tiTyEy2FxZAIbTXTwtMntTo2tWp7UOyPlC3sGFhe2h3bzuM1raWIGFxNOhWdCais1NtVuFIBBvoDrfQ8J5s8LL2PbhsmUmLLv2gbnQ7hyFrTV+qvYpoY7H57BlFMINPccu1wBuHZUeUxe2usW2enhSGI0Na11H+UPpH7R05AzVdjdKqmDxQxFO7uwIrBrkODr2zffex7reU6ateX2ue/bjZ4z9OjokfbK63qVQD2tJkP2WDfA2M3TZm16WIXNScOONt4+8DqPOduceXq9iIkUiIgJjukeJ9ng8RUG9KNRh/SjH5TIzXesSuE2TjSf8PUH4lK/OByRRbUSo+hvKJGtvSVkq30M0y9g21HnK6NxEtL5T3SqjcoEwdWHWwtBVwuM0S4FOsPo6AAVR9WwHaG7jzk3o4IBBuDutOOEe8n3qc6VUzs8Uq+IQPSqFEWo6qwpmxQDMRcakC3K0lWJMifLxeRX2IiAiIgIiaP1mdNv3Sj7Gk1sRV90j6C8W7jpYevCBe9NesKhs+k1yKla3YpA63O7OfojjztIGx+0q20KrVMU7OwDvl1VdFBVEH0UBFgO4k3JmNxuINRrsxbXUkkk31JJO8nefES7wTFcNVe9swvflc8OWhmuJ14p44LSUje+o7tLn0lAMW3C5OgueP61vPKUsrZTwUW+9YXHwl/hEFs+7gg7uJ8900yqYZQBqb7/ha/xNpmNk1XosXpOUdWIupsdPl3G4mCxfZFIfWa3q6k/rumYwr6v98/G0qJo6C9Lv3ykVqWFen/ANQDQMOFRR37iOB8ptIkF9ENpLh8dSquSqXKuQdLOMt2+zcqT4Xk5iYynG5X2IiZUmo9bNXLsXGnnTA/E6j5zbpoPXjXy7FrD6zUlHnUU/KBzPkuO+fClxCmerzTLytTg3kZ6HZPdPrpcTw+luIgXCmV6b30MtsJTZjlUEngALnlu8xLiph2U2ZSp5MCD6EQNu2V1j4/D0lpU8Q2RbZQQrEAfRBYE5e6SL0G65BUdaGPyIzaU647KE8FqDch+0LDnaQhTqc5VVoo6+SoCARqDuI1BHdPU5p6J9YWKwLBab56P/ibVe8A7005enOb+iPT/D48ZUvTqgXak++3EqRow18eYEyrZ4lOjXVhdTcd0qQrzUcAEnQDUnkBOWOknSNsXjKuIY+81TIDwUdlB+ELOkul1QrgMURvFCpb8BnKWWxvwDf7H9d0qVUrt2dPCZjHrlwhUcfZr5XX+0waa2H2v95ndo1P5Kf5lMfn/YyoswuY3+0PhYf3mSrLYDv/AF+vCWGz6JFS3C1/XWXm0WsQQZuMqW2D2KJ5VU9CbS8p4jt1Pv8AyEtNsUycMeJGVvQg/lLXD7QV6hKnRmB7/dGh77iBspN5M/V9tn2+BS5u9P8Alvz7Puk+K2kJCpZh3ibZ1ebZ9hjVUnsVuww4ZvoN66f1RlOwl4meIicnQkY/tBk/wpLf4inf8L/OSdNM639kNiNkV1pqzuuR0VQSxKMCbAans5oHLggTzUNiQdCOHI8jynqlUmmXsC+k9kXn0T0qyjIdHEy4imw0synfwV1b5TrHaWyaOITJXpJVXk6hh4i+4+E5O2chzXGllex5kIxA+F/KdbYKoWpozCzFVLDkSAT8ZmtT40Xa/UlgKoJpCph2O7I2Zb/ce49CJpW1uorFUz/+epTrrwvek/mDdfjJ2iOjmHa3QTG4QZ62HcLxdbOo8ShNvObb1VbD1fE1NLgpRU721Gdx3CwXzPdJwM1TpXssq64ikjFiQtbLb3Rcg7iRrobAnXdOefbj6dNPPOde8Jizh7nUpvfeTYDWw7gNLS2HWvgRUyM7pfc7UzkPgRf4y3x226VAK1WqlM2BVToxsVJCIe02lxukN7SxCOzELlVmNl17KsdF1GttPSZ1d5x0/J52WN36ZdbBqrWw6IadIh1zqQ5qA3UBhYGkDcG+vK44xDihbOAeN/n6GZ7HU7gcwP8Am365zXsaLEEfocR8bidq8r3hNbHz+Uye03JpUgN/tRbyU/3lClstqdKlUPu1g5p6cFcoT6iXxUXS/wBEtb0QD8z6wq6w1OzEjju8JbVznqAd/wABKrqE1u3mxnjAUbvmP6M6ML2oOyfCaenYrFebAj1m6FZp22RkqhuRv8ZKsbb7Ttr90/C0yGDxOR0f6jK34WDfKYHDV83a427Pnp85lgOz5H4TTLpJWBFxqDunyWuyKJShSU71poD4hQD+UTi6ryInwwIJ/aJqUhVw6CnaqVL5wFF1JKkOQLseytrnTXnIdpL4HykpftD4kNtKin1MOL+LVHP5ASMUlF1gaaBwzoHXihLAeqkERjkGYtTX2a8FDMwH4iTPNH+8qsYG0dX3RKpjcSUWqgtTqlrm9rrZSqnddyASNwvznTeEBFNMwAOUXANwDYXAPGc5dUW0fY7Uw4vYVA1M6784JA9VX0nSUgREQE+Wn2IFjtPYdDEC1elTqi1hnQEi/wBUnUeU1jaHVVhWF6Rakfxr6NqPIzdYgQy/UriixHtqIW+h/mEkcyuXTwv5zEYPqNxb4lkqlEoq4vVDA514+zXU3IJHatY85Ps+Wl6nEDdbGESljaGHpLkp0cMi0wOWap6nQeNppYfVd30jbjrksfDQyQesfozjK20q9YUWeilNSKgKhFRELEHNYkg5r2J4SPDjl7r2F+HAG+vcRLCqlUkkeI/5l9h0t4TCVdrZCuqkE62INhbfpvlXD7fB0uD4m011lnKjkC62Nu/5zUekly/5zYk2mhU6gW4AifdkdEam06zUsMad0ANQs4GVWOW9t7eXdF+EYLo0jm5DW5Ai66c+IHhNx6PD94xVLDsMru6i19Ct+0yE7xYNpvmMoYZKbOlI3RWYKdbsFbLm37ja9+F+Mp7SWpelWpErVoNmTUbwc2hG/wB2P0OpbRLbZuLNWjTqEZS6KxB4ZlDW8r2ic211Phn2DA5s6/Af4v8A+inb/XI+p7r8pJX7QdMDalIjjhkv/wDSqPyEjI+7AusOdBK0o0d0riUbz1R7H9vtWgT7tFGrN4i6qPV7+U6NkOdQdEZ8U1tclEA9xNQn1sPSTGJAiIgIiICIiAiIgR113dJBQ2c1BXy1cQcoAOvsgR7Q9wtZf6pAFDaK2AZCSLAlWAuFFu0Cp1tpoeE37r7qH+JqOAoJb8VQ/nI0G+EeFpT6cN3yopnq0ot/ZmxsT6kS96MbbrYXEZ6DZWZHpt3o6kHzGhHeBLR20M3LqhwCVMW/tFV+yQMyhhqGJ0YEfRElvPbeGPleKmCw4FNVtw07pIvVz0Ip4hRia5LqrsFpkDKxW3ac/SG/s+szO0Og2FdCy0/ZMATekcv+nVfhM31fUAmzaAHJiTzJdrkzXn2JlquN9tkiImUf/9k="/>
          <p:cNvSpPr>
            <a:spLocks noChangeAspect="1" noChangeArrowheads="1"/>
          </p:cNvSpPr>
          <p:nvPr/>
        </p:nvSpPr>
        <p:spPr bwMode="auto">
          <a:xfrm>
            <a:off x="63500" y="-617538"/>
            <a:ext cx="184785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4 Multidocumento"/>
          <p:cNvSpPr/>
          <p:nvPr/>
        </p:nvSpPr>
        <p:spPr>
          <a:xfrm>
            <a:off x="2411760" y="333832"/>
            <a:ext cx="4824536" cy="1152128"/>
          </a:xfrm>
          <a:prstGeom prst="flowChartMultidocumen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u="sng" dirty="0" smtClean="0">
                <a:solidFill>
                  <a:schemeClr val="tx2"/>
                </a:solidFill>
              </a:rPr>
              <a:t>TEORÍA </a:t>
            </a:r>
            <a:r>
              <a:rPr lang="es-ES" sz="4400" b="1" u="sng" dirty="0">
                <a:solidFill>
                  <a:schemeClr val="tx2"/>
                </a:solidFill>
              </a:rPr>
              <a:t>X</a:t>
            </a:r>
            <a:r>
              <a:rPr lang="es-ES" sz="4400" dirty="0">
                <a:solidFill>
                  <a:schemeClr val="tx2"/>
                </a:solidFill>
              </a:rPr>
              <a:t> </a:t>
            </a:r>
            <a:endParaRPr lang="es-ES" sz="4400" dirty="0"/>
          </a:p>
          <a:p>
            <a:pPr algn="ctr"/>
            <a:endParaRPr lang="es-PE" dirty="0"/>
          </a:p>
        </p:txBody>
      </p:sp>
      <p:sp>
        <p:nvSpPr>
          <p:cNvPr id="6" name="5 Cerrar llave"/>
          <p:cNvSpPr/>
          <p:nvPr/>
        </p:nvSpPr>
        <p:spPr>
          <a:xfrm rot="16200000">
            <a:off x="4234407" y="-653573"/>
            <a:ext cx="720080" cy="4948138"/>
          </a:xfrm>
          <a:prstGeom prst="rightBrace">
            <a:avLst>
              <a:gd name="adj1" fmla="val 42196"/>
              <a:gd name="adj2" fmla="val 50000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6 CuadroTexto"/>
          <p:cNvSpPr txBox="1"/>
          <p:nvPr/>
        </p:nvSpPr>
        <p:spPr>
          <a:xfrm>
            <a:off x="295425" y="2180536"/>
            <a:ext cx="859705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/>
              <a:t>Es la concepción tradicional de administración, basado en convicciones erróneas e incorrectas sobre el comportamiento humano, </a:t>
            </a:r>
            <a:r>
              <a:rPr lang="es-ES" sz="2200" b="1" dirty="0" smtClean="0"/>
              <a:t>diciendo que:</a:t>
            </a:r>
            <a:endParaRPr lang="es-PE" sz="2200" b="1" dirty="0"/>
          </a:p>
          <a:p>
            <a:endParaRPr lang="es-PE" dirty="0"/>
          </a:p>
        </p:txBody>
      </p:sp>
      <p:sp>
        <p:nvSpPr>
          <p:cNvPr id="8" name="7 Rectángulo redondeado"/>
          <p:cNvSpPr/>
          <p:nvPr/>
        </p:nvSpPr>
        <p:spPr>
          <a:xfrm>
            <a:off x="295425" y="3411880"/>
            <a:ext cx="2013481" cy="3140352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1900" b="1" dirty="0" smtClean="0"/>
              <a:t>son perezosas </a:t>
            </a:r>
            <a:r>
              <a:rPr lang="es-ES" sz="1900" b="1" dirty="0"/>
              <a:t>por </a:t>
            </a:r>
            <a:r>
              <a:rPr lang="es-ES" sz="1900" b="1" dirty="0" smtClean="0"/>
              <a:t>naturaleza</a:t>
            </a:r>
            <a:r>
              <a:rPr lang="es-ES" sz="1900" b="1" dirty="0"/>
              <a:t>,</a:t>
            </a:r>
            <a:r>
              <a:rPr lang="es-ES" sz="1900" b="1" dirty="0" smtClean="0"/>
              <a:t> </a:t>
            </a:r>
            <a:r>
              <a:rPr lang="es-ES" sz="1900" b="1" dirty="0"/>
              <a:t>evitan el trabajo o trabajan lo </a:t>
            </a:r>
            <a:r>
              <a:rPr lang="es-ES" sz="1900" b="1" dirty="0" smtClean="0"/>
              <a:t>mínimo, </a:t>
            </a:r>
            <a:r>
              <a:rPr lang="es-ES" sz="1900" b="1" dirty="0"/>
              <a:t>a cambio de recompensas salariales o materiales. </a:t>
            </a:r>
            <a:endParaRPr lang="es-PE" sz="1900" b="1" dirty="0"/>
          </a:p>
          <a:p>
            <a:pPr algn="ctr"/>
            <a:endParaRPr lang="es-PE" sz="1400" b="1" dirty="0"/>
          </a:p>
        </p:txBody>
      </p:sp>
      <p:sp>
        <p:nvSpPr>
          <p:cNvPr id="10" name="9 Rectángulo redondeado"/>
          <p:cNvSpPr/>
          <p:nvPr/>
        </p:nvSpPr>
        <p:spPr>
          <a:xfrm>
            <a:off x="2433112" y="3906992"/>
            <a:ext cx="2013481" cy="286632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100" b="1" dirty="0" smtClean="0"/>
              <a:t>son dependientes, egocéntricos, y les falta visión </a:t>
            </a:r>
            <a:endParaRPr lang="es-PE" sz="2100" b="1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4644008" y="3890224"/>
            <a:ext cx="2013481" cy="286632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100" b="1" dirty="0"/>
              <a:t>buscan su seguridad y pretenden no asumir riesgos que las pongan en peligro.</a:t>
            </a:r>
            <a:endParaRPr lang="es-PE" sz="2100" b="1" dirty="0"/>
          </a:p>
          <a:p>
            <a:pPr algn="ctr"/>
            <a:endParaRPr lang="es-PE" sz="2000" b="1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6878999" y="3345991"/>
            <a:ext cx="2013481" cy="3199744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100" b="1" dirty="0"/>
              <a:t>Su dependencia las hace incapaces de autocontrol y autodisciplina</a:t>
            </a:r>
            <a:endParaRPr lang="es-PE" sz="2100" b="1" dirty="0"/>
          </a:p>
        </p:txBody>
      </p:sp>
      <p:cxnSp>
        <p:nvCxnSpPr>
          <p:cNvPr id="13" name="12 Conector recto de flecha"/>
          <p:cNvCxnSpPr/>
          <p:nvPr/>
        </p:nvCxnSpPr>
        <p:spPr>
          <a:xfrm flipV="1">
            <a:off x="2120378" y="2924944"/>
            <a:ext cx="2235598" cy="421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4824028" y="2924944"/>
            <a:ext cx="2054971" cy="4869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flipV="1">
            <a:off x="3238177" y="2924944"/>
            <a:ext cx="1355775" cy="8640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>
            <a:off x="4593952" y="2924944"/>
            <a:ext cx="986160" cy="8640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71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fonditos\CUADROS DE DIAPOS\fuzz_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eg;base64,/9j/4AAQSkZJRgABAQAAAQABAAD/2wCEAAkGBhQSEBQTEhQWFBUWGBoaEhcWFBUYGBgXGBkXGBwXFBoXHCYeGBskHBUWHy8gIygpLCwvGB4xNTEqNScrLCkBCQoKDgwOFw8PFykcHBwpKSwsLCkpKSk1MikpKSkpKSkpKSkpKSkpMCksKSk1KSwsLCkpLSwpKSkpLikpKTApKf/AABEIAIwAyAMBIgACEQEDEQH/xAAcAAEAAQUBAQAAAAAAAAAAAAAABwMEBQYIAgH/xABCEAACAQIDBAcEBwYFBQEAAAABAgADEQQSIQUxQVEGByJhcYGREzKhwUJSYnKSsfAIFBUjgtFUc6Lh8TNDU4OTJP/EABkBAQEBAQEBAAAAAAAAAAAAAAABAgMEBf/EACERAQEAAwADAAIDAQAAAAAAAAABAgMREiExBEEiUWET/9oADAMBAAIRAxEAPwCcYiICLxNC64OmTYHBBaLZa9dstMjeqjV2HLQgeLCBndq9PsBhqhp1sTTR195blmB5EKDY90pYXrH2dU93F0h94lPXOBOX6VRmJuxuTcnXUk3v433mZrZeyjUcKdbkAZhz79fjM3KRqY2ulNj9K8LijahWSo31Qdd5G4+B/OZcSBsH1e16FelUw9RVIZbEkqwJsLkjf4f8SeF3SY5zL4ueu4fX2IibYIiICIiAiIgIiICIiAiIgIiICIiAiIgJBH7QOHb99wzG+U0SF5XWoS1vxJ6CTvI668die22b7YC7Ydw9+ORuw4+Kn+mBBuysOWcKBqTYDU37gBqTN96NbOs6XHaJ0zC3G1rHdrprMB1YPkxgrNfKgIZrXy5ra92gIvyMlCls5T7FiAHUWORwytY3DAgagjUbrXtPLsye7Tr7JWQxtYJSBN7r9VS7HuVRcse6bphqmZFaxF1BsQQRcA6g7jNJxGHvlqMQCrA2O7x8ZtmyazMnaBFvdJ4j9cY0X3V/Kx/jP8X8RE9TwEREBERAREQETC9KOldDAUhVrk2JyqFALMbX7IJkWbW6/KzORhsOqIONa7N42U2Xw1gTbEhTY/X/AFcwGKwyleLUiwIF9TZr307/AEks7B6Q0MZSFXDuHS9jbeDa+VhwOu6BkoiICIiAiIgIiICa90/xiUtmYxquqexdSOZcZVA78zCbAWtOf+tzrH/fHOEwzXw6H+Yw3VnB4H6ikaczrwEJadWtSlmPs3BO9lIsw53U7x3jSb5WJSp9k63HPvnPVCqUYMrFWU3VgSCDzBGo8pK/QPpwMU6YfFm1UkCnUvlDn6r8A9vJu47/ADbNN+x9DR+RjzxvpvFFg5XUHUd4101HETelGks8Nsminu01BHHKL+u+Xs6a9fg8+7b/ANOERE6uBERAREQEREDTunONRmo4ZmUZmzuGIFwo0Avv1mq9KuiaNRtSogaHM4HAEHXnrrc8BMl06pU8TkOUXLotNrC5F7k3INiQNO7xmbwuDZKDKvasCEW/Me6Dp8p5Mr3L0+jhj46+VA+M2OabHutY24XY2Ame6s9vthdo0wp/l4h/ZVVsbFmPZYADQg/Dum24roYXpKXYpWdS2QC4GhIRu8XF7cd28X1bqy2R7fa1PeBRvVe2nuWCgcxmcC/K4nfDLrybMLjO/wBuhIiJ0cSIiAiIgIMT4TAhzry6wHpH+H0DlLrfEsN+VvdpDlcanuIHEyEVaZHpTtk4vH4jEH/uVHK/cF1QfhCzFp+u+ajNXAb17/ylfDMQ6gGzEjIb21uLa8CDYy1UA/rd4S5wVXKwzWIBDC4uARrcj8xyvKR1zsPGGrhqNRt700Y+LKCfiTL6YDoJUBwFEC4yDLYm9rHdfjbnM/MNEREBERAREQERECPOmOz1bEsqAI2RGHZ3tmazLYj6tiTyEy2FxZAIbTXTwtMntTo2tWp7UOyPlC3sGFhe2h3bzuM1raWIGFxNOhWdCais1NtVuFIBBvoDrfQ8J5s8LL2PbhsmUmLLv2gbnQ7hyFrTV+qvYpoY7H57BlFMINPccu1wBuHZUeUxe2usW2enhSGI0Na11H+UPpH7R05AzVdjdKqmDxQxFO7uwIrBrkODr2zffex7reU6ateX2ue/bjZ4z9OjokfbK63qVQD2tJkP2WDfA2M3TZm16WIXNScOONt4+8DqPOduceXq9iIkUiIgJjukeJ9ng8RUG9KNRh/SjH5TIzXesSuE2TjSf8PUH4lK/OByRRbUSo+hvKJGtvSVkq30M0y9g21HnK6NxEtL5T3SqjcoEwdWHWwtBVwuM0S4FOsPo6AAVR9WwHaG7jzk3o4IBBuDutOOEe8n3qc6VUzs8Uq+IQPSqFEWo6qwpmxQDMRcakC3K0lWJMifLxeRX2IiAiIgIiaP1mdNv3Sj7Gk1sRV90j6C8W7jpYevCBe9NesKhs+k1yKla3YpA63O7OfojjztIGx+0q20KrVMU7OwDvl1VdFBVEH0UBFgO4k3JmNxuINRrsxbXUkkk31JJO8nefES7wTFcNVe9swvflc8OWhmuJ14p44LSUje+o7tLn0lAMW3C5OgueP61vPKUsrZTwUW+9YXHwl/hEFs+7gg7uJ8900yqYZQBqb7/ha/xNpmNk1XosXpOUdWIupsdPl3G4mCxfZFIfWa3q6k/rumYwr6v98/G0qJo6C9Lv3ykVqWFen/ANQDQMOFRR37iOB8ptIkF9ENpLh8dSquSqXKuQdLOMt2+zcqT4Xk5iYynG5X2IiZUmo9bNXLsXGnnTA/E6j5zbpoPXjXy7FrD6zUlHnUU/KBzPkuO+fClxCmerzTLytTg3kZ6HZPdPrpcTw+luIgXCmV6b30MtsJTZjlUEngALnlu8xLiph2U2ZSp5MCD6EQNu2V1j4/D0lpU8Q2RbZQQrEAfRBYE5e6SL0G65BUdaGPyIzaU647KE8FqDch+0LDnaQhTqc5VVoo6+SoCARqDuI1BHdPU5p6J9YWKwLBab56P/ibVe8A7005enOb+iPT/D48ZUvTqgXak++3EqRow18eYEyrZ4lOjXVhdTcd0qQrzUcAEnQDUnkBOWOknSNsXjKuIY+81TIDwUdlB+ELOkul1QrgMURvFCpb8BnKWWxvwDf7H9d0qVUrt2dPCZjHrlwhUcfZr5XX+0waa2H2v95ndo1P5Kf5lMfn/YyoswuY3+0PhYf3mSrLYDv/AF+vCWGz6JFS3C1/XWXm0WsQQZuMqW2D2KJ5VU9CbS8p4jt1Pv8AyEtNsUycMeJGVvQg/lLXD7QV6hKnRmB7/dGh77iBspN5M/V9tn2+BS5u9P8Alvz7Puk+K2kJCpZh3ibZ1ebZ9hjVUnsVuww4ZvoN66f1RlOwl4meIicnQkY/tBk/wpLf4inf8L/OSdNM639kNiNkV1pqzuuR0VQSxKMCbAans5oHLggTzUNiQdCOHI8jynqlUmmXsC+k9kXn0T0qyjIdHEy4imw0synfwV1b5TrHaWyaOITJXpJVXk6hh4i+4+E5O2chzXGllex5kIxA+F/KdbYKoWpozCzFVLDkSAT8ZmtT40Xa/UlgKoJpCph2O7I2Zb/ce49CJpW1uorFUz/+epTrrwvek/mDdfjJ2iOjmHa3QTG4QZ62HcLxdbOo8ShNvObb1VbD1fE1NLgpRU721Gdx3CwXzPdJwM1TpXssq64ikjFiQtbLb3Rcg7iRrobAnXdOefbj6dNPPOde8Jizh7nUpvfeTYDWw7gNLS2HWvgRUyM7pfc7UzkPgRf4y3x226VAK1WqlM2BVToxsVJCIe02lxukN7SxCOzELlVmNl17KsdF1GttPSZ1d5x0/J52WN36ZdbBqrWw6IadIh1zqQ5qA3UBhYGkDcG+vK44xDihbOAeN/n6GZ7HU7gcwP8Am365zXsaLEEfocR8bidq8r3hNbHz+Uye03JpUgN/tRbyU/3lClstqdKlUPu1g5p6cFcoT6iXxUXS/wBEtb0QD8z6wq6w1OzEjju8JbVznqAd/wABKrqE1u3mxnjAUbvmP6M6ML2oOyfCaenYrFebAj1m6FZp22RkqhuRv8ZKsbb7Ttr90/C0yGDxOR0f6jK34WDfKYHDV83a427Pnp85lgOz5H4TTLpJWBFxqDunyWuyKJShSU71poD4hQD+UTi6ryInwwIJ/aJqUhVw6CnaqVL5wFF1JKkOQLseytrnTXnIdpL4HykpftD4kNtKin1MOL+LVHP5ASMUlF1gaaBwzoHXihLAeqkERjkGYtTX2a8FDMwH4iTPNH+8qsYG0dX3RKpjcSUWqgtTqlrm9rrZSqnddyASNwvznTeEBFNMwAOUXANwDYXAPGc5dUW0fY7Uw4vYVA1M6784JA9VX0nSUgREQE+Wn2IFjtPYdDEC1elTqi1hnQEi/wBUnUeU1jaHVVhWF6Rakfxr6NqPIzdYgQy/UriixHtqIW+h/mEkcyuXTwv5zEYPqNxb4lkqlEoq4vVDA514+zXU3IJHatY85Ps+Wl6nEDdbGESljaGHpLkp0cMi0wOWap6nQeNppYfVd30jbjrksfDQyQesfozjK20q9YUWeilNSKgKhFRELEHNYkg5r2J4SPDjl7r2F+HAG+vcRLCqlUkkeI/5l9h0t4TCVdrZCuqkE62INhbfpvlXD7fB0uD4m011lnKjkC62Nu/5zUekly/5zYk2mhU6gW4AifdkdEam06zUsMad0ANQs4GVWOW9t7eXdF+EYLo0jm5DW5Ai66c+IHhNx6PD94xVLDsMru6i19Ct+0yE7xYNpvmMoYZKbOlI3RWYKdbsFbLm37ja9+F+Mp7SWpelWpErVoNmTUbwc2hG/wB2P0OpbRLbZuLNWjTqEZS6KxB4ZlDW8r2ic211Phn2DA5s6/Af4v8A+inb/XI+p7r8pJX7QdMDalIjjhkv/wDSqPyEjI+7AusOdBK0o0d0riUbz1R7H9vtWgT7tFGrN4i6qPV7+U6NkOdQdEZ8U1tclEA9xNQn1sPSTGJAiIgIiICIiAiIgR113dJBQ2c1BXy1cQcoAOvsgR7Q9wtZf6pAFDaK2AZCSLAlWAuFFu0Cp1tpoeE37r7qH+JqOAoJb8VQ/nI0G+EeFpT6cN3yopnq0ot/ZmxsT6kS96MbbrYXEZ6DZWZHpt3o6kHzGhHeBLR20M3LqhwCVMW/tFV+yQMyhhqGJ0YEfRElvPbeGPleKmCw4FNVtw07pIvVz0Ip4hRia5LqrsFpkDKxW3ac/SG/s+szO0Og2FdCy0/ZMATekcv+nVfhM31fUAmzaAHJiTzJdrkzXn2JlquN9tkiImUf/9k="/>
          <p:cNvSpPr>
            <a:spLocks noChangeAspect="1" noChangeArrowheads="1"/>
          </p:cNvSpPr>
          <p:nvPr/>
        </p:nvSpPr>
        <p:spPr bwMode="auto">
          <a:xfrm>
            <a:off x="63500" y="-617538"/>
            <a:ext cx="184785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6 Cinta hacia abajo"/>
          <p:cNvSpPr/>
          <p:nvPr/>
        </p:nvSpPr>
        <p:spPr>
          <a:xfrm>
            <a:off x="683568" y="1412776"/>
            <a:ext cx="7992888" cy="4536504"/>
          </a:xfrm>
          <a:prstGeom prst="ribbon">
            <a:avLst>
              <a:gd name="adj1" fmla="val 10490"/>
              <a:gd name="adj2" fmla="val 65869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La teoría X refleja un estilo de administración rígido y autocrático que hace que las personas trabajen dentro de esquemas y estándares planeados y organizados, tomando en cuenta el alcance de los objetivos de la organización. Se visualiza a las personas como meros recursos o medios de producción. </a:t>
            </a:r>
            <a:endParaRPr lang="es-PE" sz="2400" b="1" dirty="0"/>
          </a:p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7589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4800" dirty="0"/>
              <a:t>Esta teoría se basa igualmente en nuevas posiciones de la motivación humana, propuestas por Herzberg, Maslow, y Mac </a:t>
            </a:r>
            <a:r>
              <a:rPr lang="es-ES" sz="4800" dirty="0" smtClean="0"/>
              <a:t>Gregor.</a:t>
            </a: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378563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fonditos\CUADROS DE DIAPOS\fuzz_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eg;base64,/9j/4AAQSkZJRgABAQAAAQABAAD/2wCEAAkGBhQSEBQTEhQWFBUWGBoaEhcWFBUYGBgXGBkXGBwXFBoXHCYeGBskHBUWHy8gIygpLCwvGB4xNTEqNScrLCkBCQoKDgwOFw8PFykcHBwpKSwsLCkpKSk1MikpKSkpKSkpKSkpKSkpMCksKSk1KSwsLCkpLSwpKSkpLikpKTApKf/AABEIAIwAyAMBIgACEQEDEQH/xAAcAAEAAQUBAQAAAAAAAAAAAAAABwMEBQYIAgH/xABCEAACAQIDBAcEBwYFBQEAAAABAgADEQQSIQUxQVEGByJhcYGREzKhwUJSYnKSsfAIFBUjgtFUc6Lh8TNDU4OTJP/EABkBAQEBAQEBAAAAAAAAAAAAAAABAgMEBf/EACERAQEAAwADAAIDAQAAAAAAAAABAgMREiExBEEiUWET/9oADAMBAAIRAxEAPwCcYiICLxNC64OmTYHBBaLZa9dstMjeqjV2HLQgeLCBndq9PsBhqhp1sTTR195blmB5EKDY90pYXrH2dU93F0h94lPXOBOX6VRmJuxuTcnXUk3v433mZrZeyjUcKdbkAZhz79fjM3KRqY2ulNj9K8LijahWSo31Qdd5G4+B/OZcSBsH1e16FelUw9RVIZbEkqwJsLkjf4f8SeF3SY5zL4ueu4fX2IibYIiICIiAiIgIiICIiAiIgIiICIiAiIgJBH7QOHb99wzG+U0SF5XWoS1vxJ6CTvI668die22b7YC7Ydw9+ORuw4+Kn+mBBuysOWcKBqTYDU37gBqTN96NbOs6XHaJ0zC3G1rHdrprMB1YPkxgrNfKgIZrXy5ra92gIvyMlCls5T7FiAHUWORwytY3DAgagjUbrXtPLsye7Tr7JWQxtYJSBN7r9VS7HuVRcse6bphqmZFaxF1BsQQRcA6g7jNJxGHvlqMQCrA2O7x8ZtmyazMnaBFvdJ4j9cY0X3V/Kx/jP8X8RE9TwEREBERAREQETC9KOldDAUhVrk2JyqFALMbX7IJkWbW6/KzORhsOqIONa7N42U2Xw1gTbEhTY/X/AFcwGKwyleLUiwIF9TZr307/AEks7B6Q0MZSFXDuHS9jbeDa+VhwOu6BkoiICIiAiIgIiICa90/xiUtmYxquqexdSOZcZVA78zCbAWtOf+tzrH/fHOEwzXw6H+Yw3VnB4H6ikaczrwEJadWtSlmPs3BO9lIsw53U7x3jSb5WJSp9k63HPvnPVCqUYMrFWU3VgSCDzBGo8pK/QPpwMU6YfFm1UkCnUvlDn6r8A9vJu47/ADbNN+x9DR+RjzxvpvFFg5XUHUd4101HETelGks8Nsminu01BHHKL+u+Xs6a9fg8+7b/ANOERE6uBERAREQEREDTunONRmo4ZmUZmzuGIFwo0Avv1mq9KuiaNRtSogaHM4HAEHXnrrc8BMl06pU8TkOUXLotNrC5F7k3INiQNO7xmbwuDZKDKvasCEW/Me6Dp8p5Mr3L0+jhj46+VA+M2OabHutY24XY2Ame6s9vthdo0wp/l4h/ZVVsbFmPZYADQg/Dum24roYXpKXYpWdS2QC4GhIRu8XF7cd28X1bqy2R7fa1PeBRvVe2nuWCgcxmcC/K4nfDLrybMLjO/wBuhIiJ0cSIiAiIgIMT4TAhzry6wHpH+H0DlLrfEsN+VvdpDlcanuIHEyEVaZHpTtk4vH4jEH/uVHK/cF1QfhCzFp+u+ajNXAb17/ylfDMQ6gGzEjIb21uLa8CDYy1UA/rd4S5wVXKwzWIBDC4uARrcj8xyvKR1zsPGGrhqNRt700Y+LKCfiTL6YDoJUBwFEC4yDLYm9rHdfjbnM/MNEREBERAREQERECPOmOz1bEsqAI2RGHZ3tmazLYj6tiTyEy2FxZAIbTXTwtMntTo2tWp7UOyPlC3sGFhe2h3bzuM1raWIGFxNOhWdCais1NtVuFIBBvoDrfQ8J5s8LL2PbhsmUmLLv2gbnQ7hyFrTV+qvYpoY7H57BlFMINPccu1wBuHZUeUxe2usW2enhSGI0Na11H+UPpH7R05AzVdjdKqmDxQxFO7uwIrBrkODr2zffex7reU6ateX2ue/bjZ4z9OjokfbK63qVQD2tJkP2WDfA2M3TZm16WIXNScOONt4+8DqPOduceXq9iIkUiIgJjukeJ9ng8RUG9KNRh/SjH5TIzXesSuE2TjSf8PUH4lK/OByRRbUSo+hvKJGtvSVkq30M0y9g21HnK6NxEtL5T3SqjcoEwdWHWwtBVwuM0S4FOsPo6AAVR9WwHaG7jzk3o4IBBuDutOOEe8n3qc6VUzs8Uq+IQPSqFEWo6qwpmxQDMRcakC3K0lWJMifLxeRX2IiAiIgIiaP1mdNv3Sj7Gk1sRV90j6C8W7jpYevCBe9NesKhs+k1yKla3YpA63O7OfojjztIGx+0q20KrVMU7OwDvl1VdFBVEH0UBFgO4k3JmNxuINRrsxbXUkkk31JJO8nefES7wTFcNVe9swvflc8OWhmuJ14p44LSUje+o7tLn0lAMW3C5OgueP61vPKUsrZTwUW+9YXHwl/hEFs+7gg7uJ8900yqYZQBqb7/ha/xNpmNk1XosXpOUdWIupsdPl3G4mCxfZFIfWa3q6k/rumYwr6v98/G0qJo6C9Lv3ykVqWFen/ANQDQMOFRR37iOB8ptIkF9ENpLh8dSquSqXKuQdLOMt2+zcqT4Xk5iYynG5X2IiZUmo9bNXLsXGnnTA/E6j5zbpoPXjXy7FrD6zUlHnUU/KBzPkuO+fClxCmerzTLytTg3kZ6HZPdPrpcTw+luIgXCmV6b30MtsJTZjlUEngALnlu8xLiph2U2ZSp5MCD6EQNu2V1j4/D0lpU8Q2RbZQQrEAfRBYE5e6SL0G65BUdaGPyIzaU647KE8FqDch+0LDnaQhTqc5VVoo6+SoCARqDuI1BHdPU5p6J9YWKwLBab56P/ibVe8A7005enOb+iPT/D48ZUvTqgXak++3EqRow18eYEyrZ4lOjXVhdTcd0qQrzUcAEnQDUnkBOWOknSNsXjKuIY+81TIDwUdlB+ELOkul1QrgMURvFCpb8BnKWWxvwDf7H9d0qVUrt2dPCZjHrlwhUcfZr5XX+0waa2H2v95ndo1P5Kf5lMfn/YyoswuY3+0PhYf3mSrLYDv/AF+vCWGz6JFS3C1/XWXm0WsQQZuMqW2D2KJ5VU9CbS8p4jt1Pv8AyEtNsUycMeJGVvQg/lLXD7QV6hKnRmB7/dGh77iBspN5M/V9tn2+BS5u9P8Alvz7Puk+K2kJCpZh3ibZ1ebZ9hjVUnsVuww4ZvoN66f1RlOwl4meIicnQkY/tBk/wpLf4inf8L/OSdNM639kNiNkV1pqzuuR0VQSxKMCbAans5oHLggTzUNiQdCOHI8jynqlUmmXsC+k9kXn0T0qyjIdHEy4imw0synfwV1b5TrHaWyaOITJXpJVXk6hh4i+4+E5O2chzXGllex5kIxA+F/KdbYKoWpozCzFVLDkSAT8ZmtT40Xa/UlgKoJpCph2O7I2Zb/ce49CJpW1uorFUz/+epTrrwvek/mDdfjJ2iOjmHa3QTG4QZ62HcLxdbOo8ShNvObb1VbD1fE1NLgpRU721Gdx3CwXzPdJwM1TpXssq64ikjFiQtbLb3Rcg7iRrobAnXdOefbj6dNPPOde8Jizh7nUpvfeTYDWw7gNLS2HWvgRUyM7pfc7UzkPgRf4y3x226VAK1WqlM2BVToxsVJCIe02lxukN7SxCOzELlVmNl17KsdF1GttPSZ1d5x0/J52WN36ZdbBqrWw6IadIh1zqQ5qA3UBhYGkDcG+vK44xDihbOAeN/n6GZ7HU7gcwP8Am365zXsaLEEfocR8bidq8r3hNbHz+Uye03JpUgN/tRbyU/3lClstqdKlUPu1g5p6cFcoT6iXxUXS/wBEtb0QD8z6wq6w1OzEjju8JbVznqAd/wABKrqE1u3mxnjAUbvmP6M6ML2oOyfCaenYrFebAj1m6FZp22RkqhuRv8ZKsbb7Ttr90/C0yGDxOR0f6jK34WDfKYHDV83a427Pnp85lgOz5H4TTLpJWBFxqDunyWuyKJShSU71poD4hQD+UTi6ryInwwIJ/aJqUhVw6CnaqVL5wFF1JKkOQLseytrnTXnIdpL4HykpftD4kNtKin1MOL+LVHP5ASMUlF1gaaBwzoHXihLAeqkERjkGYtTX2a8FDMwH4iTPNH+8qsYG0dX3RKpjcSUWqgtTqlrm9rrZSqnddyASNwvznTeEBFNMwAOUXANwDYXAPGc5dUW0fY7Uw4vYVA1M6784JA9VX0nSUgREQE+Wn2IFjtPYdDEC1elTqi1hnQEi/wBUnUeU1jaHVVhWF6Rakfxr6NqPIzdYgQy/UriixHtqIW+h/mEkcyuXTwv5zEYPqNxb4lkqlEoq4vVDA514+zXU3IJHatY85Ps+Wl6nEDdbGESljaGHpLkp0cMi0wOWap6nQeNppYfVd30jbjrksfDQyQesfozjK20q9YUWeilNSKgKhFRELEHNYkg5r2J4SPDjl7r2F+HAG+vcRLCqlUkkeI/5l9h0t4TCVdrZCuqkE62INhbfpvlXD7fB0uD4m011lnKjkC62Nu/5zUekly/5zYk2mhU6gW4AifdkdEam06zUsMad0ANQs4GVWOW9t7eXdF+EYLo0jm5DW5Ai66c+IHhNx6PD94xVLDsMru6i19Ct+0yE7xYNpvmMoYZKbOlI3RWYKdbsFbLm37ja9+F+Mp7SWpelWpErVoNmTUbwc2hG/wB2P0OpbRLbZuLNWjTqEZS6KxB4ZlDW8r2ic211Phn2DA5s6/Af4v8A+inb/XI+p7r8pJX7QdMDalIjjhkv/wDSqPyEjI+7AusOdBK0o0d0riUbz1R7H9vtWgT7tFGrN4i6qPV7+U6NkOdQdEZ8U1tclEA9xNQn1sPSTGJAiIgIiICIiAiIgR113dJBQ2c1BXy1cQcoAOvsgR7Q9wtZf6pAFDaK2AZCSLAlWAuFFu0Cp1tpoeE37r7qH+JqOAoJb8VQ/nI0G+EeFpT6cN3yopnq0ot/ZmxsT6kS96MbbrYXEZ6DZWZHpt3o6kHzGhHeBLR20M3LqhwCVMW/tFV+yQMyhhqGJ0YEfRElvPbeGPleKmCw4FNVtw07pIvVz0Ip4hRia5LqrsFpkDKxW3ac/SG/s+szO0Og2FdCy0/ZMATekcv+nVfhM31fUAmzaAHJiTzJdrkzXn2JlquN9tkiImUf/9k="/>
          <p:cNvSpPr>
            <a:spLocks noChangeAspect="1" noChangeArrowheads="1"/>
          </p:cNvSpPr>
          <p:nvPr/>
        </p:nvSpPr>
        <p:spPr bwMode="auto">
          <a:xfrm>
            <a:off x="63500" y="-617538"/>
            <a:ext cx="184785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5 Llamada de nube"/>
          <p:cNvSpPr/>
          <p:nvPr/>
        </p:nvSpPr>
        <p:spPr>
          <a:xfrm>
            <a:off x="63500" y="404664"/>
            <a:ext cx="2564284" cy="1728192"/>
          </a:xfrm>
          <a:prstGeom prst="cloudCallout">
            <a:avLst>
              <a:gd name="adj1" fmla="val 57289"/>
              <a:gd name="adj2" fmla="val 50132"/>
            </a:avLst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err="1" smtClean="0"/>
              <a:t>Característi</a:t>
            </a:r>
            <a:endParaRPr lang="es-PE" sz="2400" dirty="0" smtClean="0"/>
          </a:p>
          <a:p>
            <a:pPr algn="ctr"/>
            <a:r>
              <a:rPr lang="es-PE" sz="2800" dirty="0" smtClean="0"/>
              <a:t>   de la    Teoría X</a:t>
            </a:r>
            <a:endParaRPr lang="es-PE" sz="2800" dirty="0"/>
          </a:p>
        </p:txBody>
      </p:sp>
      <p:sp>
        <p:nvSpPr>
          <p:cNvPr id="7" name="6 Rectángulo"/>
          <p:cNvSpPr/>
          <p:nvPr/>
        </p:nvSpPr>
        <p:spPr>
          <a:xfrm>
            <a:off x="362328" y="677863"/>
            <a:ext cx="2121439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smtClean="0"/>
              <a:t>Características</a:t>
            </a:r>
            <a:endParaRPr lang="es-PE" sz="2400" b="1" dirty="0"/>
          </a:p>
        </p:txBody>
      </p:sp>
      <p:cxnSp>
        <p:nvCxnSpPr>
          <p:cNvPr id="11" name="10 Conector recto de flecha"/>
          <p:cNvCxnSpPr/>
          <p:nvPr/>
        </p:nvCxnSpPr>
        <p:spPr>
          <a:xfrm flipV="1">
            <a:off x="2928238" y="1589932"/>
            <a:ext cx="1584176" cy="5429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2843808" y="2276873"/>
            <a:ext cx="1756891" cy="23762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2928238" y="2276872"/>
            <a:ext cx="135573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H="1">
            <a:off x="2545332" y="2318945"/>
            <a:ext cx="284386" cy="15671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19 Rectángulo redondeado"/>
          <p:cNvSpPr/>
          <p:nvPr/>
        </p:nvSpPr>
        <p:spPr>
          <a:xfrm>
            <a:off x="4599802" y="404664"/>
            <a:ext cx="3932638" cy="1872209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D</a:t>
            </a:r>
            <a:r>
              <a:rPr lang="es-ES" sz="2000" b="1" dirty="0" smtClean="0"/>
              <a:t>ebe </a:t>
            </a:r>
            <a:r>
              <a:rPr lang="es-ES" sz="2000" b="1" dirty="0"/>
              <a:t>promover la organización de los recursos de la empresa (dinero, materiales, maquinarias y personas) en el interés exclusivo de sus objetivos económicos. </a:t>
            </a:r>
            <a:endParaRPr lang="es-PE" sz="1400" b="1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4600699" y="2581491"/>
            <a:ext cx="3932638" cy="1512586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2000" b="1" dirty="0"/>
              <a:t>D</a:t>
            </a:r>
            <a:r>
              <a:rPr lang="es-ES" sz="2000" b="1" dirty="0" smtClean="0"/>
              <a:t>irige </a:t>
            </a:r>
            <a:r>
              <a:rPr lang="es-ES" sz="2000" b="1" dirty="0"/>
              <a:t>los esfuerzos de las </a:t>
            </a:r>
            <a:r>
              <a:rPr lang="es-ES" sz="2000" b="1" dirty="0" smtClean="0"/>
              <a:t>personas: incentiva, controla </a:t>
            </a:r>
            <a:r>
              <a:rPr lang="es-ES" sz="2000" b="1" dirty="0"/>
              <a:t>sus acciones y </a:t>
            </a:r>
            <a:r>
              <a:rPr lang="es-ES" sz="2000" b="1" dirty="0" smtClean="0"/>
              <a:t>modifica sus conductas </a:t>
            </a:r>
            <a:r>
              <a:rPr lang="es-ES" sz="2000" b="1" dirty="0"/>
              <a:t>para atender a las necesidades de la empresa.</a:t>
            </a:r>
            <a:endParaRPr lang="es-PE" sz="2000" b="1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4740104" y="4437113"/>
            <a:ext cx="3932638" cy="1728192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000" b="1" dirty="0"/>
              <a:t>Persuade, recompensa, sanciona, coacciona y controla las actividades de las personas, en función de los objetivos de la empresa. </a:t>
            </a:r>
            <a:endParaRPr lang="es-PE" sz="20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517448" y="4094077"/>
            <a:ext cx="3766520" cy="2154058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" sz="2000" b="1" dirty="0" smtClean="0"/>
          </a:p>
          <a:p>
            <a:pPr lvl="0" algn="ctr"/>
            <a:r>
              <a:rPr lang="es-ES" sz="2000" b="1" dirty="0" smtClean="0"/>
              <a:t>La </a:t>
            </a:r>
            <a:r>
              <a:rPr lang="es-ES" sz="2000" b="1" dirty="0"/>
              <a:t>empresa debe utilizar la remuneración como un medio de recompensa (para el buen trabajador) o de sanción (para el empleado que no se dedique suficientemente a la realización de su tarea</a:t>
            </a:r>
            <a:r>
              <a:rPr lang="es-ES" sz="2000" b="1" dirty="0" smtClean="0"/>
              <a:t>).</a:t>
            </a:r>
          </a:p>
          <a:p>
            <a:pPr algn="ctr"/>
            <a:endParaRPr lang="es-PE" sz="1400" b="1" dirty="0"/>
          </a:p>
        </p:txBody>
      </p:sp>
    </p:spTree>
    <p:extLst>
      <p:ext uri="{BB962C8B-B14F-4D97-AF65-F5344CB8AC3E}">
        <p14:creationId xmlns:p14="http://schemas.microsoft.com/office/powerpoint/2010/main" val="213796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fonditos\CUADROS DE DIAPOS\fuzz_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4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eg;base64,/9j/4AAQSkZJRgABAQAAAQABAAD/2wCEAAkGBhQSEBQTEhQWFBUWGBoaEhcWFBUYGBgXGBkXGBwXFBoXHCYeGBskHBUWHy8gIygpLCwvGB4xNTEqNScrLCkBCQoKDgwOFw8PFykcHBwpKSwsLCkpKSk1MikpKSkpKSkpKSkpKSkpMCksKSk1KSwsLCkpLSwpKSkpLikpKTApKf/AABEIAIwAyAMBIgACEQEDEQH/xAAcAAEAAQUBAQAAAAAAAAAAAAAABwMEBQYIAgH/xABCEAACAQIDBAcEBwYFBQEAAAABAgADEQQSIQUxQVEGByJhcYGREzKhwUJSYnKSsfAIFBUjgtFUc6Lh8TNDU4OTJP/EABkBAQEBAQEBAAAAAAAAAAAAAAABAgMEBf/EACERAQEAAwADAAIDAQAAAAAAAAABAgMREiExBEEiUWET/9oADAMBAAIRAxEAPwCcYiICLxNC64OmTYHBBaLZa9dstMjeqjV2HLQgeLCBndq9PsBhqhp1sTTR195blmB5EKDY90pYXrH2dU93F0h94lPXOBOX6VRmJuxuTcnXUk3v433mZrZeyjUcKdbkAZhz79fjM3KRqY2ulNj9K8LijahWSo31Qdd5G4+B/OZcSBsH1e16FelUw9RVIZbEkqwJsLkjf4f8SeF3SY5zL4ueu4fX2IibYIiICIiAiIgIiICIiAiIgIiICIiAiIgJBH7QOHb99wzG+U0SF5XWoS1vxJ6CTvI668die22b7YC7Ydw9+ORuw4+Kn+mBBuysOWcKBqTYDU37gBqTN96NbOs6XHaJ0zC3G1rHdrprMB1YPkxgrNfKgIZrXy5ra92gIvyMlCls5T7FiAHUWORwytY3DAgagjUbrXtPLsye7Tr7JWQxtYJSBN7r9VS7HuVRcse6bphqmZFaxF1BsQQRcA6g7jNJxGHvlqMQCrA2O7x8ZtmyazMnaBFvdJ4j9cY0X3V/Kx/jP8X8RE9TwEREBERAREQETC9KOldDAUhVrk2JyqFALMbX7IJkWbW6/KzORhsOqIONa7N42U2Xw1gTbEhTY/X/AFcwGKwyleLUiwIF9TZr307/AEks7B6Q0MZSFXDuHS9jbeDa+VhwOu6BkoiICIiAiIgIiICa90/xiUtmYxquqexdSOZcZVA78zCbAWtOf+tzrH/fHOEwzXw6H+Yw3VnB4H6ikaczrwEJadWtSlmPs3BO9lIsw53U7x3jSb5WJSp9k63HPvnPVCqUYMrFWU3VgSCDzBGo8pK/QPpwMU6YfFm1UkCnUvlDn6r8A9vJu47/ADbNN+x9DR+RjzxvpvFFg5XUHUd4101HETelGks8Nsminu01BHHKL+u+Xs6a9fg8+7b/ANOERE6uBERAREQEREDTunONRmo4ZmUZmzuGIFwo0Avv1mq9KuiaNRtSogaHM4HAEHXnrrc8BMl06pU8TkOUXLotNrC5F7k3INiQNO7xmbwuDZKDKvasCEW/Me6Dp8p5Mr3L0+jhj46+VA+M2OabHutY24XY2Ame6s9vthdo0wp/l4h/ZVVsbFmPZYADQg/Dum24roYXpKXYpWdS2QC4GhIRu8XF7cd28X1bqy2R7fa1PeBRvVe2nuWCgcxmcC/K4nfDLrybMLjO/wBuhIiJ0cSIiAiIgIMT4TAhzry6wHpH+H0DlLrfEsN+VvdpDlcanuIHEyEVaZHpTtk4vH4jEH/uVHK/cF1QfhCzFp+u+ajNXAb17/ylfDMQ6gGzEjIb21uLa8CDYy1UA/rd4S5wVXKwzWIBDC4uARrcj8xyvKR1zsPGGrhqNRt700Y+LKCfiTL6YDoJUBwFEC4yDLYm9rHdfjbnM/MNEREBERAREQERECPOmOz1bEsqAI2RGHZ3tmazLYj6tiTyEy2FxZAIbTXTwtMntTo2tWp7UOyPlC3sGFhe2h3bzuM1raWIGFxNOhWdCais1NtVuFIBBvoDrfQ8J5s8LL2PbhsmUmLLv2gbnQ7hyFrTV+qvYpoY7H57BlFMINPccu1wBuHZUeUxe2usW2enhSGI0Na11H+UPpH7R05AzVdjdKqmDxQxFO7uwIrBrkODr2zffex7reU6ateX2ue/bjZ4z9OjokfbK63qVQD2tJkP2WDfA2M3TZm16WIXNScOONt4+8DqPOduceXq9iIkUiIgJjukeJ9ng8RUG9KNRh/SjH5TIzXesSuE2TjSf8PUH4lK/OByRRbUSo+hvKJGtvSVkq30M0y9g21HnK6NxEtL5T3SqjcoEwdWHWwtBVwuM0S4FOsPo6AAVR9WwHaG7jzk3o4IBBuDutOOEe8n3qc6VUzs8Uq+IQPSqFEWo6qwpmxQDMRcakC3K0lWJMifLxeRX2IiAiIgIiaP1mdNv3Sj7Gk1sRV90j6C8W7jpYevCBe9NesKhs+k1yKla3YpA63O7OfojjztIGx+0q20KrVMU7OwDvl1VdFBVEH0UBFgO4k3JmNxuINRrsxbXUkkk31JJO8nefES7wTFcNVe9swvflc8OWhmuJ14p44LSUje+o7tLn0lAMW3C5OgueP61vPKUsrZTwUW+9YXHwl/hEFs+7gg7uJ8900yqYZQBqb7/ha/xNpmNk1XosXpOUdWIupsdPl3G4mCxfZFIfWa3q6k/rumYwr6v98/G0qJo6C9Lv3ykVqWFen/ANQDQMOFRR37iOB8ptIkF9ENpLh8dSquSqXKuQdLOMt2+zcqT4Xk5iYynG5X2IiZUmo9bNXLsXGnnTA/E6j5zbpoPXjXy7FrD6zUlHnUU/KBzPkuO+fClxCmerzTLytTg3kZ6HZPdPrpcTw+luIgXCmV6b30MtsJTZjlUEngALnlu8xLiph2U2ZSp5MCD6EQNu2V1j4/D0lpU8Q2RbZQQrEAfRBYE5e6SL0G65BUdaGPyIzaU647KE8FqDch+0LDnaQhTqc5VVoo6+SoCARqDuI1BHdPU5p6J9YWKwLBab56P/ibVe8A7005enOb+iPT/D48ZUvTqgXak++3EqRow18eYEyrZ4lOjXVhdTcd0qQrzUcAEnQDUnkBOWOknSNsXjKuIY+81TIDwUdlB+ELOkul1QrgMURvFCpb8BnKWWxvwDf7H9d0qVUrt2dPCZjHrlwhUcfZr5XX+0waa2H2v95ndo1P5Kf5lMfn/YyoswuY3+0PhYf3mSrLYDv/AF+vCWGz6JFS3C1/XWXm0WsQQZuMqW2D2KJ5VU9CbS8p4jt1Pv8AyEtNsUycMeJGVvQg/lLXD7QV6hKnRmB7/dGh77iBspN5M/V9tn2+BS5u9P8Alvz7Puk+K2kJCpZh3ibZ1ebZ9hjVUnsVuww4ZvoN66f1RlOwl4meIicnQkY/tBk/wpLf4inf8L/OSdNM639kNiNkV1pqzuuR0VQSxKMCbAans5oHLggTzUNiQdCOHI8jynqlUmmXsC+k9kXn0T0qyjIdHEy4imw0synfwV1b5TrHaWyaOITJXpJVXk6hh4i+4+E5O2chzXGllex5kIxA+F/KdbYKoWpozCzFVLDkSAT8ZmtT40Xa/UlgKoJpCph2O7I2Zb/ce49CJpW1uorFUz/+epTrrwvek/mDdfjJ2iOjmHa3QTG4QZ62HcLxdbOo8ShNvObb1VbD1fE1NLgpRU721Gdx3CwXzPdJwM1TpXssq64ikjFiQtbLb3Rcg7iRrobAnXdOefbj6dNPPOde8Jizh7nUpvfeTYDWw7gNLS2HWvgRUyM7pfc7UzkPgRf4y3x226VAK1WqlM2BVToxsVJCIe02lxukN7SxCOzELlVmNl17KsdF1GttPSZ1d5x0/J52WN36ZdbBqrWw6IadIh1zqQ5qA3UBhYGkDcG+vK44xDihbOAeN/n6GZ7HU7gcwP8Am365zXsaLEEfocR8bidq8r3hNbHz+Uye03JpUgN/tRbyU/3lClstqdKlUPu1g5p6cFcoT6iXxUXS/wBEtb0QD8z6wq6w1OzEjju8JbVznqAd/wABKrqE1u3mxnjAUbvmP6M6ML2oOyfCaenYrFebAj1m6FZp22RkqhuRv8ZKsbb7Ttr90/C0yGDxOR0f6jK34WDfKYHDV83a427Pnp85lgOz5H4TTLpJWBFxqDunyWuyKJShSU71poD4hQD+UTi6ryInwwIJ/aJqUhVw6CnaqVL5wFF1JKkOQLseytrnTXnIdpL4HykpftD4kNtKin1MOL+LVHP5ASMUlF1gaaBwzoHXihLAeqkERjkGYtTX2a8FDMwH4iTPNH+8qsYG0dX3RKpjcSUWqgtTqlrm9rrZSqnddyASNwvznTeEBFNMwAOUXANwDYXAPGc5dUW0fY7Uw4vYVA1M6784JA9VX0nSUgREQE+Wn2IFjtPYdDEC1elTqi1hnQEi/wBUnUeU1jaHVVhWF6Rakfxr6NqPIzdYgQy/UriixHtqIW+h/mEkcyuXTwv5zEYPqNxb4lkqlEoq4vVDA514+zXU3IJHatY85Ps+Wl6nEDdbGESljaGHpLkp0cMi0wOWap6nQeNppYfVd30jbjrksfDQyQesfozjK20q9YUWeilNSKgKhFRELEHNYkg5r2J4SPDjl7r2F+HAG+vcRLCqlUkkeI/5l9h0t4TCVdrZCuqkE62INhbfpvlXD7fB0uD4m011lnKjkC62Nu/5zUekly/5zYk2mhU6gW4AifdkdEam06zUsMad0ANQs4GVWOW9t7eXdF+EYLo0jm5DW5Ai66c+IHhNx6PD94xVLDsMru6i19Ct+0yE7xYNpvmMoYZKbOlI3RWYKdbsFbLm37ja9+F+Mp7SWpelWpErVoNmTUbwc2hG/wB2P0OpbRLbZuLNWjTqEZS6KxB4ZlDW8r2ic211Phn2DA5s6/Af4v8A+inb/XI+p7r8pJX7QdMDalIjjhkv/wDSqPyEjI+7AusOdBK0o0d0riUbz1R7H9vtWgT7tFGrN4i6qPV7+U6NkOdQdEZ8U1tclEA9xNQn1sPSTGJAiIgIiICIiAiIgR113dJBQ2c1BXy1cQcoAOvsgR7Q9wtZf6pAFDaK2AZCSLAlWAuFFu0Cp1tpoeE37r7qH+JqOAoJb8VQ/nI0G+EeFpT6cN3yopnq0ot/ZmxsT6kS96MbbrYXEZ6DZWZHpt3o6kHzGhHeBLR20M3LqhwCVMW/tFV+yQMyhhqGJ0YEfRElvPbeGPleKmCw4FNVtw07pIvVz0Ip4hRia5LqrsFpkDKxW3ac/SG/s+szO0Og2FdCy0/ZMATekcv+nVfhM31fUAmzaAHJiTzJdrkzXn2JlquN9tkiImUf/9k="/>
          <p:cNvSpPr>
            <a:spLocks noChangeAspect="1" noChangeArrowheads="1"/>
          </p:cNvSpPr>
          <p:nvPr/>
        </p:nvSpPr>
        <p:spPr bwMode="auto">
          <a:xfrm>
            <a:off x="63500" y="-617538"/>
            <a:ext cx="184785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4 Multidocumento"/>
          <p:cNvSpPr/>
          <p:nvPr/>
        </p:nvSpPr>
        <p:spPr>
          <a:xfrm>
            <a:off x="2411760" y="333832"/>
            <a:ext cx="4824536" cy="1152128"/>
          </a:xfrm>
          <a:prstGeom prst="flowChartMultidocumen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TEORÍA Y</a:t>
            </a:r>
            <a:r>
              <a:rPr lang="es-ES" sz="4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endParaRPr lang="es-ES" sz="4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endParaRPr lang="es-PE" dirty="0"/>
          </a:p>
        </p:txBody>
      </p:sp>
      <p:sp>
        <p:nvSpPr>
          <p:cNvPr id="6" name="5 Cerrar llave"/>
          <p:cNvSpPr/>
          <p:nvPr/>
        </p:nvSpPr>
        <p:spPr>
          <a:xfrm rot="16200000">
            <a:off x="4234407" y="-653573"/>
            <a:ext cx="720080" cy="4948138"/>
          </a:xfrm>
          <a:prstGeom prst="rightBrace">
            <a:avLst>
              <a:gd name="adj1" fmla="val 42196"/>
              <a:gd name="adj2" fmla="val 50000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6 CuadroTexto"/>
          <p:cNvSpPr txBox="1"/>
          <p:nvPr/>
        </p:nvSpPr>
        <p:spPr>
          <a:xfrm>
            <a:off x="295425" y="2180536"/>
            <a:ext cx="85970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200" b="1" dirty="0" smtClean="0"/>
              <a:t>La teoría Y se basa en :</a:t>
            </a:r>
            <a:endParaRPr lang="es-PE" dirty="0"/>
          </a:p>
        </p:txBody>
      </p:sp>
      <p:sp>
        <p:nvSpPr>
          <p:cNvPr id="8" name="7 Rectángulo redondeado"/>
          <p:cNvSpPr/>
          <p:nvPr/>
        </p:nvSpPr>
        <p:spPr>
          <a:xfrm>
            <a:off x="295425" y="3282852"/>
            <a:ext cx="2013481" cy="295446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800" b="1" dirty="0"/>
              <a:t>A</a:t>
            </a:r>
            <a:r>
              <a:rPr lang="es-ES" sz="2800" b="1" dirty="0" smtClean="0"/>
              <a:t>l </a:t>
            </a:r>
            <a:r>
              <a:rPr lang="es-ES" sz="2800" b="1" dirty="0"/>
              <a:t>hombre le falta ambición. </a:t>
            </a:r>
            <a:endParaRPr lang="es-PE" sz="2800" b="1" dirty="0"/>
          </a:p>
          <a:p>
            <a:pPr algn="ctr"/>
            <a:endParaRPr lang="es-PE" sz="1400" b="1" dirty="0"/>
          </a:p>
        </p:txBody>
      </p:sp>
      <p:sp>
        <p:nvSpPr>
          <p:cNvPr id="10" name="9 Rectángulo redondeado"/>
          <p:cNvSpPr/>
          <p:nvPr/>
        </p:nvSpPr>
        <p:spPr>
          <a:xfrm>
            <a:off x="2410391" y="3933056"/>
            <a:ext cx="2013481" cy="2557897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El hombre es </a:t>
            </a:r>
            <a:r>
              <a:rPr lang="es-ES" sz="2400" b="1" dirty="0" smtClean="0"/>
              <a:t>fundamentalmente </a:t>
            </a:r>
            <a:r>
              <a:rPr lang="es-ES" sz="2400" b="1" dirty="0"/>
              <a:t>egocéntrico.</a:t>
            </a:r>
            <a:endParaRPr lang="es-PE" sz="2400" b="1" dirty="0"/>
          </a:p>
          <a:p>
            <a:pPr algn="ctr"/>
            <a:endParaRPr lang="es-PE" sz="2100" b="1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4674444" y="3898796"/>
            <a:ext cx="2013481" cy="2557897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400" b="1" dirty="0"/>
              <a:t>El hombre es perezoso por naturaleza.</a:t>
            </a:r>
            <a:endParaRPr lang="es-PE" sz="2400" b="1" dirty="0"/>
          </a:p>
          <a:p>
            <a:pPr algn="ctr"/>
            <a:endParaRPr lang="es-PE" sz="2400" b="1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6848685" y="3317551"/>
            <a:ext cx="2013481" cy="2919761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400" b="1" dirty="0"/>
              <a:t>La propia naturaleza del hombre lo lleva a resistirse a los cambios del entorno. </a:t>
            </a:r>
            <a:endParaRPr lang="es-PE" sz="2400" b="1" dirty="0"/>
          </a:p>
          <a:p>
            <a:pPr algn="ctr"/>
            <a:endParaRPr lang="es-PE" sz="2100" b="1" dirty="0"/>
          </a:p>
        </p:txBody>
      </p:sp>
      <p:cxnSp>
        <p:nvCxnSpPr>
          <p:cNvPr id="13" name="12 Conector recto de flecha"/>
          <p:cNvCxnSpPr/>
          <p:nvPr/>
        </p:nvCxnSpPr>
        <p:spPr>
          <a:xfrm flipV="1">
            <a:off x="2142919" y="2752727"/>
            <a:ext cx="2235598" cy="42104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4653700" y="2752727"/>
            <a:ext cx="2054971" cy="486936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flipV="1">
            <a:off x="3260718" y="2736364"/>
            <a:ext cx="1185875" cy="1052676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>
            <a:off x="4480435" y="2730724"/>
            <a:ext cx="1099677" cy="1058316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05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fonditos\CUADROS DE DIAPOS\fuzz_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eg;base64,/9j/4AAQSkZJRgABAQAAAQABAAD/2wCEAAkGBhQSEBQTEhQWFBUWGBoaEhcWFBUYGBgXGBkXGBwXFBoXHCYeGBskHBUWHy8gIygpLCwvGB4xNTEqNScrLCkBCQoKDgwOFw8PFykcHBwpKSwsLCkpKSk1MikpKSkpKSkpKSkpKSkpMCksKSk1KSwsLCkpLSwpKSkpLikpKTApKf/AABEIAIwAyAMBIgACEQEDEQH/xAAcAAEAAQUBAQAAAAAAAAAAAAAABwMEBQYIAgH/xABCEAACAQIDBAcEBwYFBQEAAAABAgADEQQSIQUxQVEGByJhcYGREzKhwUJSYnKSsfAIFBUjgtFUc6Lh8TNDU4OTJP/EABkBAQEBAQEBAAAAAAAAAAAAAAABAgMEBf/EACERAQEAAwADAAIDAQAAAAAAAAABAgMREiExBEEiUWET/9oADAMBAAIRAxEAPwCcYiICLxNC64OmTYHBBaLZa9dstMjeqjV2HLQgeLCBndq9PsBhqhp1sTTR195blmB5EKDY90pYXrH2dU93F0h94lPXOBOX6VRmJuxuTcnXUk3v433mZrZeyjUcKdbkAZhz79fjM3KRqY2ulNj9K8LijahWSo31Qdd5G4+B/OZcSBsH1e16FelUw9RVIZbEkqwJsLkjf4f8SeF3SY5zL4ueu4fX2IibYIiICIiAiIgIiICIiAiIgIiICIiAiIgJBH7QOHb99wzG+U0SF5XWoS1vxJ6CTvI668die22b7YC7Ydw9+ORuw4+Kn+mBBuysOWcKBqTYDU37gBqTN96NbOs6XHaJ0zC3G1rHdrprMB1YPkxgrNfKgIZrXy5ra92gIvyMlCls5T7FiAHUWORwytY3DAgagjUbrXtPLsye7Tr7JWQxtYJSBN7r9VS7HuVRcse6bphqmZFaxF1BsQQRcA6g7jNJxGHvlqMQCrA2O7x8ZtmyazMnaBFvdJ4j9cY0X3V/Kx/jP8X8RE9TwEREBERAREQETC9KOldDAUhVrk2JyqFALMbX7IJkWbW6/KzORhsOqIONa7N42U2Xw1gTbEhTY/X/AFcwGKwyleLUiwIF9TZr307/AEks7B6Q0MZSFXDuHS9jbeDa+VhwOu6BkoiICIiAiIgIiICa90/xiUtmYxquqexdSOZcZVA78zCbAWtOf+tzrH/fHOEwzXw6H+Yw3VnB4H6ikaczrwEJadWtSlmPs3BO9lIsw53U7x3jSb5WJSp9k63HPvnPVCqUYMrFWU3VgSCDzBGo8pK/QPpwMU6YfFm1UkCnUvlDn6r8A9vJu47/ADbNN+x9DR+RjzxvpvFFg5XUHUd4101HETelGks8Nsminu01BHHKL+u+Xs6a9fg8+7b/ANOERE6uBERAREQEREDTunONRmo4ZmUZmzuGIFwo0Avv1mq9KuiaNRtSogaHM4HAEHXnrrc8BMl06pU8TkOUXLotNrC5F7k3INiQNO7xmbwuDZKDKvasCEW/Me6Dp8p5Mr3L0+jhj46+VA+M2OabHutY24XY2Ame6s9vthdo0wp/l4h/ZVVsbFmPZYADQg/Dum24roYXpKXYpWdS2QC4GhIRu8XF7cd28X1bqy2R7fa1PeBRvVe2nuWCgcxmcC/K4nfDLrybMLjO/wBuhIiJ0cSIiAiIgIMT4TAhzry6wHpH+H0DlLrfEsN+VvdpDlcanuIHEyEVaZHpTtk4vH4jEH/uVHK/cF1QfhCzFp+u+ajNXAb17/ylfDMQ6gGzEjIb21uLa8CDYy1UA/rd4S5wVXKwzWIBDC4uARrcj8xyvKR1zsPGGrhqNRt700Y+LKCfiTL6YDoJUBwFEC4yDLYm9rHdfjbnM/MNEREBERAREQERECPOmOz1bEsqAI2RGHZ3tmazLYj6tiTyEy2FxZAIbTXTwtMntTo2tWp7UOyPlC3sGFhe2h3bzuM1raWIGFxNOhWdCais1NtVuFIBBvoDrfQ8J5s8LL2PbhsmUmLLv2gbnQ7hyFrTV+qvYpoY7H57BlFMINPccu1wBuHZUeUxe2usW2enhSGI0Na11H+UPpH7R05AzVdjdKqmDxQxFO7uwIrBrkODr2zffex7reU6ateX2ue/bjZ4z9OjokfbK63qVQD2tJkP2WDfA2M3TZm16WIXNScOONt4+8DqPOduceXq9iIkUiIgJjukeJ9ng8RUG9KNRh/SjH5TIzXesSuE2TjSf8PUH4lK/OByRRbUSo+hvKJGtvSVkq30M0y9g21HnK6NxEtL5T3SqjcoEwdWHWwtBVwuM0S4FOsPo6AAVR9WwHaG7jzk3o4IBBuDutOOEe8n3qc6VUzs8Uq+IQPSqFEWo6qwpmxQDMRcakC3K0lWJMifLxeRX2IiAiIgIiaP1mdNv3Sj7Gk1sRV90j6C8W7jpYevCBe9NesKhs+k1yKla3YpA63O7OfojjztIGx+0q20KrVMU7OwDvl1VdFBVEH0UBFgO4k3JmNxuINRrsxbXUkkk31JJO8nefES7wTFcNVe9swvflc8OWhmuJ14p44LSUje+o7tLn0lAMW3C5OgueP61vPKUsrZTwUW+9YXHwl/hEFs+7gg7uJ8900yqYZQBqb7/ha/xNpmNk1XosXpOUdWIupsdPl3G4mCxfZFIfWa3q6k/rumYwr6v98/G0qJo6C9Lv3ykVqWFen/ANQDQMOFRR37iOB8ptIkF9ENpLh8dSquSqXKuQdLOMt2+zcqT4Xk5iYynG5X2IiZUmo9bNXLsXGnnTA/E6j5zbpoPXjXy7FrD6zUlHnUU/KBzPkuO+fClxCmerzTLytTg3kZ6HZPdPrpcTw+luIgXCmV6b30MtsJTZjlUEngALnlu8xLiph2U2ZSp5MCD6EQNu2V1j4/D0lpU8Q2RbZQQrEAfRBYE5e6SL0G65BUdaGPyIzaU647KE8FqDch+0LDnaQhTqc5VVoo6+SoCARqDuI1BHdPU5p6J9YWKwLBab56P/ibVe8A7005enOb+iPT/D48ZUvTqgXak++3EqRow18eYEyrZ4lOjXVhdTcd0qQrzUcAEnQDUnkBOWOknSNsXjKuIY+81TIDwUdlB+ELOkul1QrgMURvFCpb8BnKWWxvwDf7H9d0qVUrt2dPCZjHrlwhUcfZr5XX+0waa2H2v95ndo1P5Kf5lMfn/YyoswuY3+0PhYf3mSrLYDv/AF+vCWGz6JFS3C1/XWXm0WsQQZuMqW2D2KJ5VU9CbS8p4jt1Pv8AyEtNsUycMeJGVvQg/lLXD7QV6hKnRmB7/dGh77iBspN5M/V9tn2+BS5u9P8Alvz7Puk+K2kJCpZh3ibZ1ebZ9hjVUnsVuww4ZvoN66f1RlOwl4meIicnQkY/tBk/wpLf4inf8L/OSdNM639kNiNkV1pqzuuR0VQSxKMCbAans5oHLggTzUNiQdCOHI8jynqlUmmXsC+k9kXn0T0qyjIdHEy4imw0synfwV1b5TrHaWyaOITJXpJVXk6hh4i+4+E5O2chzXGllex5kIxA+F/KdbYKoWpozCzFVLDkSAT8ZmtT40Xa/UlgKoJpCph2O7I2Zb/ce49CJpW1uorFUz/+epTrrwvek/mDdfjJ2iOjmHa3QTG4QZ62HcLxdbOo8ShNvObb1VbD1fE1NLgpRU721Gdx3CwXzPdJwM1TpXssq64ikjFiQtbLb3Rcg7iRrobAnXdOefbj6dNPPOde8Jizh7nUpvfeTYDWw7gNLS2HWvgRUyM7pfc7UzkPgRf4y3x226VAK1WqlM2BVToxsVJCIe02lxukN7SxCOzELlVmNl17KsdF1GttPSZ1d5x0/J52WN36ZdbBqrWw6IadIh1zqQ5qA3UBhYGkDcG+vK44xDihbOAeN/n6GZ7HU7gcwP8Am365zXsaLEEfocR8bidq8r3hNbHz+Uye03JpUgN/tRbyU/3lClstqdKlUPu1g5p6cFcoT6iXxUXS/wBEtb0QD8z6wq6w1OzEjju8JbVznqAd/wABKrqE1u3mxnjAUbvmP6M6ML2oOyfCaenYrFebAj1m6FZp22RkqhuRv8ZKsbb7Ttr90/C0yGDxOR0f6jK34WDfKYHDV83a427Pnp85lgOz5H4TTLpJWBFxqDunyWuyKJShSU71poD4hQD+UTi6ryInwwIJ/aJqUhVw6CnaqVL5wFF1JKkOQLseytrnTXnIdpL4HykpftD4kNtKin1MOL+LVHP5ASMUlF1gaaBwzoHXihLAeqkERjkGYtTX2a8FDMwH4iTPNH+8qsYG0dX3RKpjcSUWqgtTqlrm9rrZSqnddyASNwvznTeEBFNMwAOUXANwDYXAPGc5dUW0fY7Uw4vYVA1M6784JA9VX0nSUgREQE+Wn2IFjtPYdDEC1elTqi1hnQEi/wBUnUeU1jaHVVhWF6Rakfxr6NqPIzdYgQy/UriixHtqIW+h/mEkcyuXTwv5zEYPqNxb4lkqlEoq4vVDA514+zXU3IJHatY85Ps+Wl6nEDdbGESljaGHpLkp0cMi0wOWap6nQeNppYfVd30jbjrksfDQyQesfozjK20q9YUWeilNSKgKhFRELEHNYkg5r2J4SPDjl7r2F+HAG+vcRLCqlUkkeI/5l9h0t4TCVdrZCuqkE62INhbfpvlXD7fB0uD4m011lnKjkC62Nu/5zUekly/5zYk2mhU6gW4AifdkdEam06zUsMad0ANQs4GVWOW9t7eXdF+EYLo0jm5DW5Ai66c+IHhNx6PD94xVLDsMru6i19Ct+0yE7xYNpvmMoYZKbOlI3RWYKdbsFbLm37ja9+F+Mp7SWpelWpErVoNmTUbwc2hG/wB2P0OpbRLbZuLNWjTqEZS6KxB4ZlDW8r2ic211Phn2DA5s6/Af4v8A+inb/XI+p7r8pJX7QdMDalIjjhkv/wDSqPyEjI+7AusOdBK0o0d0riUbz1R7H9vtWgT7tFGrN4i6qPV7+U6NkOdQdEZ8U1tclEA9xNQn1sPSTGJAiIgIiICIiAiIgR113dJBQ2c1BXy1cQcoAOvsgR7Q9wtZf6pAFDaK2AZCSLAlWAuFFu0Cp1tpoeE37r7qH+JqOAoJb8VQ/nI0G+EeFpT6cN3yopnq0ot/ZmxsT6kS96MbbrYXEZ6DZWZHpt3o6kHzGhHeBLR20M3LqhwCVMW/tFV+yQMyhhqGJ0YEfRElvPbeGPleKmCw4FNVtw07pIvVz0Ip4hRia5LqrsFpkDKxW3ac/SG/s+szO0Og2FdCy0/ZMATekcv+nVfhM31fUAmzaAHJiTzJdrkzXn2JlquN9tkiImUf/9k="/>
          <p:cNvSpPr>
            <a:spLocks noChangeAspect="1" noChangeArrowheads="1"/>
          </p:cNvSpPr>
          <p:nvPr/>
        </p:nvSpPr>
        <p:spPr bwMode="auto">
          <a:xfrm>
            <a:off x="63500" y="-617538"/>
            <a:ext cx="184785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5 Llamada de nube"/>
          <p:cNvSpPr/>
          <p:nvPr/>
        </p:nvSpPr>
        <p:spPr>
          <a:xfrm>
            <a:off x="63500" y="404664"/>
            <a:ext cx="2564284" cy="1728192"/>
          </a:xfrm>
          <a:prstGeom prst="cloudCallout">
            <a:avLst>
              <a:gd name="adj1" fmla="val 57289"/>
              <a:gd name="adj2" fmla="val 50132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 smtClean="0"/>
              <a:t>Bases de la Teoría Y</a:t>
            </a:r>
            <a:endParaRPr lang="es-PE" sz="3200" b="1" dirty="0"/>
          </a:p>
        </p:txBody>
      </p:sp>
      <p:cxnSp>
        <p:nvCxnSpPr>
          <p:cNvPr id="11" name="10 Conector recto de flecha"/>
          <p:cNvCxnSpPr/>
          <p:nvPr/>
        </p:nvCxnSpPr>
        <p:spPr>
          <a:xfrm flipV="1">
            <a:off x="2928238" y="1589932"/>
            <a:ext cx="1584176" cy="542924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2843808" y="2276873"/>
            <a:ext cx="1756891" cy="2376263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2928238" y="2276872"/>
            <a:ext cx="1355730" cy="936104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H="1">
            <a:off x="2545332" y="2318945"/>
            <a:ext cx="284386" cy="1830135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19 Rectángulo redondeado"/>
          <p:cNvSpPr/>
          <p:nvPr/>
        </p:nvSpPr>
        <p:spPr>
          <a:xfrm>
            <a:off x="4599802" y="404664"/>
            <a:ext cx="3932638" cy="1872209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E</a:t>
            </a:r>
            <a:r>
              <a:rPr lang="es-ES" sz="2000" dirty="0" smtClean="0"/>
              <a:t>l </a:t>
            </a:r>
            <a:r>
              <a:rPr lang="es-ES" sz="2000" dirty="0"/>
              <a:t>trabajo puede ser una fuente de satisfacción y recompensa  (cuando se desempeña voluntariamente) o una fuente de sanción (cuando se evita siempre que sea posible). </a:t>
            </a:r>
            <a:endParaRPr lang="es-PE" sz="2000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351330" y="4293097"/>
            <a:ext cx="3932638" cy="2232248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PE" sz="2000" dirty="0" smtClean="0"/>
              <a:t>La personas administrativas no son pasivas por naturaleza, al contrario, </a:t>
            </a:r>
            <a:r>
              <a:rPr lang="es-ES" sz="2000" dirty="0"/>
              <a:t>tienen motivación, potencial de desarrollo, patrones de conducta adecuados y capacidad para asumir responsabilidades. </a:t>
            </a:r>
            <a:endParaRPr lang="es-PE" sz="2000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4663579" y="4797152"/>
            <a:ext cx="3932638" cy="1728192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000" dirty="0"/>
              <a:t>El hombre mediocre aprende bajo ciertas condiciones a aceptar, pero también a procurar responsabilidades</a:t>
            </a:r>
            <a:endParaRPr lang="es-PE" sz="20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4663579" y="2564905"/>
            <a:ext cx="3766520" cy="1988512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000" dirty="0"/>
              <a:t>La capacidad de alto grado de imaginación y de creatividad en la solución de problemas empresariales es ampliamente (y no escasamente) distribuida entre las </a:t>
            </a:r>
            <a:r>
              <a:rPr lang="es-ES" sz="2000" dirty="0" smtClean="0"/>
              <a:t>personas</a:t>
            </a:r>
            <a:endParaRPr lang="es-PE" sz="14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2195736" y="46531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2750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fonditos\CUADROS DE DIAPOS\fuzz_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eg;base64,/9j/4AAQSkZJRgABAQAAAQABAAD/2wCEAAkGBhQSEBQTEhQWFBUWGBoaEhcWFBUYGBgXGBkXGBwXFBoXHCYeGBskHBUWHy8gIygpLCwvGB4xNTEqNScrLCkBCQoKDgwOFw8PFykcHBwpKSwsLCkpKSk1MikpKSkpKSkpKSkpKSkpMCksKSk1KSwsLCkpLSwpKSkpLikpKTApKf/AABEIAIwAyAMBIgACEQEDEQH/xAAcAAEAAQUBAQAAAAAAAAAAAAAABwMEBQYIAgH/xABCEAACAQIDBAcEBwYFBQEAAAABAgADEQQSIQUxQVEGByJhcYGREzKhwUJSYnKSsfAIFBUjgtFUc6Lh8TNDU4OTJP/EABkBAQEBAQEBAAAAAAAAAAAAAAABAgMEBf/EACERAQEAAwADAAIDAQAAAAAAAAABAgMREiExBEEiUWET/9oADAMBAAIRAxEAPwCcYiICLxNC64OmTYHBBaLZa9dstMjeqjV2HLQgeLCBndq9PsBhqhp1sTTR195blmB5EKDY90pYXrH2dU93F0h94lPXOBOX6VRmJuxuTcnXUk3v433mZrZeyjUcKdbkAZhz79fjM3KRqY2ulNj9K8LijahWSo31Qdd5G4+B/OZcSBsH1e16FelUw9RVIZbEkqwJsLkjf4f8SeF3SY5zL4ueu4fX2IibYIiICIiAiIgIiICIiAiIgIiICIiAiIgJBH7QOHb99wzG+U0SF5XWoS1vxJ6CTvI668die22b7YC7Ydw9+ORuw4+Kn+mBBuysOWcKBqTYDU37gBqTN96NbOs6XHaJ0zC3G1rHdrprMB1YPkxgrNfKgIZrXy5ra92gIvyMlCls5T7FiAHUWORwytY3DAgagjUbrXtPLsye7Tr7JWQxtYJSBN7r9VS7HuVRcse6bphqmZFaxF1BsQQRcA6g7jNJxGHvlqMQCrA2O7x8ZtmyazMnaBFvdJ4j9cY0X3V/Kx/jP8X8RE9TwEREBERAREQETC9KOldDAUhVrk2JyqFALMbX7IJkWbW6/KzORhsOqIONa7N42U2Xw1gTbEhTY/X/AFcwGKwyleLUiwIF9TZr307/AEks7B6Q0MZSFXDuHS9jbeDa+VhwOu6BkoiICIiAiIgIiICa90/xiUtmYxquqexdSOZcZVA78zCbAWtOf+tzrH/fHOEwzXw6H+Yw3VnB4H6ikaczrwEJadWtSlmPs3BO9lIsw53U7x3jSb5WJSp9k63HPvnPVCqUYMrFWU3VgSCDzBGo8pK/QPpwMU6YfFm1UkCnUvlDn6r8A9vJu47/ADbNN+x9DR+RjzxvpvFFg5XUHUd4101HETelGks8Nsminu01BHHKL+u+Xs6a9fg8+7b/ANOERE6uBERAREQEREDTunONRmo4ZmUZmzuGIFwo0Avv1mq9KuiaNRtSogaHM4HAEHXnrrc8BMl06pU8TkOUXLotNrC5F7k3INiQNO7xmbwuDZKDKvasCEW/Me6Dp8p5Mr3L0+jhj46+VA+M2OabHutY24XY2Ame6s9vthdo0wp/l4h/ZVVsbFmPZYADQg/Dum24roYXpKXYpWdS2QC4GhIRu8XF7cd28X1bqy2R7fa1PeBRvVe2nuWCgcxmcC/K4nfDLrybMLjO/wBuhIiJ0cSIiAiIgIMT4TAhzry6wHpH+H0DlLrfEsN+VvdpDlcanuIHEyEVaZHpTtk4vH4jEH/uVHK/cF1QfhCzFp+u+ajNXAb17/ylfDMQ6gGzEjIb21uLa8CDYy1UA/rd4S5wVXKwzWIBDC4uARrcj8xyvKR1zsPGGrhqNRt700Y+LKCfiTL6YDoJUBwFEC4yDLYm9rHdfjbnM/MNEREBERAREQERECPOmOz1bEsqAI2RGHZ3tmazLYj6tiTyEy2FxZAIbTXTwtMntTo2tWp7UOyPlC3sGFhe2h3bzuM1raWIGFxNOhWdCais1NtVuFIBBvoDrfQ8J5s8LL2PbhsmUmLLv2gbnQ7hyFrTV+qvYpoY7H57BlFMINPccu1wBuHZUeUxe2usW2enhSGI0Na11H+UPpH7R05AzVdjdKqmDxQxFO7uwIrBrkODr2zffex7reU6ateX2ue/bjZ4z9OjokfbK63qVQD2tJkP2WDfA2M3TZm16WIXNScOONt4+8DqPOduceXq9iIkUiIgJjukeJ9ng8RUG9KNRh/SjH5TIzXesSuE2TjSf8PUH4lK/OByRRbUSo+hvKJGtvSVkq30M0y9g21HnK6NxEtL5T3SqjcoEwdWHWwtBVwuM0S4FOsPo6AAVR9WwHaG7jzk3o4IBBuDutOOEe8n3qc6VUzs8Uq+IQPSqFEWo6qwpmxQDMRcakC3K0lWJMifLxeRX2IiAiIgIiaP1mdNv3Sj7Gk1sRV90j6C8W7jpYevCBe9NesKhs+k1yKla3YpA63O7OfojjztIGx+0q20KrVMU7OwDvl1VdFBVEH0UBFgO4k3JmNxuINRrsxbXUkkk31JJO8nefES7wTFcNVe9swvflc8OWhmuJ14p44LSUje+o7tLn0lAMW3C5OgueP61vPKUsrZTwUW+9YXHwl/hEFs+7gg7uJ8900yqYZQBqb7/ha/xNpmNk1XosXpOUdWIupsdPl3G4mCxfZFIfWa3q6k/rumYwr6v98/G0qJo6C9Lv3ykVqWFen/ANQDQMOFRR37iOB8ptIkF9ENpLh8dSquSqXKuQdLOMt2+zcqT4Xk5iYynG5X2IiZUmo9bNXLsXGnnTA/E6j5zbpoPXjXy7FrD6zUlHnUU/KBzPkuO+fClxCmerzTLytTg3kZ6HZPdPrpcTw+luIgXCmV6b30MtsJTZjlUEngALnlu8xLiph2U2ZSp5MCD6EQNu2V1j4/D0lpU8Q2RbZQQrEAfRBYE5e6SL0G65BUdaGPyIzaU647KE8FqDch+0LDnaQhTqc5VVoo6+SoCARqDuI1BHdPU5p6J9YWKwLBab56P/ibVe8A7005enOb+iPT/D48ZUvTqgXak++3EqRow18eYEyrZ4lOjXVhdTcd0qQrzUcAEnQDUnkBOWOknSNsXjKuIY+81TIDwUdlB+ELOkul1QrgMURvFCpb8BnKWWxvwDf7H9d0qVUrt2dPCZjHrlwhUcfZr5XX+0waa2H2v95ndo1P5Kf5lMfn/YyoswuY3+0PhYf3mSrLYDv/AF+vCWGz6JFS3C1/XWXm0WsQQZuMqW2D2KJ5VU9CbS8p4jt1Pv8AyEtNsUycMeJGVvQg/lLXD7QV6hKnRmB7/dGh77iBspN5M/V9tn2+BS5u9P8Alvz7Puk+K2kJCpZh3ibZ1ebZ9hjVUnsVuww4ZvoN66f1RlOwl4meIicnQkY/tBk/wpLf4inf8L/OSdNM639kNiNkV1pqzuuR0VQSxKMCbAans5oHLggTzUNiQdCOHI8jynqlUmmXsC+k9kXn0T0qyjIdHEy4imw0synfwV1b5TrHaWyaOITJXpJVXk6hh4i+4+E5O2chzXGllex5kIxA+F/KdbYKoWpozCzFVLDkSAT8ZmtT40Xa/UlgKoJpCph2O7I2Zb/ce49CJpW1uorFUz/+epTrrwvek/mDdfjJ2iOjmHa3QTG4QZ62HcLxdbOo8ShNvObb1VbD1fE1NLgpRU721Gdx3CwXzPdJwM1TpXssq64ikjFiQtbLb3Rcg7iRrobAnXdOefbj6dNPPOde8Jizh7nUpvfeTYDWw7gNLS2HWvgRUyM7pfc7UzkPgRf4y3x226VAK1WqlM2BVToxsVJCIe02lxukN7SxCOzELlVmNl17KsdF1GttPSZ1d5x0/J52WN36ZdbBqrWw6IadIh1zqQ5qA3UBhYGkDcG+vK44xDihbOAeN/n6GZ7HU7gcwP8Am365zXsaLEEfocR8bidq8r3hNbHz+Uye03JpUgN/tRbyU/3lClstqdKlUPu1g5p6cFcoT6iXxUXS/wBEtb0QD8z6wq6w1OzEjju8JbVznqAd/wABKrqE1u3mxnjAUbvmP6M6ML2oOyfCaenYrFebAj1m6FZp22RkqhuRv8ZKsbb7Ttr90/C0yGDxOR0f6jK34WDfKYHDV83a427Pnp85lgOz5H4TTLpJWBFxqDunyWuyKJShSU71poD4hQD+UTi6ryInwwIJ/aJqUhVw6CnaqVL5wFF1JKkOQLseytrnTXnIdpL4HykpftD4kNtKin1MOL+LVHP5ASMUlF1gaaBwzoHXihLAeqkERjkGYtTX2a8FDMwH4iTPNH+8qsYG0dX3RKpjcSUWqgtTqlrm9rrZSqnddyASNwvznTeEBFNMwAOUXANwDYXAPGc5dUW0fY7Uw4vYVA1M6784JA9VX0nSUgREQE+Wn2IFjtPYdDEC1elTqi1hnQEi/wBUnUeU1jaHVVhWF6Rakfxr6NqPIzdYgQy/UriixHtqIW+h/mEkcyuXTwv5zEYPqNxb4lkqlEoq4vVDA514+zXU3IJHatY85Ps+Wl6nEDdbGESljaGHpLkp0cMi0wOWap6nQeNppYfVd30jbjrksfDQyQesfozjK20q9YUWeilNSKgKhFRELEHNYkg5r2J4SPDjl7r2F+HAG+vcRLCqlUkkeI/5l9h0t4TCVdrZCuqkE62INhbfpvlXD7fB0uD4m011lnKjkC62Nu/5zUekly/5zYk2mhU6gW4AifdkdEam06zUsMad0ANQs4GVWOW9t7eXdF+EYLo0jm5DW5Ai66c+IHhNx6PD94xVLDsMru6i19Ct+0yE7xYNpvmMoYZKbOlI3RWYKdbsFbLm37ja9+F+Mp7SWpelWpErVoNmTUbwc2hG/wB2P0OpbRLbZuLNWjTqEZS6KxB4ZlDW8r2ic211Phn2DA5s6/Af4v8A+inb/XI+p7r8pJX7QdMDalIjjhkv/wDSqPyEjI+7AusOdBK0o0d0riUbz1R7H9vtWgT7tFGrN4i6qPV7+U6NkOdQdEZ8U1tclEA9xNQn1sPSTGJAiIgIiICIiAiIgR113dJBQ2c1BXy1cQcoAOvsgR7Q9wtZf6pAFDaK2AZCSLAlWAuFFu0Cp1tpoeE37r7qH+JqOAoJb8VQ/nI0G+EeFpT6cN3yopnq0ot/ZmxsT6kS96MbbrYXEZ6DZWZHpt3o6kHzGhHeBLR20M3LqhwCVMW/tFV+yQMyhhqGJ0YEfRElvPbeGPleKmCw4FNVtw07pIvVz0Ip4hRia5LqrsFpkDKxW3ac/SG/s+szO0Og2FdCy0/ZMATekcv+nVfhM31fUAmzaAHJiTzJdrkzXn2JlquN9tkiImUf/9k="/>
          <p:cNvSpPr>
            <a:spLocks noChangeAspect="1" noChangeArrowheads="1"/>
          </p:cNvSpPr>
          <p:nvPr/>
        </p:nvSpPr>
        <p:spPr bwMode="auto">
          <a:xfrm>
            <a:off x="63500" y="-617538"/>
            <a:ext cx="184785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6 Cinta hacia abajo"/>
          <p:cNvSpPr/>
          <p:nvPr/>
        </p:nvSpPr>
        <p:spPr>
          <a:xfrm>
            <a:off x="683568" y="836712"/>
            <a:ext cx="7992888" cy="5256584"/>
          </a:xfrm>
          <a:prstGeom prst="ribbon">
            <a:avLst>
              <a:gd name="adj1" fmla="val 10202"/>
              <a:gd name="adj2" fmla="val 69559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b="1" dirty="0" smtClean="0"/>
          </a:p>
          <a:p>
            <a:pPr algn="ctr"/>
            <a:endParaRPr lang="es-ES" sz="2400" b="1" dirty="0"/>
          </a:p>
          <a:p>
            <a:pPr algn="ctr"/>
            <a:r>
              <a:rPr lang="es-ES" sz="2400" b="1" dirty="0" smtClean="0"/>
              <a:t>La </a:t>
            </a:r>
            <a:r>
              <a:rPr lang="es-ES" sz="2400" b="1" dirty="0"/>
              <a:t>motivación, el potencial de desarrollo, la capacidad de asumir responsabilidades, de dirigir la conducta hacia los objetivos de la </a:t>
            </a:r>
            <a:r>
              <a:rPr lang="es-ES" sz="2400" b="1" dirty="0" smtClean="0"/>
              <a:t>empresa; </a:t>
            </a:r>
            <a:r>
              <a:rPr lang="es-ES" sz="2400" b="1" dirty="0"/>
              <a:t>todos esos factores se encuentran presentes en las </a:t>
            </a:r>
            <a:r>
              <a:rPr lang="es-ES" sz="2400" b="1" dirty="0" smtClean="0"/>
              <a:t>personas; no </a:t>
            </a:r>
            <a:r>
              <a:rPr lang="es-ES" sz="2400" b="1" dirty="0"/>
              <a:t>se crean </a:t>
            </a:r>
            <a:r>
              <a:rPr lang="es-ES" sz="2400" b="1" dirty="0" smtClean="0"/>
              <a:t>por </a:t>
            </a:r>
            <a:r>
              <a:rPr lang="es-ES" sz="2400" b="1" dirty="0"/>
              <a:t>la administración. Es responsabilidad de la administración proporcionar condiciones para que las personas reconozcan y desarrollen, por si mismas esas características</a:t>
            </a:r>
            <a:r>
              <a:rPr lang="es-ES" sz="2400" b="1" dirty="0" smtClean="0"/>
              <a:t>. Por lo tanto </a:t>
            </a:r>
            <a:r>
              <a:rPr lang="es-ES" sz="2400" b="1" dirty="0">
                <a:solidFill>
                  <a:schemeClr val="tx2"/>
                </a:solidFill>
              </a:rPr>
              <a:t>La tarea esencial de la administración es crear condiciones organizacionales </a:t>
            </a:r>
            <a:endParaRPr lang="es-PE" sz="2400" b="1" dirty="0">
              <a:solidFill>
                <a:schemeClr val="tx2"/>
              </a:solidFill>
            </a:endParaRPr>
          </a:p>
          <a:p>
            <a:pPr lvl="0" algn="ctr"/>
            <a:endParaRPr lang="es-PE" sz="2400" b="1" dirty="0"/>
          </a:p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245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11560" y="764704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FFFF00"/>
                </a:solidFill>
              </a:rPr>
              <a:t>LA ORGANIZACIÓN COMO UN SISTEMA SOCIAL COOPERATIVO</a:t>
            </a:r>
            <a:endParaRPr lang="es-ES" sz="2800" dirty="0">
              <a:solidFill>
                <a:srgbClr val="FFFF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0" y="1718811"/>
            <a:ext cx="65527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ES" sz="2800" b="1" dirty="0">
                <a:solidFill>
                  <a:schemeClr val="bg1"/>
                </a:solidFill>
              </a:rPr>
              <a:t>las personas no actúan aisladamente, sino por medio de interacciones con otras personas </a:t>
            </a:r>
            <a:r>
              <a:rPr lang="es-ES" sz="2800" b="1" dirty="0" smtClean="0">
                <a:solidFill>
                  <a:schemeClr val="bg1"/>
                </a:solidFill>
              </a:rPr>
              <a:t>pueden </a:t>
            </a:r>
            <a:r>
              <a:rPr lang="es-ES" sz="2800" b="1" dirty="0">
                <a:solidFill>
                  <a:schemeClr val="bg1"/>
                </a:solidFill>
              </a:rPr>
              <a:t>alcanzar sus </a:t>
            </a:r>
            <a:r>
              <a:rPr lang="es-ES" sz="2800" b="1" dirty="0" smtClean="0">
                <a:solidFill>
                  <a:schemeClr val="bg1"/>
                </a:solidFill>
              </a:rPr>
              <a:t>objetivos</a:t>
            </a:r>
          </a:p>
          <a:p>
            <a:pPr algn="just"/>
            <a:endParaRPr lang="es-ES" sz="2800" b="1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800" b="1" dirty="0">
                <a:solidFill>
                  <a:schemeClr val="bg1"/>
                </a:solidFill>
              </a:rPr>
              <a:t>Para que puedan superar sus limitaciones y ampliar sus capacidades, las personas necesitan cooperar entre sí para alcanzar de mejor forma sus objetivos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099" y="1988840"/>
            <a:ext cx="2339752" cy="313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3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5576" y="1678182"/>
            <a:ext cx="8496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es-ES" sz="3600" b="1" dirty="0">
                <a:solidFill>
                  <a:schemeClr val="bg1"/>
                </a:solidFill>
              </a:rPr>
              <a:t>Interacción entre dos o más personas. </a:t>
            </a:r>
            <a:endParaRPr lang="es-ES" sz="36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ES" sz="3600" b="1" dirty="0">
                <a:solidFill>
                  <a:schemeClr val="bg1"/>
                </a:solidFill>
              </a:rPr>
              <a:t>Deseo y disposición para la cooperación.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s-ES" sz="3600" b="1" dirty="0" smtClean="0">
                <a:solidFill>
                  <a:schemeClr val="bg1"/>
                </a:solidFill>
              </a:rPr>
              <a:t>Finalidad </a:t>
            </a:r>
            <a:r>
              <a:rPr lang="es-ES" sz="3600" b="1" dirty="0">
                <a:solidFill>
                  <a:schemeClr val="bg1"/>
                </a:solidFill>
              </a:rPr>
              <a:t>de alcanzar un objetivo común. </a:t>
            </a:r>
          </a:p>
          <a:p>
            <a:pPr marL="285750" indent="-285750">
              <a:buFont typeface="Wingdings" pitchFamily="2" charset="2"/>
              <a:buChar char="Ø"/>
            </a:pP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595959"/>
            <a:ext cx="2459748" cy="287364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475656" y="620688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FFFF00"/>
                </a:solidFill>
                <a:latin typeface="Times" pitchFamily="18" charset="0"/>
                <a:cs typeface="Times" pitchFamily="18" charset="0"/>
              </a:rPr>
              <a:t>Condiciones para una organización</a:t>
            </a:r>
            <a:endParaRPr lang="es-ES" sz="3600" b="1" dirty="0">
              <a:solidFill>
                <a:srgbClr val="FFFF00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53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b="1" dirty="0">
                <a:solidFill>
                  <a:srgbClr val="0070C0"/>
                </a:solidFill>
                <a:latin typeface="Arial Black" pitchFamily="34" charset="0"/>
              </a:rPr>
              <a:t>La organización es un sistema de fuerzas o actividades, conscientemente coordinadas de dos o más </a:t>
            </a:r>
            <a:r>
              <a:rPr lang="es-ES" sz="2400" b="1" dirty="0" smtClean="0">
                <a:solidFill>
                  <a:srgbClr val="0070C0"/>
                </a:solidFill>
                <a:latin typeface="Arial Black" pitchFamily="34" charset="0"/>
              </a:rPr>
              <a:t>individuos.</a:t>
            </a:r>
          </a:p>
          <a:p>
            <a:r>
              <a:rPr lang="es-ES" sz="2400" b="1" dirty="0">
                <a:solidFill>
                  <a:srgbClr val="0070C0"/>
                </a:solidFill>
                <a:latin typeface="Arial Black" pitchFamily="34" charset="0"/>
              </a:rPr>
              <a:t>El deseo de cooperar depende de los </a:t>
            </a:r>
            <a:r>
              <a:rPr lang="es-ES" sz="2400" b="1" dirty="0">
                <a:solidFill>
                  <a:srgbClr val="FFFF00"/>
                </a:solidFill>
                <a:latin typeface="Arial Black" pitchFamily="34" charset="0"/>
              </a:rPr>
              <a:t>incentivos</a:t>
            </a:r>
            <a:r>
              <a:rPr lang="es-ES" sz="2400" b="1" dirty="0">
                <a:solidFill>
                  <a:srgbClr val="0070C0"/>
                </a:solidFill>
                <a:latin typeface="Arial Black" pitchFamily="34" charset="0"/>
              </a:rPr>
              <a:t> ofrecidos por la organización y ésta necesita influir en la conducta de las personas por medio de incentivos materiales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475656" y="764704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latin typeface="Times" pitchFamily="18" charset="0"/>
                <a:cs typeface="Times" pitchFamily="18" charset="0"/>
              </a:rPr>
              <a:t>Para mejor desempeño de los subordinados</a:t>
            </a:r>
            <a:endParaRPr lang="es-ES" sz="36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85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1916832"/>
            <a:ext cx="82444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s-ES" sz="3200" b="1" dirty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La función del </a:t>
            </a:r>
            <a:r>
              <a:rPr lang="es-ES" sz="3200" b="1" dirty="0" smtClean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ejecutivo es </a:t>
            </a:r>
            <a:r>
              <a:rPr lang="es-ES" sz="3200" b="1" dirty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crear y mantener un </a:t>
            </a:r>
            <a:r>
              <a:rPr lang="es-ES" sz="3200" b="1" dirty="0">
                <a:solidFill>
                  <a:srgbClr val="00B050"/>
                </a:solidFill>
                <a:latin typeface="Times" pitchFamily="18" charset="0"/>
                <a:cs typeface="Times" pitchFamily="18" charset="0"/>
              </a:rPr>
              <a:t>sistema de esfuerzos </a:t>
            </a:r>
            <a:r>
              <a:rPr lang="es-ES" sz="3200" b="1" dirty="0" smtClean="0">
                <a:solidFill>
                  <a:srgbClr val="00B050"/>
                </a:solidFill>
                <a:latin typeface="Times" pitchFamily="18" charset="0"/>
                <a:cs typeface="Times" pitchFamily="18" charset="0"/>
              </a:rPr>
              <a:t>cooperativo</a:t>
            </a:r>
          </a:p>
          <a:p>
            <a:endParaRPr lang="es-ES" sz="3200" b="1" dirty="0" smtClean="0">
              <a:solidFill>
                <a:srgbClr val="0070C0"/>
              </a:solidFill>
              <a:latin typeface="Times" pitchFamily="18" charset="0"/>
              <a:cs typeface="Times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ES" sz="3200" b="1" dirty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la función básica del ejecutivo consiste en crear condiciones capaces de </a:t>
            </a:r>
            <a:r>
              <a:rPr lang="es-ES" sz="3200" b="1" dirty="0">
                <a:solidFill>
                  <a:srgbClr val="00B050"/>
                </a:solidFill>
                <a:latin typeface="Times" pitchFamily="18" charset="0"/>
                <a:cs typeface="Times" pitchFamily="18" charset="0"/>
              </a:rPr>
              <a:t>incentivar</a:t>
            </a:r>
            <a:r>
              <a:rPr lang="es-ES" sz="3200" b="1" dirty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 la coordinación de la actividad organizada.</a:t>
            </a:r>
          </a:p>
          <a:p>
            <a:endParaRPr lang="es-ES" sz="2800" b="1" dirty="0">
              <a:solidFill>
                <a:srgbClr val="0070C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331640" y="90872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FFFF00"/>
                </a:solidFill>
                <a:latin typeface="Times" pitchFamily="18" charset="0"/>
                <a:cs typeface="Times" pitchFamily="18" charset="0"/>
              </a:rPr>
              <a:t>Funciones del ejecutivo</a:t>
            </a:r>
            <a:endParaRPr lang="es-ES" sz="3600" b="1" dirty="0">
              <a:solidFill>
                <a:srgbClr val="FFFF00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521" y="2168208"/>
            <a:ext cx="2651609" cy="176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0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rgbClr val="FFFF00"/>
                </a:solidFill>
                <a:latin typeface="Arial Black" pitchFamily="34" charset="0"/>
              </a:rPr>
              <a:t>Objetivos deseados dentro de una organización</a:t>
            </a:r>
            <a:endParaRPr lang="es-ES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1200"/>
            <a:ext cx="8435280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b="1" dirty="0">
                <a:solidFill>
                  <a:srgbClr val="0070C0"/>
                </a:solidFill>
              </a:rPr>
              <a:t>Dentro de ese esquema, cada persona necesita alcanzar los </a:t>
            </a:r>
            <a:r>
              <a:rPr lang="es-ES" sz="3200" b="1" dirty="0" smtClean="0">
                <a:solidFill>
                  <a:srgbClr val="0070C0"/>
                </a:solidFill>
              </a:rPr>
              <a:t>objetivos:</a:t>
            </a:r>
          </a:p>
          <a:p>
            <a:r>
              <a:rPr lang="es-ES" sz="3200" b="1" dirty="0" smtClean="0">
                <a:solidFill>
                  <a:srgbClr val="0070C0"/>
                </a:solidFill>
              </a:rPr>
              <a:t>organizacionales </a:t>
            </a:r>
            <a:r>
              <a:rPr lang="es-ES" sz="3200" b="1" dirty="0">
                <a:solidFill>
                  <a:srgbClr val="0070C0"/>
                </a:solidFill>
              </a:rPr>
              <a:t>(para mantenerse o crecer en la organización</a:t>
            </a:r>
            <a:r>
              <a:rPr lang="es-ES" sz="3200" b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es-ES" sz="3200" b="1" dirty="0" smtClean="0">
                <a:solidFill>
                  <a:srgbClr val="0070C0"/>
                </a:solidFill>
              </a:rPr>
              <a:t> </a:t>
            </a:r>
            <a:r>
              <a:rPr lang="es-ES" sz="3200" b="1" dirty="0">
                <a:solidFill>
                  <a:srgbClr val="0070C0"/>
                </a:solidFill>
              </a:rPr>
              <a:t>y sus objetivos personales (para obtener satisfacciones)</a:t>
            </a:r>
          </a:p>
        </p:txBody>
      </p:sp>
    </p:spTree>
    <p:extLst>
      <p:ext uri="{BB962C8B-B14F-4D97-AF65-F5344CB8AC3E}">
        <p14:creationId xmlns:p14="http://schemas.microsoft.com/office/powerpoint/2010/main" val="120028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1772816"/>
            <a:ext cx="72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9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PROCESO DECISORIO</a:t>
            </a:r>
            <a:endParaRPr lang="es-PE" sz="9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87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620688"/>
            <a:ext cx="8229600" cy="5688632"/>
          </a:xfrm>
        </p:spPr>
        <p:txBody>
          <a:bodyPr>
            <a:noAutofit/>
          </a:bodyPr>
          <a:lstStyle/>
          <a:p>
            <a:pPr algn="just"/>
            <a:r>
              <a:rPr lang="es-ES" sz="3600" dirty="0" smtClean="0"/>
              <a:t>Otro </a:t>
            </a:r>
            <a:r>
              <a:rPr lang="es-ES" sz="3600" dirty="0"/>
              <a:t>de sus principales tópicos se refiere a los estilos de la administración, sobre los cuales Mac Gregor propone las Teorías X y Y donde a grandes rasgos la primera se refiere a una forma autoritaria y vertical de ejercer el control sobre los empleados de una organización y la segunda se refiere   al   ejercicio del control sobre los empleados de manera democrática y </a:t>
            </a:r>
            <a:r>
              <a:rPr lang="es-ES" sz="3600" dirty="0" smtClean="0"/>
              <a:t>cordial.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43145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476672"/>
            <a:ext cx="77768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 Teoría de las decisiones </a:t>
            </a:r>
            <a:r>
              <a:rPr lang="es-E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 utiliza </a:t>
            </a:r>
            <a:r>
              <a:rPr lang="es-E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como base para explicar la conducta humana en las organizaciones. </a:t>
            </a:r>
            <a:endParaRPr lang="es-E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Teoría del comportamiento concibe la organización como un sistema de </a:t>
            </a:r>
            <a:r>
              <a:rPr lang="es-E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decisiones.</a:t>
            </a:r>
            <a:endParaRPr lang="es-E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Así</a:t>
            </a:r>
            <a:r>
              <a:rPr lang="es-E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la organización está permeada de decisiones y de acciones. </a:t>
            </a:r>
            <a:endParaRPr lang="es-PE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P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6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46966" y="692696"/>
            <a:ext cx="77768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es-E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s-E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es únicamente el administrador quien toma las </a:t>
            </a:r>
            <a:r>
              <a:rPr lang="es-E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decisiones. Todas </a:t>
            </a:r>
            <a:r>
              <a:rPr lang="es-E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las personas en la organización, en todas las áreas de actividades y niveles </a:t>
            </a:r>
            <a:r>
              <a:rPr lang="es-E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jerárquicos.</a:t>
            </a:r>
          </a:p>
          <a:p>
            <a:pPr algn="just"/>
            <a:endParaRPr lang="es-E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r>
              <a:rPr lang="es-E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 Organización es un complejo sistema de decisiones </a:t>
            </a:r>
            <a:endParaRPr lang="es-PE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85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1052736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LA ORGANIZACIÓN COMO</a:t>
            </a:r>
          </a:p>
          <a:p>
            <a:pPr algn="ctr"/>
            <a:r>
              <a:rPr lang="es-PE" sz="6000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 UN SISTEMA DE DECISIONES</a:t>
            </a:r>
            <a:endParaRPr lang="es-PE" sz="6000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56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260648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Teoría clásica de la </a:t>
            </a:r>
            <a:r>
              <a:rPr lang="es-E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administración.</a:t>
            </a:r>
          </a:p>
          <a:p>
            <a:pPr algn="just"/>
            <a:endParaRPr lang="es-E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Considera a los individuos participantes de la organización como instrumentos </a:t>
            </a:r>
            <a:r>
              <a:rPr lang="es-E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pasivo (</a:t>
            </a:r>
            <a:r>
              <a:rPr lang="es-E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remuneración de acuerdo con la producción</a:t>
            </a:r>
            <a:r>
              <a:rPr lang="es-E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Es </a:t>
            </a:r>
            <a:r>
              <a:rPr lang="es-E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una posición simplista y </a:t>
            </a:r>
            <a:r>
              <a:rPr lang="es-E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mecanicista</a:t>
            </a:r>
            <a:r>
              <a:rPr lang="es-E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PE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PE" sz="2400" dirty="0" smtClean="0">
              <a:solidFill>
                <a:prstClr val="black"/>
              </a:solidFill>
            </a:endParaRPr>
          </a:p>
          <a:p>
            <a:endParaRPr lang="es-PE" sz="24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00431" y="2857004"/>
            <a:ext cx="74888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Teoría </a:t>
            </a:r>
            <a:r>
              <a:rPr lang="es-E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las relaciones humanas. </a:t>
            </a:r>
            <a:endParaRPr lang="es-E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Considera </a:t>
            </a:r>
            <a:r>
              <a:rPr lang="es-E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los individuos participantes de la organización como poseedores de necesidades, actitudes, valores y objetivos personales que necesitan ser identificados, estimulados y </a:t>
            </a:r>
            <a:r>
              <a:rPr lang="es-E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comprendidos</a:t>
            </a:r>
            <a:endParaRPr lang="es-PE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3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68885" y="1268760"/>
            <a:ext cx="763284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Teoría del </a:t>
            </a:r>
            <a:r>
              <a:rPr lang="es-E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comportamiento</a:t>
            </a:r>
          </a:p>
          <a:p>
            <a:endParaRPr lang="es-E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s-E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individuos participantes de la organización se dan cuenta, </a:t>
            </a:r>
            <a:r>
              <a:rPr lang="es-E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razonan, actúan y </a:t>
            </a:r>
            <a:r>
              <a:rPr lang="es-E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deciden </a:t>
            </a:r>
            <a:r>
              <a:rPr lang="es-E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 participación o no participación en la organización como tomadores de opinión y decisión y como los que solucionan problemas. </a:t>
            </a:r>
            <a:endParaRPr lang="es-PE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dirty="0">
                <a:solidFill>
                  <a:prstClr val="black"/>
                </a:solidFill>
              </a:rPr>
              <a:t> </a:t>
            </a:r>
            <a:endParaRPr lang="es-PE" dirty="0">
              <a:solidFill>
                <a:prstClr val="black"/>
              </a:solidFill>
            </a:endParaRPr>
          </a:p>
          <a:p>
            <a:endParaRPr lang="es-P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0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1124744"/>
            <a:ext cx="741682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TEORIA DE LAS DECISIONES</a:t>
            </a:r>
            <a:endParaRPr lang="es-PE" sz="8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P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67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476672"/>
            <a:ext cx="806489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s-E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Decisión</a:t>
            </a:r>
            <a:r>
              <a:rPr lang="es-E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.-es </a:t>
            </a:r>
            <a:r>
              <a:rPr lang="es-E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 proceso de análisis y elección entre las alternativas disponibles de cursos de acción que la persona deberá seguir. Toda decisión involucra seis elementos. </a:t>
            </a:r>
            <a:endParaRPr lang="es-PE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11560" y="2780928"/>
            <a:ext cx="7416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s-E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Tomador de </a:t>
            </a:r>
            <a:r>
              <a:rPr lang="es-E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decisiones.-  </a:t>
            </a:r>
            <a:r>
              <a:rPr lang="es-E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Es la persona que elige una opción entere varias alternativas futuras de acción. </a:t>
            </a:r>
            <a:endParaRPr lang="es-E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PE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s-E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Objetivos</a:t>
            </a:r>
            <a:r>
              <a:rPr lang="es-E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es-E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Son los objetivos que el tomador de decisión pretende alcanzar con sus acciones. </a:t>
            </a:r>
            <a:endParaRPr lang="es-E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13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275636"/>
            <a:ext cx="7992888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Preferencias.- </a:t>
            </a:r>
            <a:r>
              <a:rPr lang="es-E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Son los criterios que el tomador de decisión utiliza para hacer su elección. </a:t>
            </a:r>
            <a:endParaRPr lang="es-PE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s-E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Estrategia.- </a:t>
            </a:r>
            <a:r>
              <a:rPr lang="es-E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Es el curso de acción que tomador de decisión escoge para alcanzar sus objetivos. </a:t>
            </a:r>
            <a:endParaRPr lang="es-E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PE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s-E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Situación</a:t>
            </a:r>
            <a:r>
              <a:rPr lang="es-E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es-E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Son los aspectos del ambiente que involucra al que toma la decisión, algunos de ellos fuera de su control, conocimiento o comprensión y que afectan su elección. </a:t>
            </a:r>
            <a:endParaRPr lang="es-E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PE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s-E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Resultado</a:t>
            </a:r>
            <a:r>
              <a:rPr lang="es-E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es-E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Es la consecuencia o resultante de una cierta estrategia. </a:t>
            </a:r>
            <a:endParaRPr lang="es-PE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P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43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15616" y="1247849"/>
            <a:ext cx="71287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ETAPAS </a:t>
            </a:r>
            <a:endParaRPr lang="es-ES" sz="7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7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es-E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PROCESO DE DECISIÓN </a:t>
            </a:r>
            <a:endParaRPr lang="es-PE" sz="7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P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1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188640"/>
            <a:ext cx="8496944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s-E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Percepción de la situación que involucra algún problema. </a:t>
            </a:r>
            <a:endParaRPr lang="es-E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E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Análisis </a:t>
            </a:r>
            <a:r>
              <a:rPr lang="es-E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definición del problema</a:t>
            </a:r>
            <a:r>
              <a:rPr lang="es-E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s-E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s-PE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E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Definición de los objetivos</a:t>
            </a:r>
            <a:r>
              <a:rPr lang="es-E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s-PE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E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Búsqueda de alternativas de solución o de cursos de acción</a:t>
            </a:r>
            <a:r>
              <a:rPr lang="es-E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s-PE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E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Selección de la alternativa más adecuada al alcance de los objetivos. </a:t>
            </a:r>
            <a:endParaRPr lang="es-E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PE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E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Evaluación y comparación de las alternativas. </a:t>
            </a:r>
            <a:endParaRPr lang="es-PE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Implementación de la alternativa seleccionada. </a:t>
            </a:r>
            <a:endParaRPr lang="es-PE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P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87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algn="just"/>
            <a:r>
              <a:rPr lang="es-ES" sz="4400" dirty="0" smtClean="0"/>
              <a:t>Así </a:t>
            </a:r>
            <a:r>
              <a:rPr lang="es-ES" sz="4400" dirty="0"/>
              <a:t>mismo la teoría de Likert amplia a cuatro sistemas organizacionales que abarcan desde un sistema autoritario explotador hasta un sistema democrático de participación grupal.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971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252536" y="-675456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PE" sz="60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278789">
                      <a:gamma/>
                      <a:shade val="46275"/>
                      <a:invGamma/>
                    </a:srgbClr>
                  </a:gs>
                  <a:gs pos="100000">
                    <a:srgbClr val="278789"/>
                  </a:gs>
                </a:gsLst>
                <a:lin ang="18900000" scaled="1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es-PE" sz="6000" kern="10" dirty="0" smtClean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278789">
                      <a:gamma/>
                      <a:shade val="46275"/>
                      <a:invGamma/>
                    </a:srgbClr>
                  </a:gs>
                  <a:gs pos="100000">
                    <a:srgbClr val="278789"/>
                  </a:gs>
                </a:gsLst>
                <a:lin ang="18900000" scaled="1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s-PE" sz="6600" b="1" kern="10" dirty="0" smtClean="0">
                <a:ln w="9525">
                  <a:noFill/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IMPLICACIONES </a:t>
            </a:r>
          </a:p>
          <a:p>
            <a:pPr algn="ctr"/>
            <a:r>
              <a:rPr lang="es-PE" sz="6600" b="1" kern="10" dirty="0" smtClean="0">
                <a:ln w="9525">
                  <a:noFill/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DE LA </a:t>
            </a:r>
          </a:p>
          <a:p>
            <a:pPr algn="ctr"/>
            <a:r>
              <a:rPr lang="es-PE" sz="6600" b="1" kern="10" dirty="0" smtClean="0">
                <a:ln w="9525">
                  <a:noFill/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TEORIA DE LAS DECISIONES</a:t>
            </a:r>
            <a:endParaRPr lang="es-PE" sz="6600" b="1" kern="10" dirty="0">
              <a:ln w="9525">
                <a:noFill/>
                <a:round/>
                <a:headEnd/>
                <a:tailEnd/>
              </a:ln>
              <a:solidFill>
                <a:prstClr val="black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004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lick.infospace.com/ClickHandler.ashx?du=http%3a%2f%2fwww.sobreadministracao.com%2fwp-content%2fuploads%2f2010%2f09%2fAdministrador.jpg&amp;ru=http%3a%2f%2fwww.sobreadministracao.com%2fwp-content%2fuploads%2f2010%2f09%2fAdministrador.jpg&amp;ld=20120620&amp;ap=2&amp;app=1&amp;c=babylon2.hp.row&amp;s=babylon2&amp;coi=372380&amp;cop=main-title&amp;euip=181.65.44.49&amp;npp=2&amp;p=0&amp;pp=0&amp;pvaid=712209bed0ba472aaea4076bcc7c39b9&amp;ep=2&amp;mid=9&amp;hash=5AD7A199AA6288C4926FE7DF2513059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80"/>
            <a:ext cx="9144000" cy="6823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443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47056" y="79534"/>
            <a:ext cx="8496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3600" dirty="0" smtClean="0">
              <a:solidFill>
                <a:prstClr val="black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es-ES" sz="3600" b="1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El </a:t>
            </a:r>
            <a:r>
              <a:rPr lang="es-ES" sz="36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proceso de decisión </a:t>
            </a:r>
            <a:endParaRPr lang="es-ES" sz="3600" b="1" dirty="0" smtClean="0">
              <a:solidFill>
                <a:prstClr val="black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endParaRPr lang="es-ES" sz="3600" dirty="0" smtClean="0">
              <a:solidFill>
                <a:prstClr val="black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es-ES" sz="36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</a:t>
            </a:r>
            <a:r>
              <a:rPr lang="es-ES" sz="3600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ermite </a:t>
            </a:r>
            <a:r>
              <a:rPr lang="es-ES" sz="36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solucionar problemas o enfrentarse con situaciones. </a:t>
            </a:r>
            <a:endParaRPr lang="es-ES" sz="3600" dirty="0" smtClean="0">
              <a:solidFill>
                <a:prstClr val="black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endParaRPr lang="es-ES" sz="3600" dirty="0" smtClean="0">
              <a:solidFill>
                <a:prstClr val="black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36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s-ES" sz="3600" b="1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Racionalidad limitada</a:t>
            </a:r>
          </a:p>
          <a:p>
            <a:pPr>
              <a:buFont typeface="Arial" pitchFamily="34" charset="0"/>
              <a:buChar char="•"/>
            </a:pPr>
            <a:endParaRPr lang="es-ES" sz="3600" b="1" dirty="0" smtClean="0">
              <a:solidFill>
                <a:prstClr val="black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es-ES" sz="3600" b="1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s-ES" sz="3600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La </a:t>
            </a:r>
            <a:r>
              <a:rPr lang="es-ES" sz="36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persona toma decisiones por medio de </a:t>
            </a:r>
            <a:r>
              <a:rPr lang="es-ES" sz="3600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presuposiciones</a:t>
            </a:r>
            <a:endParaRPr lang="es-PE" sz="3600" dirty="0">
              <a:solidFill>
                <a:prstClr val="black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88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404664"/>
            <a:ext cx="89644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s-ES" sz="3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PE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Imperfección de las decisiones</a:t>
            </a:r>
          </a:p>
          <a:p>
            <a:pPr>
              <a:buFont typeface="Arial" pitchFamily="34" charset="0"/>
              <a:buChar char="•"/>
            </a:pPr>
            <a:endParaRPr lang="es-ES" sz="3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 existen decisiones perfectas: únicamente unas son mejores que otras.</a:t>
            </a:r>
          </a:p>
          <a:p>
            <a:endParaRPr lang="es-PE" sz="3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La persona necesita escoger entre las diferentes alternativas las que se diferencian por sus resultados.</a:t>
            </a:r>
          </a:p>
        </p:txBody>
      </p:sp>
    </p:spTree>
    <p:extLst>
      <p:ext uri="{BB962C8B-B14F-4D97-AF65-F5344CB8AC3E}">
        <p14:creationId xmlns:p14="http://schemas.microsoft.com/office/powerpoint/2010/main" val="148712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241896"/>
            <a:ext cx="88204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Relatividad de las decisiones.</a:t>
            </a:r>
          </a:p>
          <a:p>
            <a:pPr>
              <a:buFont typeface="Arial" pitchFamily="34" charset="0"/>
              <a:buChar char="•"/>
            </a:pPr>
            <a:endParaRPr lang="es-ES" sz="3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 el proceso de decisión, la elección de una alternativa implica en la renuncia de las demás.</a:t>
            </a:r>
            <a:endParaRPr lang="es-PE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S" sz="3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S" sz="3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Jerarquización </a:t>
            </a:r>
            <a:r>
              <a:rPr lang="es-E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las </a:t>
            </a:r>
            <a:r>
              <a:rPr lang="es-E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decisiones</a:t>
            </a:r>
          </a:p>
          <a:p>
            <a:endParaRPr lang="es-ES" sz="3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PE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Existen </a:t>
            </a:r>
            <a:r>
              <a:rPr lang="es-E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una jerarquía para distinguir qué es un medio y qué es un fin</a:t>
            </a:r>
            <a:r>
              <a:rPr lang="es-E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282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-531440"/>
            <a:ext cx="9468544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3600" dirty="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endParaRPr lang="es-ES" sz="3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Racionalidad administrativa</a:t>
            </a:r>
          </a:p>
          <a:p>
            <a:pPr>
              <a:buFont typeface="Arial" pitchFamily="34" charset="0"/>
              <a:buChar char="•"/>
            </a:pPr>
            <a:endParaRPr lang="es-ES" sz="3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Es planeada, orientada en el sentido de </a:t>
            </a:r>
          </a:p>
          <a:p>
            <a:r>
              <a:rPr lang="es-E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alcanzar objetiva.</a:t>
            </a:r>
            <a:endParaRPr lang="es-ES" sz="3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s-ES" sz="3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Influencia organizacional</a:t>
            </a:r>
          </a:p>
          <a:p>
            <a:pPr>
              <a:buFont typeface="Arial" pitchFamily="34" charset="0"/>
              <a:buChar char="•"/>
            </a:pPr>
            <a:endParaRPr lang="es-ES" sz="3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Decidir obre ciertos asuntos y la sustituye</a:t>
            </a:r>
          </a:p>
          <a:p>
            <a:r>
              <a:rPr lang="es-E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por un proceso de decisión propio</a:t>
            </a:r>
            <a:r>
              <a:rPr lang="es-PE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s-E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previamente establecido y definido.</a:t>
            </a:r>
          </a:p>
          <a:p>
            <a:endParaRPr lang="es-PE" sz="3600" dirty="0" smtClean="0">
              <a:solidFill>
                <a:prstClr val="black"/>
              </a:solidFill>
            </a:endParaRPr>
          </a:p>
          <a:p>
            <a:endParaRPr lang="es-PE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09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257155"/>
            <a:ext cx="8855968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División de tareas</a:t>
            </a:r>
            <a:endParaRPr lang="es-E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 organización limita el trabajo de cada persona</a:t>
            </a:r>
            <a:r>
              <a:rPr lang="es-E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s-E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Cargos</a:t>
            </a:r>
          </a:p>
          <a:p>
            <a:endParaRPr lang="es-E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s-E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Estándares de desempeño</a:t>
            </a:r>
          </a:p>
          <a:p>
            <a:pPr>
              <a:buFont typeface="Wingdings" pitchFamily="2" charset="2"/>
              <a:buChar char="v"/>
            </a:pPr>
            <a:endParaRPr lang="es-E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Conducta racional de las personas.</a:t>
            </a:r>
          </a:p>
          <a:p>
            <a:endParaRPr lang="es-E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s-E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Sistemas de autoridad</a:t>
            </a:r>
          </a:p>
          <a:p>
            <a:endParaRPr lang="es-PE" sz="3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 organización influencia y condiciona la </a:t>
            </a:r>
          </a:p>
          <a:p>
            <a:r>
              <a:rPr lang="es-E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conducta de las personas</a:t>
            </a:r>
          </a:p>
          <a:p>
            <a:endParaRPr lang="es-PE" dirty="0" smtClean="0">
              <a:solidFill>
                <a:prstClr val="black"/>
              </a:solidFill>
            </a:endParaRPr>
          </a:p>
          <a:p>
            <a:endParaRPr lang="es-ES" dirty="0" smtClean="0">
              <a:solidFill>
                <a:prstClr val="black"/>
              </a:solidFill>
            </a:endParaRPr>
          </a:p>
          <a:p>
            <a:endParaRPr lang="es-P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9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-256773"/>
            <a:ext cx="867645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3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s-E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Canales de comunicación</a:t>
            </a:r>
          </a:p>
          <a:p>
            <a:endParaRPr lang="es-PE" sz="3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proporciona toda la información vital en el </a:t>
            </a:r>
          </a:p>
          <a:p>
            <a:r>
              <a:rPr lang="es-E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proceso decisorio de las personas.</a:t>
            </a:r>
          </a:p>
          <a:p>
            <a:endParaRPr lang="es-E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s-E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Entrenamiento y doctrina</a:t>
            </a:r>
          </a:p>
          <a:p>
            <a:pPr>
              <a:buFont typeface="Wingdings" pitchFamily="2" charset="2"/>
              <a:buChar char="v"/>
            </a:pPr>
            <a:endParaRPr lang="es-PE" sz="3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Entrena y condiciona en las personas los </a:t>
            </a:r>
          </a:p>
          <a:p>
            <a:r>
              <a:rPr lang="es-E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criterios de decisión que ella pretende mantener. </a:t>
            </a:r>
            <a:endParaRPr lang="es-PE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PE" sz="3200" dirty="0" smtClean="0">
              <a:solidFill>
                <a:prstClr val="black"/>
              </a:solidFill>
            </a:endParaRPr>
          </a:p>
          <a:p>
            <a:endParaRPr lang="es-PE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38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1 Rectángulo"/>
          <p:cNvSpPr/>
          <p:nvPr/>
        </p:nvSpPr>
        <p:spPr>
          <a:xfrm>
            <a:off x="683568" y="1028700"/>
            <a:ext cx="2754957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 sz="2800">
              <a:solidFill>
                <a:prstClr val="white"/>
              </a:solidFill>
            </a:endParaRPr>
          </a:p>
        </p:txBody>
      </p:sp>
      <p:sp>
        <p:nvSpPr>
          <p:cNvPr id="63" name="2 Rectángulo"/>
          <p:cNvSpPr/>
          <p:nvPr/>
        </p:nvSpPr>
        <p:spPr>
          <a:xfrm>
            <a:off x="683568" y="2038350"/>
            <a:ext cx="2754957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 sz="2800">
              <a:solidFill>
                <a:prstClr val="white"/>
              </a:solidFill>
            </a:endParaRPr>
          </a:p>
        </p:txBody>
      </p:sp>
      <p:sp>
        <p:nvSpPr>
          <p:cNvPr id="64" name="3 Rectángulo"/>
          <p:cNvSpPr/>
          <p:nvPr/>
        </p:nvSpPr>
        <p:spPr>
          <a:xfrm>
            <a:off x="683568" y="3028950"/>
            <a:ext cx="2754957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 sz="2800">
              <a:solidFill>
                <a:prstClr val="white"/>
              </a:solidFill>
            </a:endParaRPr>
          </a:p>
        </p:txBody>
      </p:sp>
      <p:sp>
        <p:nvSpPr>
          <p:cNvPr id="65" name="4 Rectángulo"/>
          <p:cNvSpPr/>
          <p:nvPr/>
        </p:nvSpPr>
        <p:spPr>
          <a:xfrm>
            <a:off x="683568" y="4010025"/>
            <a:ext cx="2754957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 sz="2800">
              <a:solidFill>
                <a:prstClr val="white"/>
              </a:solidFill>
            </a:endParaRPr>
          </a:p>
        </p:txBody>
      </p:sp>
      <p:sp>
        <p:nvSpPr>
          <p:cNvPr id="66" name="5 Rectángulo"/>
          <p:cNvSpPr/>
          <p:nvPr/>
        </p:nvSpPr>
        <p:spPr>
          <a:xfrm>
            <a:off x="683568" y="4991100"/>
            <a:ext cx="2754957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 sz="2800">
              <a:solidFill>
                <a:prstClr val="white"/>
              </a:solidFill>
            </a:endParaRPr>
          </a:p>
        </p:txBody>
      </p:sp>
      <p:cxnSp>
        <p:nvCxnSpPr>
          <p:cNvPr id="67" name="6 Conector recto"/>
          <p:cNvCxnSpPr/>
          <p:nvPr/>
        </p:nvCxnSpPr>
        <p:spPr>
          <a:xfrm>
            <a:off x="3457575" y="2466975"/>
            <a:ext cx="295275" cy="0"/>
          </a:xfrm>
          <a:prstGeom prst="lin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cxnSp>
      <p:cxnSp>
        <p:nvCxnSpPr>
          <p:cNvPr id="68" name="7 Conector recto"/>
          <p:cNvCxnSpPr/>
          <p:nvPr/>
        </p:nvCxnSpPr>
        <p:spPr>
          <a:xfrm>
            <a:off x="3733800" y="2495550"/>
            <a:ext cx="0" cy="2971800"/>
          </a:xfrm>
          <a:prstGeom prst="lin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cxnSp>
      <p:cxnSp>
        <p:nvCxnSpPr>
          <p:cNvPr id="69" name="8 Conector recto"/>
          <p:cNvCxnSpPr/>
          <p:nvPr/>
        </p:nvCxnSpPr>
        <p:spPr>
          <a:xfrm flipH="1">
            <a:off x="3429000" y="5457825"/>
            <a:ext cx="304800" cy="0"/>
          </a:xfrm>
          <a:prstGeom prst="lin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cxnSp>
      <p:cxnSp>
        <p:nvCxnSpPr>
          <p:cNvPr id="70" name="9 Conector recto"/>
          <p:cNvCxnSpPr/>
          <p:nvPr/>
        </p:nvCxnSpPr>
        <p:spPr>
          <a:xfrm flipH="1">
            <a:off x="3438525" y="3467100"/>
            <a:ext cx="294640" cy="0"/>
          </a:xfrm>
          <a:prstGeom prst="lin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cxnSp>
      <p:cxnSp>
        <p:nvCxnSpPr>
          <p:cNvPr id="71" name="10 Conector recto"/>
          <p:cNvCxnSpPr/>
          <p:nvPr/>
        </p:nvCxnSpPr>
        <p:spPr>
          <a:xfrm flipH="1">
            <a:off x="3438525" y="4429125"/>
            <a:ext cx="304165" cy="0"/>
          </a:xfrm>
          <a:prstGeom prst="lin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cxnSp>
      <p:sp>
        <p:nvSpPr>
          <p:cNvPr id="72" name="12 Rectángulo"/>
          <p:cNvSpPr/>
          <p:nvPr/>
        </p:nvSpPr>
        <p:spPr>
          <a:xfrm>
            <a:off x="3987165" y="3362325"/>
            <a:ext cx="1133475" cy="11811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 sz="2800">
              <a:solidFill>
                <a:prstClr val="white"/>
              </a:solidFill>
            </a:endParaRPr>
          </a:p>
        </p:txBody>
      </p:sp>
      <p:sp>
        <p:nvSpPr>
          <p:cNvPr id="73" name="13 Rectángulo"/>
          <p:cNvSpPr/>
          <p:nvPr/>
        </p:nvSpPr>
        <p:spPr>
          <a:xfrm>
            <a:off x="5705474" y="1028700"/>
            <a:ext cx="2754957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 sz="2800">
              <a:solidFill>
                <a:prstClr val="white"/>
              </a:solidFill>
            </a:endParaRPr>
          </a:p>
        </p:txBody>
      </p:sp>
      <p:sp>
        <p:nvSpPr>
          <p:cNvPr id="74" name="14 Rectángulo"/>
          <p:cNvSpPr/>
          <p:nvPr/>
        </p:nvSpPr>
        <p:spPr>
          <a:xfrm>
            <a:off x="5705475" y="2038350"/>
            <a:ext cx="2682949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 sz="2800">
              <a:solidFill>
                <a:prstClr val="white"/>
              </a:solidFill>
            </a:endParaRPr>
          </a:p>
        </p:txBody>
      </p:sp>
      <p:sp>
        <p:nvSpPr>
          <p:cNvPr id="75" name="15 Rectángulo"/>
          <p:cNvSpPr/>
          <p:nvPr/>
        </p:nvSpPr>
        <p:spPr>
          <a:xfrm>
            <a:off x="5705475" y="3028950"/>
            <a:ext cx="2682949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 sz="2800">
              <a:solidFill>
                <a:prstClr val="white"/>
              </a:solidFill>
            </a:endParaRPr>
          </a:p>
        </p:txBody>
      </p:sp>
      <p:sp>
        <p:nvSpPr>
          <p:cNvPr id="76" name="16 Rectángulo"/>
          <p:cNvSpPr/>
          <p:nvPr/>
        </p:nvSpPr>
        <p:spPr>
          <a:xfrm>
            <a:off x="5705474" y="4010025"/>
            <a:ext cx="2682949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 sz="2800">
              <a:solidFill>
                <a:prstClr val="white"/>
              </a:solidFill>
            </a:endParaRPr>
          </a:p>
        </p:txBody>
      </p:sp>
      <p:sp>
        <p:nvSpPr>
          <p:cNvPr id="77" name="17 Rectángulo"/>
          <p:cNvSpPr/>
          <p:nvPr/>
        </p:nvSpPr>
        <p:spPr>
          <a:xfrm>
            <a:off x="5705475" y="4991100"/>
            <a:ext cx="2682948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 sz="2800">
              <a:solidFill>
                <a:prstClr val="white"/>
              </a:solidFill>
            </a:endParaRPr>
          </a:p>
        </p:txBody>
      </p:sp>
      <p:cxnSp>
        <p:nvCxnSpPr>
          <p:cNvPr id="78" name="23 Conector recto"/>
          <p:cNvCxnSpPr/>
          <p:nvPr/>
        </p:nvCxnSpPr>
        <p:spPr>
          <a:xfrm>
            <a:off x="5353050" y="2495550"/>
            <a:ext cx="0" cy="3000375"/>
          </a:xfrm>
          <a:prstGeom prst="lin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cxnSp>
      <p:cxnSp>
        <p:nvCxnSpPr>
          <p:cNvPr id="79" name="24 Conector recto"/>
          <p:cNvCxnSpPr/>
          <p:nvPr/>
        </p:nvCxnSpPr>
        <p:spPr>
          <a:xfrm>
            <a:off x="5353050" y="2495550"/>
            <a:ext cx="352425" cy="0"/>
          </a:xfrm>
          <a:prstGeom prst="lin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cxnSp>
      <p:cxnSp>
        <p:nvCxnSpPr>
          <p:cNvPr id="80" name="25 Conector recto"/>
          <p:cNvCxnSpPr/>
          <p:nvPr/>
        </p:nvCxnSpPr>
        <p:spPr>
          <a:xfrm flipH="1">
            <a:off x="5353050" y="5505450"/>
            <a:ext cx="351790" cy="0"/>
          </a:xfrm>
          <a:prstGeom prst="lin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cxnSp>
      <p:cxnSp>
        <p:nvCxnSpPr>
          <p:cNvPr id="81" name="26 Conector recto"/>
          <p:cNvCxnSpPr/>
          <p:nvPr/>
        </p:nvCxnSpPr>
        <p:spPr>
          <a:xfrm flipH="1">
            <a:off x="5353050" y="3533775"/>
            <a:ext cx="351155" cy="0"/>
          </a:xfrm>
          <a:prstGeom prst="lin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cxnSp>
      <p:cxnSp>
        <p:nvCxnSpPr>
          <p:cNvPr id="82" name="27 Conector recto"/>
          <p:cNvCxnSpPr/>
          <p:nvPr/>
        </p:nvCxnSpPr>
        <p:spPr>
          <a:xfrm flipH="1">
            <a:off x="5354320" y="4495800"/>
            <a:ext cx="351155" cy="0"/>
          </a:xfrm>
          <a:prstGeom prst="lin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cxnSp>
      <p:sp>
        <p:nvSpPr>
          <p:cNvPr id="83" name="82 CuadroTexto"/>
          <p:cNvSpPr txBox="1"/>
          <p:nvPr/>
        </p:nvSpPr>
        <p:spPr>
          <a:xfrm>
            <a:off x="741670" y="1124744"/>
            <a:ext cx="2606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b="1" dirty="0" smtClean="0">
                <a:solidFill>
                  <a:prstClr val="black"/>
                </a:solidFill>
              </a:rPr>
              <a:t>Toma de decisión desde el punto de vista clásico</a:t>
            </a:r>
            <a:endParaRPr lang="es-PE" b="1" dirty="0">
              <a:solidFill>
                <a:prstClr val="black"/>
              </a:solidFill>
            </a:endParaRPr>
          </a:p>
        </p:txBody>
      </p:sp>
      <p:sp>
        <p:nvSpPr>
          <p:cNvPr id="84" name="83 CuadroTexto"/>
          <p:cNvSpPr txBox="1"/>
          <p:nvPr/>
        </p:nvSpPr>
        <p:spPr>
          <a:xfrm>
            <a:off x="5704205" y="1048544"/>
            <a:ext cx="2756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prstClr val="black"/>
                </a:solidFill>
              </a:rPr>
              <a:t>Toma de decisión desde el punto de vista conductista</a:t>
            </a:r>
            <a:endParaRPr lang="es-PE" b="1" dirty="0">
              <a:solidFill>
                <a:prstClr val="black"/>
              </a:solidFill>
            </a:endParaRPr>
          </a:p>
        </p:txBody>
      </p:sp>
      <p:sp>
        <p:nvSpPr>
          <p:cNvPr id="85" name="84 CuadroTexto"/>
          <p:cNvSpPr txBox="1"/>
          <p:nvPr/>
        </p:nvSpPr>
        <p:spPr>
          <a:xfrm>
            <a:off x="741670" y="2038350"/>
            <a:ext cx="2606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>
                <a:solidFill>
                  <a:prstClr val="black"/>
                </a:solidFill>
              </a:rPr>
              <a:t>Problema claramente definido</a:t>
            </a:r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86" name="85 CuadroTexto"/>
          <p:cNvSpPr txBox="1"/>
          <p:nvPr/>
        </p:nvSpPr>
        <p:spPr>
          <a:xfrm>
            <a:off x="741670" y="4149080"/>
            <a:ext cx="2606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>
                <a:solidFill>
                  <a:prstClr val="black"/>
                </a:solidFill>
              </a:rPr>
              <a:t>Elección de la alternativa</a:t>
            </a:r>
          </a:p>
          <a:p>
            <a:pPr algn="ctr"/>
            <a:r>
              <a:rPr lang="es-PE" dirty="0" smtClean="0">
                <a:solidFill>
                  <a:prstClr val="black"/>
                </a:solidFill>
              </a:rPr>
              <a:t>“Optima”</a:t>
            </a:r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87" name="86 CuadroTexto"/>
          <p:cNvSpPr txBox="1"/>
          <p:nvPr/>
        </p:nvSpPr>
        <p:spPr>
          <a:xfrm>
            <a:off x="818456" y="5225534"/>
            <a:ext cx="2529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prstClr val="black"/>
                </a:solidFill>
              </a:rPr>
              <a:t> Acción administrativa</a:t>
            </a:r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88" name="87 CuadroTexto"/>
          <p:cNvSpPr txBox="1"/>
          <p:nvPr/>
        </p:nvSpPr>
        <p:spPr>
          <a:xfrm>
            <a:off x="5868144" y="213285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>
                <a:solidFill>
                  <a:prstClr val="black"/>
                </a:solidFill>
              </a:rPr>
              <a:t>Problema no claramente definido</a:t>
            </a:r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89" name="88 CuadroTexto"/>
          <p:cNvSpPr txBox="1"/>
          <p:nvPr/>
        </p:nvSpPr>
        <p:spPr>
          <a:xfrm>
            <a:off x="5868144" y="4149080"/>
            <a:ext cx="2520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>
                <a:solidFill>
                  <a:prstClr val="black"/>
                </a:solidFill>
              </a:rPr>
              <a:t>Elección de la alternativa “Satisfactoria”</a:t>
            </a:r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90" name="89 CuadroTexto"/>
          <p:cNvSpPr txBox="1"/>
          <p:nvPr/>
        </p:nvSpPr>
        <p:spPr>
          <a:xfrm>
            <a:off x="5868144" y="522553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prstClr val="black"/>
                </a:solidFill>
              </a:rPr>
              <a:t>Acción Administrativa</a:t>
            </a:r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91" name="90 CuadroTexto"/>
          <p:cNvSpPr txBox="1"/>
          <p:nvPr/>
        </p:nvSpPr>
        <p:spPr>
          <a:xfrm>
            <a:off x="3989705" y="3574757"/>
            <a:ext cx="1258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prstClr val="black"/>
                </a:solidFill>
              </a:rPr>
              <a:t>Limitación Cognitiva</a:t>
            </a:r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92" name="91 CuadroTexto"/>
          <p:cNvSpPr txBox="1"/>
          <p:nvPr/>
        </p:nvSpPr>
        <p:spPr>
          <a:xfrm>
            <a:off x="741670" y="3009726"/>
            <a:ext cx="2687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>
                <a:solidFill>
                  <a:prstClr val="black"/>
                </a:solidFill>
              </a:rPr>
              <a:t>Conocimiento de todas las alternativas posibles y de sus consecuencias</a:t>
            </a:r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93" name="92 CuadroTexto"/>
          <p:cNvSpPr txBox="1"/>
          <p:nvPr/>
        </p:nvSpPr>
        <p:spPr>
          <a:xfrm>
            <a:off x="5723357" y="2996952"/>
            <a:ext cx="2665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>
                <a:solidFill>
                  <a:prstClr val="black"/>
                </a:solidFill>
              </a:rPr>
              <a:t>Conocimiento es limitado a las posibles alternativas y sus consecuencias</a:t>
            </a:r>
            <a:endParaRPr lang="es-P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47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9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30312" y="908720"/>
            <a:ext cx="882047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Proceso decisorio </a:t>
            </a:r>
          </a:p>
          <a:p>
            <a:pPr algn="ctr"/>
            <a:r>
              <a:rPr lang="es-ES" sz="7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bajo la óptica de la organización</a:t>
            </a:r>
            <a:endParaRPr lang="es-PE" sz="7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PE" sz="6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9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sz="4900" b="1" dirty="0" smtClean="0"/>
              <a:t>TEORIA </a:t>
            </a:r>
            <a:r>
              <a:rPr lang="es-ES" sz="4900" b="1" dirty="0"/>
              <a:t>DEL COMPORTAMIENTO ORGANIZACIONAL</a:t>
            </a:r>
            <a:r>
              <a:rPr lang="es-ES" sz="4900" dirty="0"/>
              <a:t/>
            </a:r>
            <a:br>
              <a:rPr lang="es-ES" sz="4900" dirty="0"/>
            </a:br>
            <a:endParaRPr lang="es-ES" sz="49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4400" dirty="0"/>
              <a:t>La teoría del comportamiento (o teoría behaviorista) de la administración vino a significar una nueva dirección y un nuevo enfoque dentro de la teoría </a:t>
            </a:r>
            <a:r>
              <a:rPr lang="es-ES" sz="4400" dirty="0" smtClean="0"/>
              <a:t>administrativa.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283819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Operación manual"/>
          <p:cNvSpPr>
            <a:spLocks noChangeArrowheads="1"/>
          </p:cNvSpPr>
          <p:nvPr/>
        </p:nvSpPr>
        <p:spPr bwMode="auto">
          <a:xfrm>
            <a:off x="2159732" y="116632"/>
            <a:ext cx="5040560" cy="594792"/>
          </a:xfrm>
          <a:prstGeom prst="flowChartManualOperation">
            <a:avLst/>
          </a:prstGeom>
          <a:solidFill>
            <a:srgbClr val="4E9AB2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dirty="0" smtClean="0">
                <a:solidFill>
                  <a:prstClr val="black"/>
                </a:solidFill>
                <a:cs typeface="Arial" pitchFamily="34" charset="0"/>
              </a:rPr>
              <a:t>1. Percepción de la situación</a:t>
            </a:r>
            <a:endParaRPr lang="es-PE" sz="4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6 Rectángulo"/>
          <p:cNvSpPr>
            <a:spLocks noChangeArrowheads="1"/>
          </p:cNvSpPr>
          <p:nvPr/>
        </p:nvSpPr>
        <p:spPr bwMode="auto">
          <a:xfrm>
            <a:off x="2843808" y="908720"/>
            <a:ext cx="3744416" cy="738808"/>
          </a:xfrm>
          <a:prstGeom prst="rect">
            <a:avLst/>
          </a:prstGeom>
          <a:solidFill>
            <a:srgbClr val="4E9AB2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dirty="0" smtClean="0">
                <a:solidFill>
                  <a:prstClr val="black"/>
                </a:solidFill>
                <a:cs typeface="Arial" pitchFamily="34" charset="0"/>
              </a:rPr>
              <a:t>2.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dirty="0" smtClean="0">
                <a:solidFill>
                  <a:prstClr val="black"/>
                </a:solidFill>
                <a:cs typeface="Arial" pitchFamily="34" charset="0"/>
              </a:rPr>
              <a:t>Análisis y definición del problema</a:t>
            </a:r>
            <a:endParaRPr lang="es-PE" sz="4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8 Hexágono"/>
          <p:cNvSpPr>
            <a:spLocks noChangeArrowheads="1"/>
          </p:cNvSpPr>
          <p:nvPr/>
        </p:nvSpPr>
        <p:spPr bwMode="auto">
          <a:xfrm>
            <a:off x="2555776" y="1844824"/>
            <a:ext cx="4176464" cy="857250"/>
          </a:xfrm>
          <a:prstGeom prst="hexagon">
            <a:avLst>
              <a:gd name="adj" fmla="val 25002"/>
              <a:gd name="vf" fmla="val 115470"/>
            </a:avLst>
          </a:prstGeom>
          <a:solidFill>
            <a:srgbClr val="4E9AB2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dirty="0" smtClean="0">
                <a:solidFill>
                  <a:prstClr val="black"/>
                </a:solidFill>
                <a:cs typeface="Arial" pitchFamily="34" charset="0"/>
              </a:rPr>
              <a:t>3.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dirty="0" smtClean="0">
                <a:solidFill>
                  <a:prstClr val="black"/>
                </a:solidFill>
                <a:cs typeface="Arial" pitchFamily="34" charset="0"/>
              </a:rPr>
              <a:t>Definición de los objetivos</a:t>
            </a:r>
            <a:endParaRPr lang="es-PE" sz="4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10 Rectángulo"/>
          <p:cNvSpPr>
            <a:spLocks noChangeArrowheads="1"/>
          </p:cNvSpPr>
          <p:nvPr/>
        </p:nvSpPr>
        <p:spPr bwMode="auto">
          <a:xfrm>
            <a:off x="2843808" y="2935982"/>
            <a:ext cx="3528392" cy="781050"/>
          </a:xfrm>
          <a:prstGeom prst="rect">
            <a:avLst/>
          </a:prstGeom>
          <a:solidFill>
            <a:srgbClr val="4E9AB2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dirty="0" smtClean="0">
                <a:solidFill>
                  <a:prstClr val="black"/>
                </a:solidFill>
                <a:cs typeface="Arial" pitchFamily="34" charset="0"/>
              </a:rPr>
              <a:t>4</a:t>
            </a:r>
            <a:r>
              <a:rPr lang="es-PE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dirty="0" smtClean="0">
                <a:solidFill>
                  <a:prstClr val="black"/>
                </a:solidFill>
                <a:cs typeface="Arial" pitchFamily="34" charset="0"/>
              </a:rPr>
              <a:t>Búsqueda de alternativas de solución</a:t>
            </a:r>
            <a:endParaRPr lang="es-PE" sz="4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11 Rectángulo"/>
          <p:cNvSpPr>
            <a:spLocks noChangeArrowheads="1"/>
          </p:cNvSpPr>
          <p:nvPr/>
        </p:nvSpPr>
        <p:spPr bwMode="auto">
          <a:xfrm>
            <a:off x="2123728" y="3944094"/>
            <a:ext cx="4968552" cy="781050"/>
          </a:xfrm>
          <a:prstGeom prst="rect">
            <a:avLst/>
          </a:prstGeom>
          <a:solidFill>
            <a:srgbClr val="4E9AB2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dirty="0" smtClean="0">
                <a:solidFill>
                  <a:prstClr val="black"/>
                </a:solidFill>
                <a:cs typeface="Arial" pitchFamily="34" charset="0"/>
              </a:rPr>
              <a:t>5</a:t>
            </a:r>
            <a:r>
              <a:rPr lang="es-PE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dirty="0" smtClean="0">
                <a:solidFill>
                  <a:prstClr val="black"/>
                </a:solidFill>
                <a:cs typeface="Arial" pitchFamily="34" charset="0"/>
              </a:rPr>
              <a:t>Evaluación y comparación de esas alternativas</a:t>
            </a:r>
            <a:endParaRPr lang="es-PE" sz="4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17 Operación manual"/>
          <p:cNvSpPr>
            <a:spLocks noChangeArrowheads="1"/>
          </p:cNvSpPr>
          <p:nvPr/>
        </p:nvSpPr>
        <p:spPr bwMode="auto">
          <a:xfrm>
            <a:off x="1835696" y="6021288"/>
            <a:ext cx="5256584" cy="720080"/>
          </a:xfrm>
          <a:prstGeom prst="flowChartManualOperation">
            <a:avLst/>
          </a:prstGeom>
          <a:solidFill>
            <a:srgbClr val="4E9AB2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dirty="0" smtClean="0">
                <a:solidFill>
                  <a:prstClr val="black"/>
                </a:solidFill>
                <a:cs typeface="Arial" pitchFamily="34" charset="0"/>
              </a:rPr>
              <a:t>7. Implementación de la alternativa escogida</a:t>
            </a:r>
            <a:endParaRPr lang="es-PE" sz="4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11 Rectángulo"/>
          <p:cNvSpPr>
            <a:spLocks noChangeArrowheads="1"/>
          </p:cNvSpPr>
          <p:nvPr/>
        </p:nvSpPr>
        <p:spPr bwMode="auto">
          <a:xfrm>
            <a:off x="2699792" y="5024214"/>
            <a:ext cx="3888432" cy="781050"/>
          </a:xfrm>
          <a:prstGeom prst="rect">
            <a:avLst/>
          </a:prstGeom>
          <a:solidFill>
            <a:srgbClr val="4E9AB2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dirty="0" smtClean="0">
                <a:solidFill>
                  <a:prstClr val="black"/>
                </a:solidFill>
                <a:cs typeface="Arial" pitchFamily="34" charset="0"/>
              </a:rPr>
              <a:t>Elección de la alternativa más adecuada</a:t>
            </a:r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4608004" y="711424"/>
            <a:ext cx="0" cy="197296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4644008" y="1647528"/>
            <a:ext cx="0" cy="197296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4605908" y="2702074"/>
            <a:ext cx="0" cy="197296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4605908" y="3746798"/>
            <a:ext cx="0" cy="197296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4605908" y="4725144"/>
            <a:ext cx="0" cy="197296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4605908" y="5805264"/>
            <a:ext cx="0" cy="197296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68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210026"/>
            <a:ext cx="842493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HOMBRE ADMINITRATIVO</a:t>
            </a:r>
            <a:endParaRPr lang="es-PE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s-PE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 administrador debe  elegir  alternativas </a:t>
            </a:r>
          </a:p>
          <a:p>
            <a:r>
              <a:rPr lang="es-E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Así será un buen tomador de decisiones, no tiene condición de analizar todas las situaciones ni siquiera de buscar la mejor alternativa o la alternativa más adecuada entre todas.</a:t>
            </a:r>
          </a:p>
          <a:p>
            <a:endParaRPr lang="es-E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 conducta administrativa no optimiza ni busca la mejor forma, pero satisface, pues busca la forma satisfactoria entre aquellas que logró comparar. </a:t>
            </a:r>
            <a:endParaRPr lang="es-PE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P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17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lick.infospace.com/ClickHandler.ashx?du=http%3a%2f%2fwww.uson.mx%2fadmon%2fcentral%2ftramites%2fimages%2fhombre_computadora.jpg&amp;ru=http%3a%2f%2fwww.uson.mx%2fadmon%2fcentral%2ftramites%2fimages%2fhombre_computadora.jpg&amp;ld=20120620&amp;ap=1&amp;app=1&amp;c=babylon2.hp.row&amp;s=babylon2&amp;coi=372380&amp;cop=main-title&amp;euip=181.65.44.49&amp;npp=1&amp;p=0&amp;pp=0&amp;pvaid=8c328bb3d2a041208a237b7cf4d0826d&amp;ep=1&amp;mid=9&amp;hash=BA56C1DAEBD06AE3A1A161B7E770D2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7416824" cy="6288612"/>
          </a:xfrm>
          <a:prstGeom prst="rect">
            <a:avLst/>
          </a:prstGeom>
          <a:noFill/>
        </p:spPr>
      </p:pic>
      <p:sp>
        <p:nvSpPr>
          <p:cNvPr id="3" name="2 Llamada de nube"/>
          <p:cNvSpPr/>
          <p:nvPr/>
        </p:nvSpPr>
        <p:spPr>
          <a:xfrm>
            <a:off x="1115616" y="306016"/>
            <a:ext cx="3812976" cy="1440160"/>
          </a:xfrm>
          <a:prstGeom prst="cloudCallout">
            <a:avLst>
              <a:gd name="adj1" fmla="val 25311"/>
              <a:gd name="adj2" fmla="val 90915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black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547664" y="62068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Hombre económico</a:t>
            </a:r>
            <a:endParaRPr lang="es-PE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70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332656"/>
            <a:ext cx="835292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Cada persona es un individuo que se contenta (un “satisfacer”) y para su satisfacción no necesita del máximo absoluto, pero si de lo suficiente para contentarse dentro de las posibilidades de la situación. </a:t>
            </a:r>
            <a:endParaRPr lang="es-PE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s-PE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PE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 eso se atenúa el concepto del “Hombre Económico”, cuyas aspiraciones son objetivas y materiales buscando siempre la maximización absoluta.</a:t>
            </a:r>
          </a:p>
          <a:p>
            <a:endParaRPr lang="es-P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8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 rot="19658128">
            <a:off x="1231624" y="2003136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9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GRACIAS</a:t>
            </a:r>
            <a:endParaRPr lang="es-PE" sz="9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4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fonditos\CUADROS DE DIAPOS\fuzz_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eg;base64,/9j/4AAQSkZJRgABAQAAAQABAAD/2wCEAAkGBhQSEBQTEhQWFBUWGBoaEhcWFBUYGBgXGBkXGBwXFBoXHCYeGBskHBUWHy8gIygpLCwvGB4xNTEqNScrLCkBCQoKDgwOFw8PFykcHBwpKSwsLCkpKSk1MikpKSkpKSkpKSkpKSkpMCksKSk1KSwsLCkpLSwpKSkpLikpKTApKf/AABEIAIwAyAMBIgACEQEDEQH/xAAcAAEAAQUBAQAAAAAAAAAAAAAABwMEBQYIAgH/xABCEAACAQIDBAcEBwYFBQEAAAABAgADEQQSIQUxQVEGByJhcYGREzKhwUJSYnKSsfAIFBUjgtFUc6Lh8TNDU4OTJP/EABkBAQEBAQEBAAAAAAAAAAAAAAABAgMEBf/EACERAQEAAwADAAIDAQAAAAAAAAABAgMREiExBEEiUWET/9oADAMBAAIRAxEAPwCcYiICLxNC64OmTYHBBaLZa9dstMjeqjV2HLQgeLCBndq9PsBhqhp1sTTR195blmB5EKDY90pYXrH2dU93F0h94lPXOBOX6VRmJuxuTcnXUk3v433mZrZeyjUcKdbkAZhz79fjM3KRqY2ulNj9K8LijahWSo31Qdd5G4+B/OZcSBsH1e16FelUw9RVIZbEkqwJsLkjf4f8SeF3SY5zL4ueu4fX2IibYIiICIiAiIgIiICIiAiIgIiICIiAiIgJBH7QOHb99wzG+U0SF5XWoS1vxJ6CTvI668die22b7YC7Ydw9+ORuw4+Kn+mBBuysOWcKBqTYDU37gBqTN96NbOs6XHaJ0zC3G1rHdrprMB1YPkxgrNfKgIZrXy5ra92gIvyMlCls5T7FiAHUWORwytY3DAgagjUbrXtPLsye7Tr7JWQxtYJSBN7r9VS7HuVRcse6bphqmZFaxF1BsQQRcA6g7jNJxGHvlqMQCrA2O7x8ZtmyazMnaBFvdJ4j9cY0X3V/Kx/jP8X8RE9TwEREBERAREQETC9KOldDAUhVrk2JyqFALMbX7IJkWbW6/KzORhsOqIONa7N42U2Xw1gTbEhTY/X/AFcwGKwyleLUiwIF9TZr307/AEks7B6Q0MZSFXDuHS9jbeDa+VhwOu6BkoiICIiAiIgIiICa90/xiUtmYxquqexdSOZcZVA78zCbAWtOf+tzrH/fHOEwzXw6H+Yw3VnB4H6ikaczrwEJadWtSlmPs3BO9lIsw53U7x3jSb5WJSp9k63HPvnPVCqUYMrFWU3VgSCDzBGo8pK/QPpwMU6YfFm1UkCnUvlDn6r8A9vJu47/ADbNN+x9DR+RjzxvpvFFg5XUHUd4101HETelGks8Nsminu01BHHKL+u+Xs6a9fg8+7b/ANOERE6uBERAREQEREDTunONRmo4ZmUZmzuGIFwo0Avv1mq9KuiaNRtSogaHM4HAEHXnrrc8BMl06pU8TkOUXLotNrC5F7k3INiQNO7xmbwuDZKDKvasCEW/Me6Dp8p5Mr3L0+jhj46+VA+M2OabHutY24XY2Ame6s9vthdo0wp/l4h/ZVVsbFmPZYADQg/Dum24roYXpKXYpWdS2QC4GhIRu8XF7cd28X1bqy2R7fa1PeBRvVe2nuWCgcxmcC/K4nfDLrybMLjO/wBuhIiJ0cSIiAiIgIMT4TAhzry6wHpH+H0DlLrfEsN+VvdpDlcanuIHEyEVaZHpTtk4vH4jEH/uVHK/cF1QfhCzFp+u+ajNXAb17/ylfDMQ6gGzEjIb21uLa8CDYy1UA/rd4S5wVXKwzWIBDC4uARrcj8xyvKR1zsPGGrhqNRt700Y+LKCfiTL6YDoJUBwFEC4yDLYm9rHdfjbnM/MNEREBERAREQERECPOmOz1bEsqAI2RGHZ3tmazLYj6tiTyEy2FxZAIbTXTwtMntTo2tWp7UOyPlC3sGFhe2h3bzuM1raWIGFxNOhWdCais1NtVuFIBBvoDrfQ8J5s8LL2PbhsmUmLLv2gbnQ7hyFrTV+qvYpoY7H57BlFMINPccu1wBuHZUeUxe2usW2enhSGI0Na11H+UPpH7R05AzVdjdKqmDxQxFO7uwIrBrkODr2zffex7reU6ateX2ue/bjZ4z9OjokfbK63qVQD2tJkP2WDfA2M3TZm16WIXNScOONt4+8DqPOduceXq9iIkUiIgJjukeJ9ng8RUG9KNRh/SjH5TIzXesSuE2TjSf8PUH4lK/OByRRbUSo+hvKJGtvSVkq30M0y9g21HnK6NxEtL5T3SqjcoEwdWHWwtBVwuM0S4FOsPo6AAVR9WwHaG7jzk3o4IBBuDutOOEe8n3qc6VUzs8Uq+IQPSqFEWo6qwpmxQDMRcakC3K0lWJMifLxeRX2IiAiIgIiaP1mdNv3Sj7Gk1sRV90j6C8W7jpYevCBe9NesKhs+k1yKla3YpA63O7OfojjztIGx+0q20KrVMU7OwDvl1VdFBVEH0UBFgO4k3JmNxuINRrsxbXUkkk31JJO8nefES7wTFcNVe9swvflc8OWhmuJ14p44LSUje+o7tLn0lAMW3C5OgueP61vPKUsrZTwUW+9YXHwl/hEFs+7gg7uJ8900yqYZQBqb7/ha/xNpmNk1XosXpOUdWIupsdPl3G4mCxfZFIfWa3q6k/rumYwr6v98/G0qJo6C9Lv3ykVqWFen/ANQDQMOFRR37iOB8ptIkF9ENpLh8dSquSqXKuQdLOMt2+zcqT4Xk5iYynG5X2IiZUmo9bNXLsXGnnTA/E6j5zbpoPXjXy7FrD6zUlHnUU/KBzPkuO+fClxCmerzTLytTg3kZ6HZPdPrpcTw+luIgXCmV6b30MtsJTZjlUEngALnlu8xLiph2U2ZSp5MCD6EQNu2V1j4/D0lpU8Q2RbZQQrEAfRBYE5e6SL0G65BUdaGPyIzaU647KE8FqDch+0LDnaQhTqc5VVoo6+SoCARqDuI1BHdPU5p6J9YWKwLBab56P/ibVe8A7005enOb+iPT/D48ZUvTqgXak++3EqRow18eYEyrZ4lOjXVhdTcd0qQrzUcAEnQDUnkBOWOknSNsXjKuIY+81TIDwUdlB+ELOkul1QrgMURvFCpb8BnKWWxvwDf7H9d0qVUrt2dPCZjHrlwhUcfZr5XX+0waa2H2v95ndo1P5Kf5lMfn/YyoswuY3+0PhYf3mSrLYDv/AF+vCWGz6JFS3C1/XWXm0WsQQZuMqW2D2KJ5VU9CbS8p4jt1Pv8AyEtNsUycMeJGVvQg/lLXD7QV6hKnRmB7/dGh77iBspN5M/V9tn2+BS5u9P8Alvz7Puk+K2kJCpZh3ibZ1ebZ9hjVUnsVuww4ZvoN66f1RlOwl4meIicnQkY/tBk/wpLf4inf8L/OSdNM639kNiNkV1pqzuuR0VQSxKMCbAans5oHLggTzUNiQdCOHI8jynqlUmmXsC+k9kXn0T0qyjIdHEy4imw0synfwV1b5TrHaWyaOITJXpJVXk6hh4i+4+E5O2chzXGllex5kIxA+F/KdbYKoWpozCzFVLDkSAT8ZmtT40Xa/UlgKoJpCph2O7I2Zb/ce49CJpW1uorFUz/+epTrrwvek/mDdfjJ2iOjmHa3QTG4QZ62HcLxdbOo8ShNvObb1VbD1fE1NLgpRU721Gdx3CwXzPdJwM1TpXssq64ikjFiQtbLb3Rcg7iRrobAnXdOefbj6dNPPOde8Jizh7nUpvfeTYDWw7gNLS2HWvgRUyM7pfc7UzkPgRf4y3x226VAK1WqlM2BVToxsVJCIe02lxukN7SxCOzELlVmNl17KsdF1GttPSZ1d5x0/J52WN36ZdbBqrWw6IadIh1zqQ5qA3UBhYGkDcG+vK44xDihbOAeN/n6GZ7HU7gcwP8Am365zXsaLEEfocR8bidq8r3hNbHz+Uye03JpUgN/tRbyU/3lClstqdKlUPu1g5p6cFcoT6iXxUXS/wBEtb0QD8z6wq6w1OzEjju8JbVznqAd/wABKrqE1u3mxnjAUbvmP6M6ML2oOyfCaenYrFebAj1m6FZp22RkqhuRv8ZKsbb7Ttr90/C0yGDxOR0f6jK34WDfKYHDV83a427Pnp85lgOz5H4TTLpJWBFxqDunyWuyKJShSU71poD4hQD+UTi6ryInwwIJ/aJqUhVw6CnaqVL5wFF1JKkOQLseytrnTXnIdpL4HykpftD4kNtKin1MOL+LVHP5ASMUlF1gaaBwzoHXihLAeqkERjkGYtTX2a8FDMwH4iTPNH+8qsYG0dX3RKpjcSUWqgtTqlrm9rrZSqnddyASNwvznTeEBFNMwAOUXANwDYXAPGc5dUW0fY7Uw4vYVA1M6784JA9VX0nSUgREQE+Wn2IFjtPYdDEC1elTqi1hnQEi/wBUnUeU1jaHVVhWF6Rakfxr6NqPIzdYgQy/UriixHtqIW+h/mEkcyuXTwv5zEYPqNxb4lkqlEoq4vVDA514+zXU3IJHatY85Ps+Wl6nEDdbGESljaGHpLkp0cMi0wOWap6nQeNppYfVd30jbjrksfDQyQesfozjK20q9YUWeilNSKgKhFRELEHNYkg5r2J4SPDjl7r2F+HAG+vcRLCqlUkkeI/5l9h0t4TCVdrZCuqkE62INhbfpvlXD7fB0uD4m011lnKjkC62Nu/5zUekly/5zYk2mhU6gW4AifdkdEam06zUsMad0ANQs4GVWOW9t7eXdF+EYLo0jm5DW5Ai66c+IHhNx6PD94xVLDsMru6i19Ct+0yE7xYNpvmMoYZKbOlI3RWYKdbsFbLm37ja9+F+Mp7SWpelWpErVoNmTUbwc2hG/wB2P0OpbRLbZuLNWjTqEZS6KxB4ZlDW8r2ic211Phn2DA5s6/Af4v8A+inb/XI+p7r8pJX7QdMDalIjjhkv/wDSqPyEjI+7AusOdBK0o0d0riUbz1R7H9vtWgT7tFGrN4i6qPV7+U6NkOdQdEZ8U1tclEA9xNQn1sPSTGJAiIgIiICIiAiIgR113dJBQ2c1BXy1cQcoAOvsgR7Q9wtZf6pAFDaK2AZCSLAlWAuFFu0Cp1tpoeE37r7qH+JqOAoJb8VQ/nI0G+EeFpT6cN3yopnq0ot/ZmxsT6kS96MbbrYXEZ6DZWZHpt3o6kHzGhHeBLR20M3LqhwCVMW/tFV+yQMyhhqGJ0YEfRElvPbeGPleKmCw4FNVtw07pIvVz0Ip4hRia5LqrsFpkDKxW3ac/SG/s+szO0Og2FdCy0/ZMATekcv+nVfhM31fUAmzaAHJiTzJdrkzXn2JlquN9tkiImUf/9k="/>
          <p:cNvSpPr>
            <a:spLocks noChangeAspect="1" noChangeArrowheads="1"/>
          </p:cNvSpPr>
          <p:nvPr/>
        </p:nvSpPr>
        <p:spPr bwMode="auto">
          <a:xfrm>
            <a:off x="63500" y="-617538"/>
            <a:ext cx="184785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6" name="Picture 12" descr="http://fa.univision.com/attachments/univision/Fabrica/484156/1/nuev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512843"/>
            <a:ext cx="7992888" cy="583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3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algn="just"/>
            <a:r>
              <a:rPr lang="es-ES" sz="4400" dirty="0"/>
              <a:t>Es el estudio del funcionamiento y de la dinámica de las organizaciones y de cómo los grupos y los individuos se comportan dentro de ellas. Es una ciencia interdisciplinaria y casi independiente.</a:t>
            </a:r>
          </a:p>
          <a:p>
            <a:pPr algn="just"/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322793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sz="4900" b="1" dirty="0" smtClean="0"/>
              <a:t>ORIGENES </a:t>
            </a:r>
            <a:r>
              <a:rPr lang="es-ES" sz="4900" b="1" dirty="0"/>
              <a:t>DE LA TEORÍA DEL COMPORTAMIENTO</a:t>
            </a:r>
            <a:r>
              <a:rPr lang="es-ES" sz="4900" dirty="0"/>
              <a:t/>
            </a:r>
            <a:br>
              <a:rPr lang="es-ES" sz="4900" dirty="0"/>
            </a:br>
            <a:endParaRPr lang="es-ES" sz="49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760168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ES" sz="3200" dirty="0"/>
              <a:t>La oposición fuerte y definitiva de la teoría de las relaciones humanas a la teoría clásica, derivó lentamente hacia una segunda </a:t>
            </a:r>
            <a:r>
              <a:rPr lang="es-ES" sz="3200" dirty="0" smtClean="0"/>
              <a:t>etapa.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3200" dirty="0"/>
              <a:t>La teoría del comportamiento es un desarrollo de la teoría de las relaciones humanas, con la cual se muestra eminentemente critica y severa. </a:t>
            </a:r>
            <a:endParaRPr lang="es-ES" sz="32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s-ES" sz="3200" dirty="0"/>
              <a:t>La teoría del comportamiento critica severamente la teoría clásica</a:t>
            </a:r>
            <a:r>
              <a:rPr lang="es-ES" sz="3200" dirty="0" smtClean="0"/>
              <a:t>.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72222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620688"/>
            <a:ext cx="8424936" cy="5472608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 startAt="4"/>
            </a:pPr>
            <a:r>
              <a:rPr lang="es-ES" sz="4000" dirty="0"/>
              <a:t>Con la teoría del comportamiento se vio la incorporación de la sociología de la burocracia, ampliando el campo de teoría administrativa</a:t>
            </a:r>
            <a:r>
              <a:rPr lang="es-ES" sz="4000" dirty="0" smtClean="0"/>
              <a:t>.</a:t>
            </a:r>
          </a:p>
          <a:p>
            <a:pPr marL="514350" indent="-514350" algn="just">
              <a:buFont typeface="+mj-lt"/>
              <a:buAutoNum type="arabicPeriod" startAt="4"/>
            </a:pPr>
            <a:r>
              <a:rPr lang="es-ES" sz="4000" dirty="0"/>
              <a:t>En 1947 se publica un libro en Estados Unidos, que marca el inicio de la teoría del comportamiento en la administración:</a:t>
            </a:r>
            <a:r>
              <a:rPr lang="es-ES" sz="4000" i="1" dirty="0"/>
              <a:t> </a:t>
            </a:r>
            <a:r>
              <a:rPr lang="es-ES" sz="4000" dirty="0"/>
              <a:t>El comportamiento administrativo de Herbert A. Simon. </a:t>
            </a:r>
          </a:p>
          <a:p>
            <a:pPr marL="514350" indent="-514350">
              <a:buFont typeface="+mj-lt"/>
              <a:buAutoNum type="arabicPeriod" startAt="4"/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607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Macro</Template>
  <TotalTime>422</TotalTime>
  <Words>2700</Words>
  <Application>Microsoft Office PowerPoint</Application>
  <PresentationFormat>Presentación en pantalla (4:3)</PresentationFormat>
  <Paragraphs>296</Paragraphs>
  <Slides>65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65</vt:i4>
      </vt:variant>
    </vt:vector>
  </HeadingPairs>
  <TitlesOfParts>
    <vt:vector size="67" baseType="lpstr">
      <vt:lpstr>Macro</vt:lpstr>
      <vt:lpstr>Tema de Office</vt:lpstr>
      <vt:lpstr>TEORIA DEL COMPORTAMIENTO Y DESARROLLO ORGANIZACIONAL</vt:lpstr>
      <vt:lpstr> ENFOQUE DEL COMPORTAMIENTO EN LA ADMINISTRACION: </vt:lpstr>
      <vt:lpstr>Presentación de PowerPoint</vt:lpstr>
      <vt:lpstr>Presentación de PowerPoint</vt:lpstr>
      <vt:lpstr>Presentación de PowerPoint</vt:lpstr>
      <vt:lpstr> TEORIA DEL COMPORTAMIENTO ORGANIZACIONAL </vt:lpstr>
      <vt:lpstr>Presentación de PowerPoint</vt:lpstr>
      <vt:lpstr> ORIGENES DE LA TEORÍA DEL COMPORTAMIENTO </vt:lpstr>
      <vt:lpstr>Presentación de PowerPoint</vt:lpstr>
      <vt:lpstr>NUEVAS PROPUESTAS SOBRE MOTIVACION HUMANA </vt:lpstr>
      <vt:lpstr>Presentación de PowerPoint</vt:lpstr>
      <vt:lpstr>Motivación Humana       Fundamental en la teoría del comportamiento de la administración</vt:lpstr>
      <vt:lpstr>JERARQUÍA DE LAS NECESIDADES, SEGÚN MASLOW </vt:lpstr>
      <vt:lpstr>a) Necesidades Fisiológicas: </vt:lpstr>
      <vt:lpstr>  Por Ejemplo: </vt:lpstr>
      <vt:lpstr>b) Necesidades de seguridad: </vt:lpstr>
      <vt:lpstr>Por Ejemplo:</vt:lpstr>
      <vt:lpstr>c) Necesidades sociales: </vt:lpstr>
      <vt:lpstr>Por Ejemplo:</vt:lpstr>
      <vt:lpstr>d) Necesidades de autoestima: </vt:lpstr>
      <vt:lpstr>Por Ejemplo:</vt:lpstr>
      <vt:lpstr>e)Necesidades de autorrealización:</vt:lpstr>
      <vt:lpstr>    La teoría de la jerarquía de necesidades de Maslow se fundamenta en lo siguientes aspectos:</vt:lpstr>
      <vt:lpstr>Presentación de PowerPoint</vt:lpstr>
      <vt:lpstr>Presentación de PowerPoint</vt:lpstr>
      <vt:lpstr>En Herzberg existen dos factores que orientan el comportamiento de las personas: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Objetivos deseados dentro de una organización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DEL COMPORTAMIENTO Y DESARROLLO ORGANIZACIONAL</dc:title>
  <dc:creator>jao2</dc:creator>
  <cp:lastModifiedBy>jao2</cp:lastModifiedBy>
  <cp:revision>20</cp:revision>
  <dcterms:created xsi:type="dcterms:W3CDTF">2012-06-21T02:30:37Z</dcterms:created>
  <dcterms:modified xsi:type="dcterms:W3CDTF">2012-06-22T00:31:38Z</dcterms:modified>
</cp:coreProperties>
</file>