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6"/>
  </p:notesMasterIdLst>
  <p:sldIdLst>
    <p:sldId id="256" r:id="rId2"/>
    <p:sldId id="258" r:id="rId3"/>
    <p:sldId id="299" r:id="rId4"/>
    <p:sldId id="300" r:id="rId5"/>
    <p:sldId id="266" r:id="rId6"/>
    <p:sldId id="265" r:id="rId7"/>
    <p:sldId id="259" r:id="rId8"/>
    <p:sldId id="257" r:id="rId9"/>
    <p:sldId id="260" r:id="rId10"/>
    <p:sldId id="261" r:id="rId11"/>
    <p:sldId id="262" r:id="rId12"/>
    <p:sldId id="301" r:id="rId13"/>
    <p:sldId id="263" r:id="rId14"/>
    <p:sldId id="264" r:id="rId15"/>
    <p:sldId id="269" r:id="rId16"/>
    <p:sldId id="270" r:id="rId17"/>
    <p:sldId id="271" r:id="rId18"/>
    <p:sldId id="298" r:id="rId19"/>
    <p:sldId id="272" r:id="rId20"/>
    <p:sldId id="273" r:id="rId21"/>
    <p:sldId id="274" r:id="rId22"/>
    <p:sldId id="275" r:id="rId23"/>
    <p:sldId id="276" r:id="rId24"/>
    <p:sldId id="277" r:id="rId25"/>
    <p:sldId id="278" r:id="rId26"/>
    <p:sldId id="283" r:id="rId27"/>
    <p:sldId id="279" r:id="rId28"/>
    <p:sldId id="280" r:id="rId29"/>
    <p:sldId id="281" r:id="rId30"/>
    <p:sldId id="282"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07" autoAdjust="0"/>
  </p:normalViewPr>
  <p:slideViewPr>
    <p:cSldViewPr>
      <p:cViewPr>
        <p:scale>
          <a:sx n="66" d="100"/>
          <a:sy n="66" d="100"/>
        </p:scale>
        <p:origin x="-1506" y="-138"/>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DCB840-5C22-43B6-B34D-DE7CAF918A99}"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es-PE"/>
        </a:p>
      </dgm:t>
    </dgm:pt>
    <dgm:pt modelId="{9763E1DD-D5D6-4E4A-8BDD-080CDB8757BA}">
      <dgm:prSet phldrT="[Texto]" custT="1"/>
      <dgm:spPr/>
      <dgm:t>
        <a:bodyPr/>
        <a:lstStyle/>
        <a:p>
          <a:pPr algn="ctr"/>
          <a:r>
            <a:rPr lang="es-PE" sz="2000" dirty="0" smtClean="0"/>
            <a:t> </a:t>
          </a:r>
          <a:r>
            <a:rPr lang="es-PE" sz="5400" dirty="0" smtClean="0"/>
            <a:t>Es la división </a:t>
          </a:r>
          <a:r>
            <a:rPr lang="es-PE" sz="5400" smtClean="0"/>
            <a:t>de </a:t>
          </a:r>
          <a:r>
            <a:rPr lang="es-PE" sz="5400" smtClean="0"/>
            <a:t>trabajo,  </a:t>
          </a:r>
          <a:r>
            <a:rPr lang="es-PE" sz="5400" dirty="0" smtClean="0"/>
            <a:t>fundamental de la organización.</a:t>
          </a:r>
          <a:r>
            <a:rPr lang="es-PE" sz="2000" dirty="0" smtClean="0"/>
            <a:t> </a:t>
          </a:r>
          <a:endParaRPr lang="es-PE" sz="2000" dirty="0"/>
        </a:p>
      </dgm:t>
    </dgm:pt>
    <dgm:pt modelId="{8481B7C3-84B0-4508-86E7-259BCF2349FE}" type="parTrans" cxnId="{8ACB929F-9CD4-48A1-865C-F48E7C0025FC}">
      <dgm:prSet/>
      <dgm:spPr/>
      <dgm:t>
        <a:bodyPr/>
        <a:lstStyle/>
        <a:p>
          <a:pPr algn="just"/>
          <a:endParaRPr lang="es-PE" sz="2000"/>
        </a:p>
      </dgm:t>
    </dgm:pt>
    <dgm:pt modelId="{053AD78A-5895-4E71-A4FD-2125E3BFF898}" type="sibTrans" cxnId="{8ACB929F-9CD4-48A1-865C-F48E7C0025FC}">
      <dgm:prSet custT="1">
        <dgm:style>
          <a:lnRef idx="1">
            <a:schemeClr val="accent1"/>
          </a:lnRef>
          <a:fillRef idx="3">
            <a:schemeClr val="accent1"/>
          </a:fillRef>
          <a:effectRef idx="2">
            <a:schemeClr val="accent1"/>
          </a:effectRef>
          <a:fontRef idx="minor">
            <a:schemeClr val="lt1"/>
          </a:fontRef>
        </dgm:style>
      </dgm:prSet>
      <dgm:spPr/>
      <dgm:t>
        <a:bodyPr/>
        <a:lstStyle/>
        <a:p>
          <a:pPr algn="just"/>
          <a:endParaRPr lang="es-PE" sz="2000"/>
        </a:p>
      </dgm:t>
    </dgm:pt>
    <dgm:pt modelId="{06E6E37C-D655-47EA-AF35-3ADDBC4BF953}" type="pres">
      <dgm:prSet presAssocID="{95DCB840-5C22-43B6-B34D-DE7CAF918A99}" presName="outerComposite" presStyleCnt="0">
        <dgm:presLayoutVars>
          <dgm:chMax val="5"/>
          <dgm:dir/>
          <dgm:resizeHandles val="exact"/>
        </dgm:presLayoutVars>
      </dgm:prSet>
      <dgm:spPr/>
      <dgm:t>
        <a:bodyPr/>
        <a:lstStyle/>
        <a:p>
          <a:endParaRPr lang="es-PE"/>
        </a:p>
      </dgm:t>
    </dgm:pt>
    <dgm:pt modelId="{CE06D6B3-8FAF-41FB-8F09-EA619ED2B151}" type="pres">
      <dgm:prSet presAssocID="{95DCB840-5C22-43B6-B34D-DE7CAF918A99}" presName="dummyMaxCanvas" presStyleCnt="0">
        <dgm:presLayoutVars/>
      </dgm:prSet>
      <dgm:spPr/>
    </dgm:pt>
    <dgm:pt modelId="{1CAAA98B-AFDA-44DF-9462-A6182A2AC489}" type="pres">
      <dgm:prSet presAssocID="{95DCB840-5C22-43B6-B34D-DE7CAF918A99}" presName="OneNode_1" presStyleLbl="node1" presStyleIdx="0" presStyleCnt="1">
        <dgm:presLayoutVars>
          <dgm:bulletEnabled val="1"/>
        </dgm:presLayoutVars>
      </dgm:prSet>
      <dgm:spPr/>
      <dgm:t>
        <a:bodyPr/>
        <a:lstStyle/>
        <a:p>
          <a:endParaRPr lang="es-PE"/>
        </a:p>
      </dgm:t>
    </dgm:pt>
  </dgm:ptLst>
  <dgm:cxnLst>
    <dgm:cxn modelId="{0BACBCA7-8EB1-4139-AA3B-47D80AA92C9F}" type="presOf" srcId="{95DCB840-5C22-43B6-B34D-DE7CAF918A99}" destId="{06E6E37C-D655-47EA-AF35-3ADDBC4BF953}" srcOrd="0" destOrd="0" presId="urn:microsoft.com/office/officeart/2005/8/layout/vProcess5"/>
    <dgm:cxn modelId="{8ACB929F-9CD4-48A1-865C-F48E7C0025FC}" srcId="{95DCB840-5C22-43B6-B34D-DE7CAF918A99}" destId="{9763E1DD-D5D6-4E4A-8BDD-080CDB8757BA}" srcOrd="0" destOrd="0" parTransId="{8481B7C3-84B0-4508-86E7-259BCF2349FE}" sibTransId="{053AD78A-5895-4E71-A4FD-2125E3BFF898}"/>
    <dgm:cxn modelId="{474137F3-49B8-452B-92DB-11FB4B6BF40E}" type="presOf" srcId="{9763E1DD-D5D6-4E4A-8BDD-080CDB8757BA}" destId="{1CAAA98B-AFDA-44DF-9462-A6182A2AC489}" srcOrd="0" destOrd="0" presId="urn:microsoft.com/office/officeart/2005/8/layout/vProcess5"/>
    <dgm:cxn modelId="{4B3CAECD-8FE2-47B5-998E-0EE0E6D2CFB4}" type="presParOf" srcId="{06E6E37C-D655-47EA-AF35-3ADDBC4BF953}" destId="{CE06D6B3-8FAF-41FB-8F09-EA619ED2B151}" srcOrd="0" destOrd="0" presId="urn:microsoft.com/office/officeart/2005/8/layout/vProcess5"/>
    <dgm:cxn modelId="{9651B081-D872-49A5-AA51-D6EACC0D7631}" type="presParOf" srcId="{06E6E37C-D655-47EA-AF35-3ADDBC4BF953}" destId="{1CAAA98B-AFDA-44DF-9462-A6182A2AC489}" srcOrd="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72D540-9313-4DE6-B845-0E08E34E42D0}"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s-PE"/>
        </a:p>
      </dgm:t>
    </dgm:pt>
    <dgm:pt modelId="{20DDF420-38F2-4C16-9A57-FA7E78CF5163}">
      <dgm:prSet/>
      <dgm:spPr/>
      <dgm:t>
        <a:bodyPr/>
        <a:lstStyle/>
        <a:p>
          <a:pPr algn="just"/>
          <a:r>
            <a:rPr lang="es-PE" smtClean="0"/>
            <a:t>A medida que una organización, crece, tiende a diferenciarse y a especializarse cada vez más unidades que componen su estructura organizacional.</a:t>
          </a:r>
          <a:endParaRPr lang="es-PE"/>
        </a:p>
      </dgm:t>
    </dgm:pt>
    <dgm:pt modelId="{0103842A-3613-42E6-8D07-940BABC088AA}" type="parTrans" cxnId="{AE96919C-C264-4961-9DE6-47B758C34779}">
      <dgm:prSet/>
      <dgm:spPr/>
      <dgm:t>
        <a:bodyPr/>
        <a:lstStyle/>
        <a:p>
          <a:pPr algn="just"/>
          <a:endParaRPr lang="es-PE"/>
        </a:p>
      </dgm:t>
    </dgm:pt>
    <dgm:pt modelId="{9723D95A-8E94-436C-8F45-2ED0BA538DE1}" type="sibTrans" cxnId="{AE96919C-C264-4961-9DE6-47B758C34779}">
      <dgm:prSet/>
      <dgm:spPr/>
      <dgm:t>
        <a:bodyPr/>
        <a:lstStyle/>
        <a:p>
          <a:pPr algn="just"/>
          <a:endParaRPr lang="es-PE"/>
        </a:p>
      </dgm:t>
    </dgm:pt>
    <dgm:pt modelId="{73D8FBFA-B3EF-4C3C-8011-467DBA9F41D7}" type="pres">
      <dgm:prSet presAssocID="{3772D540-9313-4DE6-B845-0E08E34E42D0}" presName="linear" presStyleCnt="0">
        <dgm:presLayoutVars>
          <dgm:animLvl val="lvl"/>
          <dgm:resizeHandles val="exact"/>
        </dgm:presLayoutVars>
      </dgm:prSet>
      <dgm:spPr/>
      <dgm:t>
        <a:bodyPr/>
        <a:lstStyle/>
        <a:p>
          <a:endParaRPr lang="es-PE"/>
        </a:p>
      </dgm:t>
    </dgm:pt>
    <dgm:pt modelId="{BF754C20-8DBB-4A3F-85AB-F71ED760B4AA}" type="pres">
      <dgm:prSet presAssocID="{20DDF420-38F2-4C16-9A57-FA7E78CF5163}" presName="parentText" presStyleLbl="node1" presStyleIdx="0" presStyleCnt="1" custLinFactY="-50896" custLinFactNeighborX="1001" custLinFactNeighborY="-100000">
        <dgm:presLayoutVars>
          <dgm:chMax val="0"/>
          <dgm:bulletEnabled val="1"/>
        </dgm:presLayoutVars>
      </dgm:prSet>
      <dgm:spPr/>
      <dgm:t>
        <a:bodyPr/>
        <a:lstStyle/>
        <a:p>
          <a:endParaRPr lang="es-PE"/>
        </a:p>
      </dgm:t>
    </dgm:pt>
  </dgm:ptLst>
  <dgm:cxnLst>
    <dgm:cxn modelId="{C068BDE3-B07D-4C0F-969C-9B89A041C15E}" type="presOf" srcId="{20DDF420-38F2-4C16-9A57-FA7E78CF5163}" destId="{BF754C20-8DBB-4A3F-85AB-F71ED760B4AA}" srcOrd="0" destOrd="0" presId="urn:microsoft.com/office/officeart/2005/8/layout/vList2"/>
    <dgm:cxn modelId="{E8E08018-4128-468C-AFD6-31EFB0161939}" type="presOf" srcId="{3772D540-9313-4DE6-B845-0E08E34E42D0}" destId="{73D8FBFA-B3EF-4C3C-8011-467DBA9F41D7}" srcOrd="0" destOrd="0" presId="urn:microsoft.com/office/officeart/2005/8/layout/vList2"/>
    <dgm:cxn modelId="{AE96919C-C264-4961-9DE6-47B758C34779}" srcId="{3772D540-9313-4DE6-B845-0E08E34E42D0}" destId="{20DDF420-38F2-4C16-9A57-FA7E78CF5163}" srcOrd="0" destOrd="0" parTransId="{0103842A-3613-42E6-8D07-940BABC088AA}" sibTransId="{9723D95A-8E94-436C-8F45-2ED0BA538DE1}"/>
    <dgm:cxn modelId="{D8224562-D536-46DF-B79D-B0B9CFCDFCAB}" type="presParOf" srcId="{73D8FBFA-B3EF-4C3C-8011-467DBA9F41D7}" destId="{BF754C20-8DBB-4A3F-85AB-F71ED760B4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5F22D6-1F50-4C95-987A-89F48DC49F7E}"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s-PE"/>
        </a:p>
      </dgm:t>
    </dgm:pt>
    <dgm:pt modelId="{E8F8397C-5771-4157-9A7C-8A381CBCE4CD}">
      <dgm:prSet phldrT="[Texto]">
        <dgm:style>
          <a:lnRef idx="0">
            <a:schemeClr val="accent3"/>
          </a:lnRef>
          <a:fillRef idx="3">
            <a:schemeClr val="accent3"/>
          </a:fillRef>
          <a:effectRef idx="3">
            <a:schemeClr val="accent3"/>
          </a:effectRef>
          <a:fontRef idx="minor">
            <a:schemeClr val="lt1"/>
          </a:fontRef>
        </dgm:style>
      </dgm:prSet>
      <dgm:spPr>
        <a:ln/>
      </dgm:spPr>
      <dgm:t>
        <a:bodyPr/>
        <a:lstStyle/>
        <a:p>
          <a:r>
            <a:rPr lang="es-PE" dirty="0" smtClean="0">
              <a:solidFill>
                <a:schemeClr val="tx1"/>
              </a:solidFill>
            </a:rPr>
            <a:t>• Listar todas las funciones de la empresa</a:t>
          </a:r>
          <a:endParaRPr lang="es-PE" dirty="0">
            <a:solidFill>
              <a:schemeClr val="tx1"/>
            </a:solidFill>
          </a:endParaRPr>
        </a:p>
      </dgm:t>
    </dgm:pt>
    <dgm:pt modelId="{6393DEC3-25AB-42D8-A121-A17CBC9C17E5}" type="parTrans" cxnId="{D46FE907-047D-4967-8B5F-5095AA5D95AA}">
      <dgm:prSet/>
      <dgm:spPr/>
      <dgm:t>
        <a:bodyPr/>
        <a:lstStyle/>
        <a:p>
          <a:endParaRPr lang="es-PE">
            <a:solidFill>
              <a:schemeClr val="tx1"/>
            </a:solidFill>
          </a:endParaRPr>
        </a:p>
      </dgm:t>
    </dgm:pt>
    <dgm:pt modelId="{EB859CE9-EFD4-41BA-849F-ED231BCD1331}" type="sibTrans" cxnId="{D46FE907-047D-4967-8B5F-5095AA5D95AA}">
      <dgm:prSet/>
      <dgm:spPr/>
      <dgm:t>
        <a:bodyPr/>
        <a:lstStyle/>
        <a:p>
          <a:endParaRPr lang="es-PE">
            <a:solidFill>
              <a:schemeClr val="tx1"/>
            </a:solidFill>
          </a:endParaRPr>
        </a:p>
      </dgm:t>
    </dgm:pt>
    <dgm:pt modelId="{69DAD147-FF6F-4980-94DA-FE258FE7C245}">
      <dgm:prSet phldrT="[Texto]">
        <dgm:style>
          <a:lnRef idx="1">
            <a:schemeClr val="accent3"/>
          </a:lnRef>
          <a:fillRef idx="2">
            <a:schemeClr val="accent3"/>
          </a:fillRef>
          <a:effectRef idx="1">
            <a:schemeClr val="accent3"/>
          </a:effectRef>
          <a:fontRef idx="minor">
            <a:schemeClr val="dk1"/>
          </a:fontRef>
        </dgm:style>
      </dgm:prSet>
      <dgm:spPr>
        <a:ln/>
      </dgm:spPr>
      <dgm:t>
        <a:bodyPr/>
        <a:lstStyle/>
        <a:p>
          <a:r>
            <a:rPr lang="es-PE" dirty="0" smtClean="0">
              <a:solidFill>
                <a:schemeClr val="tx1"/>
              </a:solidFill>
            </a:rPr>
            <a:t>.Clasificarlas.</a:t>
          </a:r>
        </a:p>
        <a:p>
          <a:r>
            <a:rPr lang="es-PE" dirty="0" smtClean="0">
              <a:solidFill>
                <a:schemeClr val="tx1"/>
              </a:solidFill>
            </a:rPr>
            <a:t>• Establecer líneas de comunicación e interrelación entre los departamentos.  </a:t>
          </a:r>
          <a:endParaRPr lang="es-PE" dirty="0">
            <a:solidFill>
              <a:schemeClr val="tx1"/>
            </a:solidFill>
          </a:endParaRPr>
        </a:p>
      </dgm:t>
    </dgm:pt>
    <dgm:pt modelId="{A47347FC-01FD-41AA-8FF5-8AB3CADCBBD9}" type="parTrans" cxnId="{173EAE27-D290-4FC8-B2BF-878F04C19D14}">
      <dgm:prSet/>
      <dgm:spPr/>
      <dgm:t>
        <a:bodyPr/>
        <a:lstStyle/>
        <a:p>
          <a:endParaRPr lang="es-PE">
            <a:solidFill>
              <a:schemeClr val="tx1"/>
            </a:solidFill>
          </a:endParaRPr>
        </a:p>
      </dgm:t>
    </dgm:pt>
    <dgm:pt modelId="{4F1A0D1C-CF67-4A14-B630-F710C07F0D7D}" type="sibTrans" cxnId="{173EAE27-D290-4FC8-B2BF-878F04C19D14}">
      <dgm:prSet/>
      <dgm:spPr/>
      <dgm:t>
        <a:bodyPr/>
        <a:lstStyle/>
        <a:p>
          <a:endParaRPr lang="es-PE">
            <a:solidFill>
              <a:schemeClr val="tx1"/>
            </a:solidFill>
          </a:endParaRPr>
        </a:p>
      </dgm:t>
    </dgm:pt>
    <dgm:pt modelId="{23455331-F017-49B4-9EB2-4ECF68F8FD1C}">
      <dgm:prSet phldrT="[Texto]">
        <dgm:style>
          <a:lnRef idx="1">
            <a:schemeClr val="accent5"/>
          </a:lnRef>
          <a:fillRef idx="2">
            <a:schemeClr val="accent5"/>
          </a:fillRef>
          <a:effectRef idx="1">
            <a:schemeClr val="accent5"/>
          </a:effectRef>
          <a:fontRef idx="minor">
            <a:schemeClr val="dk1"/>
          </a:fontRef>
        </dgm:style>
      </dgm:prSet>
      <dgm:spPr>
        <a:ln/>
      </dgm:spPr>
      <dgm:t>
        <a:bodyPr/>
        <a:lstStyle/>
        <a:p>
          <a:r>
            <a:rPr lang="es-PE" dirty="0" smtClean="0">
              <a:solidFill>
                <a:schemeClr val="tx1"/>
              </a:solidFill>
            </a:rPr>
            <a:t>. Agruparlas según un orden jerárquico. </a:t>
          </a:r>
          <a:endParaRPr lang="es-PE" dirty="0">
            <a:solidFill>
              <a:schemeClr val="tx1"/>
            </a:solidFill>
          </a:endParaRPr>
        </a:p>
      </dgm:t>
    </dgm:pt>
    <dgm:pt modelId="{CC12AFD2-3FE4-43C2-A5AF-EAD1C45C161B}" type="parTrans" cxnId="{E0EA9E6A-7CA9-4D2C-8C4D-A34C20DC786F}">
      <dgm:prSet/>
      <dgm:spPr/>
      <dgm:t>
        <a:bodyPr/>
        <a:lstStyle/>
        <a:p>
          <a:endParaRPr lang="es-PE">
            <a:solidFill>
              <a:schemeClr val="tx1"/>
            </a:solidFill>
          </a:endParaRPr>
        </a:p>
      </dgm:t>
    </dgm:pt>
    <dgm:pt modelId="{B34B17E4-36CE-485C-B142-AA64484C9259}" type="sibTrans" cxnId="{E0EA9E6A-7CA9-4D2C-8C4D-A34C20DC786F}">
      <dgm:prSet/>
      <dgm:spPr/>
      <dgm:t>
        <a:bodyPr/>
        <a:lstStyle/>
        <a:p>
          <a:endParaRPr lang="es-PE">
            <a:solidFill>
              <a:schemeClr val="tx1"/>
            </a:solidFill>
          </a:endParaRPr>
        </a:p>
      </dgm:t>
    </dgm:pt>
    <dgm:pt modelId="{1DD149F3-16E3-4759-ADCF-C7DEC21B0CEB}">
      <dgm:prSet phldrT="[Texto]">
        <dgm:style>
          <a:lnRef idx="0">
            <a:schemeClr val="accent2"/>
          </a:lnRef>
          <a:fillRef idx="3">
            <a:schemeClr val="accent2"/>
          </a:fillRef>
          <a:effectRef idx="3">
            <a:schemeClr val="accent2"/>
          </a:effectRef>
          <a:fontRef idx="minor">
            <a:schemeClr val="lt1"/>
          </a:fontRef>
        </dgm:style>
      </dgm:prSet>
      <dgm:spPr>
        <a:ln/>
      </dgm:spPr>
      <dgm:t>
        <a:bodyPr/>
        <a:lstStyle/>
        <a:p>
          <a:r>
            <a:rPr lang="es-PE" dirty="0" smtClean="0">
              <a:solidFill>
                <a:schemeClr val="tx1"/>
              </a:solidFill>
            </a:rPr>
            <a:t>• Asignar actividades a cada una de las áreas agrupadas. </a:t>
          </a:r>
          <a:endParaRPr lang="es-PE" dirty="0">
            <a:solidFill>
              <a:schemeClr val="tx1"/>
            </a:solidFill>
          </a:endParaRPr>
        </a:p>
      </dgm:t>
    </dgm:pt>
    <dgm:pt modelId="{7EE6BBD5-FA30-4093-95E8-E21F24DC6A85}" type="parTrans" cxnId="{AAE828F4-3798-4CA8-BA78-AB9401E3027D}">
      <dgm:prSet/>
      <dgm:spPr/>
      <dgm:t>
        <a:bodyPr/>
        <a:lstStyle/>
        <a:p>
          <a:endParaRPr lang="es-PE">
            <a:solidFill>
              <a:schemeClr val="tx1"/>
            </a:solidFill>
          </a:endParaRPr>
        </a:p>
      </dgm:t>
    </dgm:pt>
    <dgm:pt modelId="{253735F9-8F42-4406-A3D0-7A39B5DF9AD6}" type="sibTrans" cxnId="{AAE828F4-3798-4CA8-BA78-AB9401E3027D}">
      <dgm:prSet/>
      <dgm:spPr/>
      <dgm:t>
        <a:bodyPr/>
        <a:lstStyle/>
        <a:p>
          <a:endParaRPr lang="es-PE">
            <a:solidFill>
              <a:schemeClr val="tx1"/>
            </a:solidFill>
          </a:endParaRPr>
        </a:p>
      </dgm:t>
    </dgm:pt>
    <dgm:pt modelId="{E6DC2938-57C0-450E-9C19-BF082DA16D45}">
      <dgm:prSet phldrT="[Texto]">
        <dgm:style>
          <a:lnRef idx="1">
            <a:schemeClr val="accent1"/>
          </a:lnRef>
          <a:fillRef idx="2">
            <a:schemeClr val="accent1"/>
          </a:fillRef>
          <a:effectRef idx="1">
            <a:schemeClr val="accent1"/>
          </a:effectRef>
          <a:fontRef idx="minor">
            <a:schemeClr val="dk1"/>
          </a:fontRef>
        </dgm:style>
      </dgm:prSet>
      <dgm:spPr>
        <a:ln/>
      </dgm:spPr>
      <dgm:t>
        <a:bodyPr/>
        <a:lstStyle/>
        <a:p>
          <a:r>
            <a:rPr lang="es-PE" dirty="0" smtClean="0">
              <a:solidFill>
                <a:schemeClr val="tx1"/>
              </a:solidFill>
            </a:rPr>
            <a:t>• Especificar las relaciones de autoridad, responsabilidad, y obligación entre las funciones y los puestos. </a:t>
          </a:r>
          <a:endParaRPr lang="es-PE" dirty="0">
            <a:solidFill>
              <a:schemeClr val="tx1"/>
            </a:solidFill>
          </a:endParaRPr>
        </a:p>
      </dgm:t>
    </dgm:pt>
    <dgm:pt modelId="{9943F66F-C123-4E8B-8FAF-56AB5236F144}" type="parTrans" cxnId="{8C5759A1-1D00-4670-926E-B7E4CC431C59}">
      <dgm:prSet/>
      <dgm:spPr/>
      <dgm:t>
        <a:bodyPr/>
        <a:lstStyle/>
        <a:p>
          <a:endParaRPr lang="es-PE">
            <a:solidFill>
              <a:schemeClr val="tx1"/>
            </a:solidFill>
          </a:endParaRPr>
        </a:p>
      </dgm:t>
    </dgm:pt>
    <dgm:pt modelId="{58E68478-4480-4429-AF01-14820285DB3C}" type="sibTrans" cxnId="{8C5759A1-1D00-4670-926E-B7E4CC431C59}">
      <dgm:prSet/>
      <dgm:spPr/>
      <dgm:t>
        <a:bodyPr/>
        <a:lstStyle/>
        <a:p>
          <a:endParaRPr lang="es-PE">
            <a:solidFill>
              <a:schemeClr val="tx1"/>
            </a:solidFill>
          </a:endParaRPr>
        </a:p>
      </dgm:t>
    </dgm:pt>
    <dgm:pt modelId="{42ED42AC-E8E8-4665-A30B-BD1DA3FD8C7E}" type="pres">
      <dgm:prSet presAssocID="{4E5F22D6-1F50-4C95-987A-89F48DC49F7E}" presName="diagram" presStyleCnt="0">
        <dgm:presLayoutVars>
          <dgm:dir/>
          <dgm:resizeHandles val="exact"/>
        </dgm:presLayoutVars>
      </dgm:prSet>
      <dgm:spPr/>
      <dgm:t>
        <a:bodyPr/>
        <a:lstStyle/>
        <a:p>
          <a:endParaRPr lang="es-PE"/>
        </a:p>
      </dgm:t>
    </dgm:pt>
    <dgm:pt modelId="{22D4C3D2-9760-4F44-9B5B-4AEA18CFDA7F}" type="pres">
      <dgm:prSet presAssocID="{E8F8397C-5771-4157-9A7C-8A381CBCE4CD}" presName="node" presStyleLbl="node1" presStyleIdx="0" presStyleCnt="5">
        <dgm:presLayoutVars>
          <dgm:bulletEnabled val="1"/>
        </dgm:presLayoutVars>
      </dgm:prSet>
      <dgm:spPr/>
      <dgm:t>
        <a:bodyPr/>
        <a:lstStyle/>
        <a:p>
          <a:endParaRPr lang="es-PE"/>
        </a:p>
      </dgm:t>
    </dgm:pt>
    <dgm:pt modelId="{6CAC3218-0415-4A77-967A-5EEF520A0A3B}" type="pres">
      <dgm:prSet presAssocID="{EB859CE9-EFD4-41BA-849F-ED231BCD1331}" presName="sibTrans" presStyleCnt="0"/>
      <dgm:spPr/>
    </dgm:pt>
    <dgm:pt modelId="{65ACBF8E-0B77-4059-B994-BF9033C45C17}" type="pres">
      <dgm:prSet presAssocID="{69DAD147-FF6F-4980-94DA-FE258FE7C245}" presName="node" presStyleLbl="node1" presStyleIdx="1" presStyleCnt="5">
        <dgm:presLayoutVars>
          <dgm:bulletEnabled val="1"/>
        </dgm:presLayoutVars>
      </dgm:prSet>
      <dgm:spPr/>
      <dgm:t>
        <a:bodyPr/>
        <a:lstStyle/>
        <a:p>
          <a:endParaRPr lang="es-PE"/>
        </a:p>
      </dgm:t>
    </dgm:pt>
    <dgm:pt modelId="{8AFB2977-4794-4C7D-9599-D96852F6C3C5}" type="pres">
      <dgm:prSet presAssocID="{4F1A0D1C-CF67-4A14-B630-F710C07F0D7D}" presName="sibTrans" presStyleCnt="0"/>
      <dgm:spPr/>
    </dgm:pt>
    <dgm:pt modelId="{9705C75B-9342-4924-A689-BD3AF56F2A06}" type="pres">
      <dgm:prSet presAssocID="{23455331-F017-49B4-9EB2-4ECF68F8FD1C}" presName="node" presStyleLbl="node1" presStyleIdx="2" presStyleCnt="5">
        <dgm:presLayoutVars>
          <dgm:bulletEnabled val="1"/>
        </dgm:presLayoutVars>
      </dgm:prSet>
      <dgm:spPr/>
      <dgm:t>
        <a:bodyPr/>
        <a:lstStyle/>
        <a:p>
          <a:endParaRPr lang="es-PE"/>
        </a:p>
      </dgm:t>
    </dgm:pt>
    <dgm:pt modelId="{02D00882-C740-472E-97E4-62892BF1E070}" type="pres">
      <dgm:prSet presAssocID="{B34B17E4-36CE-485C-B142-AA64484C9259}" presName="sibTrans" presStyleCnt="0"/>
      <dgm:spPr/>
    </dgm:pt>
    <dgm:pt modelId="{F81E4A06-1651-4145-8E3C-ABDD76CBB8B2}" type="pres">
      <dgm:prSet presAssocID="{1DD149F3-16E3-4759-ADCF-C7DEC21B0CEB}" presName="node" presStyleLbl="node1" presStyleIdx="3" presStyleCnt="5">
        <dgm:presLayoutVars>
          <dgm:bulletEnabled val="1"/>
        </dgm:presLayoutVars>
      </dgm:prSet>
      <dgm:spPr/>
      <dgm:t>
        <a:bodyPr/>
        <a:lstStyle/>
        <a:p>
          <a:endParaRPr lang="es-PE"/>
        </a:p>
      </dgm:t>
    </dgm:pt>
    <dgm:pt modelId="{C70CDCCD-DAAE-4BD4-B46B-E2A0E423CC4D}" type="pres">
      <dgm:prSet presAssocID="{253735F9-8F42-4406-A3D0-7A39B5DF9AD6}" presName="sibTrans" presStyleCnt="0"/>
      <dgm:spPr/>
    </dgm:pt>
    <dgm:pt modelId="{E6F0EEB9-44AD-46BF-B8E2-CFE4053C44E3}" type="pres">
      <dgm:prSet presAssocID="{E6DC2938-57C0-450E-9C19-BF082DA16D45}" presName="node" presStyleLbl="node1" presStyleIdx="4" presStyleCnt="5">
        <dgm:presLayoutVars>
          <dgm:bulletEnabled val="1"/>
        </dgm:presLayoutVars>
      </dgm:prSet>
      <dgm:spPr/>
      <dgm:t>
        <a:bodyPr/>
        <a:lstStyle/>
        <a:p>
          <a:endParaRPr lang="es-PE"/>
        </a:p>
      </dgm:t>
    </dgm:pt>
  </dgm:ptLst>
  <dgm:cxnLst>
    <dgm:cxn modelId="{8602E1E7-042C-4D0C-9A17-91D6280FEC93}" type="presOf" srcId="{4E5F22D6-1F50-4C95-987A-89F48DC49F7E}" destId="{42ED42AC-E8E8-4665-A30B-BD1DA3FD8C7E}" srcOrd="0" destOrd="0" presId="urn:microsoft.com/office/officeart/2005/8/layout/default"/>
    <dgm:cxn modelId="{E0EA9E6A-7CA9-4D2C-8C4D-A34C20DC786F}" srcId="{4E5F22D6-1F50-4C95-987A-89F48DC49F7E}" destId="{23455331-F017-49B4-9EB2-4ECF68F8FD1C}" srcOrd="2" destOrd="0" parTransId="{CC12AFD2-3FE4-43C2-A5AF-EAD1C45C161B}" sibTransId="{B34B17E4-36CE-485C-B142-AA64484C9259}"/>
    <dgm:cxn modelId="{D46FE907-047D-4967-8B5F-5095AA5D95AA}" srcId="{4E5F22D6-1F50-4C95-987A-89F48DC49F7E}" destId="{E8F8397C-5771-4157-9A7C-8A381CBCE4CD}" srcOrd="0" destOrd="0" parTransId="{6393DEC3-25AB-42D8-A121-A17CBC9C17E5}" sibTransId="{EB859CE9-EFD4-41BA-849F-ED231BCD1331}"/>
    <dgm:cxn modelId="{173EAE27-D290-4FC8-B2BF-878F04C19D14}" srcId="{4E5F22D6-1F50-4C95-987A-89F48DC49F7E}" destId="{69DAD147-FF6F-4980-94DA-FE258FE7C245}" srcOrd="1" destOrd="0" parTransId="{A47347FC-01FD-41AA-8FF5-8AB3CADCBBD9}" sibTransId="{4F1A0D1C-CF67-4A14-B630-F710C07F0D7D}"/>
    <dgm:cxn modelId="{85E1781F-C6EE-4725-87FE-C317A36B9EA4}" type="presOf" srcId="{1DD149F3-16E3-4759-ADCF-C7DEC21B0CEB}" destId="{F81E4A06-1651-4145-8E3C-ABDD76CBB8B2}" srcOrd="0" destOrd="0" presId="urn:microsoft.com/office/officeart/2005/8/layout/default"/>
    <dgm:cxn modelId="{9C9CC300-44B8-4EF0-AF17-4D9809CDF00B}" type="presOf" srcId="{23455331-F017-49B4-9EB2-4ECF68F8FD1C}" destId="{9705C75B-9342-4924-A689-BD3AF56F2A06}" srcOrd="0" destOrd="0" presId="urn:microsoft.com/office/officeart/2005/8/layout/default"/>
    <dgm:cxn modelId="{8C5759A1-1D00-4670-926E-B7E4CC431C59}" srcId="{4E5F22D6-1F50-4C95-987A-89F48DC49F7E}" destId="{E6DC2938-57C0-450E-9C19-BF082DA16D45}" srcOrd="4" destOrd="0" parTransId="{9943F66F-C123-4E8B-8FAF-56AB5236F144}" sibTransId="{58E68478-4480-4429-AF01-14820285DB3C}"/>
    <dgm:cxn modelId="{AAE828F4-3798-4CA8-BA78-AB9401E3027D}" srcId="{4E5F22D6-1F50-4C95-987A-89F48DC49F7E}" destId="{1DD149F3-16E3-4759-ADCF-C7DEC21B0CEB}" srcOrd="3" destOrd="0" parTransId="{7EE6BBD5-FA30-4093-95E8-E21F24DC6A85}" sibTransId="{253735F9-8F42-4406-A3D0-7A39B5DF9AD6}"/>
    <dgm:cxn modelId="{BC552FAE-8E47-4F1E-B364-E2F7FD869EFF}" type="presOf" srcId="{E8F8397C-5771-4157-9A7C-8A381CBCE4CD}" destId="{22D4C3D2-9760-4F44-9B5B-4AEA18CFDA7F}" srcOrd="0" destOrd="0" presId="urn:microsoft.com/office/officeart/2005/8/layout/default"/>
    <dgm:cxn modelId="{85D6D59B-4D55-405B-859B-19AC9E88DD71}" type="presOf" srcId="{E6DC2938-57C0-450E-9C19-BF082DA16D45}" destId="{E6F0EEB9-44AD-46BF-B8E2-CFE4053C44E3}" srcOrd="0" destOrd="0" presId="urn:microsoft.com/office/officeart/2005/8/layout/default"/>
    <dgm:cxn modelId="{240467AE-B9F9-4774-9770-5111985FB3DA}" type="presOf" srcId="{69DAD147-FF6F-4980-94DA-FE258FE7C245}" destId="{65ACBF8E-0B77-4059-B994-BF9033C45C17}" srcOrd="0" destOrd="0" presId="urn:microsoft.com/office/officeart/2005/8/layout/default"/>
    <dgm:cxn modelId="{A68E8ADF-03C3-463F-AAD8-7D10920806A6}" type="presParOf" srcId="{42ED42AC-E8E8-4665-A30B-BD1DA3FD8C7E}" destId="{22D4C3D2-9760-4F44-9B5B-4AEA18CFDA7F}" srcOrd="0" destOrd="0" presId="urn:microsoft.com/office/officeart/2005/8/layout/default"/>
    <dgm:cxn modelId="{16B2C539-7B69-45DE-934D-58C8CDAC60E6}" type="presParOf" srcId="{42ED42AC-E8E8-4665-A30B-BD1DA3FD8C7E}" destId="{6CAC3218-0415-4A77-967A-5EEF520A0A3B}" srcOrd="1" destOrd="0" presId="urn:microsoft.com/office/officeart/2005/8/layout/default"/>
    <dgm:cxn modelId="{326DF522-200F-4D26-B0D2-B026D272574D}" type="presParOf" srcId="{42ED42AC-E8E8-4665-A30B-BD1DA3FD8C7E}" destId="{65ACBF8E-0B77-4059-B994-BF9033C45C17}" srcOrd="2" destOrd="0" presId="urn:microsoft.com/office/officeart/2005/8/layout/default"/>
    <dgm:cxn modelId="{06C847FB-93CD-49CA-BD85-AA5727C8CA32}" type="presParOf" srcId="{42ED42AC-E8E8-4665-A30B-BD1DA3FD8C7E}" destId="{8AFB2977-4794-4C7D-9599-D96852F6C3C5}" srcOrd="3" destOrd="0" presId="urn:microsoft.com/office/officeart/2005/8/layout/default"/>
    <dgm:cxn modelId="{90EFEDA0-ACCE-467C-910A-383FF4FBA9B4}" type="presParOf" srcId="{42ED42AC-E8E8-4665-A30B-BD1DA3FD8C7E}" destId="{9705C75B-9342-4924-A689-BD3AF56F2A06}" srcOrd="4" destOrd="0" presId="urn:microsoft.com/office/officeart/2005/8/layout/default"/>
    <dgm:cxn modelId="{BBB14798-D489-4559-B36D-51031F3A1675}" type="presParOf" srcId="{42ED42AC-E8E8-4665-A30B-BD1DA3FD8C7E}" destId="{02D00882-C740-472E-97E4-62892BF1E070}" srcOrd="5" destOrd="0" presId="urn:microsoft.com/office/officeart/2005/8/layout/default"/>
    <dgm:cxn modelId="{1A30789F-967C-4CBC-9E29-845B5A91CA0F}" type="presParOf" srcId="{42ED42AC-E8E8-4665-A30B-BD1DA3FD8C7E}" destId="{F81E4A06-1651-4145-8E3C-ABDD76CBB8B2}" srcOrd="6" destOrd="0" presId="urn:microsoft.com/office/officeart/2005/8/layout/default"/>
    <dgm:cxn modelId="{5A2CEFED-6DAC-4497-B695-E4FC7C64EF1C}" type="presParOf" srcId="{42ED42AC-E8E8-4665-A30B-BD1DA3FD8C7E}" destId="{C70CDCCD-DAAE-4BD4-B46B-E2A0E423CC4D}" srcOrd="7" destOrd="0" presId="urn:microsoft.com/office/officeart/2005/8/layout/default"/>
    <dgm:cxn modelId="{12C7CFF3-6035-4573-A7A7-FC12AF7F329B}" type="presParOf" srcId="{42ED42AC-E8E8-4665-A30B-BD1DA3FD8C7E}" destId="{E6F0EEB9-44AD-46BF-B8E2-CFE4053C44E3}" srcOrd="8" destOrd="0" presId="urn:microsoft.com/office/officeart/2005/8/layout/default"/>
  </dgm:cxnLst>
  <dgm:bg/>
  <dgm:whole>
    <a:ln>
      <a:solidFill>
        <a:schemeClr val="accent2">
          <a:lumMod val="5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B82682-5B06-4BAD-95BC-86B384CAF92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PE"/>
        </a:p>
      </dgm:t>
    </dgm:pt>
    <dgm:pt modelId="{30781E6E-015A-4D6B-8C20-6B3BA698666D}">
      <dgm:prSet phldrT="[Texto]">
        <dgm:style>
          <a:lnRef idx="3">
            <a:schemeClr val="lt1"/>
          </a:lnRef>
          <a:fillRef idx="1">
            <a:schemeClr val="accent4"/>
          </a:fillRef>
          <a:effectRef idx="1">
            <a:schemeClr val="accent4"/>
          </a:effectRef>
          <a:fontRef idx="minor">
            <a:schemeClr val="lt1"/>
          </a:fontRef>
        </dgm:style>
      </dgm:prSet>
      <dgm:spPr/>
      <dgm:t>
        <a:bodyPr/>
        <a:lstStyle/>
        <a:p>
          <a:r>
            <a:rPr lang="es-PE" b="1" dirty="0" smtClean="0"/>
            <a:t>ESPECIALIZACION VERTICAL</a:t>
          </a:r>
          <a:endParaRPr lang="es-PE" dirty="0"/>
        </a:p>
      </dgm:t>
    </dgm:pt>
    <dgm:pt modelId="{8A9B7462-B46A-4C33-8D49-084AD2AC6262}" type="parTrans" cxnId="{757ECCE8-7DA4-4CCD-8107-366E7093BB4C}">
      <dgm:prSet/>
      <dgm:spPr/>
      <dgm:t>
        <a:bodyPr/>
        <a:lstStyle/>
        <a:p>
          <a:endParaRPr lang="es-PE"/>
        </a:p>
      </dgm:t>
    </dgm:pt>
    <dgm:pt modelId="{8629D8C3-0946-45C4-AB78-ABE28987A2ED}" type="sibTrans" cxnId="{757ECCE8-7DA4-4CCD-8107-366E7093BB4C}">
      <dgm:prSet/>
      <dgm:spPr/>
      <dgm:t>
        <a:bodyPr/>
        <a:lstStyle/>
        <a:p>
          <a:endParaRPr lang="es-PE"/>
        </a:p>
      </dgm:t>
    </dgm:pt>
    <dgm:pt modelId="{8A6A76E1-010C-457C-B272-FFF4AAE9847A}">
      <dgm:prSet phldrT="[Texto]">
        <dgm:style>
          <a:lnRef idx="1">
            <a:schemeClr val="accent3"/>
          </a:lnRef>
          <a:fillRef idx="2">
            <a:schemeClr val="accent3"/>
          </a:fillRef>
          <a:effectRef idx="1">
            <a:schemeClr val="accent3"/>
          </a:effectRef>
          <a:fontRef idx="minor">
            <a:schemeClr val="dk1"/>
          </a:fontRef>
        </dgm:style>
      </dgm:prSet>
      <dgm:spPr/>
      <dgm:t>
        <a:bodyPr/>
        <a:lstStyle/>
        <a:p>
          <a:r>
            <a:rPr lang="es-PE" dirty="0" smtClean="0"/>
            <a:t>Es cuando la empresa siente la necesidad de aumentar la calidad y supervisión de la dirección. </a:t>
          </a:r>
          <a:endParaRPr lang="es-PE" dirty="0"/>
        </a:p>
      </dgm:t>
    </dgm:pt>
    <dgm:pt modelId="{56896055-CA05-4EF2-9E07-4423EE26ECFD}" type="parTrans" cxnId="{B6ADC637-B8E9-4E3C-BF9A-2377FC4FE427}">
      <dgm:prSet/>
      <dgm:spPr/>
      <dgm:t>
        <a:bodyPr/>
        <a:lstStyle/>
        <a:p>
          <a:endParaRPr lang="es-PE"/>
        </a:p>
      </dgm:t>
    </dgm:pt>
    <dgm:pt modelId="{E0FA56A3-C92F-45BF-8EDD-A263286AC40F}" type="sibTrans" cxnId="{B6ADC637-B8E9-4E3C-BF9A-2377FC4FE427}">
      <dgm:prSet/>
      <dgm:spPr/>
      <dgm:t>
        <a:bodyPr/>
        <a:lstStyle/>
        <a:p>
          <a:endParaRPr lang="es-PE"/>
        </a:p>
      </dgm:t>
    </dgm:pt>
    <dgm:pt modelId="{A1236FD0-9F1B-42EC-A8FA-5C69D4C31586}">
      <dgm:prSet phldrT="[Texto]">
        <dgm:style>
          <a:lnRef idx="3">
            <a:schemeClr val="lt1"/>
          </a:lnRef>
          <a:fillRef idx="1">
            <a:schemeClr val="accent4"/>
          </a:fillRef>
          <a:effectRef idx="1">
            <a:schemeClr val="accent4"/>
          </a:effectRef>
          <a:fontRef idx="minor">
            <a:schemeClr val="lt1"/>
          </a:fontRef>
        </dgm:style>
      </dgm:prSet>
      <dgm:spPr/>
      <dgm:t>
        <a:bodyPr/>
        <a:lstStyle/>
        <a:p>
          <a:r>
            <a:rPr lang="es-PE" b="1" dirty="0" smtClean="0"/>
            <a:t>ESPECIALIZACION HORIZONTAL</a:t>
          </a:r>
          <a:endParaRPr lang="es-PE" dirty="0"/>
        </a:p>
      </dgm:t>
    </dgm:pt>
    <dgm:pt modelId="{3EFA9CFC-4912-49B3-90FB-4A12643C1F34}" type="parTrans" cxnId="{8C7E7EDA-5DE6-4F1B-9BA1-3AC6A36FC625}">
      <dgm:prSet/>
      <dgm:spPr/>
      <dgm:t>
        <a:bodyPr/>
        <a:lstStyle/>
        <a:p>
          <a:endParaRPr lang="es-PE"/>
        </a:p>
      </dgm:t>
    </dgm:pt>
    <dgm:pt modelId="{A662396A-FFA9-4BB6-BCB1-69ABB00E1D11}" type="sibTrans" cxnId="{8C7E7EDA-5DE6-4F1B-9BA1-3AC6A36FC625}">
      <dgm:prSet/>
      <dgm:spPr/>
      <dgm:t>
        <a:bodyPr/>
        <a:lstStyle/>
        <a:p>
          <a:endParaRPr lang="es-PE"/>
        </a:p>
      </dgm:t>
    </dgm:pt>
    <dgm:pt modelId="{ABEFE8FE-2668-494A-A406-2562C5C00FA5}">
      <dgm:prSet phldrT="[Texto]">
        <dgm:style>
          <a:lnRef idx="1">
            <a:schemeClr val="accent3"/>
          </a:lnRef>
          <a:fillRef idx="2">
            <a:schemeClr val="accent3"/>
          </a:fillRef>
          <a:effectRef idx="1">
            <a:schemeClr val="accent3"/>
          </a:effectRef>
          <a:fontRef idx="minor">
            <a:schemeClr val="dk1"/>
          </a:fontRef>
        </dgm:style>
      </dgm:prSet>
      <dgm:spPr/>
      <dgm:t>
        <a:bodyPr/>
        <a:lstStyle/>
        <a:p>
          <a:r>
            <a:rPr lang="es-PE" dirty="0" smtClean="0"/>
            <a:t>También se le denomina proceso escalar</a:t>
          </a:r>
          <a:endParaRPr lang="es-PE" dirty="0"/>
        </a:p>
      </dgm:t>
    </dgm:pt>
    <dgm:pt modelId="{E94CBDFE-7F40-470F-BAB9-B7C4E8267BEA}" type="parTrans" cxnId="{78283093-1BE5-401F-AA4D-5AEF57D605AD}">
      <dgm:prSet/>
      <dgm:spPr/>
      <dgm:t>
        <a:bodyPr/>
        <a:lstStyle/>
        <a:p>
          <a:endParaRPr lang="es-PE"/>
        </a:p>
      </dgm:t>
    </dgm:pt>
    <dgm:pt modelId="{04D2C955-B84B-4F74-A5DF-439BDD214EF8}" type="sibTrans" cxnId="{78283093-1BE5-401F-AA4D-5AEF57D605AD}">
      <dgm:prSet/>
      <dgm:spPr/>
      <dgm:t>
        <a:bodyPr/>
        <a:lstStyle/>
        <a:p>
          <a:endParaRPr lang="es-PE"/>
        </a:p>
      </dgm:t>
    </dgm:pt>
    <dgm:pt modelId="{B23EFD18-0CBA-486D-98F2-48FB8CB73933}">
      <dgm:prSet>
        <dgm:style>
          <a:lnRef idx="1">
            <a:schemeClr val="accent3"/>
          </a:lnRef>
          <a:fillRef idx="2">
            <a:schemeClr val="accent3"/>
          </a:fillRef>
          <a:effectRef idx="1">
            <a:schemeClr val="accent3"/>
          </a:effectRef>
          <a:fontRef idx="minor">
            <a:schemeClr val="dk1"/>
          </a:fontRef>
        </dgm:style>
      </dgm:prSet>
      <dgm:spPr/>
      <dgm:t>
        <a:bodyPr/>
        <a:lstStyle/>
        <a:p>
          <a:r>
            <a:rPr lang="es-PE" dirty="0" smtClean="0"/>
            <a:t>se constata  la necesidad de aumentar la pericia, la eficiencia y la calidad del trabajo en sí.</a:t>
          </a:r>
          <a:endParaRPr lang="es-PE" dirty="0"/>
        </a:p>
      </dgm:t>
    </dgm:pt>
    <dgm:pt modelId="{72031B06-0E4C-4511-B859-E59777E1B3B0}" type="parTrans" cxnId="{7C3314E1-5A44-4818-AE23-4CBFB65ED00C}">
      <dgm:prSet/>
      <dgm:spPr/>
      <dgm:t>
        <a:bodyPr/>
        <a:lstStyle/>
        <a:p>
          <a:endParaRPr lang="es-PE"/>
        </a:p>
      </dgm:t>
    </dgm:pt>
    <dgm:pt modelId="{05470E74-93CA-4D16-8AC5-7B341A1DC3EC}" type="sibTrans" cxnId="{7C3314E1-5A44-4818-AE23-4CBFB65ED00C}">
      <dgm:prSet/>
      <dgm:spPr/>
      <dgm:t>
        <a:bodyPr/>
        <a:lstStyle/>
        <a:p>
          <a:endParaRPr lang="es-PE"/>
        </a:p>
      </dgm:t>
    </dgm:pt>
    <dgm:pt modelId="{738CC651-6D6B-4B9F-851C-263475EEEACA}">
      <dgm:prSet>
        <dgm:style>
          <a:lnRef idx="1">
            <a:schemeClr val="accent3"/>
          </a:lnRef>
          <a:fillRef idx="2">
            <a:schemeClr val="accent3"/>
          </a:fillRef>
          <a:effectRef idx="1">
            <a:schemeClr val="accent3"/>
          </a:effectRef>
          <a:fontRef idx="minor">
            <a:schemeClr val="dk1"/>
          </a:fontRef>
        </dgm:style>
      </dgm:prSet>
      <dgm:spPr/>
      <dgm:t>
        <a:bodyPr/>
        <a:lstStyle/>
        <a:p>
          <a:r>
            <a:rPr lang="es-PE" dirty="0" smtClean="0"/>
            <a:t>También denominada proceso funcional.</a:t>
          </a:r>
          <a:endParaRPr lang="es-PE" dirty="0"/>
        </a:p>
      </dgm:t>
    </dgm:pt>
    <dgm:pt modelId="{FA1395F3-9366-4ECC-8754-B48831333494}" type="parTrans" cxnId="{C16385B2-5490-48EB-9075-33C0E6535B28}">
      <dgm:prSet/>
      <dgm:spPr/>
      <dgm:t>
        <a:bodyPr/>
        <a:lstStyle/>
        <a:p>
          <a:endParaRPr lang="es-PE"/>
        </a:p>
      </dgm:t>
    </dgm:pt>
    <dgm:pt modelId="{DC1161EA-7765-4925-ADC6-BB13E3E5C326}" type="sibTrans" cxnId="{C16385B2-5490-48EB-9075-33C0E6535B28}">
      <dgm:prSet/>
      <dgm:spPr/>
      <dgm:t>
        <a:bodyPr/>
        <a:lstStyle/>
        <a:p>
          <a:endParaRPr lang="es-PE"/>
        </a:p>
      </dgm:t>
    </dgm:pt>
    <dgm:pt modelId="{45FDC8AC-8E92-4620-A6F1-9701C1947C3A}">
      <dgm:prSet>
        <dgm:style>
          <a:lnRef idx="1">
            <a:schemeClr val="accent3"/>
          </a:lnRef>
          <a:fillRef idx="2">
            <a:schemeClr val="accent3"/>
          </a:fillRef>
          <a:effectRef idx="1">
            <a:schemeClr val="accent3"/>
          </a:effectRef>
          <a:fontRef idx="minor">
            <a:schemeClr val="dk1"/>
          </a:fontRef>
        </dgm:style>
      </dgm:prSet>
      <dgm:spPr/>
      <dgm:t>
        <a:bodyPr/>
        <a:lstStyle/>
        <a:p>
          <a:endParaRPr lang="es-PE" dirty="0"/>
        </a:p>
      </dgm:t>
    </dgm:pt>
    <dgm:pt modelId="{9CF1E48F-A35C-4539-90FD-5B32E0D8B83C}" type="parTrans" cxnId="{622D8A11-FA02-47B3-A00B-F2AE8223D495}">
      <dgm:prSet/>
      <dgm:spPr/>
      <dgm:t>
        <a:bodyPr/>
        <a:lstStyle/>
        <a:p>
          <a:endParaRPr lang="es-PE"/>
        </a:p>
      </dgm:t>
    </dgm:pt>
    <dgm:pt modelId="{FFFA25AB-06C9-4286-BCFE-AB9E62B96699}" type="sibTrans" cxnId="{622D8A11-FA02-47B3-A00B-F2AE8223D495}">
      <dgm:prSet/>
      <dgm:spPr/>
      <dgm:t>
        <a:bodyPr/>
        <a:lstStyle/>
        <a:p>
          <a:endParaRPr lang="es-PE"/>
        </a:p>
      </dgm:t>
    </dgm:pt>
    <dgm:pt modelId="{FB27F7D2-5987-4C5B-A5A7-A4AC05E068E1}">
      <dgm:prSet>
        <dgm:style>
          <a:lnRef idx="1">
            <a:schemeClr val="accent3"/>
          </a:lnRef>
          <a:fillRef idx="2">
            <a:schemeClr val="accent3"/>
          </a:fillRef>
          <a:effectRef idx="1">
            <a:schemeClr val="accent3"/>
          </a:effectRef>
          <a:fontRef idx="minor">
            <a:schemeClr val="dk1"/>
          </a:fontRef>
        </dgm:style>
      </dgm:prSet>
      <dgm:spPr/>
      <dgm:t>
        <a:bodyPr/>
        <a:lstStyle/>
        <a:p>
          <a:r>
            <a:rPr lang="es-PE" dirty="0" smtClean="0"/>
            <a:t>Exige un mayor número de órganos especializados en su respectiva tarea aunque estén en el mismo nivel jerárquico.</a:t>
          </a:r>
          <a:endParaRPr lang="es-PE" dirty="0"/>
        </a:p>
      </dgm:t>
    </dgm:pt>
    <dgm:pt modelId="{96E9A06F-DAA4-4DCA-ADA5-A4B19A37413F}" type="parTrans" cxnId="{B9060282-4352-4A91-8A09-A5D6912E1260}">
      <dgm:prSet/>
      <dgm:spPr/>
      <dgm:t>
        <a:bodyPr/>
        <a:lstStyle/>
        <a:p>
          <a:endParaRPr lang="es-PE"/>
        </a:p>
      </dgm:t>
    </dgm:pt>
    <dgm:pt modelId="{4EA0C92C-44D6-4A4D-B003-22E693882D1B}" type="sibTrans" cxnId="{B9060282-4352-4A91-8A09-A5D6912E1260}">
      <dgm:prSet/>
      <dgm:spPr/>
      <dgm:t>
        <a:bodyPr/>
        <a:lstStyle/>
        <a:p>
          <a:endParaRPr lang="es-PE"/>
        </a:p>
      </dgm:t>
    </dgm:pt>
    <dgm:pt modelId="{D060ADD8-B7D6-433B-8C1F-39CF3FA288A9}" type="pres">
      <dgm:prSet presAssocID="{9DB82682-5B06-4BAD-95BC-86B384CAF926}" presName="linearFlow" presStyleCnt="0">
        <dgm:presLayoutVars>
          <dgm:dir/>
          <dgm:animLvl val="lvl"/>
          <dgm:resizeHandles val="exact"/>
        </dgm:presLayoutVars>
      </dgm:prSet>
      <dgm:spPr/>
      <dgm:t>
        <a:bodyPr/>
        <a:lstStyle/>
        <a:p>
          <a:endParaRPr lang="es-PE"/>
        </a:p>
      </dgm:t>
    </dgm:pt>
    <dgm:pt modelId="{C4681E6D-F9DD-4D95-9E27-6927A51D98AE}" type="pres">
      <dgm:prSet presAssocID="{30781E6E-015A-4D6B-8C20-6B3BA698666D}" presName="composite" presStyleCnt="0"/>
      <dgm:spPr/>
    </dgm:pt>
    <dgm:pt modelId="{E696DECA-CA3E-49C6-BCC1-95D59721A5C6}" type="pres">
      <dgm:prSet presAssocID="{30781E6E-015A-4D6B-8C20-6B3BA698666D}" presName="parentText" presStyleLbl="alignNode1" presStyleIdx="0" presStyleCnt="2" custLinFactNeighborX="0" custLinFactNeighborY="-11047">
        <dgm:presLayoutVars>
          <dgm:chMax val="1"/>
          <dgm:bulletEnabled val="1"/>
        </dgm:presLayoutVars>
      </dgm:prSet>
      <dgm:spPr/>
      <dgm:t>
        <a:bodyPr/>
        <a:lstStyle/>
        <a:p>
          <a:endParaRPr lang="es-PE"/>
        </a:p>
      </dgm:t>
    </dgm:pt>
    <dgm:pt modelId="{7773C332-7EFF-46DC-8685-44A121D70FFB}" type="pres">
      <dgm:prSet presAssocID="{30781E6E-015A-4D6B-8C20-6B3BA698666D}" presName="descendantText" presStyleLbl="alignAcc1" presStyleIdx="0" presStyleCnt="2" custScaleY="126160">
        <dgm:presLayoutVars>
          <dgm:bulletEnabled val="1"/>
        </dgm:presLayoutVars>
      </dgm:prSet>
      <dgm:spPr/>
      <dgm:t>
        <a:bodyPr/>
        <a:lstStyle/>
        <a:p>
          <a:endParaRPr lang="es-PE"/>
        </a:p>
      </dgm:t>
    </dgm:pt>
    <dgm:pt modelId="{8EBAB29F-2974-44C0-8BEF-C238CF689186}" type="pres">
      <dgm:prSet presAssocID="{8629D8C3-0946-45C4-AB78-ABE28987A2ED}" presName="sp" presStyleCnt="0"/>
      <dgm:spPr/>
    </dgm:pt>
    <dgm:pt modelId="{0AC44683-B6FB-4DA9-9668-D09BA3DAD43A}" type="pres">
      <dgm:prSet presAssocID="{A1236FD0-9F1B-42EC-A8FA-5C69D4C31586}" presName="composite" presStyleCnt="0"/>
      <dgm:spPr/>
    </dgm:pt>
    <dgm:pt modelId="{11573297-AC99-4503-AFC6-162B81550E3F}" type="pres">
      <dgm:prSet presAssocID="{A1236FD0-9F1B-42EC-A8FA-5C69D4C31586}" presName="parentText" presStyleLbl="alignNode1" presStyleIdx="1" presStyleCnt="2" custLinFactNeighborY="-18083">
        <dgm:presLayoutVars>
          <dgm:chMax val="1"/>
          <dgm:bulletEnabled val="1"/>
        </dgm:presLayoutVars>
      </dgm:prSet>
      <dgm:spPr/>
      <dgm:t>
        <a:bodyPr/>
        <a:lstStyle/>
        <a:p>
          <a:endParaRPr lang="es-PE"/>
        </a:p>
      </dgm:t>
    </dgm:pt>
    <dgm:pt modelId="{205C86E7-4E8A-4F20-ABDC-FF026B6B4361}" type="pres">
      <dgm:prSet presAssocID="{A1236FD0-9F1B-42EC-A8FA-5C69D4C31586}" presName="descendantText" presStyleLbl="alignAcc1" presStyleIdx="1" presStyleCnt="2" custScaleY="172784">
        <dgm:presLayoutVars>
          <dgm:bulletEnabled val="1"/>
        </dgm:presLayoutVars>
      </dgm:prSet>
      <dgm:spPr/>
      <dgm:t>
        <a:bodyPr/>
        <a:lstStyle/>
        <a:p>
          <a:endParaRPr lang="es-PE"/>
        </a:p>
      </dgm:t>
    </dgm:pt>
  </dgm:ptLst>
  <dgm:cxnLst>
    <dgm:cxn modelId="{DF04AF61-6691-429F-B440-41E16A98511C}" type="presOf" srcId="{B23EFD18-0CBA-486D-98F2-48FB8CB73933}" destId="{205C86E7-4E8A-4F20-ABDC-FF026B6B4361}" srcOrd="0" destOrd="0" presId="urn:microsoft.com/office/officeart/2005/8/layout/chevron2"/>
    <dgm:cxn modelId="{AB39829B-BAD9-4763-8EFF-505920B75F2A}" type="presOf" srcId="{30781E6E-015A-4D6B-8C20-6B3BA698666D}" destId="{E696DECA-CA3E-49C6-BCC1-95D59721A5C6}" srcOrd="0" destOrd="0" presId="urn:microsoft.com/office/officeart/2005/8/layout/chevron2"/>
    <dgm:cxn modelId="{B9060282-4352-4A91-8A09-A5D6912E1260}" srcId="{A1236FD0-9F1B-42EC-A8FA-5C69D4C31586}" destId="{FB27F7D2-5987-4C5B-A5A7-A4AC05E068E1}" srcOrd="1" destOrd="0" parTransId="{96E9A06F-DAA4-4DCA-ADA5-A4B19A37413F}" sibTransId="{4EA0C92C-44D6-4A4D-B003-22E693882D1B}"/>
    <dgm:cxn modelId="{C16385B2-5490-48EB-9075-33C0E6535B28}" srcId="{A1236FD0-9F1B-42EC-A8FA-5C69D4C31586}" destId="{738CC651-6D6B-4B9F-851C-263475EEEACA}" srcOrd="2" destOrd="0" parTransId="{FA1395F3-9366-4ECC-8754-B48831333494}" sibTransId="{DC1161EA-7765-4925-ADC6-BB13E3E5C326}"/>
    <dgm:cxn modelId="{B6ADC637-B8E9-4E3C-BF9A-2377FC4FE427}" srcId="{30781E6E-015A-4D6B-8C20-6B3BA698666D}" destId="{8A6A76E1-010C-457C-B272-FFF4AAE9847A}" srcOrd="0" destOrd="0" parTransId="{56896055-CA05-4EF2-9E07-4423EE26ECFD}" sibTransId="{E0FA56A3-C92F-45BF-8EDD-A263286AC40F}"/>
    <dgm:cxn modelId="{E8D29BB3-633D-4824-A129-8DB54164CBD7}" type="presOf" srcId="{FB27F7D2-5987-4C5B-A5A7-A4AC05E068E1}" destId="{205C86E7-4E8A-4F20-ABDC-FF026B6B4361}" srcOrd="0" destOrd="1" presId="urn:microsoft.com/office/officeart/2005/8/layout/chevron2"/>
    <dgm:cxn modelId="{97C70C70-5C4A-4D7E-9F01-2C8A58208639}" type="presOf" srcId="{8A6A76E1-010C-457C-B272-FFF4AAE9847A}" destId="{7773C332-7EFF-46DC-8685-44A121D70FFB}" srcOrd="0" destOrd="0" presId="urn:microsoft.com/office/officeart/2005/8/layout/chevron2"/>
    <dgm:cxn modelId="{B96DA43C-8AB6-468E-A771-48744D0DF627}" type="presOf" srcId="{9DB82682-5B06-4BAD-95BC-86B384CAF926}" destId="{D060ADD8-B7D6-433B-8C1F-39CF3FA288A9}" srcOrd="0" destOrd="0" presId="urn:microsoft.com/office/officeart/2005/8/layout/chevron2"/>
    <dgm:cxn modelId="{CA9B6A47-0A7C-463B-B490-D60129BC4548}" type="presOf" srcId="{ABEFE8FE-2668-494A-A406-2562C5C00FA5}" destId="{7773C332-7EFF-46DC-8685-44A121D70FFB}" srcOrd="0" destOrd="1" presId="urn:microsoft.com/office/officeart/2005/8/layout/chevron2"/>
    <dgm:cxn modelId="{78283093-1BE5-401F-AA4D-5AEF57D605AD}" srcId="{30781E6E-015A-4D6B-8C20-6B3BA698666D}" destId="{ABEFE8FE-2668-494A-A406-2562C5C00FA5}" srcOrd="1" destOrd="0" parTransId="{E94CBDFE-7F40-470F-BAB9-B7C4E8267BEA}" sibTransId="{04D2C955-B84B-4F74-A5DF-439BDD214EF8}"/>
    <dgm:cxn modelId="{EA85ACFA-D58A-4779-812D-C672D18708DD}" type="presOf" srcId="{A1236FD0-9F1B-42EC-A8FA-5C69D4C31586}" destId="{11573297-AC99-4503-AFC6-162B81550E3F}" srcOrd="0" destOrd="0" presId="urn:microsoft.com/office/officeart/2005/8/layout/chevron2"/>
    <dgm:cxn modelId="{B6D87178-534A-4D94-94E0-66A43A20E8CF}" type="presOf" srcId="{738CC651-6D6B-4B9F-851C-263475EEEACA}" destId="{205C86E7-4E8A-4F20-ABDC-FF026B6B4361}" srcOrd="0" destOrd="2" presId="urn:microsoft.com/office/officeart/2005/8/layout/chevron2"/>
    <dgm:cxn modelId="{10BB0EAD-B9B4-48AD-ABB5-5B87E3436497}" type="presOf" srcId="{45FDC8AC-8E92-4620-A6F1-9701C1947C3A}" destId="{205C86E7-4E8A-4F20-ABDC-FF026B6B4361}" srcOrd="0" destOrd="3" presId="urn:microsoft.com/office/officeart/2005/8/layout/chevron2"/>
    <dgm:cxn modelId="{757ECCE8-7DA4-4CCD-8107-366E7093BB4C}" srcId="{9DB82682-5B06-4BAD-95BC-86B384CAF926}" destId="{30781E6E-015A-4D6B-8C20-6B3BA698666D}" srcOrd="0" destOrd="0" parTransId="{8A9B7462-B46A-4C33-8D49-084AD2AC6262}" sibTransId="{8629D8C3-0946-45C4-AB78-ABE28987A2ED}"/>
    <dgm:cxn modelId="{8C7E7EDA-5DE6-4F1B-9BA1-3AC6A36FC625}" srcId="{9DB82682-5B06-4BAD-95BC-86B384CAF926}" destId="{A1236FD0-9F1B-42EC-A8FA-5C69D4C31586}" srcOrd="1" destOrd="0" parTransId="{3EFA9CFC-4912-49B3-90FB-4A12643C1F34}" sibTransId="{A662396A-FFA9-4BB6-BCB1-69ABB00E1D11}"/>
    <dgm:cxn modelId="{622D8A11-FA02-47B3-A00B-F2AE8223D495}" srcId="{A1236FD0-9F1B-42EC-A8FA-5C69D4C31586}" destId="{45FDC8AC-8E92-4620-A6F1-9701C1947C3A}" srcOrd="3" destOrd="0" parTransId="{9CF1E48F-A35C-4539-90FD-5B32E0D8B83C}" sibTransId="{FFFA25AB-06C9-4286-BCFE-AB9E62B96699}"/>
    <dgm:cxn modelId="{7C3314E1-5A44-4818-AE23-4CBFB65ED00C}" srcId="{A1236FD0-9F1B-42EC-A8FA-5C69D4C31586}" destId="{B23EFD18-0CBA-486D-98F2-48FB8CB73933}" srcOrd="0" destOrd="0" parTransId="{72031B06-0E4C-4511-B859-E59777E1B3B0}" sibTransId="{05470E74-93CA-4D16-8AC5-7B341A1DC3EC}"/>
    <dgm:cxn modelId="{9E33FF81-9C4F-4F61-8123-BA83C4A38C18}" type="presParOf" srcId="{D060ADD8-B7D6-433B-8C1F-39CF3FA288A9}" destId="{C4681E6D-F9DD-4D95-9E27-6927A51D98AE}" srcOrd="0" destOrd="0" presId="urn:microsoft.com/office/officeart/2005/8/layout/chevron2"/>
    <dgm:cxn modelId="{93430A62-A723-4BB2-9226-2B1CEDE037AC}" type="presParOf" srcId="{C4681E6D-F9DD-4D95-9E27-6927A51D98AE}" destId="{E696DECA-CA3E-49C6-BCC1-95D59721A5C6}" srcOrd="0" destOrd="0" presId="urn:microsoft.com/office/officeart/2005/8/layout/chevron2"/>
    <dgm:cxn modelId="{4DCFEF6E-F347-4814-930D-093B14F4A04A}" type="presParOf" srcId="{C4681E6D-F9DD-4D95-9E27-6927A51D98AE}" destId="{7773C332-7EFF-46DC-8685-44A121D70FFB}" srcOrd="1" destOrd="0" presId="urn:microsoft.com/office/officeart/2005/8/layout/chevron2"/>
    <dgm:cxn modelId="{69EF6184-6D54-46F1-B980-03894E5AFF5C}" type="presParOf" srcId="{D060ADD8-B7D6-433B-8C1F-39CF3FA288A9}" destId="{8EBAB29F-2974-44C0-8BEF-C238CF689186}" srcOrd="1" destOrd="0" presId="urn:microsoft.com/office/officeart/2005/8/layout/chevron2"/>
    <dgm:cxn modelId="{B409663B-6A1F-41F2-A3A4-A37A8784BE3D}" type="presParOf" srcId="{D060ADD8-B7D6-433B-8C1F-39CF3FA288A9}" destId="{0AC44683-B6FB-4DA9-9668-D09BA3DAD43A}" srcOrd="2" destOrd="0" presId="urn:microsoft.com/office/officeart/2005/8/layout/chevron2"/>
    <dgm:cxn modelId="{0A1C181B-B6BC-4B90-B4D8-040F9AC65481}" type="presParOf" srcId="{0AC44683-B6FB-4DA9-9668-D09BA3DAD43A}" destId="{11573297-AC99-4503-AFC6-162B81550E3F}" srcOrd="0" destOrd="0" presId="urn:microsoft.com/office/officeart/2005/8/layout/chevron2"/>
    <dgm:cxn modelId="{2E179462-1C13-4BB9-8AF0-DF277507BE26}" type="presParOf" srcId="{0AC44683-B6FB-4DA9-9668-D09BA3DAD43A}" destId="{205C86E7-4E8A-4F20-ABDC-FF026B6B436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46BD02-A11D-496C-9AAA-370943C533B7}"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s-PE"/>
        </a:p>
      </dgm:t>
    </dgm:pt>
    <dgm:pt modelId="{5AC7F8DF-0B8E-4C1F-A528-629DBAC74389}">
      <dgm:prSet phldrT="[Texto]"/>
      <dgm:spPr/>
      <dgm:t>
        <a:bodyPr/>
        <a:lstStyle/>
        <a:p>
          <a:pPr algn="ctr"/>
          <a:r>
            <a:rPr lang="es-PE" dirty="0" smtClean="0"/>
            <a:t>Es un medio para obtener homogeneidad de tareas en cada órgano.</a:t>
          </a:r>
          <a:endParaRPr lang="es-PE" dirty="0"/>
        </a:p>
      </dgm:t>
    </dgm:pt>
    <dgm:pt modelId="{0478E9DE-019A-4A7D-99D2-11E0F1B102F3}" type="parTrans" cxnId="{08428BB8-E0A8-453A-9647-8FC12DA8B3BD}">
      <dgm:prSet/>
      <dgm:spPr/>
      <dgm:t>
        <a:bodyPr/>
        <a:lstStyle/>
        <a:p>
          <a:pPr algn="ctr"/>
          <a:endParaRPr lang="es-PE"/>
        </a:p>
      </dgm:t>
    </dgm:pt>
    <dgm:pt modelId="{EDE8566E-1637-421E-8BCB-C5404CC4FDC6}" type="sibTrans" cxnId="{08428BB8-E0A8-453A-9647-8FC12DA8B3BD}">
      <dgm:prSet/>
      <dgm:spPr/>
      <dgm:t>
        <a:bodyPr/>
        <a:lstStyle/>
        <a:p>
          <a:pPr algn="ctr"/>
          <a:endParaRPr lang="es-PE"/>
        </a:p>
      </dgm:t>
    </dgm:pt>
    <dgm:pt modelId="{0D598D3C-1284-49EE-BC21-405826C63FFE}">
      <dgm:prSet phldrT="[Texto]"/>
      <dgm:spPr/>
      <dgm:t>
        <a:bodyPr/>
        <a:lstStyle/>
        <a:p>
          <a:pPr algn="just"/>
          <a:r>
            <a:rPr lang="es-PE" dirty="0" smtClean="0"/>
            <a:t>Para </a:t>
          </a:r>
          <a:r>
            <a:rPr lang="es-PE" dirty="0" err="1" smtClean="0"/>
            <a:t>Gulik</a:t>
          </a:r>
          <a:r>
            <a:rPr lang="es-PE" dirty="0" smtClean="0"/>
            <a:t>, es homogeneidad es posible cuando se reúnen en la misma unidad, todos aquellos que están ejecutando “el mismo trabajo, con el mismo proceso, para la misma clientela, en el mismo lugar (…)”</a:t>
          </a:r>
          <a:endParaRPr lang="es-PE" dirty="0"/>
        </a:p>
      </dgm:t>
    </dgm:pt>
    <dgm:pt modelId="{B952BC2A-39AE-4CBC-8F82-FD02AB845B99}" type="parTrans" cxnId="{A678C256-4652-4CB8-A467-154C890EEF7F}">
      <dgm:prSet/>
      <dgm:spPr/>
      <dgm:t>
        <a:bodyPr/>
        <a:lstStyle/>
        <a:p>
          <a:pPr algn="ctr"/>
          <a:endParaRPr lang="es-PE"/>
        </a:p>
      </dgm:t>
    </dgm:pt>
    <dgm:pt modelId="{E12940C8-4837-4136-B20D-4ABB3D18E5B0}" type="sibTrans" cxnId="{A678C256-4652-4CB8-A467-154C890EEF7F}">
      <dgm:prSet/>
      <dgm:spPr/>
      <dgm:t>
        <a:bodyPr/>
        <a:lstStyle/>
        <a:p>
          <a:pPr algn="ctr"/>
          <a:endParaRPr lang="es-PE"/>
        </a:p>
      </dgm:t>
    </dgm:pt>
    <dgm:pt modelId="{85706BCE-7F57-417C-A995-C2965566217B}" type="pres">
      <dgm:prSet presAssocID="{8346BD02-A11D-496C-9AAA-370943C533B7}" presName="diagram" presStyleCnt="0">
        <dgm:presLayoutVars>
          <dgm:dir/>
          <dgm:resizeHandles val="exact"/>
        </dgm:presLayoutVars>
      </dgm:prSet>
      <dgm:spPr/>
      <dgm:t>
        <a:bodyPr/>
        <a:lstStyle/>
        <a:p>
          <a:endParaRPr lang="es-PE"/>
        </a:p>
      </dgm:t>
    </dgm:pt>
    <dgm:pt modelId="{383A9182-E9A9-438C-B58D-8A783A670A47}" type="pres">
      <dgm:prSet presAssocID="{5AC7F8DF-0B8E-4C1F-A528-629DBAC74389}" presName="node" presStyleLbl="node1" presStyleIdx="0" presStyleCnt="2" custScaleY="39685" custLinFactNeighborX="515" custLinFactNeighborY="10236">
        <dgm:presLayoutVars>
          <dgm:bulletEnabled val="1"/>
        </dgm:presLayoutVars>
      </dgm:prSet>
      <dgm:spPr/>
      <dgm:t>
        <a:bodyPr/>
        <a:lstStyle/>
        <a:p>
          <a:endParaRPr lang="es-PE"/>
        </a:p>
      </dgm:t>
    </dgm:pt>
    <dgm:pt modelId="{8B053D4C-F7DA-411B-8A41-79B3BD3FAB54}" type="pres">
      <dgm:prSet presAssocID="{EDE8566E-1637-421E-8BCB-C5404CC4FDC6}" presName="sibTrans" presStyleCnt="0"/>
      <dgm:spPr/>
    </dgm:pt>
    <dgm:pt modelId="{F060637F-71D6-437D-843E-EACF5FD65653}" type="pres">
      <dgm:prSet presAssocID="{0D598D3C-1284-49EE-BC21-405826C63FFE}" presName="node" presStyleLbl="node1" presStyleIdx="1" presStyleCnt="2">
        <dgm:presLayoutVars>
          <dgm:bulletEnabled val="1"/>
        </dgm:presLayoutVars>
      </dgm:prSet>
      <dgm:spPr/>
      <dgm:t>
        <a:bodyPr/>
        <a:lstStyle/>
        <a:p>
          <a:endParaRPr lang="es-PE"/>
        </a:p>
      </dgm:t>
    </dgm:pt>
  </dgm:ptLst>
  <dgm:cxnLst>
    <dgm:cxn modelId="{A678C256-4652-4CB8-A467-154C890EEF7F}" srcId="{8346BD02-A11D-496C-9AAA-370943C533B7}" destId="{0D598D3C-1284-49EE-BC21-405826C63FFE}" srcOrd="1" destOrd="0" parTransId="{B952BC2A-39AE-4CBC-8F82-FD02AB845B99}" sibTransId="{E12940C8-4837-4136-B20D-4ABB3D18E5B0}"/>
    <dgm:cxn modelId="{D739146E-1A97-4692-9DE4-43B436FD4EF8}" type="presOf" srcId="{5AC7F8DF-0B8E-4C1F-A528-629DBAC74389}" destId="{383A9182-E9A9-438C-B58D-8A783A670A47}" srcOrd="0" destOrd="0" presId="urn:microsoft.com/office/officeart/2005/8/layout/default"/>
    <dgm:cxn modelId="{13629272-474A-4E2C-95A3-CEAB456780D2}" type="presOf" srcId="{0D598D3C-1284-49EE-BC21-405826C63FFE}" destId="{F060637F-71D6-437D-843E-EACF5FD65653}" srcOrd="0" destOrd="0" presId="urn:microsoft.com/office/officeart/2005/8/layout/default"/>
    <dgm:cxn modelId="{08428BB8-E0A8-453A-9647-8FC12DA8B3BD}" srcId="{8346BD02-A11D-496C-9AAA-370943C533B7}" destId="{5AC7F8DF-0B8E-4C1F-A528-629DBAC74389}" srcOrd="0" destOrd="0" parTransId="{0478E9DE-019A-4A7D-99D2-11E0F1B102F3}" sibTransId="{EDE8566E-1637-421E-8BCB-C5404CC4FDC6}"/>
    <dgm:cxn modelId="{807B28A5-5A57-4F40-8186-B98F76063F42}" type="presOf" srcId="{8346BD02-A11D-496C-9AAA-370943C533B7}" destId="{85706BCE-7F57-417C-A995-C2965566217B}" srcOrd="0" destOrd="0" presId="urn:microsoft.com/office/officeart/2005/8/layout/default"/>
    <dgm:cxn modelId="{080E5F28-CF71-4842-BF26-05F926103F5F}" type="presParOf" srcId="{85706BCE-7F57-417C-A995-C2965566217B}" destId="{383A9182-E9A9-438C-B58D-8A783A670A47}" srcOrd="0" destOrd="0" presId="urn:microsoft.com/office/officeart/2005/8/layout/default"/>
    <dgm:cxn modelId="{D7140E95-8C92-4AD5-AD99-E70360C83CC6}" type="presParOf" srcId="{85706BCE-7F57-417C-A995-C2965566217B}" destId="{8B053D4C-F7DA-411B-8A41-79B3BD3FAB54}" srcOrd="1" destOrd="0" presId="urn:microsoft.com/office/officeart/2005/8/layout/default"/>
    <dgm:cxn modelId="{CC224539-9CD8-4C7A-8F97-85AB867444C5}" type="presParOf" srcId="{85706BCE-7F57-417C-A995-C2965566217B}" destId="{F060637F-71D6-437D-843E-EACF5FD65653}"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0442A6-8496-4375-B845-844D49EC2CA5}" type="doc">
      <dgm:prSet loTypeId="urn:microsoft.com/office/officeart/2005/8/layout/cycle6" loCatId="cycle" qsTypeId="urn:microsoft.com/office/officeart/2005/8/quickstyle/simple3" qsCatId="simple" csTypeId="urn:microsoft.com/office/officeart/2005/8/colors/accent1_2" csCatId="accent1" phldr="1"/>
      <dgm:spPr/>
      <dgm:t>
        <a:bodyPr/>
        <a:lstStyle/>
        <a:p>
          <a:endParaRPr lang="es-PE"/>
        </a:p>
      </dgm:t>
    </dgm:pt>
    <dgm:pt modelId="{D966ECEC-06DA-4E00-84CA-264C8E27A475}">
      <dgm:prSet phldrT="[Texto]">
        <dgm:style>
          <a:lnRef idx="0">
            <a:schemeClr val="accent2"/>
          </a:lnRef>
          <a:fillRef idx="3">
            <a:schemeClr val="accent2"/>
          </a:fillRef>
          <a:effectRef idx="3">
            <a:schemeClr val="accent2"/>
          </a:effectRef>
          <a:fontRef idx="minor">
            <a:schemeClr val="lt1"/>
          </a:fontRef>
        </dgm:style>
      </dgm:prSet>
      <dgm:spPr/>
      <dgm:t>
        <a:bodyPr/>
        <a:lstStyle/>
        <a:p>
          <a:r>
            <a:rPr lang="es-PE" b="1" dirty="0" smtClean="0">
              <a:solidFill>
                <a:schemeClr val="tx1"/>
              </a:solidFill>
              <a:effectLst/>
              <a:latin typeface="+mj-lt"/>
            </a:rPr>
            <a:t>Por funciones</a:t>
          </a:r>
          <a:endParaRPr lang="es-PE" b="1" dirty="0">
            <a:solidFill>
              <a:schemeClr val="tx1"/>
            </a:solidFill>
            <a:effectLst/>
            <a:latin typeface="+mj-lt"/>
          </a:endParaRPr>
        </a:p>
      </dgm:t>
    </dgm:pt>
    <dgm:pt modelId="{36F6C5AD-D46A-48F3-94FC-F752FFB1A792}" type="parTrans" cxnId="{857A2F4B-1A6B-4FCA-A074-AFEAF91F1216}">
      <dgm:prSet/>
      <dgm:spPr/>
      <dgm:t>
        <a:bodyPr/>
        <a:lstStyle/>
        <a:p>
          <a:endParaRPr lang="es-PE" b="1">
            <a:solidFill>
              <a:schemeClr val="tx1"/>
            </a:solidFill>
            <a:effectLst/>
            <a:latin typeface="+mj-lt"/>
          </a:endParaRPr>
        </a:p>
      </dgm:t>
    </dgm:pt>
    <dgm:pt modelId="{EF851B04-CD40-48CB-B9EF-5FB06E5E7ED3}" type="sibTrans" cxnId="{857A2F4B-1A6B-4FCA-A074-AFEAF91F1216}">
      <dgm:prSet/>
      <dgm:spPr/>
      <dgm:t>
        <a:bodyPr/>
        <a:lstStyle/>
        <a:p>
          <a:endParaRPr lang="es-PE" b="1">
            <a:solidFill>
              <a:schemeClr val="tx1"/>
            </a:solidFill>
            <a:effectLst/>
            <a:latin typeface="+mj-lt"/>
          </a:endParaRPr>
        </a:p>
      </dgm:t>
    </dgm:pt>
    <dgm:pt modelId="{88A10CF9-30F2-4234-9A7B-8D55DC69CECA}">
      <dgm:prSet phldrT="[Texto]">
        <dgm:style>
          <a:lnRef idx="1">
            <a:schemeClr val="accent5"/>
          </a:lnRef>
          <a:fillRef idx="2">
            <a:schemeClr val="accent5"/>
          </a:fillRef>
          <a:effectRef idx="1">
            <a:schemeClr val="accent5"/>
          </a:effectRef>
          <a:fontRef idx="minor">
            <a:schemeClr val="dk1"/>
          </a:fontRef>
        </dgm:style>
      </dgm:prSet>
      <dgm:spPr/>
      <dgm:t>
        <a:bodyPr/>
        <a:lstStyle/>
        <a:p>
          <a:r>
            <a:rPr lang="es-PE" b="1" dirty="0" smtClean="0">
              <a:effectLst/>
              <a:latin typeface="+mj-lt"/>
            </a:rPr>
            <a:t>Por ubicación geográfica</a:t>
          </a:r>
          <a:endParaRPr lang="es-PE" b="1" dirty="0">
            <a:effectLst/>
            <a:latin typeface="+mj-lt"/>
          </a:endParaRPr>
        </a:p>
      </dgm:t>
    </dgm:pt>
    <dgm:pt modelId="{44090BEE-4CBD-4846-9AD8-9F489422A4C8}" type="parTrans" cxnId="{A552425B-C046-4BFC-93FD-EE502C578BEC}">
      <dgm:prSet/>
      <dgm:spPr/>
      <dgm:t>
        <a:bodyPr/>
        <a:lstStyle/>
        <a:p>
          <a:endParaRPr lang="es-PE" b="1">
            <a:solidFill>
              <a:schemeClr val="tx1"/>
            </a:solidFill>
            <a:effectLst/>
            <a:latin typeface="+mj-lt"/>
          </a:endParaRPr>
        </a:p>
      </dgm:t>
    </dgm:pt>
    <dgm:pt modelId="{D041358D-CF09-43FB-810D-CCE39E729162}" type="sibTrans" cxnId="{A552425B-C046-4BFC-93FD-EE502C578BEC}">
      <dgm:prSet/>
      <dgm:spPr/>
      <dgm:t>
        <a:bodyPr/>
        <a:lstStyle/>
        <a:p>
          <a:endParaRPr lang="es-PE" b="1">
            <a:solidFill>
              <a:schemeClr val="tx1"/>
            </a:solidFill>
            <a:effectLst/>
            <a:latin typeface="+mj-lt"/>
          </a:endParaRPr>
        </a:p>
      </dgm:t>
    </dgm:pt>
    <dgm:pt modelId="{EB490E40-DDBB-436F-A16E-79E7C78FF0D4}">
      <dgm:prSet phldrT="[Texto]"/>
      <dgm:spPr/>
      <dgm:t>
        <a:bodyPr/>
        <a:lstStyle/>
        <a:p>
          <a:r>
            <a:rPr lang="es-PE" b="1" smtClean="0">
              <a:effectLst/>
              <a:latin typeface="+mj-lt"/>
            </a:rPr>
            <a:t>Por proyectos</a:t>
          </a:r>
          <a:endParaRPr lang="es-PE" b="1" dirty="0">
            <a:effectLst/>
            <a:latin typeface="+mj-lt"/>
          </a:endParaRPr>
        </a:p>
      </dgm:t>
    </dgm:pt>
    <dgm:pt modelId="{D108CCDF-FBF7-4D45-AE20-C69768D40952}" type="parTrans" cxnId="{D379D2FB-A89E-412A-86FD-A83F6C3CACB2}">
      <dgm:prSet/>
      <dgm:spPr/>
      <dgm:t>
        <a:bodyPr/>
        <a:lstStyle/>
        <a:p>
          <a:endParaRPr lang="es-PE" b="1">
            <a:solidFill>
              <a:schemeClr val="tx1"/>
            </a:solidFill>
            <a:effectLst/>
            <a:latin typeface="+mj-lt"/>
          </a:endParaRPr>
        </a:p>
      </dgm:t>
    </dgm:pt>
    <dgm:pt modelId="{682F964A-AC50-4A0D-A167-7DFE1EA3BC45}" type="sibTrans" cxnId="{D379D2FB-A89E-412A-86FD-A83F6C3CACB2}">
      <dgm:prSet/>
      <dgm:spPr/>
      <dgm:t>
        <a:bodyPr/>
        <a:lstStyle/>
        <a:p>
          <a:endParaRPr lang="es-PE" b="1">
            <a:solidFill>
              <a:schemeClr val="tx1"/>
            </a:solidFill>
            <a:effectLst/>
            <a:latin typeface="+mj-lt"/>
          </a:endParaRPr>
        </a:p>
      </dgm:t>
    </dgm:pt>
    <dgm:pt modelId="{7A0E9B14-B175-4551-A4C3-57A947FAB4D7}">
      <dgm:prSet phldrT="[Texto]">
        <dgm:style>
          <a:lnRef idx="1">
            <a:schemeClr val="accent2"/>
          </a:lnRef>
          <a:fillRef idx="2">
            <a:schemeClr val="accent2"/>
          </a:fillRef>
          <a:effectRef idx="1">
            <a:schemeClr val="accent2"/>
          </a:effectRef>
          <a:fontRef idx="minor">
            <a:schemeClr val="dk1"/>
          </a:fontRef>
        </dgm:style>
      </dgm:prSet>
      <dgm:spPr/>
      <dgm:t>
        <a:bodyPr/>
        <a:lstStyle/>
        <a:p>
          <a:r>
            <a:rPr lang="es-PE" b="1" smtClean="0">
              <a:effectLst/>
              <a:latin typeface="+mj-lt"/>
            </a:rPr>
            <a:t>Por clientela.</a:t>
          </a:r>
          <a:endParaRPr lang="es-PE" b="1" dirty="0">
            <a:effectLst/>
            <a:latin typeface="+mj-lt"/>
          </a:endParaRPr>
        </a:p>
      </dgm:t>
    </dgm:pt>
    <dgm:pt modelId="{5FC04CC8-1A1A-43D8-BC5E-A6DD1731FB81}" type="parTrans" cxnId="{5A8F677C-B450-4A7D-AB97-A7C7B50FE11E}">
      <dgm:prSet/>
      <dgm:spPr/>
      <dgm:t>
        <a:bodyPr/>
        <a:lstStyle/>
        <a:p>
          <a:endParaRPr lang="es-PE" b="1">
            <a:solidFill>
              <a:schemeClr val="tx1"/>
            </a:solidFill>
            <a:effectLst/>
            <a:latin typeface="+mj-lt"/>
          </a:endParaRPr>
        </a:p>
      </dgm:t>
    </dgm:pt>
    <dgm:pt modelId="{B010871A-3B5A-4558-B395-2F4A5006E22B}" type="sibTrans" cxnId="{5A8F677C-B450-4A7D-AB97-A7C7B50FE11E}">
      <dgm:prSet/>
      <dgm:spPr/>
      <dgm:t>
        <a:bodyPr/>
        <a:lstStyle/>
        <a:p>
          <a:endParaRPr lang="es-PE" b="1">
            <a:solidFill>
              <a:schemeClr val="tx1"/>
            </a:solidFill>
            <a:effectLst/>
            <a:latin typeface="+mj-lt"/>
          </a:endParaRPr>
        </a:p>
      </dgm:t>
    </dgm:pt>
    <dgm:pt modelId="{B80AC3FB-CB97-42F6-94B7-BAE95276F564}">
      <dgm:prSet phldrT="[Texto]">
        <dgm:style>
          <a:lnRef idx="1">
            <a:schemeClr val="accent4"/>
          </a:lnRef>
          <a:fillRef idx="2">
            <a:schemeClr val="accent4"/>
          </a:fillRef>
          <a:effectRef idx="1">
            <a:schemeClr val="accent4"/>
          </a:effectRef>
          <a:fontRef idx="minor">
            <a:schemeClr val="dk1"/>
          </a:fontRef>
        </dgm:style>
      </dgm:prSet>
      <dgm:spPr/>
      <dgm:t>
        <a:bodyPr/>
        <a:lstStyle/>
        <a:p>
          <a:r>
            <a:rPr lang="es-PE" b="1" smtClean="0">
              <a:effectLst/>
              <a:latin typeface="+mj-lt"/>
            </a:rPr>
            <a:t>Por productos o servicios.</a:t>
          </a:r>
          <a:endParaRPr lang="es-PE" b="1" dirty="0">
            <a:effectLst/>
            <a:latin typeface="+mj-lt"/>
          </a:endParaRPr>
        </a:p>
      </dgm:t>
    </dgm:pt>
    <dgm:pt modelId="{4C9AA8EA-FE62-40D4-B96A-3FC258EDF830}" type="parTrans" cxnId="{5904F889-373B-4920-9F25-072E66C19180}">
      <dgm:prSet/>
      <dgm:spPr/>
      <dgm:t>
        <a:bodyPr/>
        <a:lstStyle/>
        <a:p>
          <a:endParaRPr lang="es-PE" b="1">
            <a:solidFill>
              <a:schemeClr val="tx1"/>
            </a:solidFill>
            <a:effectLst/>
            <a:latin typeface="+mj-lt"/>
          </a:endParaRPr>
        </a:p>
      </dgm:t>
    </dgm:pt>
    <dgm:pt modelId="{FBC5B879-6718-42C7-B88C-2F11AD46FC23}" type="sibTrans" cxnId="{5904F889-373B-4920-9F25-072E66C19180}">
      <dgm:prSet/>
      <dgm:spPr/>
      <dgm:t>
        <a:bodyPr/>
        <a:lstStyle/>
        <a:p>
          <a:endParaRPr lang="es-PE" b="1">
            <a:solidFill>
              <a:schemeClr val="tx1"/>
            </a:solidFill>
            <a:effectLst/>
            <a:latin typeface="+mj-lt"/>
          </a:endParaRPr>
        </a:p>
      </dgm:t>
    </dgm:pt>
    <dgm:pt modelId="{BCA587B0-78D4-4A4B-8160-0B60D52F524F}">
      <dgm:prSet phldrT="[Texto]">
        <dgm:style>
          <a:lnRef idx="1">
            <a:schemeClr val="accent3"/>
          </a:lnRef>
          <a:fillRef idx="2">
            <a:schemeClr val="accent3"/>
          </a:fillRef>
          <a:effectRef idx="1">
            <a:schemeClr val="accent3"/>
          </a:effectRef>
          <a:fontRef idx="minor">
            <a:schemeClr val="dk1"/>
          </a:fontRef>
        </dgm:style>
      </dgm:prSet>
      <dgm:spPr/>
      <dgm:t>
        <a:bodyPr/>
        <a:lstStyle/>
        <a:p>
          <a:r>
            <a:rPr lang="es-PE" b="1" dirty="0" smtClean="0">
              <a:effectLst/>
              <a:latin typeface="+mj-lt"/>
            </a:rPr>
            <a:t>Por etapas del proceso </a:t>
          </a:r>
          <a:endParaRPr lang="es-PE" b="1" dirty="0">
            <a:effectLst/>
            <a:latin typeface="+mj-lt"/>
          </a:endParaRPr>
        </a:p>
      </dgm:t>
    </dgm:pt>
    <dgm:pt modelId="{01231245-9843-465E-BA0A-DADC6B4B3380}" type="parTrans" cxnId="{ABBB47D4-0AC4-4FCD-9F67-943E8495398B}">
      <dgm:prSet/>
      <dgm:spPr/>
      <dgm:t>
        <a:bodyPr/>
        <a:lstStyle/>
        <a:p>
          <a:endParaRPr lang="es-PE" b="1">
            <a:solidFill>
              <a:schemeClr val="tx1"/>
            </a:solidFill>
            <a:effectLst/>
            <a:latin typeface="+mj-lt"/>
          </a:endParaRPr>
        </a:p>
      </dgm:t>
    </dgm:pt>
    <dgm:pt modelId="{02AE3E8A-14C4-48AE-B616-BB81BB9C5520}" type="sibTrans" cxnId="{ABBB47D4-0AC4-4FCD-9F67-943E8495398B}">
      <dgm:prSet/>
      <dgm:spPr/>
      <dgm:t>
        <a:bodyPr/>
        <a:lstStyle/>
        <a:p>
          <a:endParaRPr lang="es-PE" b="1">
            <a:solidFill>
              <a:schemeClr val="tx1"/>
            </a:solidFill>
            <a:effectLst/>
            <a:latin typeface="+mj-lt"/>
          </a:endParaRPr>
        </a:p>
      </dgm:t>
    </dgm:pt>
    <dgm:pt modelId="{20FEBA54-B27E-47B6-B7F2-FA0DFD57A106}" type="pres">
      <dgm:prSet presAssocID="{AF0442A6-8496-4375-B845-844D49EC2CA5}" presName="cycle" presStyleCnt="0">
        <dgm:presLayoutVars>
          <dgm:dir/>
          <dgm:resizeHandles val="exact"/>
        </dgm:presLayoutVars>
      </dgm:prSet>
      <dgm:spPr/>
      <dgm:t>
        <a:bodyPr/>
        <a:lstStyle/>
        <a:p>
          <a:endParaRPr lang="es-PE"/>
        </a:p>
      </dgm:t>
    </dgm:pt>
    <dgm:pt modelId="{8FBDEEFF-AC37-4417-A9AD-9D142F27C550}" type="pres">
      <dgm:prSet presAssocID="{D966ECEC-06DA-4E00-84CA-264C8E27A475}" presName="node" presStyleLbl="node1" presStyleIdx="0" presStyleCnt="6">
        <dgm:presLayoutVars>
          <dgm:bulletEnabled val="1"/>
        </dgm:presLayoutVars>
      </dgm:prSet>
      <dgm:spPr/>
      <dgm:t>
        <a:bodyPr/>
        <a:lstStyle/>
        <a:p>
          <a:endParaRPr lang="es-PE"/>
        </a:p>
      </dgm:t>
    </dgm:pt>
    <dgm:pt modelId="{D2620A94-C162-471D-B61C-468F6BE487C5}" type="pres">
      <dgm:prSet presAssocID="{D966ECEC-06DA-4E00-84CA-264C8E27A475}" presName="spNode" presStyleCnt="0"/>
      <dgm:spPr/>
    </dgm:pt>
    <dgm:pt modelId="{3747B03C-0849-4F0B-8839-D85CD086B5AE}" type="pres">
      <dgm:prSet presAssocID="{EF851B04-CD40-48CB-B9EF-5FB06E5E7ED3}" presName="sibTrans" presStyleLbl="sibTrans1D1" presStyleIdx="0" presStyleCnt="6"/>
      <dgm:spPr/>
      <dgm:t>
        <a:bodyPr/>
        <a:lstStyle/>
        <a:p>
          <a:endParaRPr lang="es-PE"/>
        </a:p>
      </dgm:t>
    </dgm:pt>
    <dgm:pt modelId="{1F23A786-9809-4494-93C6-0E1356F4D15E}" type="pres">
      <dgm:prSet presAssocID="{88A10CF9-30F2-4234-9A7B-8D55DC69CECA}" presName="node" presStyleLbl="node1" presStyleIdx="1" presStyleCnt="6">
        <dgm:presLayoutVars>
          <dgm:bulletEnabled val="1"/>
        </dgm:presLayoutVars>
      </dgm:prSet>
      <dgm:spPr/>
      <dgm:t>
        <a:bodyPr/>
        <a:lstStyle/>
        <a:p>
          <a:endParaRPr lang="es-PE"/>
        </a:p>
      </dgm:t>
    </dgm:pt>
    <dgm:pt modelId="{B7AE2B83-E5DB-4D8E-B8D6-B8168EDE6066}" type="pres">
      <dgm:prSet presAssocID="{88A10CF9-30F2-4234-9A7B-8D55DC69CECA}" presName="spNode" presStyleCnt="0"/>
      <dgm:spPr/>
    </dgm:pt>
    <dgm:pt modelId="{68F52E81-3771-4F54-B47F-697EB9018E57}" type="pres">
      <dgm:prSet presAssocID="{D041358D-CF09-43FB-810D-CCE39E729162}" presName="sibTrans" presStyleLbl="sibTrans1D1" presStyleIdx="1" presStyleCnt="6"/>
      <dgm:spPr/>
      <dgm:t>
        <a:bodyPr/>
        <a:lstStyle/>
        <a:p>
          <a:endParaRPr lang="es-PE"/>
        </a:p>
      </dgm:t>
    </dgm:pt>
    <dgm:pt modelId="{A37584AB-8A99-4CF3-983E-CB3DFA73DD4C}" type="pres">
      <dgm:prSet presAssocID="{BCA587B0-78D4-4A4B-8160-0B60D52F524F}" presName="node" presStyleLbl="node1" presStyleIdx="2" presStyleCnt="6">
        <dgm:presLayoutVars>
          <dgm:bulletEnabled val="1"/>
        </dgm:presLayoutVars>
      </dgm:prSet>
      <dgm:spPr/>
      <dgm:t>
        <a:bodyPr/>
        <a:lstStyle/>
        <a:p>
          <a:endParaRPr lang="es-PE"/>
        </a:p>
      </dgm:t>
    </dgm:pt>
    <dgm:pt modelId="{BE23402D-7AA0-432F-85E4-1F0853DA36BE}" type="pres">
      <dgm:prSet presAssocID="{BCA587B0-78D4-4A4B-8160-0B60D52F524F}" presName="spNode" presStyleCnt="0"/>
      <dgm:spPr/>
    </dgm:pt>
    <dgm:pt modelId="{4D386147-8962-42A9-BEB1-9BF7497613D1}" type="pres">
      <dgm:prSet presAssocID="{02AE3E8A-14C4-48AE-B616-BB81BB9C5520}" presName="sibTrans" presStyleLbl="sibTrans1D1" presStyleIdx="2" presStyleCnt="6"/>
      <dgm:spPr/>
      <dgm:t>
        <a:bodyPr/>
        <a:lstStyle/>
        <a:p>
          <a:endParaRPr lang="es-PE"/>
        </a:p>
      </dgm:t>
    </dgm:pt>
    <dgm:pt modelId="{C7AFBC99-2F4F-48C8-8F96-2EAA0D6ED972}" type="pres">
      <dgm:prSet presAssocID="{EB490E40-DDBB-436F-A16E-79E7C78FF0D4}" presName="node" presStyleLbl="node1" presStyleIdx="3" presStyleCnt="6">
        <dgm:presLayoutVars>
          <dgm:bulletEnabled val="1"/>
        </dgm:presLayoutVars>
      </dgm:prSet>
      <dgm:spPr/>
      <dgm:t>
        <a:bodyPr/>
        <a:lstStyle/>
        <a:p>
          <a:endParaRPr lang="es-PE"/>
        </a:p>
      </dgm:t>
    </dgm:pt>
    <dgm:pt modelId="{72550644-87D4-489A-8711-1B7CA900A721}" type="pres">
      <dgm:prSet presAssocID="{EB490E40-DDBB-436F-A16E-79E7C78FF0D4}" presName="spNode" presStyleCnt="0"/>
      <dgm:spPr/>
    </dgm:pt>
    <dgm:pt modelId="{629526C1-C7BC-45C0-8CC2-B2157F88D462}" type="pres">
      <dgm:prSet presAssocID="{682F964A-AC50-4A0D-A167-7DFE1EA3BC45}" presName="sibTrans" presStyleLbl="sibTrans1D1" presStyleIdx="3" presStyleCnt="6"/>
      <dgm:spPr/>
      <dgm:t>
        <a:bodyPr/>
        <a:lstStyle/>
        <a:p>
          <a:endParaRPr lang="es-PE"/>
        </a:p>
      </dgm:t>
    </dgm:pt>
    <dgm:pt modelId="{49598CFA-586F-4429-95A2-A3A8AB77ACC1}" type="pres">
      <dgm:prSet presAssocID="{7A0E9B14-B175-4551-A4C3-57A947FAB4D7}" presName="node" presStyleLbl="node1" presStyleIdx="4" presStyleCnt="6">
        <dgm:presLayoutVars>
          <dgm:bulletEnabled val="1"/>
        </dgm:presLayoutVars>
      </dgm:prSet>
      <dgm:spPr/>
      <dgm:t>
        <a:bodyPr/>
        <a:lstStyle/>
        <a:p>
          <a:endParaRPr lang="es-PE"/>
        </a:p>
      </dgm:t>
    </dgm:pt>
    <dgm:pt modelId="{05A4FE16-22F3-483F-9A02-BAD5C13BEF7E}" type="pres">
      <dgm:prSet presAssocID="{7A0E9B14-B175-4551-A4C3-57A947FAB4D7}" presName="spNode" presStyleCnt="0"/>
      <dgm:spPr/>
    </dgm:pt>
    <dgm:pt modelId="{110F0307-B5E5-4DEF-8D55-846F4E4A133A}" type="pres">
      <dgm:prSet presAssocID="{B010871A-3B5A-4558-B395-2F4A5006E22B}" presName="sibTrans" presStyleLbl="sibTrans1D1" presStyleIdx="4" presStyleCnt="6"/>
      <dgm:spPr/>
      <dgm:t>
        <a:bodyPr/>
        <a:lstStyle/>
        <a:p>
          <a:endParaRPr lang="es-PE"/>
        </a:p>
      </dgm:t>
    </dgm:pt>
    <dgm:pt modelId="{C7E9916B-541E-4C1A-88AB-88DDA9E9C1CE}" type="pres">
      <dgm:prSet presAssocID="{B80AC3FB-CB97-42F6-94B7-BAE95276F564}" presName="node" presStyleLbl="node1" presStyleIdx="5" presStyleCnt="6">
        <dgm:presLayoutVars>
          <dgm:bulletEnabled val="1"/>
        </dgm:presLayoutVars>
      </dgm:prSet>
      <dgm:spPr/>
      <dgm:t>
        <a:bodyPr/>
        <a:lstStyle/>
        <a:p>
          <a:endParaRPr lang="es-PE"/>
        </a:p>
      </dgm:t>
    </dgm:pt>
    <dgm:pt modelId="{410875F0-3403-44A4-91FA-66EFDB35B1DD}" type="pres">
      <dgm:prSet presAssocID="{B80AC3FB-CB97-42F6-94B7-BAE95276F564}" presName="spNode" presStyleCnt="0"/>
      <dgm:spPr/>
    </dgm:pt>
    <dgm:pt modelId="{A9407D12-024D-4142-88AF-1CD36F1D7135}" type="pres">
      <dgm:prSet presAssocID="{FBC5B879-6718-42C7-B88C-2F11AD46FC23}" presName="sibTrans" presStyleLbl="sibTrans1D1" presStyleIdx="5" presStyleCnt="6"/>
      <dgm:spPr/>
      <dgm:t>
        <a:bodyPr/>
        <a:lstStyle/>
        <a:p>
          <a:endParaRPr lang="es-PE"/>
        </a:p>
      </dgm:t>
    </dgm:pt>
  </dgm:ptLst>
  <dgm:cxnLst>
    <dgm:cxn modelId="{72071269-7EAA-4CC0-8B1A-D0EB246A49BB}" type="presOf" srcId="{FBC5B879-6718-42C7-B88C-2F11AD46FC23}" destId="{A9407D12-024D-4142-88AF-1CD36F1D7135}" srcOrd="0" destOrd="0" presId="urn:microsoft.com/office/officeart/2005/8/layout/cycle6"/>
    <dgm:cxn modelId="{D379D2FB-A89E-412A-86FD-A83F6C3CACB2}" srcId="{AF0442A6-8496-4375-B845-844D49EC2CA5}" destId="{EB490E40-DDBB-436F-A16E-79E7C78FF0D4}" srcOrd="3" destOrd="0" parTransId="{D108CCDF-FBF7-4D45-AE20-C69768D40952}" sibTransId="{682F964A-AC50-4A0D-A167-7DFE1EA3BC45}"/>
    <dgm:cxn modelId="{FE3E6537-1670-4CC4-92A1-CDC57E46E63D}" type="presOf" srcId="{02AE3E8A-14C4-48AE-B616-BB81BB9C5520}" destId="{4D386147-8962-42A9-BEB1-9BF7497613D1}" srcOrd="0" destOrd="0" presId="urn:microsoft.com/office/officeart/2005/8/layout/cycle6"/>
    <dgm:cxn modelId="{B0B8A797-29E6-421E-B34E-62307718E2C4}" type="presOf" srcId="{AF0442A6-8496-4375-B845-844D49EC2CA5}" destId="{20FEBA54-B27E-47B6-B7F2-FA0DFD57A106}" srcOrd="0" destOrd="0" presId="urn:microsoft.com/office/officeart/2005/8/layout/cycle6"/>
    <dgm:cxn modelId="{0A915035-09F5-4BA4-83DC-1C657976013F}" type="presOf" srcId="{D041358D-CF09-43FB-810D-CCE39E729162}" destId="{68F52E81-3771-4F54-B47F-697EB9018E57}" srcOrd="0" destOrd="0" presId="urn:microsoft.com/office/officeart/2005/8/layout/cycle6"/>
    <dgm:cxn modelId="{857A2F4B-1A6B-4FCA-A074-AFEAF91F1216}" srcId="{AF0442A6-8496-4375-B845-844D49EC2CA5}" destId="{D966ECEC-06DA-4E00-84CA-264C8E27A475}" srcOrd="0" destOrd="0" parTransId="{36F6C5AD-D46A-48F3-94FC-F752FFB1A792}" sibTransId="{EF851B04-CD40-48CB-B9EF-5FB06E5E7ED3}"/>
    <dgm:cxn modelId="{95E17C20-199C-410E-B83E-A826B6DC06A6}" type="presOf" srcId="{EF851B04-CD40-48CB-B9EF-5FB06E5E7ED3}" destId="{3747B03C-0849-4F0B-8839-D85CD086B5AE}" srcOrd="0" destOrd="0" presId="urn:microsoft.com/office/officeart/2005/8/layout/cycle6"/>
    <dgm:cxn modelId="{ABBB47D4-0AC4-4FCD-9F67-943E8495398B}" srcId="{AF0442A6-8496-4375-B845-844D49EC2CA5}" destId="{BCA587B0-78D4-4A4B-8160-0B60D52F524F}" srcOrd="2" destOrd="0" parTransId="{01231245-9843-465E-BA0A-DADC6B4B3380}" sibTransId="{02AE3E8A-14C4-48AE-B616-BB81BB9C5520}"/>
    <dgm:cxn modelId="{DAAA468D-1AA1-47BA-931D-FFFB059EA685}" type="presOf" srcId="{682F964A-AC50-4A0D-A167-7DFE1EA3BC45}" destId="{629526C1-C7BC-45C0-8CC2-B2157F88D462}" srcOrd="0" destOrd="0" presId="urn:microsoft.com/office/officeart/2005/8/layout/cycle6"/>
    <dgm:cxn modelId="{B448EAAF-E9D6-437E-8753-3187F04566CC}" type="presOf" srcId="{B010871A-3B5A-4558-B395-2F4A5006E22B}" destId="{110F0307-B5E5-4DEF-8D55-846F4E4A133A}" srcOrd="0" destOrd="0" presId="urn:microsoft.com/office/officeart/2005/8/layout/cycle6"/>
    <dgm:cxn modelId="{22E71185-2F67-4A8D-BDD9-ED2355F10BC7}" type="presOf" srcId="{7A0E9B14-B175-4551-A4C3-57A947FAB4D7}" destId="{49598CFA-586F-4429-95A2-A3A8AB77ACC1}" srcOrd="0" destOrd="0" presId="urn:microsoft.com/office/officeart/2005/8/layout/cycle6"/>
    <dgm:cxn modelId="{5904F889-373B-4920-9F25-072E66C19180}" srcId="{AF0442A6-8496-4375-B845-844D49EC2CA5}" destId="{B80AC3FB-CB97-42F6-94B7-BAE95276F564}" srcOrd="5" destOrd="0" parTransId="{4C9AA8EA-FE62-40D4-B96A-3FC258EDF830}" sibTransId="{FBC5B879-6718-42C7-B88C-2F11AD46FC23}"/>
    <dgm:cxn modelId="{679C9385-73E7-4ADD-B77F-2B7B22C60DF6}" type="presOf" srcId="{B80AC3FB-CB97-42F6-94B7-BAE95276F564}" destId="{C7E9916B-541E-4C1A-88AB-88DDA9E9C1CE}" srcOrd="0" destOrd="0" presId="urn:microsoft.com/office/officeart/2005/8/layout/cycle6"/>
    <dgm:cxn modelId="{5A8F677C-B450-4A7D-AB97-A7C7B50FE11E}" srcId="{AF0442A6-8496-4375-B845-844D49EC2CA5}" destId="{7A0E9B14-B175-4551-A4C3-57A947FAB4D7}" srcOrd="4" destOrd="0" parTransId="{5FC04CC8-1A1A-43D8-BC5E-A6DD1731FB81}" sibTransId="{B010871A-3B5A-4558-B395-2F4A5006E22B}"/>
    <dgm:cxn modelId="{BF92C0C7-BCFB-490C-B81A-CD90F0B77DC5}" type="presOf" srcId="{BCA587B0-78D4-4A4B-8160-0B60D52F524F}" destId="{A37584AB-8A99-4CF3-983E-CB3DFA73DD4C}" srcOrd="0" destOrd="0" presId="urn:microsoft.com/office/officeart/2005/8/layout/cycle6"/>
    <dgm:cxn modelId="{DB49F305-2E81-421C-BBE6-9D9034917F45}" type="presOf" srcId="{88A10CF9-30F2-4234-9A7B-8D55DC69CECA}" destId="{1F23A786-9809-4494-93C6-0E1356F4D15E}" srcOrd="0" destOrd="0" presId="urn:microsoft.com/office/officeart/2005/8/layout/cycle6"/>
    <dgm:cxn modelId="{50E0AA7B-6C16-4457-ABD9-EFFDE4F4A872}" type="presOf" srcId="{EB490E40-DDBB-436F-A16E-79E7C78FF0D4}" destId="{C7AFBC99-2F4F-48C8-8F96-2EAA0D6ED972}" srcOrd="0" destOrd="0" presId="urn:microsoft.com/office/officeart/2005/8/layout/cycle6"/>
    <dgm:cxn modelId="{D17BB624-4CDE-450C-B1D0-10453B6F3FA5}" type="presOf" srcId="{D966ECEC-06DA-4E00-84CA-264C8E27A475}" destId="{8FBDEEFF-AC37-4417-A9AD-9D142F27C550}" srcOrd="0" destOrd="0" presId="urn:microsoft.com/office/officeart/2005/8/layout/cycle6"/>
    <dgm:cxn modelId="{A552425B-C046-4BFC-93FD-EE502C578BEC}" srcId="{AF0442A6-8496-4375-B845-844D49EC2CA5}" destId="{88A10CF9-30F2-4234-9A7B-8D55DC69CECA}" srcOrd="1" destOrd="0" parTransId="{44090BEE-4CBD-4846-9AD8-9F489422A4C8}" sibTransId="{D041358D-CF09-43FB-810D-CCE39E729162}"/>
    <dgm:cxn modelId="{1D319A18-D3D3-4A9C-A85E-62EECF82A0B5}" type="presParOf" srcId="{20FEBA54-B27E-47B6-B7F2-FA0DFD57A106}" destId="{8FBDEEFF-AC37-4417-A9AD-9D142F27C550}" srcOrd="0" destOrd="0" presId="urn:microsoft.com/office/officeart/2005/8/layout/cycle6"/>
    <dgm:cxn modelId="{55F1351B-57D1-4128-9AE4-A40C9036DB00}" type="presParOf" srcId="{20FEBA54-B27E-47B6-B7F2-FA0DFD57A106}" destId="{D2620A94-C162-471D-B61C-468F6BE487C5}" srcOrd="1" destOrd="0" presId="urn:microsoft.com/office/officeart/2005/8/layout/cycle6"/>
    <dgm:cxn modelId="{CBE30083-1AD0-4498-8D3B-C90934ED52A1}" type="presParOf" srcId="{20FEBA54-B27E-47B6-B7F2-FA0DFD57A106}" destId="{3747B03C-0849-4F0B-8839-D85CD086B5AE}" srcOrd="2" destOrd="0" presId="urn:microsoft.com/office/officeart/2005/8/layout/cycle6"/>
    <dgm:cxn modelId="{DEA157B4-6128-4D70-B0FB-5DE42C160082}" type="presParOf" srcId="{20FEBA54-B27E-47B6-B7F2-FA0DFD57A106}" destId="{1F23A786-9809-4494-93C6-0E1356F4D15E}" srcOrd="3" destOrd="0" presId="urn:microsoft.com/office/officeart/2005/8/layout/cycle6"/>
    <dgm:cxn modelId="{45BB68E4-5754-4CD4-BEB3-F3C3BA7D889D}" type="presParOf" srcId="{20FEBA54-B27E-47B6-B7F2-FA0DFD57A106}" destId="{B7AE2B83-E5DB-4D8E-B8D6-B8168EDE6066}" srcOrd="4" destOrd="0" presId="urn:microsoft.com/office/officeart/2005/8/layout/cycle6"/>
    <dgm:cxn modelId="{7981591D-5B49-4984-8D8D-8B54D82AF2EE}" type="presParOf" srcId="{20FEBA54-B27E-47B6-B7F2-FA0DFD57A106}" destId="{68F52E81-3771-4F54-B47F-697EB9018E57}" srcOrd="5" destOrd="0" presId="urn:microsoft.com/office/officeart/2005/8/layout/cycle6"/>
    <dgm:cxn modelId="{BDD952CE-F8C8-40DA-B862-2FF1D3A0443A}" type="presParOf" srcId="{20FEBA54-B27E-47B6-B7F2-FA0DFD57A106}" destId="{A37584AB-8A99-4CF3-983E-CB3DFA73DD4C}" srcOrd="6" destOrd="0" presId="urn:microsoft.com/office/officeart/2005/8/layout/cycle6"/>
    <dgm:cxn modelId="{8D1F59D2-184B-42B0-B941-594E515B69A5}" type="presParOf" srcId="{20FEBA54-B27E-47B6-B7F2-FA0DFD57A106}" destId="{BE23402D-7AA0-432F-85E4-1F0853DA36BE}" srcOrd="7" destOrd="0" presId="urn:microsoft.com/office/officeart/2005/8/layout/cycle6"/>
    <dgm:cxn modelId="{7E47E761-DC38-4C81-9C78-369C3B7B893A}" type="presParOf" srcId="{20FEBA54-B27E-47B6-B7F2-FA0DFD57A106}" destId="{4D386147-8962-42A9-BEB1-9BF7497613D1}" srcOrd="8" destOrd="0" presId="urn:microsoft.com/office/officeart/2005/8/layout/cycle6"/>
    <dgm:cxn modelId="{7786E458-B503-4900-BBB1-2766DC290875}" type="presParOf" srcId="{20FEBA54-B27E-47B6-B7F2-FA0DFD57A106}" destId="{C7AFBC99-2F4F-48C8-8F96-2EAA0D6ED972}" srcOrd="9" destOrd="0" presId="urn:microsoft.com/office/officeart/2005/8/layout/cycle6"/>
    <dgm:cxn modelId="{7759B8BE-8813-4712-905D-7E7350530E51}" type="presParOf" srcId="{20FEBA54-B27E-47B6-B7F2-FA0DFD57A106}" destId="{72550644-87D4-489A-8711-1B7CA900A721}" srcOrd="10" destOrd="0" presId="urn:microsoft.com/office/officeart/2005/8/layout/cycle6"/>
    <dgm:cxn modelId="{514BE2CE-29B6-4238-BAE7-4A394FAC8348}" type="presParOf" srcId="{20FEBA54-B27E-47B6-B7F2-FA0DFD57A106}" destId="{629526C1-C7BC-45C0-8CC2-B2157F88D462}" srcOrd="11" destOrd="0" presId="urn:microsoft.com/office/officeart/2005/8/layout/cycle6"/>
    <dgm:cxn modelId="{41F4A81D-12F7-4653-8A23-A87C2356538C}" type="presParOf" srcId="{20FEBA54-B27E-47B6-B7F2-FA0DFD57A106}" destId="{49598CFA-586F-4429-95A2-A3A8AB77ACC1}" srcOrd="12" destOrd="0" presId="urn:microsoft.com/office/officeart/2005/8/layout/cycle6"/>
    <dgm:cxn modelId="{70020378-DA3E-4A6B-AE30-38739B2299EF}" type="presParOf" srcId="{20FEBA54-B27E-47B6-B7F2-FA0DFD57A106}" destId="{05A4FE16-22F3-483F-9A02-BAD5C13BEF7E}" srcOrd="13" destOrd="0" presId="urn:microsoft.com/office/officeart/2005/8/layout/cycle6"/>
    <dgm:cxn modelId="{8841F721-710C-4F87-9BBD-9B131C326759}" type="presParOf" srcId="{20FEBA54-B27E-47B6-B7F2-FA0DFD57A106}" destId="{110F0307-B5E5-4DEF-8D55-846F4E4A133A}" srcOrd="14" destOrd="0" presId="urn:microsoft.com/office/officeart/2005/8/layout/cycle6"/>
    <dgm:cxn modelId="{DEEBA3EC-D0EC-45D4-8DDA-294B1DA491B3}" type="presParOf" srcId="{20FEBA54-B27E-47B6-B7F2-FA0DFD57A106}" destId="{C7E9916B-541E-4C1A-88AB-88DDA9E9C1CE}" srcOrd="15" destOrd="0" presId="urn:microsoft.com/office/officeart/2005/8/layout/cycle6"/>
    <dgm:cxn modelId="{E873B2E4-AA0A-41EE-8A9E-8852E9FD489D}" type="presParOf" srcId="{20FEBA54-B27E-47B6-B7F2-FA0DFD57A106}" destId="{410875F0-3403-44A4-91FA-66EFDB35B1DD}" srcOrd="16" destOrd="0" presId="urn:microsoft.com/office/officeart/2005/8/layout/cycle6"/>
    <dgm:cxn modelId="{5054D1E8-B3AD-43A0-9E76-F23C154FFA06}" type="presParOf" srcId="{20FEBA54-B27E-47B6-B7F2-FA0DFD57A106}" destId="{A9407D12-024D-4142-88AF-1CD36F1D7135}"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FB0A13-1334-4F40-91A4-3056FB326DD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PE"/>
        </a:p>
      </dgm:t>
    </dgm:pt>
    <dgm:pt modelId="{ED80D9AA-25FB-4A61-9485-7C003CF983D8}">
      <dgm:prSet phldrT="[Texto]">
        <dgm:style>
          <a:lnRef idx="1">
            <a:schemeClr val="accent2"/>
          </a:lnRef>
          <a:fillRef idx="3">
            <a:schemeClr val="accent2"/>
          </a:fillRef>
          <a:effectRef idx="2">
            <a:schemeClr val="accent2"/>
          </a:effectRef>
          <a:fontRef idx="minor">
            <a:schemeClr val="lt1"/>
          </a:fontRef>
        </dgm:style>
      </dgm:prSet>
      <dgm:spPr>
        <a:solidFill>
          <a:srgbClr val="FFC000"/>
        </a:solidFill>
      </dgm:spPr>
      <dgm:t>
        <a:bodyPr/>
        <a:lstStyle/>
        <a:p>
          <a:pPr algn="ctr"/>
          <a:r>
            <a:rPr lang="es-PE" b="1" dirty="0" smtClean="0">
              <a:solidFill>
                <a:schemeClr val="tx1"/>
              </a:solidFill>
            </a:rPr>
            <a:t>DEPARTAMENTO DE PRODUCCIÓN. </a:t>
          </a:r>
          <a:endParaRPr lang="es-PE" dirty="0">
            <a:solidFill>
              <a:schemeClr val="tx1"/>
            </a:solidFill>
          </a:endParaRPr>
        </a:p>
      </dgm:t>
    </dgm:pt>
    <dgm:pt modelId="{12286B6E-13CF-4E4B-B72F-8BB59B560141}" type="parTrans" cxnId="{C36CF5F2-5C88-43AA-9716-93DB8E3E502B}">
      <dgm:prSet/>
      <dgm:spPr/>
      <dgm:t>
        <a:bodyPr/>
        <a:lstStyle/>
        <a:p>
          <a:pPr algn="just"/>
          <a:endParaRPr lang="es-PE"/>
        </a:p>
      </dgm:t>
    </dgm:pt>
    <dgm:pt modelId="{EF9793B5-804B-4E72-BC3E-ECE4D5F4D2CA}" type="sibTrans" cxnId="{C36CF5F2-5C88-43AA-9716-93DB8E3E502B}">
      <dgm:prSet/>
      <dgm:spPr/>
      <dgm:t>
        <a:bodyPr/>
        <a:lstStyle/>
        <a:p>
          <a:pPr algn="just"/>
          <a:endParaRPr lang="es-PE"/>
        </a:p>
      </dgm:t>
    </dgm:pt>
    <dgm:pt modelId="{5E547A20-AD24-4EE9-B381-8F773C2EE2DF}">
      <dgm:prSet phldrT="[Texto]"/>
      <dgm:spPr/>
      <dgm:t>
        <a:bodyPr/>
        <a:lstStyle/>
        <a:p>
          <a:pPr algn="just"/>
          <a:r>
            <a:rPr lang="es-PE" dirty="0" smtClean="0"/>
            <a:t>Su finalidad es crear utilidad de un servicio o de producto.</a:t>
          </a:r>
          <a:endParaRPr lang="es-PE" dirty="0"/>
        </a:p>
      </dgm:t>
    </dgm:pt>
    <dgm:pt modelId="{16F3CD2A-3F62-429D-AF35-02DD7D41103D}" type="parTrans" cxnId="{7E937EC5-35FD-4A68-82E3-7132612E6943}">
      <dgm:prSet/>
      <dgm:spPr/>
      <dgm:t>
        <a:bodyPr/>
        <a:lstStyle/>
        <a:p>
          <a:pPr algn="just"/>
          <a:endParaRPr lang="es-PE"/>
        </a:p>
      </dgm:t>
    </dgm:pt>
    <dgm:pt modelId="{513A866E-2B4F-4257-BCCF-D0EEFB8B9C39}" type="sibTrans" cxnId="{7E937EC5-35FD-4A68-82E3-7132612E6943}">
      <dgm:prSet/>
      <dgm:spPr/>
      <dgm:t>
        <a:bodyPr/>
        <a:lstStyle/>
        <a:p>
          <a:pPr algn="just"/>
          <a:endParaRPr lang="es-PE"/>
        </a:p>
      </dgm:t>
    </dgm:pt>
    <dgm:pt modelId="{B927EFE8-0D4D-4D66-8F3C-8F475F7ED3F0}">
      <dgm:prSet phldrT="[Texto]">
        <dgm:style>
          <a:lnRef idx="1">
            <a:schemeClr val="accent2"/>
          </a:lnRef>
          <a:fillRef idx="3">
            <a:schemeClr val="accent2"/>
          </a:fillRef>
          <a:effectRef idx="2">
            <a:schemeClr val="accent2"/>
          </a:effectRef>
          <a:fontRef idx="minor">
            <a:schemeClr val="lt1"/>
          </a:fontRef>
        </dgm:style>
      </dgm:prSet>
      <dgm:spPr>
        <a:solidFill>
          <a:srgbClr val="FFC000"/>
        </a:solidFill>
      </dgm:spPr>
      <dgm:t>
        <a:bodyPr/>
        <a:lstStyle/>
        <a:p>
          <a:pPr algn="ctr"/>
          <a:r>
            <a:rPr lang="es-PE" b="1" dirty="0" smtClean="0">
              <a:solidFill>
                <a:schemeClr val="tx1"/>
              </a:solidFill>
            </a:rPr>
            <a:t>DEPARTAMENTO   DE VENTAS.</a:t>
          </a:r>
          <a:endParaRPr lang="es-PE" dirty="0">
            <a:solidFill>
              <a:schemeClr val="tx1"/>
            </a:solidFill>
          </a:endParaRPr>
        </a:p>
      </dgm:t>
    </dgm:pt>
    <dgm:pt modelId="{E9CC16D1-52BD-4FE2-A7E3-ABA051C0DD3C}" type="parTrans" cxnId="{6DFA704D-5386-4067-AFB1-24CBD63B1CCB}">
      <dgm:prSet/>
      <dgm:spPr/>
      <dgm:t>
        <a:bodyPr/>
        <a:lstStyle/>
        <a:p>
          <a:pPr algn="just"/>
          <a:endParaRPr lang="es-PE"/>
        </a:p>
      </dgm:t>
    </dgm:pt>
    <dgm:pt modelId="{73FBC0D7-04C1-4B06-A22E-866DAB25A166}" type="sibTrans" cxnId="{6DFA704D-5386-4067-AFB1-24CBD63B1CCB}">
      <dgm:prSet/>
      <dgm:spPr/>
      <dgm:t>
        <a:bodyPr/>
        <a:lstStyle/>
        <a:p>
          <a:pPr algn="just"/>
          <a:endParaRPr lang="es-PE"/>
        </a:p>
      </dgm:t>
    </dgm:pt>
    <dgm:pt modelId="{0623FE08-EA06-4F34-BBE7-82A6CD45E2A7}">
      <dgm:prSet phldrT="[Texto]"/>
      <dgm:spPr/>
      <dgm:t>
        <a:bodyPr/>
        <a:lstStyle/>
        <a:p>
          <a:pPr algn="just"/>
          <a:r>
            <a:rPr lang="es-PE" dirty="0" smtClean="0"/>
            <a:t>Su misión es indagar  sobre clientes, pacientes  y personas  que estén dispuestas  a aceptar el producto.</a:t>
          </a:r>
          <a:endParaRPr lang="es-PE" dirty="0"/>
        </a:p>
      </dgm:t>
    </dgm:pt>
    <dgm:pt modelId="{0A89EB1B-3208-468C-9A40-5520581F9DB0}" type="parTrans" cxnId="{27C3F925-BEF4-4ADC-8058-3A544814876F}">
      <dgm:prSet/>
      <dgm:spPr/>
      <dgm:t>
        <a:bodyPr/>
        <a:lstStyle/>
        <a:p>
          <a:pPr algn="just"/>
          <a:endParaRPr lang="es-PE"/>
        </a:p>
      </dgm:t>
    </dgm:pt>
    <dgm:pt modelId="{86454DE1-AE6A-4D7B-910F-10552B181C6A}" type="sibTrans" cxnId="{27C3F925-BEF4-4ADC-8058-3A544814876F}">
      <dgm:prSet/>
      <dgm:spPr/>
      <dgm:t>
        <a:bodyPr/>
        <a:lstStyle/>
        <a:p>
          <a:pPr algn="just"/>
          <a:endParaRPr lang="es-PE"/>
        </a:p>
      </dgm:t>
    </dgm:pt>
    <dgm:pt modelId="{9384982B-8FFF-4970-8321-B1F8A395ED78}">
      <dgm:prSet phldrT="[Texto]">
        <dgm:style>
          <a:lnRef idx="1">
            <a:schemeClr val="accent2"/>
          </a:lnRef>
          <a:fillRef idx="3">
            <a:schemeClr val="accent2"/>
          </a:fillRef>
          <a:effectRef idx="2">
            <a:schemeClr val="accent2"/>
          </a:effectRef>
          <a:fontRef idx="minor">
            <a:schemeClr val="lt1"/>
          </a:fontRef>
        </dgm:style>
      </dgm:prSet>
      <dgm:spPr>
        <a:solidFill>
          <a:srgbClr val="FFC000"/>
        </a:solidFill>
      </dgm:spPr>
      <dgm:t>
        <a:bodyPr/>
        <a:lstStyle/>
        <a:p>
          <a:pPr algn="ctr"/>
          <a:r>
            <a:rPr lang="es-PE" b="1" dirty="0" smtClean="0">
              <a:solidFill>
                <a:schemeClr val="tx1"/>
              </a:solidFill>
            </a:rPr>
            <a:t>DEPARTAMENTO DE FINANZAS.</a:t>
          </a:r>
          <a:endParaRPr lang="es-PE" dirty="0" smtClean="0">
            <a:solidFill>
              <a:schemeClr val="tx1"/>
            </a:solidFill>
          </a:endParaRPr>
        </a:p>
        <a:p>
          <a:pPr algn="just"/>
          <a:endParaRPr lang="es-PE" dirty="0">
            <a:solidFill>
              <a:schemeClr val="tx1"/>
            </a:solidFill>
          </a:endParaRPr>
        </a:p>
      </dgm:t>
    </dgm:pt>
    <dgm:pt modelId="{0E7AD9C5-FE65-449F-AB10-FD38AC139529}" type="parTrans" cxnId="{15A4D954-E24B-498F-B3CF-09CB98877DF8}">
      <dgm:prSet/>
      <dgm:spPr/>
      <dgm:t>
        <a:bodyPr/>
        <a:lstStyle/>
        <a:p>
          <a:pPr algn="just"/>
          <a:endParaRPr lang="es-PE"/>
        </a:p>
      </dgm:t>
    </dgm:pt>
    <dgm:pt modelId="{50858889-D15D-42A7-BFEE-0D9878B48A3A}" type="sibTrans" cxnId="{15A4D954-E24B-498F-B3CF-09CB98877DF8}">
      <dgm:prSet/>
      <dgm:spPr/>
      <dgm:t>
        <a:bodyPr/>
        <a:lstStyle/>
        <a:p>
          <a:pPr algn="just"/>
          <a:endParaRPr lang="es-PE"/>
        </a:p>
      </dgm:t>
    </dgm:pt>
    <dgm:pt modelId="{AB35ECE4-5E04-4653-B8F8-74FB55AE91D3}">
      <dgm:prSet phldrT="[Texto]"/>
      <dgm:spPr/>
      <dgm:t>
        <a:bodyPr/>
        <a:lstStyle/>
        <a:p>
          <a:pPr algn="just"/>
          <a:r>
            <a:rPr lang="es-PE" dirty="0" smtClean="0"/>
            <a:t>Se refiere a la disponibilidad de dinero  que asegure la realización  de las actividades.</a:t>
          </a:r>
          <a:endParaRPr lang="es-PE" dirty="0"/>
        </a:p>
      </dgm:t>
    </dgm:pt>
    <dgm:pt modelId="{D1318A0F-6EF5-48F7-AEED-895E53223AC9}" type="parTrans" cxnId="{B37FD784-BCA4-4572-B3A6-3533E2A2B239}">
      <dgm:prSet/>
      <dgm:spPr/>
      <dgm:t>
        <a:bodyPr/>
        <a:lstStyle/>
        <a:p>
          <a:pPr algn="just"/>
          <a:endParaRPr lang="es-PE"/>
        </a:p>
      </dgm:t>
    </dgm:pt>
    <dgm:pt modelId="{20D985C5-BF47-4EF1-BFF8-67C3FF1C04EC}" type="sibTrans" cxnId="{B37FD784-BCA4-4572-B3A6-3533E2A2B239}">
      <dgm:prSet/>
      <dgm:spPr/>
      <dgm:t>
        <a:bodyPr/>
        <a:lstStyle/>
        <a:p>
          <a:pPr algn="just"/>
          <a:endParaRPr lang="es-PE"/>
        </a:p>
      </dgm:t>
    </dgm:pt>
    <dgm:pt modelId="{715356B9-AB58-42BC-B94A-2DA4EDE7529A}" type="pres">
      <dgm:prSet presAssocID="{14FB0A13-1334-4F40-91A4-3056FB326DDD}" presName="Name0" presStyleCnt="0">
        <dgm:presLayoutVars>
          <dgm:dir/>
          <dgm:animLvl val="lvl"/>
          <dgm:resizeHandles val="exact"/>
        </dgm:presLayoutVars>
      </dgm:prSet>
      <dgm:spPr/>
      <dgm:t>
        <a:bodyPr/>
        <a:lstStyle/>
        <a:p>
          <a:endParaRPr lang="es-PE"/>
        </a:p>
      </dgm:t>
    </dgm:pt>
    <dgm:pt modelId="{8BD8E429-63F3-4503-9514-608CABCB6BD2}" type="pres">
      <dgm:prSet presAssocID="{ED80D9AA-25FB-4A61-9485-7C003CF983D8}" presName="linNode" presStyleCnt="0"/>
      <dgm:spPr/>
    </dgm:pt>
    <dgm:pt modelId="{A2B56538-5915-490D-BE5C-B81C8D2C6874}" type="pres">
      <dgm:prSet presAssocID="{ED80D9AA-25FB-4A61-9485-7C003CF983D8}" presName="parentText" presStyleLbl="node1" presStyleIdx="0" presStyleCnt="3" custScaleX="99303" custScaleY="64421">
        <dgm:presLayoutVars>
          <dgm:chMax val="1"/>
          <dgm:bulletEnabled val="1"/>
        </dgm:presLayoutVars>
      </dgm:prSet>
      <dgm:spPr/>
      <dgm:t>
        <a:bodyPr/>
        <a:lstStyle/>
        <a:p>
          <a:endParaRPr lang="es-PE"/>
        </a:p>
      </dgm:t>
    </dgm:pt>
    <dgm:pt modelId="{0222ED29-29AE-4F0B-B6DE-3E3A7633DC4B}" type="pres">
      <dgm:prSet presAssocID="{ED80D9AA-25FB-4A61-9485-7C003CF983D8}" presName="descendantText" presStyleLbl="alignAccFollowNode1" presStyleIdx="0" presStyleCnt="3">
        <dgm:presLayoutVars>
          <dgm:bulletEnabled val="1"/>
        </dgm:presLayoutVars>
      </dgm:prSet>
      <dgm:spPr/>
      <dgm:t>
        <a:bodyPr/>
        <a:lstStyle/>
        <a:p>
          <a:endParaRPr lang="es-PE"/>
        </a:p>
      </dgm:t>
    </dgm:pt>
    <dgm:pt modelId="{18C1188C-B3AF-4043-BE4C-6E264D26D568}" type="pres">
      <dgm:prSet presAssocID="{EF9793B5-804B-4E72-BC3E-ECE4D5F4D2CA}" presName="sp" presStyleCnt="0"/>
      <dgm:spPr/>
    </dgm:pt>
    <dgm:pt modelId="{0C32BDE5-42DE-4643-86DC-E5B46AA36023}" type="pres">
      <dgm:prSet presAssocID="{B927EFE8-0D4D-4D66-8F3C-8F475F7ED3F0}" presName="linNode" presStyleCnt="0"/>
      <dgm:spPr/>
    </dgm:pt>
    <dgm:pt modelId="{5CBDF7A8-FA5C-49E0-9FFF-E3865CB478E2}" type="pres">
      <dgm:prSet presAssocID="{B927EFE8-0D4D-4D66-8F3C-8F475F7ED3F0}" presName="parentText" presStyleLbl="node1" presStyleIdx="1" presStyleCnt="3" custScaleX="99303" custScaleY="64421">
        <dgm:presLayoutVars>
          <dgm:chMax val="1"/>
          <dgm:bulletEnabled val="1"/>
        </dgm:presLayoutVars>
      </dgm:prSet>
      <dgm:spPr/>
      <dgm:t>
        <a:bodyPr/>
        <a:lstStyle/>
        <a:p>
          <a:endParaRPr lang="es-PE"/>
        </a:p>
      </dgm:t>
    </dgm:pt>
    <dgm:pt modelId="{53D3C407-BD85-48B1-A7EA-1A82BCD093A4}" type="pres">
      <dgm:prSet presAssocID="{B927EFE8-0D4D-4D66-8F3C-8F475F7ED3F0}" presName="descendantText" presStyleLbl="alignAccFollowNode1" presStyleIdx="1" presStyleCnt="3">
        <dgm:presLayoutVars>
          <dgm:bulletEnabled val="1"/>
        </dgm:presLayoutVars>
      </dgm:prSet>
      <dgm:spPr/>
      <dgm:t>
        <a:bodyPr/>
        <a:lstStyle/>
        <a:p>
          <a:endParaRPr lang="es-PE"/>
        </a:p>
      </dgm:t>
    </dgm:pt>
    <dgm:pt modelId="{40C50891-6802-4538-A639-360746685D00}" type="pres">
      <dgm:prSet presAssocID="{73FBC0D7-04C1-4B06-A22E-866DAB25A166}" presName="sp" presStyleCnt="0"/>
      <dgm:spPr/>
    </dgm:pt>
    <dgm:pt modelId="{2DA02EFA-150A-4CB3-B158-7B1BA6D1DAD1}" type="pres">
      <dgm:prSet presAssocID="{9384982B-8FFF-4970-8321-B1F8A395ED78}" presName="linNode" presStyleCnt="0"/>
      <dgm:spPr/>
    </dgm:pt>
    <dgm:pt modelId="{87EE5196-72B7-44DF-B42F-87E3DC0532A2}" type="pres">
      <dgm:prSet presAssocID="{9384982B-8FFF-4970-8321-B1F8A395ED78}" presName="parentText" presStyleLbl="node1" presStyleIdx="2" presStyleCnt="3" custScaleX="99303" custScaleY="64421">
        <dgm:presLayoutVars>
          <dgm:chMax val="1"/>
          <dgm:bulletEnabled val="1"/>
        </dgm:presLayoutVars>
      </dgm:prSet>
      <dgm:spPr/>
      <dgm:t>
        <a:bodyPr/>
        <a:lstStyle/>
        <a:p>
          <a:endParaRPr lang="es-PE"/>
        </a:p>
      </dgm:t>
    </dgm:pt>
    <dgm:pt modelId="{88B4B4AD-2C66-40F6-9755-36857F246DF0}" type="pres">
      <dgm:prSet presAssocID="{9384982B-8FFF-4970-8321-B1F8A395ED78}" presName="descendantText" presStyleLbl="alignAccFollowNode1" presStyleIdx="2" presStyleCnt="3">
        <dgm:presLayoutVars>
          <dgm:bulletEnabled val="1"/>
        </dgm:presLayoutVars>
      </dgm:prSet>
      <dgm:spPr/>
      <dgm:t>
        <a:bodyPr/>
        <a:lstStyle/>
        <a:p>
          <a:endParaRPr lang="es-PE"/>
        </a:p>
      </dgm:t>
    </dgm:pt>
  </dgm:ptLst>
  <dgm:cxnLst>
    <dgm:cxn modelId="{27C3F925-BEF4-4ADC-8058-3A544814876F}" srcId="{B927EFE8-0D4D-4D66-8F3C-8F475F7ED3F0}" destId="{0623FE08-EA06-4F34-BBE7-82A6CD45E2A7}" srcOrd="0" destOrd="0" parTransId="{0A89EB1B-3208-468C-9A40-5520581F9DB0}" sibTransId="{86454DE1-AE6A-4D7B-910F-10552B181C6A}"/>
    <dgm:cxn modelId="{E57E8F1D-AC7F-4AC9-8114-3610E0465946}" type="presOf" srcId="{5E547A20-AD24-4EE9-B381-8F773C2EE2DF}" destId="{0222ED29-29AE-4F0B-B6DE-3E3A7633DC4B}" srcOrd="0" destOrd="0" presId="urn:microsoft.com/office/officeart/2005/8/layout/vList5"/>
    <dgm:cxn modelId="{262CF5D8-291D-4E37-A93E-1D5FEF869366}" type="presOf" srcId="{14FB0A13-1334-4F40-91A4-3056FB326DDD}" destId="{715356B9-AB58-42BC-B94A-2DA4EDE7529A}" srcOrd="0" destOrd="0" presId="urn:microsoft.com/office/officeart/2005/8/layout/vList5"/>
    <dgm:cxn modelId="{6DFA704D-5386-4067-AFB1-24CBD63B1CCB}" srcId="{14FB0A13-1334-4F40-91A4-3056FB326DDD}" destId="{B927EFE8-0D4D-4D66-8F3C-8F475F7ED3F0}" srcOrd="1" destOrd="0" parTransId="{E9CC16D1-52BD-4FE2-A7E3-ABA051C0DD3C}" sibTransId="{73FBC0D7-04C1-4B06-A22E-866DAB25A166}"/>
    <dgm:cxn modelId="{7FD518C2-A2E9-4563-9989-9B4D76F269D0}" type="presOf" srcId="{B927EFE8-0D4D-4D66-8F3C-8F475F7ED3F0}" destId="{5CBDF7A8-FA5C-49E0-9FFF-E3865CB478E2}" srcOrd="0" destOrd="0" presId="urn:microsoft.com/office/officeart/2005/8/layout/vList5"/>
    <dgm:cxn modelId="{15A4D954-E24B-498F-B3CF-09CB98877DF8}" srcId="{14FB0A13-1334-4F40-91A4-3056FB326DDD}" destId="{9384982B-8FFF-4970-8321-B1F8A395ED78}" srcOrd="2" destOrd="0" parTransId="{0E7AD9C5-FE65-449F-AB10-FD38AC139529}" sibTransId="{50858889-D15D-42A7-BFEE-0D9878B48A3A}"/>
    <dgm:cxn modelId="{48965503-9544-4FBA-AD08-8B32653E318A}" type="presOf" srcId="{0623FE08-EA06-4F34-BBE7-82A6CD45E2A7}" destId="{53D3C407-BD85-48B1-A7EA-1A82BCD093A4}" srcOrd="0" destOrd="0" presId="urn:microsoft.com/office/officeart/2005/8/layout/vList5"/>
    <dgm:cxn modelId="{23BF0217-FB3C-4F89-B340-361E767179A0}" type="presOf" srcId="{ED80D9AA-25FB-4A61-9485-7C003CF983D8}" destId="{A2B56538-5915-490D-BE5C-B81C8D2C6874}" srcOrd="0" destOrd="0" presId="urn:microsoft.com/office/officeart/2005/8/layout/vList5"/>
    <dgm:cxn modelId="{5356F01E-7E6E-4BD6-80B7-95A13EC727A1}" type="presOf" srcId="{9384982B-8FFF-4970-8321-B1F8A395ED78}" destId="{87EE5196-72B7-44DF-B42F-87E3DC0532A2}" srcOrd="0" destOrd="0" presId="urn:microsoft.com/office/officeart/2005/8/layout/vList5"/>
    <dgm:cxn modelId="{A71FE1ED-5566-489F-994E-67E2A0173C9D}" type="presOf" srcId="{AB35ECE4-5E04-4653-B8F8-74FB55AE91D3}" destId="{88B4B4AD-2C66-40F6-9755-36857F246DF0}" srcOrd="0" destOrd="0" presId="urn:microsoft.com/office/officeart/2005/8/layout/vList5"/>
    <dgm:cxn modelId="{C36CF5F2-5C88-43AA-9716-93DB8E3E502B}" srcId="{14FB0A13-1334-4F40-91A4-3056FB326DDD}" destId="{ED80D9AA-25FB-4A61-9485-7C003CF983D8}" srcOrd="0" destOrd="0" parTransId="{12286B6E-13CF-4E4B-B72F-8BB59B560141}" sibTransId="{EF9793B5-804B-4E72-BC3E-ECE4D5F4D2CA}"/>
    <dgm:cxn modelId="{7E937EC5-35FD-4A68-82E3-7132612E6943}" srcId="{ED80D9AA-25FB-4A61-9485-7C003CF983D8}" destId="{5E547A20-AD24-4EE9-B381-8F773C2EE2DF}" srcOrd="0" destOrd="0" parTransId="{16F3CD2A-3F62-429D-AF35-02DD7D41103D}" sibTransId="{513A866E-2B4F-4257-BCCF-D0EEFB8B9C39}"/>
    <dgm:cxn modelId="{B37FD784-BCA4-4572-B3A6-3533E2A2B239}" srcId="{9384982B-8FFF-4970-8321-B1F8A395ED78}" destId="{AB35ECE4-5E04-4653-B8F8-74FB55AE91D3}" srcOrd="0" destOrd="0" parTransId="{D1318A0F-6EF5-48F7-AEED-895E53223AC9}" sibTransId="{20D985C5-BF47-4EF1-BFF8-67C3FF1C04EC}"/>
    <dgm:cxn modelId="{5C8B31D2-FB10-43C3-A863-A74105E1A50E}" type="presParOf" srcId="{715356B9-AB58-42BC-B94A-2DA4EDE7529A}" destId="{8BD8E429-63F3-4503-9514-608CABCB6BD2}" srcOrd="0" destOrd="0" presId="urn:microsoft.com/office/officeart/2005/8/layout/vList5"/>
    <dgm:cxn modelId="{D65DC927-70E4-41DD-ACB3-FE36F002825F}" type="presParOf" srcId="{8BD8E429-63F3-4503-9514-608CABCB6BD2}" destId="{A2B56538-5915-490D-BE5C-B81C8D2C6874}" srcOrd="0" destOrd="0" presId="urn:microsoft.com/office/officeart/2005/8/layout/vList5"/>
    <dgm:cxn modelId="{28EF7889-F76B-455D-BFC7-4220C6EB3503}" type="presParOf" srcId="{8BD8E429-63F3-4503-9514-608CABCB6BD2}" destId="{0222ED29-29AE-4F0B-B6DE-3E3A7633DC4B}" srcOrd="1" destOrd="0" presId="urn:microsoft.com/office/officeart/2005/8/layout/vList5"/>
    <dgm:cxn modelId="{6F579D47-6A48-40BC-B231-7E454F99A7EE}" type="presParOf" srcId="{715356B9-AB58-42BC-B94A-2DA4EDE7529A}" destId="{18C1188C-B3AF-4043-BE4C-6E264D26D568}" srcOrd="1" destOrd="0" presId="urn:microsoft.com/office/officeart/2005/8/layout/vList5"/>
    <dgm:cxn modelId="{A6E08AB9-F348-4F19-85ED-454150825409}" type="presParOf" srcId="{715356B9-AB58-42BC-B94A-2DA4EDE7529A}" destId="{0C32BDE5-42DE-4643-86DC-E5B46AA36023}" srcOrd="2" destOrd="0" presId="urn:microsoft.com/office/officeart/2005/8/layout/vList5"/>
    <dgm:cxn modelId="{FE409F61-6859-4BF1-AD8B-BCB255438AB9}" type="presParOf" srcId="{0C32BDE5-42DE-4643-86DC-E5B46AA36023}" destId="{5CBDF7A8-FA5C-49E0-9FFF-E3865CB478E2}" srcOrd="0" destOrd="0" presId="urn:microsoft.com/office/officeart/2005/8/layout/vList5"/>
    <dgm:cxn modelId="{32B11EE9-FC28-4F9D-86A9-E0C89097F526}" type="presParOf" srcId="{0C32BDE5-42DE-4643-86DC-E5B46AA36023}" destId="{53D3C407-BD85-48B1-A7EA-1A82BCD093A4}" srcOrd="1" destOrd="0" presId="urn:microsoft.com/office/officeart/2005/8/layout/vList5"/>
    <dgm:cxn modelId="{E4027031-D130-4ADE-A49A-456D90EA5122}" type="presParOf" srcId="{715356B9-AB58-42BC-B94A-2DA4EDE7529A}" destId="{40C50891-6802-4538-A639-360746685D00}" srcOrd="3" destOrd="0" presId="urn:microsoft.com/office/officeart/2005/8/layout/vList5"/>
    <dgm:cxn modelId="{9F2C78DB-D307-4B61-9313-27F000ADD26F}" type="presParOf" srcId="{715356B9-AB58-42BC-B94A-2DA4EDE7529A}" destId="{2DA02EFA-150A-4CB3-B158-7B1BA6D1DAD1}" srcOrd="4" destOrd="0" presId="urn:microsoft.com/office/officeart/2005/8/layout/vList5"/>
    <dgm:cxn modelId="{F510FF2C-5C5E-4D28-9812-93D1EC1A2D59}" type="presParOf" srcId="{2DA02EFA-150A-4CB3-B158-7B1BA6D1DAD1}" destId="{87EE5196-72B7-44DF-B42F-87E3DC0532A2}" srcOrd="0" destOrd="0" presId="urn:microsoft.com/office/officeart/2005/8/layout/vList5"/>
    <dgm:cxn modelId="{1188C050-92BF-4E3C-B3A9-88AD80B2DC38}" type="presParOf" srcId="{2DA02EFA-150A-4CB3-B158-7B1BA6D1DAD1}" destId="{88B4B4AD-2C66-40F6-9755-36857F246DF0}" srcOrd="1" destOrd="0" presId="urn:microsoft.com/office/officeart/2005/8/layout/vList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CC4636C-8B24-4185-8FEB-49D56B91A19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PE"/>
        </a:p>
      </dgm:t>
    </dgm:pt>
    <dgm:pt modelId="{9364E033-7C47-4762-9A49-F358C7398E97}">
      <dgm:prSet phldrT="[Texto]"/>
      <dgm:spPr>
        <a:solidFill>
          <a:schemeClr val="accent1">
            <a:lumMod val="60000"/>
            <a:lumOff val="40000"/>
          </a:schemeClr>
        </a:solidFill>
      </dgm:spPr>
      <dgm:t>
        <a:bodyPr/>
        <a:lstStyle/>
        <a:p>
          <a:r>
            <a:rPr lang="es-PE" b="1" dirty="0" smtClean="0">
              <a:solidFill>
                <a:schemeClr val="tx1"/>
              </a:solidFill>
            </a:rPr>
            <a:t>AREA MERCADOLOGICA</a:t>
          </a:r>
          <a:endParaRPr lang="es-PE" b="1" dirty="0">
            <a:solidFill>
              <a:schemeClr val="tx1"/>
            </a:solidFill>
          </a:endParaRPr>
        </a:p>
      </dgm:t>
    </dgm:pt>
    <dgm:pt modelId="{055F4B37-0BC2-4C98-9626-67F88199F1D6}" type="parTrans" cxnId="{BF5ECF3D-FD24-467E-971E-608A15DC9CDB}">
      <dgm:prSet/>
      <dgm:spPr/>
      <dgm:t>
        <a:bodyPr/>
        <a:lstStyle/>
        <a:p>
          <a:endParaRPr lang="es-PE"/>
        </a:p>
      </dgm:t>
    </dgm:pt>
    <dgm:pt modelId="{6BFBFB62-EF77-4607-A1E0-13C398C1184F}" type="sibTrans" cxnId="{BF5ECF3D-FD24-467E-971E-608A15DC9CDB}">
      <dgm:prSet/>
      <dgm:spPr/>
      <dgm:t>
        <a:bodyPr/>
        <a:lstStyle/>
        <a:p>
          <a:endParaRPr lang="es-PE"/>
        </a:p>
      </dgm:t>
    </dgm:pt>
    <dgm:pt modelId="{C7C0525B-E018-4FE9-897F-BD8912D5A754}">
      <dgm:prSet phldrT="[Texto]"/>
      <dgm:spPr/>
      <dgm:t>
        <a:bodyPr/>
        <a:lstStyle/>
        <a:p>
          <a:r>
            <a:rPr lang="es-PE" dirty="0" smtClean="0"/>
            <a:t>Filiales y agencias distribuidas territorialmente</a:t>
          </a:r>
          <a:endParaRPr lang="es-PE" dirty="0"/>
        </a:p>
      </dgm:t>
    </dgm:pt>
    <dgm:pt modelId="{DD0C8D40-CB9C-4E53-81E6-8B83290E9937}" type="parTrans" cxnId="{C297E7C6-4D5D-4B00-AF7D-620ADCA75788}">
      <dgm:prSet/>
      <dgm:spPr/>
      <dgm:t>
        <a:bodyPr/>
        <a:lstStyle/>
        <a:p>
          <a:endParaRPr lang="es-PE"/>
        </a:p>
      </dgm:t>
    </dgm:pt>
    <dgm:pt modelId="{EC8F98E6-E5BF-480C-A29C-9BC5FA17A804}" type="sibTrans" cxnId="{C297E7C6-4D5D-4B00-AF7D-620ADCA75788}">
      <dgm:prSet/>
      <dgm:spPr/>
      <dgm:t>
        <a:bodyPr/>
        <a:lstStyle/>
        <a:p>
          <a:endParaRPr lang="es-PE"/>
        </a:p>
      </dgm:t>
    </dgm:pt>
    <dgm:pt modelId="{8289A3BF-8F74-432B-8697-DA97B529EDA7}">
      <dgm:prSet phldrT="[Texto]"/>
      <dgm:spPr>
        <a:solidFill>
          <a:schemeClr val="accent1">
            <a:lumMod val="60000"/>
            <a:lumOff val="40000"/>
          </a:schemeClr>
        </a:solidFill>
      </dgm:spPr>
      <dgm:t>
        <a:bodyPr/>
        <a:lstStyle/>
        <a:p>
          <a:r>
            <a:rPr lang="es-PE" b="1" dirty="0" smtClean="0">
              <a:solidFill>
                <a:schemeClr val="tx1"/>
              </a:solidFill>
            </a:rPr>
            <a:t>AREA DE PRODUCCION U OPERACIONES</a:t>
          </a:r>
          <a:endParaRPr lang="es-PE" b="1" dirty="0">
            <a:solidFill>
              <a:schemeClr val="tx1"/>
            </a:solidFill>
          </a:endParaRPr>
        </a:p>
      </dgm:t>
    </dgm:pt>
    <dgm:pt modelId="{6FE270E3-F8AC-4FA3-A04F-4FA3BED2308A}" type="parTrans" cxnId="{1D4479BA-C0D6-4DFA-AAF4-04CED6366B7C}">
      <dgm:prSet/>
      <dgm:spPr/>
      <dgm:t>
        <a:bodyPr/>
        <a:lstStyle/>
        <a:p>
          <a:endParaRPr lang="es-PE"/>
        </a:p>
      </dgm:t>
    </dgm:pt>
    <dgm:pt modelId="{70E8CA7A-1796-400C-B801-20E5BF315A82}" type="sibTrans" cxnId="{1D4479BA-C0D6-4DFA-AAF4-04CED6366B7C}">
      <dgm:prSet/>
      <dgm:spPr/>
      <dgm:t>
        <a:bodyPr/>
        <a:lstStyle/>
        <a:p>
          <a:endParaRPr lang="es-PE"/>
        </a:p>
      </dgm:t>
    </dgm:pt>
    <dgm:pt modelId="{0DFA6694-A583-4914-BA2C-67F87323F3F6}">
      <dgm:prSet phldrT="[Texto]"/>
      <dgm:spPr/>
      <dgm:t>
        <a:bodyPr/>
        <a:lstStyle/>
        <a:p>
          <a:r>
            <a:rPr lang="es-PE" dirty="0" smtClean="0"/>
            <a:t>Fabricas e instalaciones distribuidas territorialmente.</a:t>
          </a:r>
          <a:endParaRPr lang="es-PE" dirty="0"/>
        </a:p>
      </dgm:t>
    </dgm:pt>
    <dgm:pt modelId="{7148390E-97CA-4B64-91E5-4EFD36E42CFE}" type="parTrans" cxnId="{8CAA45DA-ED18-4781-92B4-E6FDCAE42766}">
      <dgm:prSet/>
      <dgm:spPr/>
      <dgm:t>
        <a:bodyPr/>
        <a:lstStyle/>
        <a:p>
          <a:endParaRPr lang="es-PE"/>
        </a:p>
      </dgm:t>
    </dgm:pt>
    <dgm:pt modelId="{1083E604-7CAF-4B2D-AA05-B78B076D0E7D}" type="sibTrans" cxnId="{8CAA45DA-ED18-4781-92B4-E6FDCAE42766}">
      <dgm:prSet/>
      <dgm:spPr/>
      <dgm:t>
        <a:bodyPr/>
        <a:lstStyle/>
        <a:p>
          <a:endParaRPr lang="es-PE"/>
        </a:p>
      </dgm:t>
    </dgm:pt>
    <dgm:pt modelId="{42669E83-D24A-454F-B1D7-403E335102CD}">
      <dgm:prSet phldrT="[Texto]"/>
      <dgm:spPr/>
      <dgm:t>
        <a:bodyPr/>
        <a:lstStyle/>
        <a:p>
          <a:r>
            <a:rPr lang="es-PE" dirty="0" smtClean="0"/>
            <a:t>Mejorar la utilización de los recursos locales.</a:t>
          </a:r>
          <a:endParaRPr lang="es-PE" dirty="0"/>
        </a:p>
      </dgm:t>
    </dgm:pt>
    <dgm:pt modelId="{3CD3D06C-8305-4726-85CF-D01D67EEF6DD}" type="parTrans" cxnId="{A9DE9798-EED6-415F-9177-DE7344A9E3CE}">
      <dgm:prSet/>
      <dgm:spPr/>
      <dgm:t>
        <a:bodyPr/>
        <a:lstStyle/>
        <a:p>
          <a:endParaRPr lang="es-PE"/>
        </a:p>
      </dgm:t>
    </dgm:pt>
    <dgm:pt modelId="{1D23B181-F1C6-4961-AD3E-E7E839BA7640}" type="sibTrans" cxnId="{A9DE9798-EED6-415F-9177-DE7344A9E3CE}">
      <dgm:prSet/>
      <dgm:spPr/>
      <dgm:t>
        <a:bodyPr/>
        <a:lstStyle/>
        <a:p>
          <a:endParaRPr lang="es-PE"/>
        </a:p>
      </dgm:t>
    </dgm:pt>
    <dgm:pt modelId="{EBB49141-6D6C-4C21-81D4-1B9D5C0B8E43}">
      <dgm:prSet phldrT="[Texto]"/>
      <dgm:spPr>
        <a:solidFill>
          <a:schemeClr val="accent1">
            <a:lumMod val="60000"/>
            <a:lumOff val="40000"/>
          </a:schemeClr>
        </a:solidFill>
      </dgm:spPr>
      <dgm:t>
        <a:bodyPr/>
        <a:lstStyle/>
        <a:p>
          <a:r>
            <a:rPr lang="es-PE" b="1" dirty="0" smtClean="0">
              <a:solidFill>
                <a:schemeClr val="tx1"/>
              </a:solidFill>
            </a:rPr>
            <a:t>OTRAS AREAS</a:t>
          </a:r>
          <a:endParaRPr lang="es-PE" b="1" dirty="0">
            <a:solidFill>
              <a:schemeClr val="tx1"/>
            </a:solidFill>
          </a:endParaRPr>
        </a:p>
      </dgm:t>
    </dgm:pt>
    <dgm:pt modelId="{914F1928-A013-4BD9-BBEF-F5939C300475}" type="parTrans" cxnId="{0C42AAD8-7377-413B-8EAC-7711C97F9550}">
      <dgm:prSet/>
      <dgm:spPr/>
      <dgm:t>
        <a:bodyPr/>
        <a:lstStyle/>
        <a:p>
          <a:endParaRPr lang="es-PE"/>
        </a:p>
      </dgm:t>
    </dgm:pt>
    <dgm:pt modelId="{FF6E29DE-C61D-44C5-A116-A73CFF746C39}" type="sibTrans" cxnId="{0C42AAD8-7377-413B-8EAC-7711C97F9550}">
      <dgm:prSet/>
      <dgm:spPr/>
      <dgm:t>
        <a:bodyPr/>
        <a:lstStyle/>
        <a:p>
          <a:endParaRPr lang="es-PE"/>
        </a:p>
      </dgm:t>
    </dgm:pt>
    <dgm:pt modelId="{52566722-E190-4313-B9B2-3FAF59A04A2B}">
      <dgm:prSet phldrT="[Texto]"/>
      <dgm:spPr/>
      <dgm:t>
        <a:bodyPr/>
        <a:lstStyle/>
        <a:p>
          <a:r>
            <a:rPr lang="es-PE" dirty="0" smtClean="0"/>
            <a:t>Finanzas, recursos humanos, investigación y desarrollo</a:t>
          </a:r>
          <a:endParaRPr lang="es-PE" dirty="0"/>
        </a:p>
      </dgm:t>
    </dgm:pt>
    <dgm:pt modelId="{DE8F09DD-C38E-4D87-8B20-9669110D7B07}" type="parTrans" cxnId="{52BE756B-F6A2-4E03-B64D-F4112AB25259}">
      <dgm:prSet/>
      <dgm:spPr/>
      <dgm:t>
        <a:bodyPr/>
        <a:lstStyle/>
        <a:p>
          <a:endParaRPr lang="es-PE"/>
        </a:p>
      </dgm:t>
    </dgm:pt>
    <dgm:pt modelId="{5411A545-8FBC-4BC6-9870-CC826392FAD9}" type="sibTrans" cxnId="{52BE756B-F6A2-4E03-B64D-F4112AB25259}">
      <dgm:prSet/>
      <dgm:spPr/>
      <dgm:t>
        <a:bodyPr/>
        <a:lstStyle/>
        <a:p>
          <a:endParaRPr lang="es-PE"/>
        </a:p>
      </dgm:t>
    </dgm:pt>
    <dgm:pt modelId="{C7C19EE5-A4C1-44F8-9AB2-6506D303D2E5}" type="pres">
      <dgm:prSet presAssocID="{7CC4636C-8B24-4185-8FEB-49D56B91A191}" presName="Name0" presStyleCnt="0">
        <dgm:presLayoutVars>
          <dgm:dir/>
          <dgm:animLvl val="lvl"/>
          <dgm:resizeHandles val="exact"/>
        </dgm:presLayoutVars>
      </dgm:prSet>
      <dgm:spPr/>
      <dgm:t>
        <a:bodyPr/>
        <a:lstStyle/>
        <a:p>
          <a:endParaRPr lang="es-PE"/>
        </a:p>
      </dgm:t>
    </dgm:pt>
    <dgm:pt modelId="{DA70F628-34FA-4ECC-B675-F93652CC68C5}" type="pres">
      <dgm:prSet presAssocID="{9364E033-7C47-4762-9A49-F358C7398E97}" presName="linNode" presStyleCnt="0"/>
      <dgm:spPr/>
    </dgm:pt>
    <dgm:pt modelId="{4ED57CB7-8BE6-4EA3-AE40-32DB61A0CACD}" type="pres">
      <dgm:prSet presAssocID="{9364E033-7C47-4762-9A49-F358C7398E97}" presName="parentText" presStyleLbl="node1" presStyleIdx="0" presStyleCnt="3" custScaleX="70835" custScaleY="57083">
        <dgm:presLayoutVars>
          <dgm:chMax val="1"/>
          <dgm:bulletEnabled val="1"/>
        </dgm:presLayoutVars>
      </dgm:prSet>
      <dgm:spPr/>
      <dgm:t>
        <a:bodyPr/>
        <a:lstStyle/>
        <a:p>
          <a:endParaRPr lang="es-PE"/>
        </a:p>
      </dgm:t>
    </dgm:pt>
    <dgm:pt modelId="{DF3F692D-6525-4456-98E5-76E906580D8F}" type="pres">
      <dgm:prSet presAssocID="{9364E033-7C47-4762-9A49-F358C7398E97}" presName="descendantText" presStyleLbl="alignAccFollowNode1" presStyleIdx="0" presStyleCnt="3">
        <dgm:presLayoutVars>
          <dgm:bulletEnabled val="1"/>
        </dgm:presLayoutVars>
      </dgm:prSet>
      <dgm:spPr/>
      <dgm:t>
        <a:bodyPr/>
        <a:lstStyle/>
        <a:p>
          <a:endParaRPr lang="es-PE"/>
        </a:p>
      </dgm:t>
    </dgm:pt>
    <dgm:pt modelId="{1C420C47-1EC8-488E-8479-06F568100546}" type="pres">
      <dgm:prSet presAssocID="{6BFBFB62-EF77-4607-A1E0-13C398C1184F}" presName="sp" presStyleCnt="0"/>
      <dgm:spPr/>
    </dgm:pt>
    <dgm:pt modelId="{237A4A04-726C-4684-8B8F-D6896681D04E}" type="pres">
      <dgm:prSet presAssocID="{8289A3BF-8F74-432B-8697-DA97B529EDA7}" presName="linNode" presStyleCnt="0"/>
      <dgm:spPr/>
    </dgm:pt>
    <dgm:pt modelId="{EBF968DB-A988-4FE2-879B-FAFC740B786F}" type="pres">
      <dgm:prSet presAssocID="{8289A3BF-8F74-432B-8697-DA97B529EDA7}" presName="parentText" presStyleLbl="node1" presStyleIdx="1" presStyleCnt="3" custScaleX="70835" custScaleY="57083">
        <dgm:presLayoutVars>
          <dgm:chMax val="1"/>
          <dgm:bulletEnabled val="1"/>
        </dgm:presLayoutVars>
      </dgm:prSet>
      <dgm:spPr/>
      <dgm:t>
        <a:bodyPr/>
        <a:lstStyle/>
        <a:p>
          <a:endParaRPr lang="es-PE"/>
        </a:p>
      </dgm:t>
    </dgm:pt>
    <dgm:pt modelId="{396E0798-E1D3-4374-91A1-F21EF9D4BDC0}" type="pres">
      <dgm:prSet presAssocID="{8289A3BF-8F74-432B-8697-DA97B529EDA7}" presName="descendantText" presStyleLbl="alignAccFollowNode1" presStyleIdx="1" presStyleCnt="3">
        <dgm:presLayoutVars>
          <dgm:bulletEnabled val="1"/>
        </dgm:presLayoutVars>
      </dgm:prSet>
      <dgm:spPr/>
      <dgm:t>
        <a:bodyPr/>
        <a:lstStyle/>
        <a:p>
          <a:endParaRPr lang="es-PE"/>
        </a:p>
      </dgm:t>
    </dgm:pt>
    <dgm:pt modelId="{FFA35F9F-EB49-4CBA-8829-2EB023A26D43}" type="pres">
      <dgm:prSet presAssocID="{70E8CA7A-1796-400C-B801-20E5BF315A82}" presName="sp" presStyleCnt="0"/>
      <dgm:spPr/>
    </dgm:pt>
    <dgm:pt modelId="{3608ABC0-2537-413E-B804-6064858E88A2}" type="pres">
      <dgm:prSet presAssocID="{EBB49141-6D6C-4C21-81D4-1B9D5C0B8E43}" presName="linNode" presStyleCnt="0"/>
      <dgm:spPr/>
    </dgm:pt>
    <dgm:pt modelId="{EB6FD7E6-3AB8-4E21-B097-68D9D655A9EA}" type="pres">
      <dgm:prSet presAssocID="{EBB49141-6D6C-4C21-81D4-1B9D5C0B8E43}" presName="parentText" presStyleLbl="node1" presStyleIdx="2" presStyleCnt="3" custScaleX="70835" custScaleY="57083">
        <dgm:presLayoutVars>
          <dgm:chMax val="1"/>
          <dgm:bulletEnabled val="1"/>
        </dgm:presLayoutVars>
      </dgm:prSet>
      <dgm:spPr/>
      <dgm:t>
        <a:bodyPr/>
        <a:lstStyle/>
        <a:p>
          <a:endParaRPr lang="es-PE"/>
        </a:p>
      </dgm:t>
    </dgm:pt>
    <dgm:pt modelId="{FF23975F-42FC-4F5F-B3D9-9C7B1C98743E}" type="pres">
      <dgm:prSet presAssocID="{EBB49141-6D6C-4C21-81D4-1B9D5C0B8E43}" presName="descendantText" presStyleLbl="alignAccFollowNode1" presStyleIdx="2" presStyleCnt="3">
        <dgm:presLayoutVars>
          <dgm:bulletEnabled val="1"/>
        </dgm:presLayoutVars>
      </dgm:prSet>
      <dgm:spPr/>
      <dgm:t>
        <a:bodyPr/>
        <a:lstStyle/>
        <a:p>
          <a:endParaRPr lang="es-PE"/>
        </a:p>
      </dgm:t>
    </dgm:pt>
  </dgm:ptLst>
  <dgm:cxnLst>
    <dgm:cxn modelId="{1D4479BA-C0D6-4DFA-AAF4-04CED6366B7C}" srcId="{7CC4636C-8B24-4185-8FEB-49D56B91A191}" destId="{8289A3BF-8F74-432B-8697-DA97B529EDA7}" srcOrd="1" destOrd="0" parTransId="{6FE270E3-F8AC-4FA3-A04F-4FA3BED2308A}" sibTransId="{70E8CA7A-1796-400C-B801-20E5BF315A82}"/>
    <dgm:cxn modelId="{0C42AAD8-7377-413B-8EAC-7711C97F9550}" srcId="{7CC4636C-8B24-4185-8FEB-49D56B91A191}" destId="{EBB49141-6D6C-4C21-81D4-1B9D5C0B8E43}" srcOrd="2" destOrd="0" parTransId="{914F1928-A013-4BD9-BBEF-F5939C300475}" sibTransId="{FF6E29DE-C61D-44C5-A116-A73CFF746C39}"/>
    <dgm:cxn modelId="{EF1E96AB-2246-4281-BB6C-5F8E22BC8749}" type="presOf" srcId="{52566722-E190-4313-B9B2-3FAF59A04A2B}" destId="{FF23975F-42FC-4F5F-B3D9-9C7B1C98743E}" srcOrd="0" destOrd="0" presId="urn:microsoft.com/office/officeart/2005/8/layout/vList5"/>
    <dgm:cxn modelId="{7945A153-33BF-4FC0-AE47-59E5A046A92E}" type="presOf" srcId="{8289A3BF-8F74-432B-8697-DA97B529EDA7}" destId="{EBF968DB-A988-4FE2-879B-FAFC740B786F}" srcOrd="0" destOrd="0" presId="urn:microsoft.com/office/officeart/2005/8/layout/vList5"/>
    <dgm:cxn modelId="{F8095EFD-2050-45B9-B70A-91243CD7C6FC}" type="presOf" srcId="{7CC4636C-8B24-4185-8FEB-49D56B91A191}" destId="{C7C19EE5-A4C1-44F8-9AB2-6506D303D2E5}" srcOrd="0" destOrd="0" presId="urn:microsoft.com/office/officeart/2005/8/layout/vList5"/>
    <dgm:cxn modelId="{B0D7CB08-B2BE-4394-837D-B867D8FE2AC5}" type="presOf" srcId="{EBB49141-6D6C-4C21-81D4-1B9D5C0B8E43}" destId="{EB6FD7E6-3AB8-4E21-B097-68D9D655A9EA}" srcOrd="0" destOrd="0" presId="urn:microsoft.com/office/officeart/2005/8/layout/vList5"/>
    <dgm:cxn modelId="{A3502CF9-0311-43B7-949D-3495EDBCC6C5}" type="presOf" srcId="{42669E83-D24A-454F-B1D7-403E335102CD}" destId="{396E0798-E1D3-4374-91A1-F21EF9D4BDC0}" srcOrd="0" destOrd="1" presId="urn:microsoft.com/office/officeart/2005/8/layout/vList5"/>
    <dgm:cxn modelId="{BF5ECF3D-FD24-467E-971E-608A15DC9CDB}" srcId="{7CC4636C-8B24-4185-8FEB-49D56B91A191}" destId="{9364E033-7C47-4762-9A49-F358C7398E97}" srcOrd="0" destOrd="0" parTransId="{055F4B37-0BC2-4C98-9626-67F88199F1D6}" sibTransId="{6BFBFB62-EF77-4607-A1E0-13C398C1184F}"/>
    <dgm:cxn modelId="{8CAA45DA-ED18-4781-92B4-E6FDCAE42766}" srcId="{8289A3BF-8F74-432B-8697-DA97B529EDA7}" destId="{0DFA6694-A583-4914-BA2C-67F87323F3F6}" srcOrd="0" destOrd="0" parTransId="{7148390E-97CA-4B64-91E5-4EFD36E42CFE}" sibTransId="{1083E604-7CAF-4B2D-AA05-B78B076D0E7D}"/>
    <dgm:cxn modelId="{3FD481A1-F254-4659-9DBC-0A861DA79353}" type="presOf" srcId="{9364E033-7C47-4762-9A49-F358C7398E97}" destId="{4ED57CB7-8BE6-4EA3-AE40-32DB61A0CACD}" srcOrd="0" destOrd="0" presId="urn:microsoft.com/office/officeart/2005/8/layout/vList5"/>
    <dgm:cxn modelId="{D0E51185-5BF2-4A3B-BE9F-A2B49A309261}" type="presOf" srcId="{C7C0525B-E018-4FE9-897F-BD8912D5A754}" destId="{DF3F692D-6525-4456-98E5-76E906580D8F}" srcOrd="0" destOrd="0" presId="urn:microsoft.com/office/officeart/2005/8/layout/vList5"/>
    <dgm:cxn modelId="{52BE756B-F6A2-4E03-B64D-F4112AB25259}" srcId="{EBB49141-6D6C-4C21-81D4-1B9D5C0B8E43}" destId="{52566722-E190-4313-B9B2-3FAF59A04A2B}" srcOrd="0" destOrd="0" parTransId="{DE8F09DD-C38E-4D87-8B20-9669110D7B07}" sibTransId="{5411A545-8FBC-4BC6-9870-CC826392FAD9}"/>
    <dgm:cxn modelId="{7FEE8BE8-C675-4D9F-8008-FA45953C74DA}" type="presOf" srcId="{0DFA6694-A583-4914-BA2C-67F87323F3F6}" destId="{396E0798-E1D3-4374-91A1-F21EF9D4BDC0}" srcOrd="0" destOrd="0" presId="urn:microsoft.com/office/officeart/2005/8/layout/vList5"/>
    <dgm:cxn modelId="{C297E7C6-4D5D-4B00-AF7D-620ADCA75788}" srcId="{9364E033-7C47-4762-9A49-F358C7398E97}" destId="{C7C0525B-E018-4FE9-897F-BD8912D5A754}" srcOrd="0" destOrd="0" parTransId="{DD0C8D40-CB9C-4E53-81E6-8B83290E9937}" sibTransId="{EC8F98E6-E5BF-480C-A29C-9BC5FA17A804}"/>
    <dgm:cxn modelId="{A9DE9798-EED6-415F-9177-DE7344A9E3CE}" srcId="{8289A3BF-8F74-432B-8697-DA97B529EDA7}" destId="{42669E83-D24A-454F-B1D7-403E335102CD}" srcOrd="1" destOrd="0" parTransId="{3CD3D06C-8305-4726-85CF-D01D67EEF6DD}" sibTransId="{1D23B181-F1C6-4961-AD3E-E7E839BA7640}"/>
    <dgm:cxn modelId="{59A8E304-C824-4633-974F-4FE088FCF262}" type="presParOf" srcId="{C7C19EE5-A4C1-44F8-9AB2-6506D303D2E5}" destId="{DA70F628-34FA-4ECC-B675-F93652CC68C5}" srcOrd="0" destOrd="0" presId="urn:microsoft.com/office/officeart/2005/8/layout/vList5"/>
    <dgm:cxn modelId="{DE24A441-62C3-4564-B3B4-732FF36AFCED}" type="presParOf" srcId="{DA70F628-34FA-4ECC-B675-F93652CC68C5}" destId="{4ED57CB7-8BE6-4EA3-AE40-32DB61A0CACD}" srcOrd="0" destOrd="0" presId="urn:microsoft.com/office/officeart/2005/8/layout/vList5"/>
    <dgm:cxn modelId="{A648FAFF-E50F-47DF-8270-0FBC1C3B6BD4}" type="presParOf" srcId="{DA70F628-34FA-4ECC-B675-F93652CC68C5}" destId="{DF3F692D-6525-4456-98E5-76E906580D8F}" srcOrd="1" destOrd="0" presId="urn:microsoft.com/office/officeart/2005/8/layout/vList5"/>
    <dgm:cxn modelId="{D7E5AAF8-41F0-4ED6-9D74-A99A0E0AB5DD}" type="presParOf" srcId="{C7C19EE5-A4C1-44F8-9AB2-6506D303D2E5}" destId="{1C420C47-1EC8-488E-8479-06F568100546}" srcOrd="1" destOrd="0" presId="urn:microsoft.com/office/officeart/2005/8/layout/vList5"/>
    <dgm:cxn modelId="{0AA03A85-FF78-4924-8961-77B35F562758}" type="presParOf" srcId="{C7C19EE5-A4C1-44F8-9AB2-6506D303D2E5}" destId="{237A4A04-726C-4684-8B8F-D6896681D04E}" srcOrd="2" destOrd="0" presId="urn:microsoft.com/office/officeart/2005/8/layout/vList5"/>
    <dgm:cxn modelId="{759B4219-0D50-48A1-921F-5A8F6FC91FEB}" type="presParOf" srcId="{237A4A04-726C-4684-8B8F-D6896681D04E}" destId="{EBF968DB-A988-4FE2-879B-FAFC740B786F}" srcOrd="0" destOrd="0" presId="urn:microsoft.com/office/officeart/2005/8/layout/vList5"/>
    <dgm:cxn modelId="{3A180172-D2D4-48E0-BD44-296ABB7C5E59}" type="presParOf" srcId="{237A4A04-726C-4684-8B8F-D6896681D04E}" destId="{396E0798-E1D3-4374-91A1-F21EF9D4BDC0}" srcOrd="1" destOrd="0" presId="urn:microsoft.com/office/officeart/2005/8/layout/vList5"/>
    <dgm:cxn modelId="{D8EC9104-C42D-46B4-810C-FEDBA37007D4}" type="presParOf" srcId="{C7C19EE5-A4C1-44F8-9AB2-6506D303D2E5}" destId="{FFA35F9F-EB49-4CBA-8829-2EB023A26D43}" srcOrd="3" destOrd="0" presId="urn:microsoft.com/office/officeart/2005/8/layout/vList5"/>
    <dgm:cxn modelId="{3F61FB60-D96A-4927-8607-32CDE27C9D90}" type="presParOf" srcId="{C7C19EE5-A4C1-44F8-9AB2-6506D303D2E5}" destId="{3608ABC0-2537-413E-B804-6064858E88A2}" srcOrd="4" destOrd="0" presId="urn:microsoft.com/office/officeart/2005/8/layout/vList5"/>
    <dgm:cxn modelId="{C0CD1FFB-099F-46FD-88C8-15D046CB062A}" type="presParOf" srcId="{3608ABC0-2537-413E-B804-6064858E88A2}" destId="{EB6FD7E6-3AB8-4E21-B097-68D9D655A9EA}" srcOrd="0" destOrd="0" presId="urn:microsoft.com/office/officeart/2005/8/layout/vList5"/>
    <dgm:cxn modelId="{AEA1601D-1468-4200-918A-D9140B7EF249}" type="presParOf" srcId="{3608ABC0-2537-413E-B804-6064858E88A2}" destId="{FF23975F-42FC-4F5F-B3D9-9C7B1C98743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AA98B-AFDA-44DF-9462-A6182A2AC489}">
      <dsp:nvSpPr>
        <dsp:cNvPr id="0" name=""/>
        <dsp:cNvSpPr/>
      </dsp:nvSpPr>
      <dsp:spPr>
        <a:xfrm>
          <a:off x="0" y="1097359"/>
          <a:ext cx="8229600" cy="2194718"/>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PE" sz="2000" kern="1200" dirty="0" smtClean="0"/>
            <a:t> </a:t>
          </a:r>
          <a:r>
            <a:rPr lang="es-PE" sz="5400" kern="1200" dirty="0" smtClean="0"/>
            <a:t>Es la división </a:t>
          </a:r>
          <a:r>
            <a:rPr lang="es-PE" sz="5400" kern="1200" smtClean="0"/>
            <a:t>de </a:t>
          </a:r>
          <a:r>
            <a:rPr lang="es-PE" sz="5400" kern="1200" smtClean="0"/>
            <a:t>trabajo,  </a:t>
          </a:r>
          <a:r>
            <a:rPr lang="es-PE" sz="5400" kern="1200" dirty="0" smtClean="0"/>
            <a:t>fundamental de la organización.</a:t>
          </a:r>
          <a:r>
            <a:rPr lang="es-PE" sz="2000" kern="1200" dirty="0" smtClean="0"/>
            <a:t> </a:t>
          </a:r>
          <a:endParaRPr lang="es-PE" sz="2000" kern="1200" dirty="0"/>
        </a:p>
      </dsp:txBody>
      <dsp:txXfrm>
        <a:off x="64281" y="1161640"/>
        <a:ext cx="8101038" cy="20661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754C20-8DBB-4A3F-85AB-F71ED760B4AA}">
      <dsp:nvSpPr>
        <dsp:cNvPr id="0" name=""/>
        <dsp:cNvSpPr/>
      </dsp:nvSpPr>
      <dsp:spPr>
        <a:xfrm>
          <a:off x="0" y="0"/>
          <a:ext cx="8229600" cy="432432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just" defTabSz="1866900">
            <a:lnSpc>
              <a:spcPct val="90000"/>
            </a:lnSpc>
            <a:spcBef>
              <a:spcPct val="0"/>
            </a:spcBef>
            <a:spcAft>
              <a:spcPct val="35000"/>
            </a:spcAft>
          </a:pPr>
          <a:r>
            <a:rPr lang="es-PE" sz="4200" kern="1200" smtClean="0"/>
            <a:t>A medida que una organización, crece, tiende a diferenciarse y a especializarse cada vez más unidades que componen su estructura organizacional.</a:t>
          </a:r>
          <a:endParaRPr lang="es-PE" sz="4200" kern="1200"/>
        </a:p>
      </dsp:txBody>
      <dsp:txXfrm>
        <a:off x="211096" y="211096"/>
        <a:ext cx="7807408" cy="39021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4C3D2-9760-4F44-9B5B-4AEA18CFDA7F}">
      <dsp:nvSpPr>
        <dsp:cNvPr id="0" name=""/>
        <dsp:cNvSpPr/>
      </dsp:nvSpPr>
      <dsp:spPr>
        <a:xfrm>
          <a:off x="0" y="365689"/>
          <a:ext cx="2452772" cy="1471663"/>
        </a:xfrm>
        <a:prstGeom prst="rect">
          <a:avLst/>
        </a:prstGeom>
        <a:gradFill rotWithShape="1">
          <a:gsLst>
            <a:gs pos="0">
              <a:schemeClr val="accent3">
                <a:tint val="98000"/>
                <a:shade val="25000"/>
                <a:satMod val="250000"/>
              </a:schemeClr>
            </a:gs>
            <a:gs pos="68000">
              <a:schemeClr val="accent3">
                <a:tint val="86000"/>
                <a:satMod val="115000"/>
              </a:schemeClr>
            </a:gs>
            <a:gs pos="100000">
              <a:schemeClr val="accent3">
                <a:tint val="50000"/>
                <a:satMod val="150000"/>
              </a:schemeClr>
            </a:gs>
          </a:gsLst>
          <a:path path="circle">
            <a:fillToRect l="50000" t="130000" r="50000" b="-30000"/>
          </a:path>
        </a:gradFill>
        <a:ln>
          <a:noFill/>
        </a:ln>
        <a:effectLst>
          <a:outerShdw blurRad="57150" dist="38100" dir="5400000" algn="ctr" rotWithShape="0">
            <a:schemeClr val="accent3">
              <a:shade val="9000"/>
              <a:alpha val="48000"/>
              <a:satMod val="105000"/>
            </a:schemeClr>
          </a:outerShdw>
        </a:effectLst>
        <a:scene3d>
          <a:camera prst="orthographicFront"/>
          <a:lightRig rig="flat" dir="t"/>
        </a:scene3d>
        <a:sp3d prstMaterial="powder">
          <a:bevelT w="25400" h="38100"/>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1600" kern="1200" dirty="0" smtClean="0">
              <a:solidFill>
                <a:schemeClr val="tx1"/>
              </a:solidFill>
            </a:rPr>
            <a:t>• Listar todas las funciones de la empresa</a:t>
          </a:r>
          <a:endParaRPr lang="es-PE" sz="1600" kern="1200" dirty="0">
            <a:solidFill>
              <a:schemeClr val="tx1"/>
            </a:solidFill>
          </a:endParaRPr>
        </a:p>
      </dsp:txBody>
      <dsp:txXfrm>
        <a:off x="0" y="365689"/>
        <a:ext cx="2452772" cy="1471663"/>
      </dsp:txXfrm>
    </dsp:sp>
    <dsp:sp modelId="{65ACBF8E-0B77-4059-B994-BF9033C45C17}">
      <dsp:nvSpPr>
        <dsp:cNvPr id="0" name=""/>
        <dsp:cNvSpPr/>
      </dsp:nvSpPr>
      <dsp:spPr>
        <a:xfrm>
          <a:off x="2698049" y="365689"/>
          <a:ext cx="2452772" cy="1471663"/>
        </a:xfrm>
        <a:prstGeom prst="rect">
          <a:avLst/>
        </a:prstGeom>
        <a:gradFill rotWithShape="1">
          <a:gsLst>
            <a:gs pos="0">
              <a:schemeClr val="accent3">
                <a:tint val="70000"/>
                <a:satMod val="130000"/>
              </a:schemeClr>
            </a:gs>
            <a:gs pos="43000">
              <a:schemeClr val="accent3">
                <a:tint val="44000"/>
                <a:satMod val="165000"/>
              </a:schemeClr>
            </a:gs>
            <a:gs pos="93000">
              <a:schemeClr val="accent3">
                <a:tint val="15000"/>
                <a:satMod val="165000"/>
              </a:schemeClr>
            </a:gs>
            <a:gs pos="100000">
              <a:schemeClr val="accent3">
                <a:tint val="5000"/>
                <a:satMod val="250000"/>
              </a:schemeClr>
            </a:gs>
          </a:gsLst>
          <a:path path="circle">
            <a:fillToRect l="50000" t="130000" r="50000" b="-30000"/>
          </a:path>
        </a:gradFill>
        <a:ln w="9525" cap="flat" cmpd="sng" algn="ctr">
          <a:solidFill>
            <a:schemeClr val="accent3">
              <a:shade val="50000"/>
              <a:satMod val="103000"/>
            </a:schemeClr>
          </a:solidFill>
          <a:prstDash val="solid"/>
        </a:ln>
        <a:effectLst>
          <a:outerShdw blurRad="57150" dist="38100" dir="5400000" algn="ctr" rotWithShape="0">
            <a:schemeClr val="accent3">
              <a:shade val="9000"/>
              <a:alpha val="48000"/>
              <a:satMod val="105000"/>
            </a:schemeClr>
          </a:outerShdw>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1600" kern="1200" dirty="0" smtClean="0">
              <a:solidFill>
                <a:schemeClr val="tx1"/>
              </a:solidFill>
            </a:rPr>
            <a:t>.Clasificarlas.</a:t>
          </a:r>
        </a:p>
        <a:p>
          <a:pPr lvl="0" algn="ctr" defTabSz="711200">
            <a:lnSpc>
              <a:spcPct val="90000"/>
            </a:lnSpc>
            <a:spcBef>
              <a:spcPct val="0"/>
            </a:spcBef>
            <a:spcAft>
              <a:spcPct val="35000"/>
            </a:spcAft>
          </a:pPr>
          <a:r>
            <a:rPr lang="es-PE" sz="1600" kern="1200" dirty="0" smtClean="0">
              <a:solidFill>
                <a:schemeClr val="tx1"/>
              </a:solidFill>
            </a:rPr>
            <a:t>• Establecer líneas de comunicación e interrelación entre los departamentos.  </a:t>
          </a:r>
          <a:endParaRPr lang="es-PE" sz="1600" kern="1200" dirty="0">
            <a:solidFill>
              <a:schemeClr val="tx1"/>
            </a:solidFill>
          </a:endParaRPr>
        </a:p>
      </dsp:txBody>
      <dsp:txXfrm>
        <a:off x="2698049" y="365689"/>
        <a:ext cx="2452772" cy="1471663"/>
      </dsp:txXfrm>
    </dsp:sp>
    <dsp:sp modelId="{9705C75B-9342-4924-A689-BD3AF56F2A06}">
      <dsp:nvSpPr>
        <dsp:cNvPr id="0" name=""/>
        <dsp:cNvSpPr/>
      </dsp:nvSpPr>
      <dsp:spPr>
        <a:xfrm>
          <a:off x="5396099" y="365689"/>
          <a:ext cx="2452772" cy="1471663"/>
        </a:xfrm>
        <a:prstGeom prst="rect">
          <a:avLst/>
        </a:prstGeom>
        <a:gradFill rotWithShape="1">
          <a:gsLst>
            <a:gs pos="0">
              <a:schemeClr val="accent5">
                <a:tint val="70000"/>
                <a:satMod val="130000"/>
              </a:schemeClr>
            </a:gs>
            <a:gs pos="43000">
              <a:schemeClr val="accent5">
                <a:tint val="44000"/>
                <a:satMod val="165000"/>
              </a:schemeClr>
            </a:gs>
            <a:gs pos="93000">
              <a:schemeClr val="accent5">
                <a:tint val="15000"/>
                <a:satMod val="165000"/>
              </a:schemeClr>
            </a:gs>
            <a:gs pos="100000">
              <a:schemeClr val="accent5">
                <a:tint val="5000"/>
                <a:satMod val="250000"/>
              </a:schemeClr>
            </a:gs>
          </a:gsLst>
          <a:path path="circle">
            <a:fillToRect l="50000" t="130000" r="50000" b="-30000"/>
          </a:path>
        </a:gradFill>
        <a:ln w="9525" cap="flat" cmpd="sng" algn="ctr">
          <a:solidFill>
            <a:schemeClr val="accent5">
              <a:shade val="50000"/>
              <a:satMod val="103000"/>
            </a:schemeClr>
          </a:solidFill>
          <a:prstDash val="solid"/>
        </a:ln>
        <a:effectLst>
          <a:outerShdw blurRad="57150" dist="38100" dir="5400000" algn="ctr" rotWithShape="0">
            <a:schemeClr val="accent5">
              <a:shade val="9000"/>
              <a:alpha val="48000"/>
              <a:satMod val="105000"/>
            </a:scheme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1600" kern="1200" dirty="0" smtClean="0">
              <a:solidFill>
                <a:schemeClr val="tx1"/>
              </a:solidFill>
            </a:rPr>
            <a:t>. Agruparlas según un orden jerárquico. </a:t>
          </a:r>
          <a:endParaRPr lang="es-PE" sz="1600" kern="1200" dirty="0">
            <a:solidFill>
              <a:schemeClr val="tx1"/>
            </a:solidFill>
          </a:endParaRPr>
        </a:p>
      </dsp:txBody>
      <dsp:txXfrm>
        <a:off x="5396099" y="365689"/>
        <a:ext cx="2452772" cy="1471663"/>
      </dsp:txXfrm>
    </dsp:sp>
    <dsp:sp modelId="{F81E4A06-1651-4145-8E3C-ABDD76CBB8B2}">
      <dsp:nvSpPr>
        <dsp:cNvPr id="0" name=""/>
        <dsp:cNvSpPr/>
      </dsp:nvSpPr>
      <dsp:spPr>
        <a:xfrm>
          <a:off x="1349024" y="2082630"/>
          <a:ext cx="2452772" cy="1471663"/>
        </a:xfrm>
        <a:prstGeom prst="rect">
          <a:avLst/>
        </a:prstGeom>
        <a:gradFill rotWithShape="1">
          <a:gsLst>
            <a:gs pos="0">
              <a:schemeClr val="accent2">
                <a:tint val="98000"/>
                <a:shade val="25000"/>
                <a:satMod val="250000"/>
              </a:schemeClr>
            </a:gs>
            <a:gs pos="68000">
              <a:schemeClr val="accent2">
                <a:tint val="86000"/>
                <a:satMod val="115000"/>
              </a:schemeClr>
            </a:gs>
            <a:gs pos="100000">
              <a:schemeClr val="accent2">
                <a:tint val="50000"/>
                <a:satMod val="150000"/>
              </a:schemeClr>
            </a:gs>
          </a:gsLst>
          <a:path path="circle">
            <a:fillToRect l="50000" t="130000" r="50000" b="-30000"/>
          </a:path>
        </a:gradFill>
        <a:ln>
          <a:noFill/>
        </a:ln>
        <a:effectLst>
          <a:outerShdw blurRad="57150" dist="38100" dir="5400000" algn="ctr" rotWithShape="0">
            <a:schemeClr val="accent2">
              <a:shade val="9000"/>
              <a:alpha val="48000"/>
              <a:satMod val="105000"/>
            </a:schemeClr>
          </a:outerShdw>
        </a:effectLst>
        <a:scene3d>
          <a:camera prst="orthographicFront"/>
          <a:lightRig rig="flat" dir="t"/>
        </a:scene3d>
        <a:sp3d prstMaterial="powder">
          <a:bevelT w="25400" h="38100"/>
        </a:sp3d>
      </dsp:spPr>
      <dsp:style>
        <a:lnRef idx="0">
          <a:schemeClr val="accent2"/>
        </a:lnRef>
        <a:fillRef idx="3">
          <a:schemeClr val="accent2"/>
        </a:fillRef>
        <a:effectRef idx="3">
          <a:schemeClr val="accent2"/>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1600" kern="1200" dirty="0" smtClean="0">
              <a:solidFill>
                <a:schemeClr val="tx1"/>
              </a:solidFill>
            </a:rPr>
            <a:t>• Asignar actividades a cada una de las áreas agrupadas. </a:t>
          </a:r>
          <a:endParaRPr lang="es-PE" sz="1600" kern="1200" dirty="0">
            <a:solidFill>
              <a:schemeClr val="tx1"/>
            </a:solidFill>
          </a:endParaRPr>
        </a:p>
      </dsp:txBody>
      <dsp:txXfrm>
        <a:off x="1349024" y="2082630"/>
        <a:ext cx="2452772" cy="1471663"/>
      </dsp:txXfrm>
    </dsp:sp>
    <dsp:sp modelId="{E6F0EEB9-44AD-46BF-B8E2-CFE4053C44E3}">
      <dsp:nvSpPr>
        <dsp:cNvPr id="0" name=""/>
        <dsp:cNvSpPr/>
      </dsp:nvSpPr>
      <dsp:spPr>
        <a:xfrm>
          <a:off x="4047074" y="2082630"/>
          <a:ext cx="2452772" cy="1471663"/>
        </a:xfrm>
        <a:prstGeom prst="rect">
          <a:avLst/>
        </a:prstGeom>
        <a:gradFill rotWithShape="1">
          <a:gsLst>
            <a:gs pos="0">
              <a:schemeClr val="accent1">
                <a:tint val="70000"/>
                <a:satMod val="130000"/>
              </a:schemeClr>
            </a:gs>
            <a:gs pos="43000">
              <a:schemeClr val="accent1">
                <a:tint val="44000"/>
                <a:satMod val="165000"/>
              </a:schemeClr>
            </a:gs>
            <a:gs pos="93000">
              <a:schemeClr val="accent1">
                <a:tint val="15000"/>
                <a:satMod val="165000"/>
              </a:schemeClr>
            </a:gs>
            <a:gs pos="100000">
              <a:schemeClr val="accent1">
                <a:tint val="5000"/>
                <a:satMod val="250000"/>
              </a:schemeClr>
            </a:gs>
          </a:gsLst>
          <a:path path="circle">
            <a:fillToRect l="50000" t="130000" r="50000" b="-30000"/>
          </a:path>
        </a:gradFill>
        <a:ln w="9525" cap="flat" cmpd="sng" algn="ctr">
          <a:solidFill>
            <a:schemeClr val="accent1">
              <a:shade val="50000"/>
              <a:satMod val="103000"/>
            </a:schemeClr>
          </a:solidFill>
          <a:prstDash val="solid"/>
        </a:ln>
        <a:effectLst>
          <a:outerShdw blurRad="57150" dist="38100" dir="5400000" algn="ctr" rotWithShape="0">
            <a:schemeClr val="accent1">
              <a:shade val="9000"/>
              <a:alpha val="48000"/>
              <a:satMod val="105000"/>
            </a:schemeClr>
          </a:outerShdw>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PE" sz="1600" kern="1200" dirty="0" smtClean="0">
              <a:solidFill>
                <a:schemeClr val="tx1"/>
              </a:solidFill>
            </a:rPr>
            <a:t>• Especificar las relaciones de autoridad, responsabilidad, y obligación entre las funciones y los puestos. </a:t>
          </a:r>
          <a:endParaRPr lang="es-PE" sz="1600" kern="1200" dirty="0">
            <a:solidFill>
              <a:schemeClr val="tx1"/>
            </a:solidFill>
          </a:endParaRPr>
        </a:p>
      </dsp:txBody>
      <dsp:txXfrm>
        <a:off x="4047074" y="2082630"/>
        <a:ext cx="2452772" cy="14716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6DECA-CA3E-49C6-BCC1-95D59721A5C6}">
      <dsp:nvSpPr>
        <dsp:cNvPr id="0" name=""/>
        <dsp:cNvSpPr/>
      </dsp:nvSpPr>
      <dsp:spPr>
        <a:xfrm rot="5400000">
          <a:off x="-264360" y="264360"/>
          <a:ext cx="1762403" cy="1233682"/>
        </a:xfrm>
        <a:prstGeom prst="chevron">
          <a:avLst/>
        </a:prstGeom>
        <a:solidFill>
          <a:schemeClr val="accent4"/>
        </a:solidFill>
        <a:ln w="38100" cap="flat" cmpd="sng" algn="ctr">
          <a:solidFill>
            <a:schemeClr val="lt1"/>
          </a:solidFill>
          <a:prstDash val="solid"/>
        </a:ln>
        <a:effectLst>
          <a:outerShdw blurRad="57150" dist="38100" dir="5400000" algn="ctr" rotWithShape="0">
            <a:schemeClr val="accent4">
              <a:shade val="9000"/>
              <a:alpha val="48000"/>
              <a:satMod val="105000"/>
            </a:scheme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PE" sz="1100" b="1" kern="1200" dirty="0" smtClean="0"/>
            <a:t>ESPECIALIZACION VERTICAL</a:t>
          </a:r>
          <a:endParaRPr lang="es-PE" sz="1100" kern="1200" dirty="0"/>
        </a:p>
      </dsp:txBody>
      <dsp:txXfrm rot="-5400000">
        <a:off x="1" y="616840"/>
        <a:ext cx="1233682" cy="528721"/>
      </dsp:txXfrm>
    </dsp:sp>
    <dsp:sp modelId="{7773C332-7EFF-46DC-8685-44A121D70FFB}">
      <dsp:nvSpPr>
        <dsp:cNvPr id="0" name=""/>
        <dsp:cNvSpPr/>
      </dsp:nvSpPr>
      <dsp:spPr>
        <a:xfrm rot="5400000">
          <a:off x="3890664" y="-2656090"/>
          <a:ext cx="1445241" cy="6759205"/>
        </a:xfrm>
        <a:prstGeom prst="round2SameRect">
          <a:avLst/>
        </a:prstGeom>
        <a:gradFill rotWithShape="1">
          <a:gsLst>
            <a:gs pos="0">
              <a:schemeClr val="accent3">
                <a:tint val="70000"/>
                <a:satMod val="130000"/>
              </a:schemeClr>
            </a:gs>
            <a:gs pos="43000">
              <a:schemeClr val="accent3">
                <a:tint val="44000"/>
                <a:satMod val="165000"/>
              </a:schemeClr>
            </a:gs>
            <a:gs pos="93000">
              <a:schemeClr val="accent3">
                <a:tint val="15000"/>
                <a:satMod val="165000"/>
              </a:schemeClr>
            </a:gs>
            <a:gs pos="100000">
              <a:schemeClr val="accent3">
                <a:tint val="5000"/>
                <a:satMod val="250000"/>
              </a:schemeClr>
            </a:gs>
          </a:gsLst>
          <a:path path="circle">
            <a:fillToRect l="50000" t="130000" r="50000" b="-30000"/>
          </a:path>
        </a:gradFill>
        <a:ln w="9525" cap="flat" cmpd="sng" algn="ctr">
          <a:solidFill>
            <a:schemeClr val="accent3">
              <a:shade val="50000"/>
              <a:satMod val="103000"/>
            </a:schemeClr>
          </a:solidFill>
          <a:prstDash val="solid"/>
        </a:ln>
        <a:effectLst>
          <a:outerShdw blurRad="57150" dist="38100" dir="5400000" algn="ctr" rotWithShape="0">
            <a:schemeClr val="accent3">
              <a:shade val="9000"/>
              <a:alpha val="48000"/>
              <a:satMod val="105000"/>
            </a:scheme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PE" sz="1600" kern="1200" dirty="0" smtClean="0"/>
            <a:t>Es cuando la empresa siente la necesidad de aumentar la calidad y supervisión de la dirección. </a:t>
          </a:r>
          <a:endParaRPr lang="es-PE" sz="1600" kern="1200" dirty="0"/>
        </a:p>
        <a:p>
          <a:pPr marL="171450" lvl="1" indent="-171450" algn="l" defTabSz="711200">
            <a:lnSpc>
              <a:spcPct val="90000"/>
            </a:lnSpc>
            <a:spcBef>
              <a:spcPct val="0"/>
            </a:spcBef>
            <a:spcAft>
              <a:spcPct val="15000"/>
            </a:spcAft>
            <a:buChar char="••"/>
          </a:pPr>
          <a:r>
            <a:rPr lang="es-PE" sz="1600" kern="1200" dirty="0" smtClean="0"/>
            <a:t>También se le denomina proceso escalar</a:t>
          </a:r>
          <a:endParaRPr lang="es-PE" sz="1600" kern="1200" dirty="0"/>
        </a:p>
      </dsp:txBody>
      <dsp:txXfrm rot="-5400000">
        <a:off x="1233683" y="71442"/>
        <a:ext cx="6688654" cy="1304139"/>
      </dsp:txXfrm>
    </dsp:sp>
    <dsp:sp modelId="{11573297-AC99-4503-AFC6-162B81550E3F}">
      <dsp:nvSpPr>
        <dsp:cNvPr id="0" name=""/>
        <dsp:cNvSpPr/>
      </dsp:nvSpPr>
      <dsp:spPr>
        <a:xfrm rot="5400000">
          <a:off x="-264360" y="2030346"/>
          <a:ext cx="1762403" cy="1233682"/>
        </a:xfrm>
        <a:prstGeom prst="chevron">
          <a:avLst/>
        </a:prstGeom>
        <a:solidFill>
          <a:schemeClr val="accent4"/>
        </a:solidFill>
        <a:ln w="38100" cap="flat" cmpd="sng" algn="ctr">
          <a:solidFill>
            <a:schemeClr val="lt1"/>
          </a:solidFill>
          <a:prstDash val="solid"/>
        </a:ln>
        <a:effectLst>
          <a:outerShdw blurRad="57150" dist="38100" dir="5400000" algn="ctr" rotWithShape="0">
            <a:schemeClr val="accent4">
              <a:shade val="9000"/>
              <a:alpha val="48000"/>
              <a:satMod val="105000"/>
            </a:scheme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PE" sz="1100" b="1" kern="1200" dirty="0" smtClean="0"/>
            <a:t>ESPECIALIZACION HORIZONTAL</a:t>
          </a:r>
          <a:endParaRPr lang="es-PE" sz="1100" kern="1200" dirty="0"/>
        </a:p>
      </dsp:txBody>
      <dsp:txXfrm rot="-5400000">
        <a:off x="1" y="2382826"/>
        <a:ext cx="1233682" cy="528721"/>
      </dsp:txXfrm>
    </dsp:sp>
    <dsp:sp modelId="{205C86E7-4E8A-4F20-ABDC-FF026B6B4361}">
      <dsp:nvSpPr>
        <dsp:cNvPr id="0" name=""/>
        <dsp:cNvSpPr/>
      </dsp:nvSpPr>
      <dsp:spPr>
        <a:xfrm rot="5400000">
          <a:off x="3623611" y="-722140"/>
          <a:ext cx="1979347" cy="6759205"/>
        </a:xfrm>
        <a:prstGeom prst="round2SameRect">
          <a:avLst/>
        </a:prstGeom>
        <a:gradFill rotWithShape="1">
          <a:gsLst>
            <a:gs pos="0">
              <a:schemeClr val="accent3">
                <a:tint val="70000"/>
                <a:satMod val="130000"/>
              </a:schemeClr>
            </a:gs>
            <a:gs pos="43000">
              <a:schemeClr val="accent3">
                <a:tint val="44000"/>
                <a:satMod val="165000"/>
              </a:schemeClr>
            </a:gs>
            <a:gs pos="93000">
              <a:schemeClr val="accent3">
                <a:tint val="15000"/>
                <a:satMod val="165000"/>
              </a:schemeClr>
            </a:gs>
            <a:gs pos="100000">
              <a:schemeClr val="accent3">
                <a:tint val="5000"/>
                <a:satMod val="250000"/>
              </a:schemeClr>
            </a:gs>
          </a:gsLst>
          <a:path path="circle">
            <a:fillToRect l="50000" t="130000" r="50000" b="-30000"/>
          </a:path>
        </a:gradFill>
        <a:ln w="9525" cap="flat" cmpd="sng" algn="ctr">
          <a:solidFill>
            <a:schemeClr val="accent3">
              <a:shade val="50000"/>
              <a:satMod val="103000"/>
            </a:schemeClr>
          </a:solidFill>
          <a:prstDash val="solid"/>
        </a:ln>
        <a:effectLst>
          <a:outerShdw blurRad="57150" dist="38100" dir="5400000" algn="ctr" rotWithShape="0">
            <a:schemeClr val="accent3">
              <a:shade val="9000"/>
              <a:alpha val="48000"/>
              <a:satMod val="105000"/>
            </a:scheme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PE" sz="1600" kern="1200" dirty="0" smtClean="0"/>
            <a:t>se constata  la necesidad de aumentar la pericia, la eficiencia y la calidad del trabajo en sí.</a:t>
          </a:r>
          <a:endParaRPr lang="es-PE" sz="1600" kern="1200" dirty="0"/>
        </a:p>
        <a:p>
          <a:pPr marL="171450" lvl="1" indent="-171450" algn="l" defTabSz="711200">
            <a:lnSpc>
              <a:spcPct val="90000"/>
            </a:lnSpc>
            <a:spcBef>
              <a:spcPct val="0"/>
            </a:spcBef>
            <a:spcAft>
              <a:spcPct val="15000"/>
            </a:spcAft>
            <a:buChar char="••"/>
          </a:pPr>
          <a:r>
            <a:rPr lang="es-PE" sz="1600" kern="1200" dirty="0" smtClean="0"/>
            <a:t>Exige un mayor número de órganos especializados en su respectiva tarea aunque estén en el mismo nivel jerárquico.</a:t>
          </a:r>
          <a:endParaRPr lang="es-PE" sz="1600" kern="1200" dirty="0"/>
        </a:p>
        <a:p>
          <a:pPr marL="171450" lvl="1" indent="-171450" algn="l" defTabSz="711200">
            <a:lnSpc>
              <a:spcPct val="90000"/>
            </a:lnSpc>
            <a:spcBef>
              <a:spcPct val="0"/>
            </a:spcBef>
            <a:spcAft>
              <a:spcPct val="15000"/>
            </a:spcAft>
            <a:buChar char="••"/>
          </a:pPr>
          <a:r>
            <a:rPr lang="es-PE" sz="1600" kern="1200" dirty="0" smtClean="0"/>
            <a:t>También denominada proceso funcional.</a:t>
          </a:r>
          <a:endParaRPr lang="es-PE" sz="1600" kern="1200" dirty="0"/>
        </a:p>
        <a:p>
          <a:pPr marL="171450" lvl="1" indent="-171450" algn="l" defTabSz="711200">
            <a:lnSpc>
              <a:spcPct val="90000"/>
            </a:lnSpc>
            <a:spcBef>
              <a:spcPct val="0"/>
            </a:spcBef>
            <a:spcAft>
              <a:spcPct val="15000"/>
            </a:spcAft>
            <a:buChar char="••"/>
          </a:pPr>
          <a:endParaRPr lang="es-PE" sz="1600" kern="1200" dirty="0"/>
        </a:p>
      </dsp:txBody>
      <dsp:txXfrm rot="-5400000">
        <a:off x="1233682" y="1764413"/>
        <a:ext cx="6662581" cy="17860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A9182-E9A9-438C-B58D-8A783A670A47}">
      <dsp:nvSpPr>
        <dsp:cNvPr id="0" name=""/>
        <dsp:cNvSpPr/>
      </dsp:nvSpPr>
      <dsp:spPr>
        <a:xfrm>
          <a:off x="1800203" y="288039"/>
          <a:ext cx="4677370" cy="1113728"/>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PE" sz="2200" kern="1200" dirty="0" smtClean="0"/>
            <a:t>Es un medio para obtener homogeneidad de tareas en cada órgano.</a:t>
          </a:r>
          <a:endParaRPr lang="es-PE" sz="2200" kern="1200" dirty="0"/>
        </a:p>
      </dsp:txBody>
      <dsp:txXfrm>
        <a:off x="1800203" y="288039"/>
        <a:ext cx="4677370" cy="1113728"/>
      </dsp:txXfrm>
    </dsp:sp>
    <dsp:sp modelId="{F060637F-71D6-437D-843E-EACF5FD65653}">
      <dsp:nvSpPr>
        <dsp:cNvPr id="0" name=""/>
        <dsp:cNvSpPr/>
      </dsp:nvSpPr>
      <dsp:spPr>
        <a:xfrm>
          <a:off x="1776114" y="1582240"/>
          <a:ext cx="4677370" cy="2806422"/>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just" defTabSz="977900">
            <a:lnSpc>
              <a:spcPct val="90000"/>
            </a:lnSpc>
            <a:spcBef>
              <a:spcPct val="0"/>
            </a:spcBef>
            <a:spcAft>
              <a:spcPct val="35000"/>
            </a:spcAft>
          </a:pPr>
          <a:r>
            <a:rPr lang="es-PE" sz="2200" kern="1200" dirty="0" smtClean="0"/>
            <a:t>Para </a:t>
          </a:r>
          <a:r>
            <a:rPr lang="es-PE" sz="2200" kern="1200" dirty="0" err="1" smtClean="0"/>
            <a:t>Gulik</a:t>
          </a:r>
          <a:r>
            <a:rPr lang="es-PE" sz="2200" kern="1200" dirty="0" smtClean="0"/>
            <a:t>, es homogeneidad es posible cuando se reúnen en la misma unidad, todos aquellos que están ejecutando “el mismo trabajo, con el mismo proceso, para la misma clientela, en el mismo lugar (…)”</a:t>
          </a:r>
          <a:endParaRPr lang="es-PE" sz="2200" kern="1200" dirty="0"/>
        </a:p>
      </dsp:txBody>
      <dsp:txXfrm>
        <a:off x="1776114" y="1582240"/>
        <a:ext cx="4677370" cy="28064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DEEFF-AC37-4417-A9AD-9D142F27C550}">
      <dsp:nvSpPr>
        <dsp:cNvPr id="0" name=""/>
        <dsp:cNvSpPr/>
      </dsp:nvSpPr>
      <dsp:spPr>
        <a:xfrm>
          <a:off x="3557328" y="1246"/>
          <a:ext cx="1094254" cy="711265"/>
        </a:xfrm>
        <a:prstGeom prst="roundRect">
          <a:avLst/>
        </a:prstGeom>
        <a:gradFill rotWithShape="1">
          <a:gsLst>
            <a:gs pos="0">
              <a:schemeClr val="accent2">
                <a:tint val="98000"/>
                <a:shade val="25000"/>
                <a:satMod val="250000"/>
              </a:schemeClr>
            </a:gs>
            <a:gs pos="68000">
              <a:schemeClr val="accent2">
                <a:tint val="86000"/>
                <a:satMod val="115000"/>
              </a:schemeClr>
            </a:gs>
            <a:gs pos="100000">
              <a:schemeClr val="accent2">
                <a:tint val="50000"/>
                <a:satMod val="150000"/>
              </a:schemeClr>
            </a:gs>
          </a:gsLst>
          <a:path path="circle">
            <a:fillToRect l="50000" t="130000" r="50000" b="-30000"/>
          </a:path>
        </a:gradFill>
        <a:ln>
          <a:noFill/>
        </a:ln>
        <a:effectLst>
          <a:outerShdw blurRad="57150" dist="38100" dir="5400000" algn="ctr" rotWithShape="0">
            <a:schemeClr val="accent2">
              <a:shade val="9000"/>
              <a:alpha val="48000"/>
              <a:satMod val="105000"/>
            </a:schemeClr>
          </a:outerShdw>
        </a:effectLst>
        <a:scene3d>
          <a:camera prst="orthographicFront"/>
          <a:lightRig rig="flat" dir="t"/>
        </a:scene3d>
        <a:sp3d prstMaterial="powder">
          <a:bevelT w="25400" h="381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PE" sz="1200" b="1" kern="1200" dirty="0" smtClean="0">
              <a:solidFill>
                <a:schemeClr val="tx1"/>
              </a:solidFill>
              <a:effectLst/>
              <a:latin typeface="+mj-lt"/>
            </a:rPr>
            <a:t>Por funciones</a:t>
          </a:r>
          <a:endParaRPr lang="es-PE" sz="1200" b="1" kern="1200" dirty="0">
            <a:solidFill>
              <a:schemeClr val="tx1"/>
            </a:solidFill>
            <a:effectLst/>
            <a:latin typeface="+mj-lt"/>
          </a:endParaRPr>
        </a:p>
      </dsp:txBody>
      <dsp:txXfrm>
        <a:off x="3592049" y="35967"/>
        <a:ext cx="1024812" cy="641823"/>
      </dsp:txXfrm>
    </dsp:sp>
    <dsp:sp modelId="{3747B03C-0849-4F0B-8839-D85CD086B5AE}">
      <dsp:nvSpPr>
        <dsp:cNvPr id="0" name=""/>
        <dsp:cNvSpPr/>
      </dsp:nvSpPr>
      <dsp:spPr>
        <a:xfrm>
          <a:off x="2429335" y="356879"/>
          <a:ext cx="3350241" cy="3350241"/>
        </a:xfrm>
        <a:custGeom>
          <a:avLst/>
          <a:gdLst/>
          <a:ahLst/>
          <a:cxnLst/>
          <a:rect l="0" t="0" r="0" b="0"/>
          <a:pathLst>
            <a:path>
              <a:moveTo>
                <a:pt x="2229234" y="94302"/>
              </a:moveTo>
              <a:arcTo wR="1675120" hR="1675120" stAng="17359006" swAng="150045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F23A786-9809-4494-93C6-0E1356F4D15E}">
      <dsp:nvSpPr>
        <dsp:cNvPr id="0" name=""/>
        <dsp:cNvSpPr/>
      </dsp:nvSpPr>
      <dsp:spPr>
        <a:xfrm>
          <a:off x="5008025" y="838806"/>
          <a:ext cx="1094254" cy="711265"/>
        </a:xfrm>
        <a:prstGeom prst="roundRect">
          <a:avLst/>
        </a:prstGeom>
        <a:gradFill rotWithShape="1">
          <a:gsLst>
            <a:gs pos="0">
              <a:schemeClr val="accent5">
                <a:tint val="70000"/>
                <a:satMod val="130000"/>
              </a:schemeClr>
            </a:gs>
            <a:gs pos="43000">
              <a:schemeClr val="accent5">
                <a:tint val="44000"/>
                <a:satMod val="165000"/>
              </a:schemeClr>
            </a:gs>
            <a:gs pos="93000">
              <a:schemeClr val="accent5">
                <a:tint val="15000"/>
                <a:satMod val="165000"/>
              </a:schemeClr>
            </a:gs>
            <a:gs pos="100000">
              <a:schemeClr val="accent5">
                <a:tint val="5000"/>
                <a:satMod val="250000"/>
              </a:schemeClr>
            </a:gs>
          </a:gsLst>
          <a:path path="circle">
            <a:fillToRect l="50000" t="130000" r="50000" b="-30000"/>
          </a:path>
        </a:gradFill>
        <a:ln w="9525" cap="flat" cmpd="sng" algn="ctr">
          <a:solidFill>
            <a:schemeClr val="accent5">
              <a:shade val="50000"/>
              <a:satMod val="103000"/>
            </a:schemeClr>
          </a:solidFill>
          <a:prstDash val="solid"/>
        </a:ln>
        <a:effectLst>
          <a:outerShdw blurRad="57150" dist="38100" dir="5400000" algn="ctr" rotWithShape="0">
            <a:schemeClr val="accent5">
              <a:shade val="9000"/>
              <a:alpha val="48000"/>
              <a:satMod val="105000"/>
            </a:scheme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PE" sz="1200" b="1" kern="1200" dirty="0" smtClean="0">
              <a:effectLst/>
              <a:latin typeface="+mj-lt"/>
            </a:rPr>
            <a:t>Por ubicación geográfica</a:t>
          </a:r>
          <a:endParaRPr lang="es-PE" sz="1200" b="1" kern="1200" dirty="0">
            <a:effectLst/>
            <a:latin typeface="+mj-lt"/>
          </a:endParaRPr>
        </a:p>
      </dsp:txBody>
      <dsp:txXfrm>
        <a:off x="5042746" y="873527"/>
        <a:ext cx="1024812" cy="641823"/>
      </dsp:txXfrm>
    </dsp:sp>
    <dsp:sp modelId="{68F52E81-3771-4F54-B47F-697EB9018E57}">
      <dsp:nvSpPr>
        <dsp:cNvPr id="0" name=""/>
        <dsp:cNvSpPr/>
      </dsp:nvSpPr>
      <dsp:spPr>
        <a:xfrm>
          <a:off x="2429335" y="356879"/>
          <a:ext cx="3350241" cy="3350241"/>
        </a:xfrm>
        <a:custGeom>
          <a:avLst/>
          <a:gdLst/>
          <a:ahLst/>
          <a:cxnLst/>
          <a:rect l="0" t="0" r="0" b="0"/>
          <a:pathLst>
            <a:path>
              <a:moveTo>
                <a:pt x="3282165" y="1202431"/>
              </a:moveTo>
              <a:arcTo wR="1675120" hR="1675120" stAng="20616572" swAng="196685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37584AB-8A99-4CF3-983E-CB3DFA73DD4C}">
      <dsp:nvSpPr>
        <dsp:cNvPr id="0" name=""/>
        <dsp:cNvSpPr/>
      </dsp:nvSpPr>
      <dsp:spPr>
        <a:xfrm>
          <a:off x="5008025" y="2513927"/>
          <a:ext cx="1094254" cy="711265"/>
        </a:xfrm>
        <a:prstGeom prst="roundRect">
          <a:avLst/>
        </a:prstGeom>
        <a:gradFill rotWithShape="1">
          <a:gsLst>
            <a:gs pos="0">
              <a:schemeClr val="accent3">
                <a:tint val="70000"/>
                <a:satMod val="130000"/>
              </a:schemeClr>
            </a:gs>
            <a:gs pos="43000">
              <a:schemeClr val="accent3">
                <a:tint val="44000"/>
                <a:satMod val="165000"/>
              </a:schemeClr>
            </a:gs>
            <a:gs pos="93000">
              <a:schemeClr val="accent3">
                <a:tint val="15000"/>
                <a:satMod val="165000"/>
              </a:schemeClr>
            </a:gs>
            <a:gs pos="100000">
              <a:schemeClr val="accent3">
                <a:tint val="5000"/>
                <a:satMod val="250000"/>
              </a:schemeClr>
            </a:gs>
          </a:gsLst>
          <a:path path="circle">
            <a:fillToRect l="50000" t="130000" r="50000" b="-30000"/>
          </a:path>
        </a:gradFill>
        <a:ln w="9525" cap="flat" cmpd="sng" algn="ctr">
          <a:solidFill>
            <a:schemeClr val="accent3">
              <a:shade val="50000"/>
              <a:satMod val="103000"/>
            </a:schemeClr>
          </a:solidFill>
          <a:prstDash val="solid"/>
        </a:ln>
        <a:effectLst>
          <a:outerShdw blurRad="57150" dist="38100" dir="5400000" algn="ctr" rotWithShape="0">
            <a:schemeClr val="accent3">
              <a:shade val="9000"/>
              <a:alpha val="48000"/>
              <a:satMod val="105000"/>
            </a:schemeClr>
          </a:outerShdw>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PE" sz="1200" b="1" kern="1200" dirty="0" smtClean="0">
              <a:effectLst/>
              <a:latin typeface="+mj-lt"/>
            </a:rPr>
            <a:t>Por etapas del proceso </a:t>
          </a:r>
          <a:endParaRPr lang="es-PE" sz="1200" b="1" kern="1200" dirty="0">
            <a:effectLst/>
            <a:latin typeface="+mj-lt"/>
          </a:endParaRPr>
        </a:p>
      </dsp:txBody>
      <dsp:txXfrm>
        <a:off x="5042746" y="2548648"/>
        <a:ext cx="1024812" cy="641823"/>
      </dsp:txXfrm>
    </dsp:sp>
    <dsp:sp modelId="{4D386147-8962-42A9-BEB1-9BF7497613D1}">
      <dsp:nvSpPr>
        <dsp:cNvPr id="0" name=""/>
        <dsp:cNvSpPr/>
      </dsp:nvSpPr>
      <dsp:spPr>
        <a:xfrm>
          <a:off x="2429335" y="356879"/>
          <a:ext cx="3350241" cy="3350241"/>
        </a:xfrm>
        <a:custGeom>
          <a:avLst/>
          <a:gdLst/>
          <a:ahLst/>
          <a:cxnLst/>
          <a:rect l="0" t="0" r="0" b="0"/>
          <a:pathLst>
            <a:path>
              <a:moveTo>
                <a:pt x="2845560" y="2873494"/>
              </a:moveTo>
              <a:arcTo wR="1675120" hR="1675120" stAng="2740537" swAng="150045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7AFBC99-2F4F-48C8-8F96-2EAA0D6ED972}">
      <dsp:nvSpPr>
        <dsp:cNvPr id="0" name=""/>
        <dsp:cNvSpPr/>
      </dsp:nvSpPr>
      <dsp:spPr>
        <a:xfrm>
          <a:off x="3557328" y="3351487"/>
          <a:ext cx="1094254" cy="711265"/>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PE" sz="1200" b="1" kern="1200" smtClean="0">
              <a:effectLst/>
              <a:latin typeface="+mj-lt"/>
            </a:rPr>
            <a:t>Por proyectos</a:t>
          </a:r>
          <a:endParaRPr lang="es-PE" sz="1200" b="1" kern="1200" dirty="0">
            <a:effectLst/>
            <a:latin typeface="+mj-lt"/>
          </a:endParaRPr>
        </a:p>
      </dsp:txBody>
      <dsp:txXfrm>
        <a:off x="3592049" y="3386208"/>
        <a:ext cx="1024812" cy="641823"/>
      </dsp:txXfrm>
    </dsp:sp>
    <dsp:sp modelId="{629526C1-C7BC-45C0-8CC2-B2157F88D462}">
      <dsp:nvSpPr>
        <dsp:cNvPr id="0" name=""/>
        <dsp:cNvSpPr/>
      </dsp:nvSpPr>
      <dsp:spPr>
        <a:xfrm>
          <a:off x="2429335" y="356879"/>
          <a:ext cx="3350241" cy="3350241"/>
        </a:xfrm>
        <a:custGeom>
          <a:avLst/>
          <a:gdLst/>
          <a:ahLst/>
          <a:cxnLst/>
          <a:rect l="0" t="0" r="0" b="0"/>
          <a:pathLst>
            <a:path>
              <a:moveTo>
                <a:pt x="1121006" y="3255939"/>
              </a:moveTo>
              <a:arcTo wR="1675120" hR="1675120" stAng="6559006" swAng="150045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598CFA-586F-4429-95A2-A3A8AB77ACC1}">
      <dsp:nvSpPr>
        <dsp:cNvPr id="0" name=""/>
        <dsp:cNvSpPr/>
      </dsp:nvSpPr>
      <dsp:spPr>
        <a:xfrm>
          <a:off x="2106631" y="2513927"/>
          <a:ext cx="1094254" cy="711265"/>
        </a:xfrm>
        <a:prstGeom prst="roundRect">
          <a:avLst/>
        </a:prstGeom>
        <a:gradFill rotWithShape="1">
          <a:gsLst>
            <a:gs pos="0">
              <a:schemeClr val="accent2">
                <a:tint val="70000"/>
                <a:satMod val="130000"/>
              </a:schemeClr>
            </a:gs>
            <a:gs pos="43000">
              <a:schemeClr val="accent2">
                <a:tint val="44000"/>
                <a:satMod val="165000"/>
              </a:schemeClr>
            </a:gs>
            <a:gs pos="93000">
              <a:schemeClr val="accent2">
                <a:tint val="15000"/>
                <a:satMod val="165000"/>
              </a:schemeClr>
            </a:gs>
            <a:gs pos="100000">
              <a:schemeClr val="accent2">
                <a:tint val="5000"/>
                <a:satMod val="250000"/>
              </a:schemeClr>
            </a:gs>
          </a:gsLst>
          <a:path path="circle">
            <a:fillToRect l="50000" t="130000" r="50000" b="-30000"/>
          </a:path>
        </a:gradFill>
        <a:ln w="9525" cap="flat" cmpd="sng" algn="ctr">
          <a:solidFill>
            <a:schemeClr val="accent2">
              <a:shade val="50000"/>
              <a:satMod val="103000"/>
            </a:schemeClr>
          </a:solidFill>
          <a:prstDash val="solid"/>
        </a:ln>
        <a:effectLst>
          <a:outerShdw blurRad="57150" dist="38100" dir="5400000" algn="ctr" rotWithShape="0">
            <a:schemeClr val="accent2">
              <a:shade val="9000"/>
              <a:alpha val="48000"/>
              <a:satMod val="105000"/>
            </a:scheme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PE" sz="1200" b="1" kern="1200" smtClean="0">
              <a:effectLst/>
              <a:latin typeface="+mj-lt"/>
            </a:rPr>
            <a:t>Por clientela.</a:t>
          </a:r>
          <a:endParaRPr lang="es-PE" sz="1200" b="1" kern="1200" dirty="0">
            <a:effectLst/>
            <a:latin typeface="+mj-lt"/>
          </a:endParaRPr>
        </a:p>
      </dsp:txBody>
      <dsp:txXfrm>
        <a:off x="2141352" y="2548648"/>
        <a:ext cx="1024812" cy="641823"/>
      </dsp:txXfrm>
    </dsp:sp>
    <dsp:sp modelId="{110F0307-B5E5-4DEF-8D55-846F4E4A133A}">
      <dsp:nvSpPr>
        <dsp:cNvPr id="0" name=""/>
        <dsp:cNvSpPr/>
      </dsp:nvSpPr>
      <dsp:spPr>
        <a:xfrm>
          <a:off x="2429335" y="356879"/>
          <a:ext cx="3350241" cy="3350241"/>
        </a:xfrm>
        <a:custGeom>
          <a:avLst/>
          <a:gdLst/>
          <a:ahLst/>
          <a:cxnLst/>
          <a:rect l="0" t="0" r="0" b="0"/>
          <a:pathLst>
            <a:path>
              <a:moveTo>
                <a:pt x="68075" y="2147809"/>
              </a:moveTo>
              <a:arcTo wR="1675120" hR="1675120" stAng="9816572" swAng="196685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7E9916B-541E-4C1A-88AB-88DDA9E9C1CE}">
      <dsp:nvSpPr>
        <dsp:cNvPr id="0" name=""/>
        <dsp:cNvSpPr/>
      </dsp:nvSpPr>
      <dsp:spPr>
        <a:xfrm>
          <a:off x="2106631" y="838806"/>
          <a:ext cx="1094254" cy="711265"/>
        </a:xfrm>
        <a:prstGeom prst="roundRect">
          <a:avLst/>
        </a:prstGeom>
        <a:gradFill rotWithShape="1">
          <a:gsLst>
            <a:gs pos="0">
              <a:schemeClr val="accent4">
                <a:tint val="70000"/>
                <a:satMod val="130000"/>
              </a:schemeClr>
            </a:gs>
            <a:gs pos="43000">
              <a:schemeClr val="accent4">
                <a:tint val="44000"/>
                <a:satMod val="165000"/>
              </a:schemeClr>
            </a:gs>
            <a:gs pos="93000">
              <a:schemeClr val="accent4">
                <a:tint val="15000"/>
                <a:satMod val="165000"/>
              </a:schemeClr>
            </a:gs>
            <a:gs pos="100000">
              <a:schemeClr val="accent4">
                <a:tint val="5000"/>
                <a:satMod val="250000"/>
              </a:schemeClr>
            </a:gs>
          </a:gsLst>
          <a:path path="circle">
            <a:fillToRect l="50000" t="130000" r="50000" b="-30000"/>
          </a:path>
        </a:gradFill>
        <a:ln w="9525" cap="flat" cmpd="sng" algn="ctr">
          <a:solidFill>
            <a:schemeClr val="accent4">
              <a:shade val="50000"/>
              <a:satMod val="103000"/>
            </a:schemeClr>
          </a:solidFill>
          <a:prstDash val="solid"/>
        </a:ln>
        <a:effectLst>
          <a:outerShdw blurRad="57150" dist="38100" dir="5400000" algn="ctr" rotWithShape="0">
            <a:schemeClr val="accent4">
              <a:shade val="9000"/>
              <a:alpha val="48000"/>
              <a:satMod val="105000"/>
            </a:scheme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PE" sz="1200" b="1" kern="1200" smtClean="0">
              <a:effectLst/>
              <a:latin typeface="+mj-lt"/>
            </a:rPr>
            <a:t>Por productos o servicios.</a:t>
          </a:r>
          <a:endParaRPr lang="es-PE" sz="1200" b="1" kern="1200" dirty="0">
            <a:effectLst/>
            <a:latin typeface="+mj-lt"/>
          </a:endParaRPr>
        </a:p>
      </dsp:txBody>
      <dsp:txXfrm>
        <a:off x="2141352" y="873527"/>
        <a:ext cx="1024812" cy="641823"/>
      </dsp:txXfrm>
    </dsp:sp>
    <dsp:sp modelId="{A9407D12-024D-4142-88AF-1CD36F1D7135}">
      <dsp:nvSpPr>
        <dsp:cNvPr id="0" name=""/>
        <dsp:cNvSpPr/>
      </dsp:nvSpPr>
      <dsp:spPr>
        <a:xfrm>
          <a:off x="2429335" y="356879"/>
          <a:ext cx="3350241" cy="3350241"/>
        </a:xfrm>
        <a:custGeom>
          <a:avLst/>
          <a:gdLst/>
          <a:ahLst/>
          <a:cxnLst/>
          <a:rect l="0" t="0" r="0" b="0"/>
          <a:pathLst>
            <a:path>
              <a:moveTo>
                <a:pt x="504680" y="476746"/>
              </a:moveTo>
              <a:arcTo wR="1675120" hR="1675120" stAng="13540537" swAng="150045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2ED29-29AE-4F0B-B6DE-3E3A7633DC4B}">
      <dsp:nvSpPr>
        <dsp:cNvPr id="0" name=""/>
        <dsp:cNvSpPr/>
      </dsp:nvSpPr>
      <dsp:spPr>
        <a:xfrm rot="5400000">
          <a:off x="4883664" y="-1930797"/>
          <a:ext cx="14042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just" defTabSz="933450">
            <a:lnSpc>
              <a:spcPct val="90000"/>
            </a:lnSpc>
            <a:spcBef>
              <a:spcPct val="0"/>
            </a:spcBef>
            <a:spcAft>
              <a:spcPct val="15000"/>
            </a:spcAft>
            <a:buChar char="••"/>
          </a:pPr>
          <a:r>
            <a:rPr lang="es-PE" sz="2100" kern="1200" dirty="0" smtClean="0"/>
            <a:t>Su finalidad es crear utilidad de un servicio o de producto.</a:t>
          </a:r>
          <a:endParaRPr lang="es-PE" sz="2100" kern="1200" dirty="0"/>
        </a:p>
      </dsp:txBody>
      <dsp:txXfrm rot="-5400000">
        <a:off x="2952331" y="69087"/>
        <a:ext cx="5198393" cy="1267174"/>
      </dsp:txXfrm>
    </dsp:sp>
    <dsp:sp modelId="{A2B56538-5915-490D-BE5C-B81C8D2C6874}">
      <dsp:nvSpPr>
        <dsp:cNvPr id="0" name=""/>
        <dsp:cNvSpPr/>
      </dsp:nvSpPr>
      <dsp:spPr>
        <a:xfrm>
          <a:off x="10324" y="137268"/>
          <a:ext cx="2942006" cy="1130811"/>
        </a:xfrm>
        <a:prstGeom prst="roundRect">
          <a:avLst/>
        </a:prstGeom>
        <a:solidFill>
          <a:srgbClr val="FFC000"/>
        </a:solidFill>
        <a:ln w="9525" cap="flat" cmpd="sng" algn="ctr">
          <a:solidFill>
            <a:schemeClr val="accent2">
              <a:shade val="50000"/>
              <a:satMod val="103000"/>
            </a:schemeClr>
          </a:solidFill>
          <a:prstDash val="solid"/>
        </a:ln>
        <a:effectLst>
          <a:outerShdw blurRad="57150" dist="38100" dir="5400000" algn="ctr" rotWithShape="0">
            <a:schemeClr val="accent2">
              <a:shade val="9000"/>
              <a:alpha val="48000"/>
              <a:satMod val="105000"/>
            </a:scheme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s-PE" sz="1900" b="1" kern="1200" dirty="0" smtClean="0">
              <a:solidFill>
                <a:schemeClr val="tx1"/>
              </a:solidFill>
            </a:rPr>
            <a:t>DEPARTAMENTO DE PRODUCCIÓN. </a:t>
          </a:r>
          <a:endParaRPr lang="es-PE" sz="1900" kern="1200" dirty="0">
            <a:solidFill>
              <a:schemeClr val="tx1"/>
            </a:solidFill>
          </a:endParaRPr>
        </a:p>
      </dsp:txBody>
      <dsp:txXfrm>
        <a:off x="65526" y="192470"/>
        <a:ext cx="2831602" cy="1020407"/>
      </dsp:txXfrm>
    </dsp:sp>
    <dsp:sp modelId="{53D3C407-BD85-48B1-A7EA-1A82BCD093A4}">
      <dsp:nvSpPr>
        <dsp:cNvPr id="0" name=""/>
        <dsp:cNvSpPr/>
      </dsp:nvSpPr>
      <dsp:spPr>
        <a:xfrm rot="5400000">
          <a:off x="4883664" y="-438753"/>
          <a:ext cx="14042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just" defTabSz="933450">
            <a:lnSpc>
              <a:spcPct val="90000"/>
            </a:lnSpc>
            <a:spcBef>
              <a:spcPct val="0"/>
            </a:spcBef>
            <a:spcAft>
              <a:spcPct val="15000"/>
            </a:spcAft>
            <a:buChar char="••"/>
          </a:pPr>
          <a:r>
            <a:rPr lang="es-PE" sz="2100" kern="1200" dirty="0" smtClean="0"/>
            <a:t>Su misión es indagar  sobre clientes, pacientes  y personas  que estén dispuestas  a aceptar el producto.</a:t>
          </a:r>
          <a:endParaRPr lang="es-PE" sz="2100" kern="1200" dirty="0"/>
        </a:p>
      </dsp:txBody>
      <dsp:txXfrm rot="-5400000">
        <a:off x="2952331" y="1561131"/>
        <a:ext cx="5198393" cy="1267174"/>
      </dsp:txXfrm>
    </dsp:sp>
    <dsp:sp modelId="{5CBDF7A8-FA5C-49E0-9FFF-E3865CB478E2}">
      <dsp:nvSpPr>
        <dsp:cNvPr id="0" name=""/>
        <dsp:cNvSpPr/>
      </dsp:nvSpPr>
      <dsp:spPr>
        <a:xfrm>
          <a:off x="10324" y="1629312"/>
          <a:ext cx="2942006" cy="1130811"/>
        </a:xfrm>
        <a:prstGeom prst="roundRect">
          <a:avLst/>
        </a:prstGeom>
        <a:solidFill>
          <a:srgbClr val="FFC000"/>
        </a:solidFill>
        <a:ln w="9525" cap="flat" cmpd="sng" algn="ctr">
          <a:solidFill>
            <a:schemeClr val="accent2">
              <a:shade val="50000"/>
              <a:satMod val="103000"/>
            </a:schemeClr>
          </a:solidFill>
          <a:prstDash val="solid"/>
        </a:ln>
        <a:effectLst>
          <a:outerShdw blurRad="57150" dist="38100" dir="5400000" algn="ctr" rotWithShape="0">
            <a:schemeClr val="accent2">
              <a:shade val="9000"/>
              <a:alpha val="48000"/>
              <a:satMod val="105000"/>
            </a:scheme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s-PE" sz="1900" b="1" kern="1200" dirty="0" smtClean="0">
              <a:solidFill>
                <a:schemeClr val="tx1"/>
              </a:solidFill>
            </a:rPr>
            <a:t>DEPARTAMENTO   DE VENTAS.</a:t>
          </a:r>
          <a:endParaRPr lang="es-PE" sz="1900" kern="1200" dirty="0">
            <a:solidFill>
              <a:schemeClr val="tx1"/>
            </a:solidFill>
          </a:endParaRPr>
        </a:p>
      </dsp:txBody>
      <dsp:txXfrm>
        <a:off x="65526" y="1684514"/>
        <a:ext cx="2831602" cy="1020407"/>
      </dsp:txXfrm>
    </dsp:sp>
    <dsp:sp modelId="{88B4B4AD-2C66-40F6-9755-36857F246DF0}">
      <dsp:nvSpPr>
        <dsp:cNvPr id="0" name=""/>
        <dsp:cNvSpPr/>
      </dsp:nvSpPr>
      <dsp:spPr>
        <a:xfrm rot="5400000">
          <a:off x="4883664" y="1053290"/>
          <a:ext cx="14042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just" defTabSz="933450">
            <a:lnSpc>
              <a:spcPct val="90000"/>
            </a:lnSpc>
            <a:spcBef>
              <a:spcPct val="0"/>
            </a:spcBef>
            <a:spcAft>
              <a:spcPct val="15000"/>
            </a:spcAft>
            <a:buChar char="••"/>
          </a:pPr>
          <a:r>
            <a:rPr lang="es-PE" sz="2100" kern="1200" dirty="0" smtClean="0"/>
            <a:t>Se refiere a la disponibilidad de dinero  que asegure la realización  de las actividades.</a:t>
          </a:r>
          <a:endParaRPr lang="es-PE" sz="2100" kern="1200" dirty="0"/>
        </a:p>
      </dsp:txBody>
      <dsp:txXfrm rot="-5400000">
        <a:off x="2952331" y="3053175"/>
        <a:ext cx="5198393" cy="1267174"/>
      </dsp:txXfrm>
    </dsp:sp>
    <dsp:sp modelId="{87EE5196-72B7-44DF-B42F-87E3DC0532A2}">
      <dsp:nvSpPr>
        <dsp:cNvPr id="0" name=""/>
        <dsp:cNvSpPr/>
      </dsp:nvSpPr>
      <dsp:spPr>
        <a:xfrm>
          <a:off x="10324" y="3121356"/>
          <a:ext cx="2942006" cy="1130811"/>
        </a:xfrm>
        <a:prstGeom prst="roundRect">
          <a:avLst/>
        </a:prstGeom>
        <a:solidFill>
          <a:srgbClr val="FFC000"/>
        </a:solidFill>
        <a:ln w="9525" cap="flat" cmpd="sng" algn="ctr">
          <a:solidFill>
            <a:schemeClr val="accent2">
              <a:shade val="50000"/>
              <a:satMod val="103000"/>
            </a:schemeClr>
          </a:solidFill>
          <a:prstDash val="solid"/>
        </a:ln>
        <a:effectLst>
          <a:outerShdw blurRad="57150" dist="38100" dir="5400000" algn="ctr" rotWithShape="0">
            <a:schemeClr val="accent2">
              <a:shade val="9000"/>
              <a:alpha val="48000"/>
              <a:satMod val="105000"/>
            </a:scheme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s-PE" sz="1900" b="1" kern="1200" dirty="0" smtClean="0">
              <a:solidFill>
                <a:schemeClr val="tx1"/>
              </a:solidFill>
            </a:rPr>
            <a:t>DEPARTAMENTO DE FINANZAS.</a:t>
          </a:r>
          <a:endParaRPr lang="es-PE" sz="1900" kern="1200" dirty="0" smtClean="0">
            <a:solidFill>
              <a:schemeClr val="tx1"/>
            </a:solidFill>
          </a:endParaRPr>
        </a:p>
        <a:p>
          <a:pPr lvl="0" algn="just" defTabSz="844550">
            <a:lnSpc>
              <a:spcPct val="90000"/>
            </a:lnSpc>
            <a:spcBef>
              <a:spcPct val="0"/>
            </a:spcBef>
            <a:spcAft>
              <a:spcPct val="35000"/>
            </a:spcAft>
          </a:pPr>
          <a:endParaRPr lang="es-PE" sz="1900" kern="1200" dirty="0">
            <a:solidFill>
              <a:schemeClr val="tx1"/>
            </a:solidFill>
          </a:endParaRPr>
        </a:p>
      </dsp:txBody>
      <dsp:txXfrm>
        <a:off x="65526" y="3176558"/>
        <a:ext cx="2831602" cy="102040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E7C1AF-C372-42BF-AFA8-AF79834C0380}" type="datetimeFigureOut">
              <a:rPr lang="es-PE" smtClean="0"/>
              <a:t>29/05/2012</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F7843F-B2BC-4C82-B184-C701E92295D3}" type="slidenum">
              <a:rPr lang="es-PE" smtClean="0"/>
              <a:t>‹Nº›</a:t>
            </a:fld>
            <a:endParaRPr lang="es-PE"/>
          </a:p>
        </p:txBody>
      </p:sp>
    </p:spTree>
    <p:extLst>
      <p:ext uri="{BB962C8B-B14F-4D97-AF65-F5344CB8AC3E}">
        <p14:creationId xmlns:p14="http://schemas.microsoft.com/office/powerpoint/2010/main" val="3691643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12F7843F-B2BC-4C82-B184-C701E92295D3}" type="slidenum">
              <a:rPr lang="es-PE" smtClean="0"/>
              <a:t>30</a:t>
            </a:fld>
            <a:endParaRPr lang="es-PE"/>
          </a:p>
        </p:txBody>
      </p:sp>
    </p:spTree>
    <p:extLst>
      <p:ext uri="{BB962C8B-B14F-4D97-AF65-F5344CB8AC3E}">
        <p14:creationId xmlns:p14="http://schemas.microsoft.com/office/powerpoint/2010/main" val="1463510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12F7843F-B2BC-4C82-B184-C701E92295D3}" type="slidenum">
              <a:rPr lang="es-PE" smtClean="0"/>
              <a:t>33</a:t>
            </a:fld>
            <a:endParaRPr lang="es-PE"/>
          </a:p>
        </p:txBody>
      </p:sp>
    </p:spTree>
    <p:extLst>
      <p:ext uri="{BB962C8B-B14F-4D97-AF65-F5344CB8AC3E}">
        <p14:creationId xmlns:p14="http://schemas.microsoft.com/office/powerpoint/2010/main" val="4235749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B0FE874B-0D18-451D-8A35-F45F625D43B1}" type="datetimeFigureOut">
              <a:rPr lang="es-PE" smtClean="0"/>
              <a:t>29/05/2012</a:t>
            </a:fld>
            <a:endParaRPr lang="es-PE"/>
          </a:p>
        </p:txBody>
      </p:sp>
      <p:sp>
        <p:nvSpPr>
          <p:cNvPr id="19" name="Footer Placeholder 18"/>
          <p:cNvSpPr>
            <a:spLocks noGrp="1"/>
          </p:cNvSpPr>
          <p:nvPr>
            <p:ph type="ftr" sz="quarter" idx="11"/>
          </p:nvPr>
        </p:nvSpPr>
        <p:spPr/>
        <p:txBody>
          <a:bodyPr/>
          <a:lstStyle/>
          <a:p>
            <a:endParaRPr lang="es-PE"/>
          </a:p>
        </p:txBody>
      </p:sp>
      <p:sp>
        <p:nvSpPr>
          <p:cNvPr id="27" name="Slide Number Placeholder 26"/>
          <p:cNvSpPr>
            <a:spLocks noGrp="1"/>
          </p:cNvSpPr>
          <p:nvPr>
            <p:ph type="sldNum" sz="quarter" idx="12"/>
          </p:nvPr>
        </p:nvSpPr>
        <p:spPr/>
        <p:txBody>
          <a:bodyPr/>
          <a:lstStyle/>
          <a:p>
            <a:fld id="{E385D38A-ADD6-444F-83F6-0B62BF6787B2}" type="slidenum">
              <a:rPr lang="es-PE" smtClean="0"/>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B0FE874B-0D18-451D-8A35-F45F625D43B1}" type="datetimeFigureOut">
              <a:rPr lang="es-PE" smtClean="0"/>
              <a:t>29/05/2012</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385D38A-ADD6-444F-83F6-0B62BF6787B2}" type="slidenum">
              <a:rPr lang="es-PE" smtClean="0"/>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B0FE874B-0D18-451D-8A35-F45F625D43B1}" type="datetimeFigureOut">
              <a:rPr lang="es-PE" smtClean="0"/>
              <a:t>29/05/2012</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385D38A-ADD6-444F-83F6-0B62BF6787B2}" type="slidenum">
              <a:rPr lang="es-PE" smtClean="0"/>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B0FE874B-0D18-451D-8A35-F45F625D43B1}" type="datetimeFigureOut">
              <a:rPr lang="es-PE" smtClean="0"/>
              <a:t>29/05/2012</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385D38A-ADD6-444F-83F6-0B62BF6787B2}" type="slidenum">
              <a:rPr lang="es-PE" smtClean="0"/>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B0FE874B-0D18-451D-8A35-F45F625D43B1}" type="datetimeFigureOut">
              <a:rPr lang="es-PE" smtClean="0"/>
              <a:t>29/05/2012</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E385D38A-ADD6-444F-83F6-0B62BF6787B2}" type="slidenum">
              <a:rPr lang="es-PE" smtClean="0"/>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B0FE874B-0D18-451D-8A35-F45F625D43B1}" type="datetimeFigureOut">
              <a:rPr lang="es-PE" smtClean="0"/>
              <a:t>29/05/2012</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E385D38A-ADD6-444F-83F6-0B62BF6787B2}" type="slidenum">
              <a:rPr lang="es-PE" smtClean="0"/>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B0FE874B-0D18-451D-8A35-F45F625D43B1}" type="datetimeFigureOut">
              <a:rPr lang="es-PE" smtClean="0"/>
              <a:t>29/05/2012</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E385D38A-ADD6-444F-83F6-0B62BF6787B2}" type="slidenum">
              <a:rPr lang="es-PE" smtClean="0"/>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B0FE874B-0D18-451D-8A35-F45F625D43B1}" type="datetimeFigureOut">
              <a:rPr lang="es-PE" smtClean="0"/>
              <a:t>29/05/2012</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E385D38A-ADD6-444F-83F6-0B62BF6787B2}" type="slidenum">
              <a:rPr lang="es-PE" smtClean="0"/>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E874B-0D18-451D-8A35-F45F625D43B1}" type="datetimeFigureOut">
              <a:rPr lang="es-PE" smtClean="0"/>
              <a:t>29/05/2012</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E385D38A-ADD6-444F-83F6-0B62BF6787B2}" type="slidenum">
              <a:rPr lang="es-PE" smtClean="0"/>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B0FE874B-0D18-451D-8A35-F45F625D43B1}" type="datetimeFigureOut">
              <a:rPr lang="es-PE" smtClean="0"/>
              <a:t>29/05/2012</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E385D38A-ADD6-444F-83F6-0B62BF6787B2}" type="slidenum">
              <a:rPr lang="es-PE" smtClean="0"/>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B0FE874B-0D18-451D-8A35-F45F625D43B1}" type="datetimeFigureOut">
              <a:rPr lang="es-PE" smtClean="0"/>
              <a:t>29/05/2012</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a:xfrm>
            <a:off x="8077200" y="6356350"/>
            <a:ext cx="609600" cy="365125"/>
          </a:xfrm>
        </p:spPr>
        <p:txBody>
          <a:bodyPr/>
          <a:lstStyle/>
          <a:p>
            <a:fld id="{E385D38A-ADD6-444F-83F6-0B62BF6787B2}" type="slidenum">
              <a:rPr lang="es-PE" smtClean="0"/>
              <a:t>‹Nº›</a:t>
            </a:fld>
            <a:endParaRPr lang="es-P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FE874B-0D18-451D-8A35-F45F625D43B1}" type="datetimeFigureOut">
              <a:rPr lang="es-PE" smtClean="0"/>
              <a:t>29/05/2012</a:t>
            </a:fld>
            <a:endParaRPr lang="es-P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385D38A-ADD6-444F-83F6-0B62BF6787B2}" type="slidenum">
              <a:rPr lang="es-PE" smtClean="0"/>
              <a:t>‹Nº›</a:t>
            </a:fld>
            <a:endParaRPr lang="es-P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1700808"/>
            <a:ext cx="8712968" cy="4824536"/>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t/>
            </a:r>
            <a:b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br>
            <a:r>
              <a:rPr lang="es-PE" sz="4800" dirty="0">
                <a:solidFill>
                  <a:schemeClr val="accent4">
                    <a:lumMod val="50000"/>
                  </a:schemeClr>
                </a:solidFill>
                <a:effectLst>
                  <a:outerShdw blurRad="38100" dist="38100" dir="2700000" algn="tl">
                    <a:srgbClr val="000000">
                      <a:alpha val="43137"/>
                    </a:srgbClr>
                  </a:outerShdw>
                </a:effectLst>
                <a:latin typeface="Eras Bold ITC" pitchFamily="34" charset="0"/>
              </a:rPr>
              <a:t/>
            </a:r>
            <a:br>
              <a:rPr lang="es-PE" sz="4800" dirty="0">
                <a:solidFill>
                  <a:schemeClr val="accent4">
                    <a:lumMod val="50000"/>
                  </a:schemeClr>
                </a:solidFill>
                <a:effectLst>
                  <a:outerShdw blurRad="38100" dist="38100" dir="2700000" algn="tl">
                    <a:srgbClr val="000000">
                      <a:alpha val="43137"/>
                    </a:srgbClr>
                  </a:outerShdw>
                </a:effectLst>
                <a:latin typeface="Eras Bold ITC" pitchFamily="34" charset="0"/>
              </a:rPr>
            </a:br>
            <a: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t/>
            </a:r>
            <a:b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br>
            <a:r>
              <a:rPr lang="es-PE" sz="4800" dirty="0">
                <a:solidFill>
                  <a:schemeClr val="accent4">
                    <a:lumMod val="50000"/>
                  </a:schemeClr>
                </a:solidFill>
                <a:effectLst>
                  <a:outerShdw blurRad="38100" dist="38100" dir="2700000" algn="tl">
                    <a:srgbClr val="000000">
                      <a:alpha val="43137"/>
                    </a:srgbClr>
                  </a:outerShdw>
                </a:effectLst>
                <a:latin typeface="Eras Bold ITC" pitchFamily="34" charset="0"/>
              </a:rPr>
              <a:t/>
            </a:r>
            <a:br>
              <a:rPr lang="es-PE" sz="4800" dirty="0">
                <a:solidFill>
                  <a:schemeClr val="accent4">
                    <a:lumMod val="50000"/>
                  </a:schemeClr>
                </a:solidFill>
                <a:effectLst>
                  <a:outerShdw blurRad="38100" dist="38100" dir="2700000" algn="tl">
                    <a:srgbClr val="000000">
                      <a:alpha val="43137"/>
                    </a:srgbClr>
                  </a:outerShdw>
                </a:effectLst>
                <a:latin typeface="Eras Bold ITC" pitchFamily="34" charset="0"/>
              </a:rPr>
            </a:br>
            <a: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t/>
            </a:r>
            <a:b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br>
            <a:r>
              <a:rPr lang="es-PE" sz="4800" dirty="0">
                <a:solidFill>
                  <a:schemeClr val="accent4">
                    <a:lumMod val="50000"/>
                  </a:schemeClr>
                </a:solidFill>
                <a:effectLst>
                  <a:outerShdw blurRad="38100" dist="38100" dir="2700000" algn="tl">
                    <a:srgbClr val="000000">
                      <a:alpha val="43137"/>
                    </a:srgbClr>
                  </a:outerShdw>
                </a:effectLst>
                <a:latin typeface="Eras Bold ITC" pitchFamily="34" charset="0"/>
              </a:rPr>
              <a:t/>
            </a:r>
            <a:br>
              <a:rPr lang="es-PE" sz="4800" dirty="0">
                <a:solidFill>
                  <a:schemeClr val="accent4">
                    <a:lumMod val="50000"/>
                  </a:schemeClr>
                </a:solidFill>
                <a:effectLst>
                  <a:outerShdw blurRad="38100" dist="38100" dir="2700000" algn="tl">
                    <a:srgbClr val="000000">
                      <a:alpha val="43137"/>
                    </a:srgbClr>
                  </a:outerShdw>
                </a:effectLst>
                <a:latin typeface="Eras Bold ITC" pitchFamily="34" charset="0"/>
              </a:rPr>
            </a:br>
            <a: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t/>
            </a:r>
            <a:b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br>
            <a:r>
              <a:rPr lang="es-PE" sz="4800" dirty="0">
                <a:solidFill>
                  <a:schemeClr val="accent4">
                    <a:lumMod val="50000"/>
                  </a:schemeClr>
                </a:solidFill>
                <a:effectLst>
                  <a:outerShdw blurRad="38100" dist="38100" dir="2700000" algn="tl">
                    <a:srgbClr val="000000">
                      <a:alpha val="43137"/>
                    </a:srgbClr>
                  </a:outerShdw>
                </a:effectLst>
                <a:latin typeface="Eras Bold ITC" pitchFamily="34" charset="0"/>
              </a:rPr>
              <a:t/>
            </a:r>
            <a:br>
              <a:rPr lang="es-PE" sz="4800" dirty="0">
                <a:solidFill>
                  <a:schemeClr val="accent4">
                    <a:lumMod val="50000"/>
                  </a:schemeClr>
                </a:solidFill>
                <a:effectLst>
                  <a:outerShdw blurRad="38100" dist="38100" dir="2700000" algn="tl">
                    <a:srgbClr val="000000">
                      <a:alpha val="43137"/>
                    </a:srgbClr>
                  </a:outerShdw>
                </a:effectLst>
                <a:latin typeface="Eras Bold ITC" pitchFamily="34" charset="0"/>
              </a:rPr>
            </a:br>
            <a: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t>ADMINISTRACIÓN</a:t>
            </a:r>
            <a:b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br>
            <a: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t> GENERAL</a:t>
            </a:r>
            <a:b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br>
            <a: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t/>
            </a:r>
            <a:br>
              <a:rPr lang="es-PE" sz="4800" dirty="0" smtClean="0">
                <a:solidFill>
                  <a:schemeClr val="accent4">
                    <a:lumMod val="50000"/>
                  </a:schemeClr>
                </a:solidFill>
                <a:effectLst>
                  <a:outerShdw blurRad="38100" dist="38100" dir="2700000" algn="tl">
                    <a:srgbClr val="000000">
                      <a:alpha val="43137"/>
                    </a:srgbClr>
                  </a:outerShdw>
                </a:effectLst>
                <a:latin typeface="Eras Bold ITC" pitchFamily="34" charset="0"/>
              </a:rPr>
            </a:br>
            <a:r>
              <a:rPr lang="es-PE" sz="4800" u="sng" dirty="0" smtClean="0">
                <a:solidFill>
                  <a:schemeClr val="accent4">
                    <a:lumMod val="50000"/>
                  </a:schemeClr>
                </a:solidFill>
                <a:effectLst/>
                <a:latin typeface="Eras Bold ITC" pitchFamily="34" charset="0"/>
              </a:rPr>
              <a:t/>
            </a:r>
            <a:br>
              <a:rPr lang="es-PE" sz="4800" u="sng" dirty="0" smtClean="0">
                <a:solidFill>
                  <a:schemeClr val="accent4">
                    <a:lumMod val="50000"/>
                  </a:schemeClr>
                </a:solidFill>
                <a:effectLst/>
                <a:latin typeface="Eras Bold ITC" pitchFamily="34" charset="0"/>
              </a:rPr>
            </a:br>
            <a:r>
              <a:rPr lang="es-PE" sz="4800" u="sng" dirty="0">
                <a:solidFill>
                  <a:schemeClr val="accent4">
                    <a:lumMod val="50000"/>
                  </a:schemeClr>
                </a:solidFill>
                <a:effectLst/>
                <a:latin typeface="Eras Bold ITC" pitchFamily="34" charset="0"/>
              </a:rPr>
              <a:t/>
            </a:r>
            <a:br>
              <a:rPr lang="es-PE" sz="4800" u="sng" dirty="0">
                <a:solidFill>
                  <a:schemeClr val="accent4">
                    <a:lumMod val="50000"/>
                  </a:schemeClr>
                </a:solidFill>
                <a:effectLst/>
                <a:latin typeface="Eras Bold ITC" pitchFamily="34" charset="0"/>
              </a:rPr>
            </a:br>
            <a:endParaRPr lang="es-PE" sz="4800" dirty="0">
              <a:solidFill>
                <a:schemeClr val="accent4">
                  <a:lumMod val="50000"/>
                </a:schemeClr>
              </a:solidFill>
              <a:latin typeface="Eras Bold ITC" pitchFamily="34" charset="0"/>
            </a:endParaRPr>
          </a:p>
        </p:txBody>
      </p:sp>
    </p:spTree>
    <p:extLst>
      <p:ext uri="{BB962C8B-B14F-4D97-AF65-F5344CB8AC3E}">
        <p14:creationId xmlns:p14="http://schemas.microsoft.com/office/powerpoint/2010/main" val="1575812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fontScale="90000"/>
          </a:bodyPr>
          <a:lstStyle/>
          <a:p>
            <a:pPr algn="ctr"/>
            <a:r>
              <a:rPr lang="es-PE" sz="3600" b="1" dirty="0">
                <a:solidFill>
                  <a:schemeClr val="accent4">
                    <a:lumMod val="50000"/>
                  </a:schemeClr>
                </a:solidFill>
              </a:rPr>
              <a:t>CONCEPTO DE </a:t>
            </a:r>
            <a:r>
              <a:rPr lang="es-PE" sz="3600" b="1" dirty="0" smtClean="0">
                <a:solidFill>
                  <a:schemeClr val="accent4">
                    <a:lumMod val="50000"/>
                  </a:schemeClr>
                </a:solidFill>
              </a:rPr>
              <a:t>DEPARTAMENTALIZACIÓN</a:t>
            </a:r>
            <a:r>
              <a:rPr lang="es-PE" sz="3600" dirty="0">
                <a:solidFill>
                  <a:schemeClr val="accent4">
                    <a:lumMod val="50000"/>
                  </a:schemeClr>
                </a:solidFill>
              </a:rPr>
              <a:t/>
            </a:r>
            <a:br>
              <a:rPr lang="es-PE" sz="3600" dirty="0">
                <a:solidFill>
                  <a:schemeClr val="accent4">
                    <a:lumMod val="50000"/>
                  </a:schemeClr>
                </a:solidFill>
              </a:rPr>
            </a:br>
            <a:endParaRPr lang="es-PE" sz="3600" dirty="0">
              <a:solidFill>
                <a:schemeClr val="accent4">
                  <a:lumMod val="50000"/>
                </a:schemeClr>
              </a:solidFill>
            </a:endParaRPr>
          </a:p>
        </p:txBody>
      </p:sp>
      <p:sp>
        <p:nvSpPr>
          <p:cNvPr id="3" name="2 Marcador de contenido"/>
          <p:cNvSpPr>
            <a:spLocks noGrp="1"/>
          </p:cNvSpPr>
          <p:nvPr>
            <p:ph idx="1"/>
          </p:nvPr>
        </p:nvSpPr>
        <p:spPr>
          <a:xfrm>
            <a:off x="467544" y="1772816"/>
            <a:ext cx="8229600" cy="4389120"/>
          </a:xfrm>
        </p:spPr>
        <p:txBody>
          <a:bodyPr/>
          <a:lstStyle/>
          <a:p>
            <a:r>
              <a:rPr lang="es-PE" sz="1800" dirty="0"/>
              <a:t>Al </a:t>
            </a:r>
            <a:r>
              <a:rPr lang="es-PE" sz="1800" dirty="0" err="1"/>
              <a:t>departamentalizar</a:t>
            </a:r>
            <a:r>
              <a:rPr lang="es-PE" sz="1800" dirty="0"/>
              <a:t>, es conveniente observar la siguiente secuencia</a:t>
            </a:r>
            <a:r>
              <a:rPr lang="es-PE" dirty="0"/>
              <a:t>: </a:t>
            </a:r>
          </a:p>
          <a:p>
            <a:endParaRPr lang="es-PE" dirty="0"/>
          </a:p>
        </p:txBody>
      </p:sp>
      <p:graphicFrame>
        <p:nvGraphicFramePr>
          <p:cNvPr id="2" name="1 Diagrama"/>
          <p:cNvGraphicFramePr/>
          <p:nvPr>
            <p:extLst>
              <p:ext uri="{D42A27DB-BD31-4B8C-83A1-F6EECF244321}">
                <p14:modId xmlns:p14="http://schemas.microsoft.com/office/powerpoint/2010/main" val="3676084764"/>
              </p:ext>
            </p:extLst>
          </p:nvPr>
        </p:nvGraphicFramePr>
        <p:xfrm>
          <a:off x="467544" y="2564904"/>
          <a:ext cx="7848872" cy="3919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2619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fontScale="90000"/>
          </a:bodyPr>
          <a:lstStyle/>
          <a:p>
            <a:pPr algn="ctr"/>
            <a:r>
              <a:rPr lang="es-PE" sz="3600" b="1" dirty="0">
                <a:solidFill>
                  <a:schemeClr val="accent4">
                    <a:lumMod val="50000"/>
                  </a:schemeClr>
                </a:solidFill>
              </a:rPr>
              <a:t>CONCEPTO DE </a:t>
            </a:r>
            <a:r>
              <a:rPr lang="es-PE" sz="3600" b="1" dirty="0" smtClean="0">
                <a:solidFill>
                  <a:schemeClr val="accent4">
                    <a:lumMod val="50000"/>
                  </a:schemeClr>
                </a:solidFill>
              </a:rPr>
              <a:t>DEPARTAMENTALIZACIÓN</a:t>
            </a:r>
            <a:r>
              <a:rPr lang="es-PE" sz="3600" dirty="0">
                <a:solidFill>
                  <a:schemeClr val="accent4">
                    <a:lumMod val="50000"/>
                  </a:schemeClr>
                </a:solidFill>
              </a:rPr>
              <a:t/>
            </a:r>
            <a:br>
              <a:rPr lang="es-PE" sz="3600" dirty="0">
                <a:solidFill>
                  <a:schemeClr val="accent4">
                    <a:lumMod val="50000"/>
                  </a:schemeClr>
                </a:solidFill>
              </a:rPr>
            </a:br>
            <a:endParaRPr lang="es-PE" sz="3600" dirty="0">
              <a:solidFill>
                <a:schemeClr val="accent4">
                  <a:lumMod val="50000"/>
                </a:schemeClr>
              </a:solidFill>
            </a:endParaRPr>
          </a:p>
        </p:txBody>
      </p:sp>
      <p:sp>
        <p:nvSpPr>
          <p:cNvPr id="3" name="2 Marcador de contenido"/>
          <p:cNvSpPr>
            <a:spLocks noGrp="1"/>
          </p:cNvSpPr>
          <p:nvPr>
            <p:ph idx="1"/>
          </p:nvPr>
        </p:nvSpPr>
        <p:spPr>
          <a:xfrm>
            <a:off x="457200" y="1556792"/>
            <a:ext cx="8229600" cy="4968552"/>
          </a:xfrm>
        </p:spPr>
        <p:style>
          <a:lnRef idx="1">
            <a:schemeClr val="accent2"/>
          </a:lnRef>
          <a:fillRef idx="2">
            <a:schemeClr val="accent2"/>
          </a:fillRef>
          <a:effectRef idx="1">
            <a:schemeClr val="accent2"/>
          </a:effectRef>
          <a:fontRef idx="minor">
            <a:schemeClr val="dk1"/>
          </a:fontRef>
        </p:style>
        <p:txBody>
          <a:bodyPr>
            <a:normAutofit/>
          </a:bodyPr>
          <a:lstStyle/>
          <a:p>
            <a:r>
              <a:rPr lang="es-PE" sz="1600" dirty="0"/>
              <a:t>En  la organización puede darse en el sentido vertical y </a:t>
            </a:r>
            <a:r>
              <a:rPr lang="es-PE" sz="1600" dirty="0" smtClean="0"/>
              <a:t>horizontal.</a:t>
            </a:r>
            <a:endParaRPr lang="es-PE" sz="1600" dirty="0"/>
          </a:p>
        </p:txBody>
      </p:sp>
      <p:graphicFrame>
        <p:nvGraphicFramePr>
          <p:cNvPr id="6" name="5 Diagrama"/>
          <p:cNvGraphicFramePr/>
          <p:nvPr>
            <p:extLst>
              <p:ext uri="{D42A27DB-BD31-4B8C-83A1-F6EECF244321}">
                <p14:modId xmlns:p14="http://schemas.microsoft.com/office/powerpoint/2010/main" val="3844298254"/>
              </p:ext>
            </p:extLst>
          </p:nvPr>
        </p:nvGraphicFramePr>
        <p:xfrm>
          <a:off x="611560" y="2420888"/>
          <a:ext cx="7992888" cy="3847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98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PE" sz="2000" b="1" i="1" dirty="0" smtClean="0">
                <a:solidFill>
                  <a:srgbClr val="002060"/>
                </a:solidFill>
              </a:rPr>
              <a:t>Especializaciones vertical y horizontal</a:t>
            </a:r>
            <a:r>
              <a:rPr lang="es-PE" b="1" i="1" dirty="0" smtClean="0"/>
              <a:t>.</a:t>
            </a:r>
            <a:endParaRPr lang="es-PE" b="1" i="1" dirty="0"/>
          </a:p>
        </p:txBody>
      </p:sp>
      <p:sp>
        <p:nvSpPr>
          <p:cNvPr id="4" name="1 Título"/>
          <p:cNvSpPr>
            <a:spLocks noGrp="1"/>
          </p:cNvSpPr>
          <p:nvPr>
            <p:ph type="title"/>
          </p:nvPr>
        </p:nvSpPr>
        <p:spPr/>
        <p:txBody>
          <a:bodyPr>
            <a:normAutofit fontScale="90000"/>
          </a:bodyPr>
          <a:lstStyle/>
          <a:p>
            <a:pPr algn="ctr"/>
            <a:r>
              <a:rPr lang="es-PE" sz="3600" b="1" dirty="0">
                <a:solidFill>
                  <a:schemeClr val="accent4">
                    <a:lumMod val="50000"/>
                  </a:schemeClr>
                </a:solidFill>
              </a:rPr>
              <a:t>CONCEPTO DE </a:t>
            </a:r>
            <a:r>
              <a:rPr lang="es-PE" sz="3600" b="1" dirty="0" smtClean="0">
                <a:solidFill>
                  <a:schemeClr val="accent4">
                    <a:lumMod val="50000"/>
                  </a:schemeClr>
                </a:solidFill>
              </a:rPr>
              <a:t>DEPARTAMENTALIZACIÓN</a:t>
            </a:r>
            <a:r>
              <a:rPr lang="es-PE" sz="3600" dirty="0">
                <a:solidFill>
                  <a:schemeClr val="accent4">
                    <a:lumMod val="50000"/>
                  </a:schemeClr>
                </a:solidFill>
              </a:rPr>
              <a:t/>
            </a:r>
            <a:br>
              <a:rPr lang="es-PE" sz="3600" dirty="0">
                <a:solidFill>
                  <a:schemeClr val="accent4">
                    <a:lumMod val="50000"/>
                  </a:schemeClr>
                </a:solidFill>
              </a:rPr>
            </a:br>
            <a:endParaRPr lang="es-PE" sz="3600" dirty="0">
              <a:solidFill>
                <a:schemeClr val="accent4">
                  <a:lumMod val="50000"/>
                </a:schemeClr>
              </a:solidFill>
            </a:endParaRPr>
          </a:p>
        </p:txBody>
      </p:sp>
      <p:cxnSp>
        <p:nvCxnSpPr>
          <p:cNvPr id="15" name="14 Conector recto"/>
          <p:cNvCxnSpPr>
            <a:stCxn id="6" idx="2"/>
          </p:cNvCxnSpPr>
          <p:nvPr/>
        </p:nvCxnSpPr>
        <p:spPr>
          <a:xfrm>
            <a:off x="2375756" y="3789040"/>
            <a:ext cx="0" cy="576064"/>
          </a:xfrm>
          <a:prstGeom prst="line">
            <a:avLst/>
          </a:prstGeom>
        </p:spPr>
        <p:style>
          <a:lnRef idx="1">
            <a:schemeClr val="dk1"/>
          </a:lnRef>
          <a:fillRef idx="0">
            <a:schemeClr val="dk1"/>
          </a:fillRef>
          <a:effectRef idx="0">
            <a:schemeClr val="dk1"/>
          </a:effectRef>
          <a:fontRef idx="minor">
            <a:schemeClr val="tx1"/>
          </a:fontRef>
        </p:style>
      </p:cxnSp>
      <p:grpSp>
        <p:nvGrpSpPr>
          <p:cNvPr id="35" name="34 Grupo"/>
          <p:cNvGrpSpPr/>
          <p:nvPr/>
        </p:nvGrpSpPr>
        <p:grpSpPr>
          <a:xfrm>
            <a:off x="467544" y="2719873"/>
            <a:ext cx="8352928" cy="3517439"/>
            <a:chOff x="611560" y="2503849"/>
            <a:chExt cx="8352928" cy="3517439"/>
          </a:xfrm>
          <a:blipFill>
            <a:blip r:embed="rId2"/>
            <a:tile tx="0" ty="0" sx="100000" sy="100000" flip="none" algn="tl"/>
          </a:blipFill>
        </p:grpSpPr>
        <p:sp>
          <p:nvSpPr>
            <p:cNvPr id="5" name="4 Rectángulo"/>
            <p:cNvSpPr/>
            <p:nvPr/>
          </p:nvSpPr>
          <p:spPr>
            <a:xfrm>
              <a:off x="611560" y="2503849"/>
              <a:ext cx="1080120" cy="1069167"/>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r>
                <a:rPr lang="es-PE" sz="1400" b="1" dirty="0" smtClean="0"/>
                <a:t>PATRON</a:t>
              </a:r>
            </a:p>
            <a:p>
              <a:pPr algn="ctr"/>
              <a:r>
                <a:rPr lang="es-PE" sz="1400" dirty="0" smtClean="0"/>
                <a:t>Produce</a:t>
              </a:r>
            </a:p>
            <a:p>
              <a:pPr algn="ctr"/>
              <a:r>
                <a:rPr lang="es-PE" sz="1400" dirty="0" smtClean="0"/>
                <a:t>Distribuye</a:t>
              </a:r>
            </a:p>
            <a:p>
              <a:pPr algn="ctr"/>
              <a:r>
                <a:rPr lang="es-PE" sz="1400" dirty="0" smtClean="0"/>
                <a:t>Financia</a:t>
              </a:r>
              <a:endParaRPr lang="es-PE" sz="1400" dirty="0"/>
            </a:p>
          </p:txBody>
        </p:sp>
        <p:sp>
          <p:nvSpPr>
            <p:cNvPr id="6" name="5 Rectángulo"/>
            <p:cNvSpPr/>
            <p:nvPr/>
          </p:nvSpPr>
          <p:spPr>
            <a:xfrm>
              <a:off x="1979712" y="2503849"/>
              <a:ext cx="1080120" cy="1069167"/>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r>
                <a:rPr lang="es-PE" sz="1400" b="1" dirty="0" smtClean="0"/>
                <a:t>PATRON</a:t>
              </a:r>
            </a:p>
            <a:p>
              <a:pPr algn="ctr"/>
              <a:r>
                <a:rPr lang="es-PE" sz="1400" dirty="0" smtClean="0"/>
                <a:t>Distribuye</a:t>
              </a:r>
            </a:p>
            <a:p>
              <a:pPr algn="ctr"/>
              <a:r>
                <a:rPr lang="es-PE" sz="1400" dirty="0" smtClean="0"/>
                <a:t>Financia</a:t>
              </a:r>
              <a:endParaRPr lang="es-PE" sz="1400" dirty="0"/>
            </a:p>
          </p:txBody>
        </p:sp>
        <p:sp>
          <p:nvSpPr>
            <p:cNvPr id="7" name="6 Rectángulo"/>
            <p:cNvSpPr/>
            <p:nvPr/>
          </p:nvSpPr>
          <p:spPr>
            <a:xfrm>
              <a:off x="1691680" y="4149080"/>
              <a:ext cx="1512168" cy="61206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r>
                <a:rPr lang="es-PE" sz="1400" b="1" dirty="0" smtClean="0"/>
                <a:t>EMPLEADO</a:t>
              </a:r>
            </a:p>
            <a:p>
              <a:pPr algn="ctr"/>
              <a:r>
                <a:rPr lang="es-PE" sz="1400" dirty="0" smtClean="0"/>
                <a:t>Produce</a:t>
              </a:r>
              <a:endParaRPr lang="es-PE" sz="1400" dirty="0"/>
            </a:p>
          </p:txBody>
        </p:sp>
        <p:sp>
          <p:nvSpPr>
            <p:cNvPr id="8" name="7 Rectángulo"/>
            <p:cNvSpPr/>
            <p:nvPr/>
          </p:nvSpPr>
          <p:spPr>
            <a:xfrm>
              <a:off x="5580112" y="2525755"/>
              <a:ext cx="1080120" cy="903245"/>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r>
                <a:rPr lang="es-PE" sz="1400" b="1" dirty="0" smtClean="0"/>
                <a:t>PATRON</a:t>
              </a:r>
            </a:p>
            <a:p>
              <a:pPr algn="ctr"/>
              <a:r>
                <a:rPr lang="es-PE" sz="1400" dirty="0" smtClean="0"/>
                <a:t>Supervisa</a:t>
              </a:r>
              <a:endParaRPr lang="es-PE" sz="1400" dirty="0"/>
            </a:p>
          </p:txBody>
        </p:sp>
        <p:sp>
          <p:nvSpPr>
            <p:cNvPr id="9" name="8 Rectángulo"/>
            <p:cNvSpPr/>
            <p:nvPr/>
          </p:nvSpPr>
          <p:spPr>
            <a:xfrm>
              <a:off x="3923928" y="4156606"/>
              <a:ext cx="1512168" cy="604542"/>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r>
                <a:rPr lang="es-PE" sz="1400" dirty="0" smtClean="0"/>
                <a:t>Encargado de producción</a:t>
              </a:r>
              <a:endParaRPr lang="es-PE" sz="1400" dirty="0"/>
            </a:p>
          </p:txBody>
        </p:sp>
        <p:sp>
          <p:nvSpPr>
            <p:cNvPr id="10" name="9 Rectángulo"/>
            <p:cNvSpPr/>
            <p:nvPr/>
          </p:nvSpPr>
          <p:spPr>
            <a:xfrm>
              <a:off x="5724128" y="4149080"/>
              <a:ext cx="1512168" cy="604542"/>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r>
                <a:rPr lang="es-PE" sz="1400" dirty="0" smtClean="0"/>
                <a:t>Representante comercial</a:t>
              </a:r>
              <a:endParaRPr lang="es-PE" sz="1400" dirty="0"/>
            </a:p>
          </p:txBody>
        </p:sp>
        <p:sp>
          <p:nvSpPr>
            <p:cNvPr id="11" name="10 Rectángulo"/>
            <p:cNvSpPr/>
            <p:nvPr/>
          </p:nvSpPr>
          <p:spPr>
            <a:xfrm>
              <a:off x="7452320" y="4149080"/>
              <a:ext cx="1512168" cy="604542"/>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r>
                <a:rPr lang="es-PE" sz="1400" dirty="0" smtClean="0"/>
                <a:t>Encargado de Finanzas</a:t>
              </a:r>
              <a:endParaRPr lang="es-PE" sz="1400" dirty="0"/>
            </a:p>
          </p:txBody>
        </p:sp>
        <p:sp>
          <p:nvSpPr>
            <p:cNvPr id="12" name="11 Rectángulo"/>
            <p:cNvSpPr/>
            <p:nvPr/>
          </p:nvSpPr>
          <p:spPr>
            <a:xfrm>
              <a:off x="3347864" y="5589240"/>
              <a:ext cx="1332148"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r>
                <a:rPr lang="es-PE" sz="1400" dirty="0" smtClean="0"/>
                <a:t>Operario</a:t>
              </a:r>
              <a:endParaRPr lang="es-PE" sz="1400" dirty="0"/>
            </a:p>
          </p:txBody>
        </p:sp>
        <p:sp>
          <p:nvSpPr>
            <p:cNvPr id="13" name="12 Rectángulo"/>
            <p:cNvSpPr/>
            <p:nvPr/>
          </p:nvSpPr>
          <p:spPr>
            <a:xfrm>
              <a:off x="4824028" y="5589240"/>
              <a:ext cx="1224136"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r>
                <a:rPr lang="es-PE" sz="1400" dirty="0" smtClean="0"/>
                <a:t>Operario</a:t>
              </a:r>
              <a:endParaRPr lang="es-PE" sz="1400" dirty="0"/>
            </a:p>
          </p:txBody>
        </p:sp>
        <p:cxnSp>
          <p:nvCxnSpPr>
            <p:cNvPr id="17" name="16 Conector recto"/>
            <p:cNvCxnSpPr>
              <a:stCxn id="8" idx="2"/>
            </p:cNvCxnSpPr>
            <p:nvPr/>
          </p:nvCxnSpPr>
          <p:spPr>
            <a:xfrm>
              <a:off x="6120172" y="3429000"/>
              <a:ext cx="0" cy="727606"/>
            </a:xfrm>
            <a:prstGeom prst="line">
              <a:avLst/>
            </a:prstGeom>
            <a:grpFill/>
          </p:spPr>
          <p:style>
            <a:lnRef idx="1">
              <a:schemeClr val="dk1"/>
            </a:lnRef>
            <a:fillRef idx="2">
              <a:schemeClr val="dk1"/>
            </a:fillRef>
            <a:effectRef idx="1">
              <a:schemeClr val="dk1"/>
            </a:effectRef>
            <a:fontRef idx="minor">
              <a:schemeClr val="dk1"/>
            </a:fontRef>
          </p:style>
        </p:cxnSp>
        <p:cxnSp>
          <p:nvCxnSpPr>
            <p:cNvPr id="19" name="18 Conector recto"/>
            <p:cNvCxnSpPr/>
            <p:nvPr/>
          </p:nvCxnSpPr>
          <p:spPr>
            <a:xfrm>
              <a:off x="4680012" y="3792803"/>
              <a:ext cx="3132348" cy="0"/>
            </a:xfrm>
            <a:prstGeom prst="line">
              <a:avLst/>
            </a:prstGeom>
            <a:grpFill/>
          </p:spPr>
          <p:style>
            <a:lnRef idx="1">
              <a:schemeClr val="dk1"/>
            </a:lnRef>
            <a:fillRef idx="2">
              <a:schemeClr val="dk1"/>
            </a:fillRef>
            <a:effectRef idx="1">
              <a:schemeClr val="dk1"/>
            </a:effectRef>
            <a:fontRef idx="minor">
              <a:schemeClr val="dk1"/>
            </a:fontRef>
          </p:style>
        </p:cxnSp>
        <p:cxnSp>
          <p:nvCxnSpPr>
            <p:cNvPr id="23" name="22 Conector recto"/>
            <p:cNvCxnSpPr/>
            <p:nvPr/>
          </p:nvCxnSpPr>
          <p:spPr>
            <a:xfrm>
              <a:off x="4680012" y="3792803"/>
              <a:ext cx="0" cy="356277"/>
            </a:xfrm>
            <a:prstGeom prst="line">
              <a:avLst/>
            </a:prstGeom>
            <a:grpFill/>
          </p:spPr>
          <p:style>
            <a:lnRef idx="1">
              <a:schemeClr val="dk1"/>
            </a:lnRef>
            <a:fillRef idx="2">
              <a:schemeClr val="dk1"/>
            </a:fillRef>
            <a:effectRef idx="1">
              <a:schemeClr val="dk1"/>
            </a:effectRef>
            <a:fontRef idx="minor">
              <a:schemeClr val="dk1"/>
            </a:fontRef>
          </p:style>
        </p:cxnSp>
        <p:cxnSp>
          <p:nvCxnSpPr>
            <p:cNvPr id="25" name="24 Conector recto"/>
            <p:cNvCxnSpPr/>
            <p:nvPr/>
          </p:nvCxnSpPr>
          <p:spPr>
            <a:xfrm>
              <a:off x="7812360" y="3792803"/>
              <a:ext cx="0" cy="356277"/>
            </a:xfrm>
            <a:prstGeom prst="line">
              <a:avLst/>
            </a:prstGeom>
            <a:grpFill/>
          </p:spPr>
          <p:style>
            <a:lnRef idx="1">
              <a:schemeClr val="dk1"/>
            </a:lnRef>
            <a:fillRef idx="2">
              <a:schemeClr val="dk1"/>
            </a:fillRef>
            <a:effectRef idx="1">
              <a:schemeClr val="dk1"/>
            </a:effectRef>
            <a:fontRef idx="minor">
              <a:schemeClr val="dk1"/>
            </a:fontRef>
          </p:style>
        </p:cxnSp>
        <p:cxnSp>
          <p:nvCxnSpPr>
            <p:cNvPr id="27" name="26 Conector recto"/>
            <p:cNvCxnSpPr>
              <a:stCxn id="9" idx="2"/>
            </p:cNvCxnSpPr>
            <p:nvPr/>
          </p:nvCxnSpPr>
          <p:spPr>
            <a:xfrm>
              <a:off x="4680012" y="4761148"/>
              <a:ext cx="0" cy="396044"/>
            </a:xfrm>
            <a:prstGeom prst="line">
              <a:avLst/>
            </a:prstGeom>
            <a:grpFill/>
          </p:spPr>
          <p:style>
            <a:lnRef idx="1">
              <a:schemeClr val="dk1"/>
            </a:lnRef>
            <a:fillRef idx="2">
              <a:schemeClr val="dk1"/>
            </a:fillRef>
            <a:effectRef idx="1">
              <a:schemeClr val="dk1"/>
            </a:effectRef>
            <a:fontRef idx="minor">
              <a:schemeClr val="dk1"/>
            </a:fontRef>
          </p:style>
        </p:cxnSp>
        <p:cxnSp>
          <p:nvCxnSpPr>
            <p:cNvPr id="29" name="28 Conector recto"/>
            <p:cNvCxnSpPr/>
            <p:nvPr/>
          </p:nvCxnSpPr>
          <p:spPr>
            <a:xfrm>
              <a:off x="3923928" y="5157192"/>
              <a:ext cx="1440160" cy="0"/>
            </a:xfrm>
            <a:prstGeom prst="line">
              <a:avLst/>
            </a:prstGeom>
            <a:grpFill/>
          </p:spPr>
          <p:style>
            <a:lnRef idx="1">
              <a:schemeClr val="dk1"/>
            </a:lnRef>
            <a:fillRef idx="2">
              <a:schemeClr val="dk1"/>
            </a:fillRef>
            <a:effectRef idx="1">
              <a:schemeClr val="dk1"/>
            </a:effectRef>
            <a:fontRef idx="minor">
              <a:schemeClr val="dk1"/>
            </a:fontRef>
          </p:style>
        </p:cxnSp>
        <p:cxnSp>
          <p:nvCxnSpPr>
            <p:cNvPr id="31" name="30 Conector recto"/>
            <p:cNvCxnSpPr/>
            <p:nvPr/>
          </p:nvCxnSpPr>
          <p:spPr>
            <a:xfrm>
              <a:off x="3923928" y="5157192"/>
              <a:ext cx="0" cy="432048"/>
            </a:xfrm>
            <a:prstGeom prst="line">
              <a:avLst/>
            </a:prstGeom>
            <a:grpFill/>
          </p:spPr>
          <p:style>
            <a:lnRef idx="1">
              <a:schemeClr val="dk1"/>
            </a:lnRef>
            <a:fillRef idx="2">
              <a:schemeClr val="dk1"/>
            </a:fillRef>
            <a:effectRef idx="1">
              <a:schemeClr val="dk1"/>
            </a:effectRef>
            <a:fontRef idx="minor">
              <a:schemeClr val="dk1"/>
            </a:fontRef>
          </p:style>
        </p:cxnSp>
        <p:cxnSp>
          <p:nvCxnSpPr>
            <p:cNvPr id="33" name="32 Conector recto"/>
            <p:cNvCxnSpPr/>
            <p:nvPr/>
          </p:nvCxnSpPr>
          <p:spPr>
            <a:xfrm>
              <a:off x="5364088" y="5157192"/>
              <a:ext cx="0" cy="432048"/>
            </a:xfrm>
            <a:prstGeom prst="line">
              <a:avLst/>
            </a:prstGeom>
            <a:grpFill/>
          </p:spPr>
          <p:style>
            <a:lnRef idx="1">
              <a:schemeClr val="dk1"/>
            </a:lnRef>
            <a:fillRef idx="2">
              <a:schemeClr val="dk1"/>
            </a:fillRef>
            <a:effectRef idx="1">
              <a:schemeClr val="dk1"/>
            </a:effectRef>
            <a:fontRef idx="minor">
              <a:schemeClr val="dk1"/>
            </a:fontRef>
          </p:style>
        </p:cxnSp>
      </p:grpSp>
    </p:spTree>
    <p:extLst>
      <p:ext uri="{BB962C8B-B14F-4D97-AF65-F5344CB8AC3E}">
        <p14:creationId xmlns:p14="http://schemas.microsoft.com/office/powerpoint/2010/main" val="356497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414086" y="1628800"/>
            <a:ext cx="8136903" cy="482453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342900" indent="-342900" algn="just">
              <a:buFont typeface="Wingdings" pitchFamily="2" charset="2"/>
              <a:buChar char="v"/>
            </a:pPr>
            <a:r>
              <a:rPr lang="es-PE" sz="2400" i="1" dirty="0">
                <a:solidFill>
                  <a:schemeClr val="accent4">
                    <a:lumMod val="50000"/>
                  </a:schemeClr>
                </a:solidFill>
                <a:latin typeface="Arial" pitchFamily="34" charset="0"/>
                <a:cs typeface="Arial" pitchFamily="34" charset="0"/>
              </a:rPr>
              <a:t>La especialización vertical casi nunca ocurre sin que se produzca también  la especialización horizontal y viceversa</a:t>
            </a:r>
            <a:r>
              <a:rPr lang="es-PE" sz="2400" i="1" dirty="0" smtClean="0">
                <a:solidFill>
                  <a:schemeClr val="accent4">
                    <a:lumMod val="50000"/>
                  </a:schemeClr>
                </a:solidFill>
                <a:latin typeface="Arial" pitchFamily="34" charset="0"/>
                <a:cs typeface="Arial" pitchFamily="34" charset="0"/>
              </a:rPr>
              <a:t>.</a:t>
            </a:r>
          </a:p>
          <a:p>
            <a:pPr algn="just"/>
            <a:endParaRPr lang="es-PE" sz="2400" i="1" dirty="0" smtClean="0">
              <a:solidFill>
                <a:schemeClr val="accent4">
                  <a:lumMod val="50000"/>
                </a:schemeClr>
              </a:solidFill>
              <a:latin typeface="Arial" pitchFamily="34" charset="0"/>
              <a:cs typeface="Arial" pitchFamily="34" charset="0"/>
            </a:endParaRPr>
          </a:p>
          <a:p>
            <a:pPr marL="342900" indent="-342900" algn="just">
              <a:buFont typeface="Wingdings" pitchFamily="2" charset="2"/>
              <a:buChar char="v"/>
            </a:pPr>
            <a:r>
              <a:rPr lang="es-PE" sz="2400" i="1" dirty="0" smtClean="0">
                <a:solidFill>
                  <a:schemeClr val="accent4">
                    <a:lumMod val="50000"/>
                  </a:schemeClr>
                </a:solidFill>
                <a:latin typeface="Arial" pitchFamily="34" charset="0"/>
                <a:cs typeface="Arial" pitchFamily="34" charset="0"/>
              </a:rPr>
              <a:t> </a:t>
            </a:r>
            <a:r>
              <a:rPr lang="es-PE" sz="2400" i="1" dirty="0">
                <a:solidFill>
                  <a:schemeClr val="accent4">
                    <a:lumMod val="50000"/>
                  </a:schemeClr>
                </a:solidFill>
                <a:latin typeface="Arial" pitchFamily="34" charset="0"/>
                <a:cs typeface="Arial" pitchFamily="34" charset="0"/>
              </a:rPr>
              <a:t>Las dos constituyen formas diferentes de división del </a:t>
            </a:r>
            <a:r>
              <a:rPr lang="es-PE" sz="2400" i="1" dirty="0" smtClean="0">
                <a:solidFill>
                  <a:schemeClr val="accent4">
                    <a:lumMod val="50000"/>
                  </a:schemeClr>
                </a:solidFill>
                <a:latin typeface="Arial" pitchFamily="34" charset="0"/>
                <a:cs typeface="Arial" pitchFamily="34" charset="0"/>
              </a:rPr>
              <a:t>trabajo.</a:t>
            </a:r>
          </a:p>
          <a:p>
            <a:pPr algn="just"/>
            <a:endParaRPr lang="es-PE" sz="2400" i="1" dirty="0" smtClean="0">
              <a:solidFill>
                <a:schemeClr val="accent4">
                  <a:lumMod val="50000"/>
                </a:schemeClr>
              </a:solidFill>
              <a:latin typeface="Arial" pitchFamily="34" charset="0"/>
              <a:cs typeface="Arial" pitchFamily="34" charset="0"/>
            </a:endParaRPr>
          </a:p>
          <a:p>
            <a:pPr marL="342900" indent="-342900" algn="just">
              <a:buFont typeface="Wingdings" pitchFamily="2" charset="2"/>
              <a:buChar char="v"/>
            </a:pPr>
            <a:r>
              <a:rPr lang="es-PE" sz="2400" i="1" dirty="0" smtClean="0">
                <a:solidFill>
                  <a:schemeClr val="accent4">
                    <a:lumMod val="50000"/>
                  </a:schemeClr>
                </a:solidFill>
                <a:latin typeface="Arial" pitchFamily="34" charset="0"/>
                <a:cs typeface="Arial" pitchFamily="34" charset="0"/>
              </a:rPr>
              <a:t> La </a:t>
            </a:r>
            <a:r>
              <a:rPr lang="es-PE" sz="2400" i="1" dirty="0">
                <a:solidFill>
                  <a:schemeClr val="accent4">
                    <a:lumMod val="50000"/>
                  </a:schemeClr>
                </a:solidFill>
                <a:latin typeface="Arial" pitchFamily="34" charset="0"/>
                <a:cs typeface="Arial" pitchFamily="34" charset="0"/>
              </a:rPr>
              <a:t>especialización vertical es una decisión de trabajo en términos de autoridad y </a:t>
            </a:r>
            <a:r>
              <a:rPr lang="es-PE" sz="2400" i="1" dirty="0" smtClean="0">
                <a:solidFill>
                  <a:schemeClr val="accent4">
                    <a:lumMod val="50000"/>
                  </a:schemeClr>
                </a:solidFill>
                <a:latin typeface="Arial" pitchFamily="34" charset="0"/>
                <a:cs typeface="Arial" pitchFamily="34" charset="0"/>
              </a:rPr>
              <a:t>responsabilidad.</a:t>
            </a:r>
          </a:p>
          <a:p>
            <a:pPr algn="just"/>
            <a:endParaRPr lang="es-PE" sz="2400" i="1" dirty="0" smtClean="0">
              <a:solidFill>
                <a:schemeClr val="accent4">
                  <a:lumMod val="50000"/>
                </a:schemeClr>
              </a:solidFill>
              <a:latin typeface="Arial" pitchFamily="34" charset="0"/>
              <a:cs typeface="Arial" pitchFamily="34" charset="0"/>
            </a:endParaRPr>
          </a:p>
          <a:p>
            <a:pPr marL="342900" indent="-342900" algn="just">
              <a:buFont typeface="Wingdings" pitchFamily="2" charset="2"/>
              <a:buChar char="v"/>
            </a:pPr>
            <a:r>
              <a:rPr lang="es-PE" sz="2400" i="1" dirty="0" smtClean="0">
                <a:solidFill>
                  <a:schemeClr val="accent4">
                    <a:lumMod val="50000"/>
                  </a:schemeClr>
                </a:solidFill>
                <a:latin typeface="Arial" pitchFamily="34" charset="0"/>
                <a:cs typeface="Arial" pitchFamily="34" charset="0"/>
              </a:rPr>
              <a:t> La </a:t>
            </a:r>
            <a:r>
              <a:rPr lang="es-PE" sz="2400" i="1" dirty="0">
                <a:solidFill>
                  <a:schemeClr val="accent4">
                    <a:lumMod val="50000"/>
                  </a:schemeClr>
                </a:solidFill>
                <a:latin typeface="Arial" pitchFamily="34" charset="0"/>
                <a:cs typeface="Arial" pitchFamily="34" charset="0"/>
              </a:rPr>
              <a:t>departamentalización horizontal es una división del trabajo en términos </a:t>
            </a:r>
            <a:r>
              <a:rPr lang="es-PE" sz="2400" i="1" dirty="0" smtClean="0">
                <a:solidFill>
                  <a:schemeClr val="accent4">
                    <a:lumMod val="50000"/>
                  </a:schemeClr>
                </a:solidFill>
                <a:latin typeface="Arial" pitchFamily="34" charset="0"/>
                <a:cs typeface="Arial" pitchFamily="34" charset="0"/>
              </a:rPr>
              <a:t>de </a:t>
            </a:r>
            <a:r>
              <a:rPr lang="es-PE" sz="2400" i="1" dirty="0">
                <a:solidFill>
                  <a:schemeClr val="accent4">
                    <a:lumMod val="50000"/>
                  </a:schemeClr>
                </a:solidFill>
                <a:latin typeface="Arial" pitchFamily="34" charset="0"/>
                <a:cs typeface="Arial" pitchFamily="34" charset="0"/>
              </a:rPr>
              <a:t>diferenciación entre los diversos tipos de tareas  ejecutados por los órganos.</a:t>
            </a:r>
            <a:endParaRPr lang="es-PE" sz="2400" dirty="0">
              <a:solidFill>
                <a:schemeClr val="accent4">
                  <a:lumMod val="50000"/>
                </a:schemeClr>
              </a:solidFill>
              <a:latin typeface="Arial" pitchFamily="34" charset="0"/>
              <a:cs typeface="Arial" pitchFamily="34" charset="0"/>
            </a:endParaRPr>
          </a:p>
        </p:txBody>
      </p:sp>
      <p:sp>
        <p:nvSpPr>
          <p:cNvPr id="9" name="1 Título"/>
          <p:cNvSpPr>
            <a:spLocks noGrp="1"/>
          </p:cNvSpPr>
          <p:nvPr>
            <p:ph type="title"/>
          </p:nvPr>
        </p:nvSpPr>
        <p:spPr>
          <a:xfrm>
            <a:off x="539552" y="485800"/>
            <a:ext cx="8229600" cy="1431032"/>
          </a:xfrm>
        </p:spPr>
        <p:txBody>
          <a:bodyPr>
            <a:normAutofit fontScale="90000"/>
          </a:bodyPr>
          <a:lstStyle/>
          <a:p>
            <a:pPr algn="ctr"/>
            <a:r>
              <a:rPr lang="es-PE" sz="3600" b="1" u="sng" dirty="0">
                <a:solidFill>
                  <a:schemeClr val="accent4">
                    <a:lumMod val="50000"/>
                  </a:schemeClr>
                </a:solidFill>
                <a:effectLst>
                  <a:outerShdw blurRad="38100" dist="38100" dir="2700000" algn="tl">
                    <a:srgbClr val="000000">
                      <a:alpha val="43137"/>
                    </a:srgbClr>
                  </a:outerShdw>
                </a:effectLst>
              </a:rPr>
              <a:t>CONCEPTO DE </a:t>
            </a:r>
            <a:r>
              <a:rPr lang="es-PE" sz="3600" b="1" u="sng" dirty="0" smtClean="0">
                <a:solidFill>
                  <a:schemeClr val="accent4">
                    <a:lumMod val="50000"/>
                  </a:schemeClr>
                </a:solidFill>
                <a:effectLst>
                  <a:outerShdw blurRad="38100" dist="38100" dir="2700000" algn="tl">
                    <a:srgbClr val="000000">
                      <a:alpha val="43137"/>
                    </a:srgbClr>
                  </a:outerShdw>
                </a:effectLst>
              </a:rPr>
              <a:t>DEPARTAMENTALIZACIÓN</a:t>
            </a:r>
            <a:r>
              <a:rPr lang="es-PE" sz="3600" u="sng" dirty="0">
                <a:solidFill>
                  <a:schemeClr val="accent4">
                    <a:lumMod val="50000"/>
                  </a:schemeClr>
                </a:solidFill>
                <a:effectLst>
                  <a:outerShdw blurRad="38100" dist="38100" dir="2700000" algn="tl">
                    <a:srgbClr val="000000">
                      <a:alpha val="43137"/>
                    </a:srgbClr>
                  </a:outerShdw>
                </a:effectLst>
              </a:rPr>
              <a:t/>
            </a:r>
            <a:br>
              <a:rPr lang="es-PE" sz="3600" u="sng" dirty="0">
                <a:solidFill>
                  <a:schemeClr val="accent4">
                    <a:lumMod val="50000"/>
                  </a:schemeClr>
                </a:solidFill>
                <a:effectLst>
                  <a:outerShdw blurRad="38100" dist="38100" dir="2700000" algn="tl">
                    <a:srgbClr val="000000">
                      <a:alpha val="43137"/>
                    </a:srgbClr>
                  </a:outerShdw>
                </a:effectLst>
              </a:rPr>
            </a:br>
            <a:endParaRPr lang="es-PE" sz="3600" u="sng" dirty="0">
              <a:solidFill>
                <a:schemeClr val="accent4">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0463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836712"/>
            <a:ext cx="8424936" cy="1143000"/>
          </a:xfrm>
        </p:spPr>
        <p:txBody>
          <a:bodyPr>
            <a:noAutofit/>
          </a:bodyPr>
          <a:lstStyle/>
          <a:p>
            <a:r>
              <a:rPr lang="es-PE" sz="4000" b="1" u="sng" dirty="0">
                <a:solidFill>
                  <a:schemeClr val="accent4">
                    <a:lumMod val="50000"/>
                  </a:schemeClr>
                </a:solidFill>
              </a:rPr>
              <a:t>TIPOS DE LA </a:t>
            </a:r>
            <a:r>
              <a:rPr lang="es-PE" sz="4000" b="1" u="sng" dirty="0" smtClean="0">
                <a:solidFill>
                  <a:schemeClr val="accent4">
                    <a:lumMod val="50000"/>
                  </a:schemeClr>
                </a:solidFill>
              </a:rPr>
              <a:t>DEPARTAMENTALIZACIÓN</a:t>
            </a:r>
            <a:r>
              <a:rPr lang="es-PE" sz="4000" b="1" u="sng" dirty="0">
                <a:solidFill>
                  <a:schemeClr val="accent4">
                    <a:lumMod val="50000"/>
                  </a:schemeClr>
                </a:solidFill>
              </a:rPr>
              <a:t>.</a:t>
            </a:r>
            <a:r>
              <a:rPr lang="es-PE" sz="4000" u="sng" dirty="0">
                <a:solidFill>
                  <a:schemeClr val="accent4">
                    <a:lumMod val="50000"/>
                  </a:schemeClr>
                </a:solidFill>
              </a:rPr>
              <a:t/>
            </a:r>
            <a:br>
              <a:rPr lang="es-PE" sz="4000" u="sng" dirty="0">
                <a:solidFill>
                  <a:schemeClr val="accent4">
                    <a:lumMod val="50000"/>
                  </a:schemeClr>
                </a:solidFill>
              </a:rPr>
            </a:br>
            <a:endParaRPr lang="es-PE" sz="4000" u="sng" dirty="0">
              <a:solidFill>
                <a:schemeClr val="accent4">
                  <a:lumMod val="50000"/>
                </a:schemeClr>
              </a:solidFill>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65324150"/>
              </p:ext>
            </p:extLst>
          </p:nvPr>
        </p:nvGraphicFramePr>
        <p:xfrm>
          <a:off x="467544" y="1988840"/>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6837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917848"/>
            <a:ext cx="8435280" cy="1143000"/>
          </a:xfrm>
        </p:spPr>
        <p:txBody>
          <a:bodyPr>
            <a:noAutofit/>
          </a:bodyPr>
          <a:lstStyle/>
          <a:p>
            <a:r>
              <a:rPr lang="es-PE" sz="4000" b="1" u="sng" dirty="0" smtClean="0">
                <a:solidFill>
                  <a:schemeClr val="accent4">
                    <a:lumMod val="50000"/>
                  </a:schemeClr>
                </a:solidFill>
              </a:rPr>
              <a:t> TIPOS </a:t>
            </a:r>
            <a:r>
              <a:rPr lang="es-PE" sz="4000" b="1" u="sng" dirty="0">
                <a:solidFill>
                  <a:schemeClr val="accent4">
                    <a:lumMod val="50000"/>
                  </a:schemeClr>
                </a:solidFill>
              </a:rPr>
              <a:t>DE LA </a:t>
            </a:r>
            <a:r>
              <a:rPr lang="es-PE" sz="4000" b="1" u="sng" dirty="0" smtClean="0">
                <a:solidFill>
                  <a:schemeClr val="accent4">
                    <a:lumMod val="50000"/>
                  </a:schemeClr>
                </a:solidFill>
              </a:rPr>
              <a:t>DEPARTAMENTALIZACIÓN</a:t>
            </a:r>
            <a:r>
              <a:rPr lang="es-PE" sz="4000" b="1" u="sng" dirty="0">
                <a:solidFill>
                  <a:schemeClr val="accent4">
                    <a:lumMod val="50000"/>
                  </a:schemeClr>
                </a:solidFill>
              </a:rPr>
              <a:t>.</a:t>
            </a:r>
            <a:r>
              <a:rPr lang="es-PE" sz="4000" u="sng" dirty="0">
                <a:solidFill>
                  <a:schemeClr val="accent4">
                    <a:lumMod val="50000"/>
                  </a:schemeClr>
                </a:solidFill>
              </a:rPr>
              <a:t/>
            </a:r>
            <a:br>
              <a:rPr lang="es-PE" sz="4000" u="sng" dirty="0">
                <a:solidFill>
                  <a:schemeClr val="accent4">
                    <a:lumMod val="50000"/>
                  </a:schemeClr>
                </a:solidFill>
              </a:rPr>
            </a:br>
            <a:endParaRPr lang="es-PE" sz="4000" u="sng" dirty="0">
              <a:solidFill>
                <a:schemeClr val="accent4">
                  <a:lumMod val="50000"/>
                </a:schemeClr>
              </a:solidFill>
            </a:endParaRPr>
          </a:p>
        </p:txBody>
      </p:sp>
      <p:sp>
        <p:nvSpPr>
          <p:cNvPr id="3" name="2 Marcador de contenido"/>
          <p:cNvSpPr>
            <a:spLocks noGrp="1"/>
          </p:cNvSpPr>
          <p:nvPr>
            <p:ph idx="1"/>
          </p:nvPr>
        </p:nvSpPr>
        <p:spPr/>
        <p:txBody>
          <a:bodyPr/>
          <a:lstStyle/>
          <a:p>
            <a:r>
              <a:rPr lang="es-PE" dirty="0"/>
              <a:t>L</a:t>
            </a:r>
            <a:r>
              <a:rPr lang="es-PE" dirty="0" smtClean="0"/>
              <a:t>os </a:t>
            </a:r>
            <a:r>
              <a:rPr lang="es-PE" dirty="0"/>
              <a:t>principales tipos </a:t>
            </a:r>
            <a:r>
              <a:rPr lang="es-PE" dirty="0" smtClean="0"/>
              <a:t> de departamentalización  </a:t>
            </a:r>
            <a:r>
              <a:rPr lang="es-PE" dirty="0"/>
              <a:t>son</a:t>
            </a:r>
            <a:r>
              <a:rPr lang="es-PE" dirty="0" smtClean="0"/>
              <a:t>:</a:t>
            </a:r>
          </a:p>
          <a:p>
            <a:pPr marL="0" indent="0">
              <a:buNone/>
            </a:pPr>
            <a:endParaRPr lang="es-PE" dirty="0"/>
          </a:p>
          <a:p>
            <a:pPr marL="0" indent="0">
              <a:buNone/>
            </a:pPr>
            <a:endParaRPr lang="es-PE" dirty="0"/>
          </a:p>
        </p:txBody>
      </p:sp>
      <p:graphicFrame>
        <p:nvGraphicFramePr>
          <p:cNvPr id="8" name="7 Diagrama"/>
          <p:cNvGraphicFramePr/>
          <p:nvPr>
            <p:extLst>
              <p:ext uri="{D42A27DB-BD31-4B8C-83A1-F6EECF244321}">
                <p14:modId xmlns:p14="http://schemas.microsoft.com/office/powerpoint/2010/main" val="3671738335"/>
              </p:ext>
            </p:extLst>
          </p:nvPr>
        </p:nvGraphicFramePr>
        <p:xfrm>
          <a:off x="539552" y="2492896"/>
          <a:ext cx="820891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3280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611560" y="620688"/>
            <a:ext cx="8229600" cy="1730456"/>
          </a:xfrm>
        </p:spPr>
        <p:txBody>
          <a:bodyPr>
            <a:normAutofit/>
          </a:bodyPr>
          <a:lstStyle/>
          <a:p>
            <a:pPr algn="ctr"/>
            <a:r>
              <a:rPr lang="es-PE" sz="3600" b="1" u="sng" dirty="0" smtClean="0">
                <a:solidFill>
                  <a:schemeClr val="tx1"/>
                </a:solidFill>
              </a:rPr>
              <a:t>DEPARTAMENTALIZACIÓN POR FUNCIONES</a:t>
            </a:r>
            <a:r>
              <a:rPr lang="es-PE" sz="3600" u="sng" dirty="0">
                <a:solidFill>
                  <a:schemeClr val="tx1"/>
                </a:solidFill>
              </a:rPr>
              <a:t/>
            </a:r>
            <a:br>
              <a:rPr lang="es-PE" sz="3600" u="sng" dirty="0">
                <a:solidFill>
                  <a:schemeClr val="tx1"/>
                </a:solidFill>
              </a:rPr>
            </a:br>
            <a:endParaRPr lang="es-PE" sz="3600" u="sng" dirty="0">
              <a:solidFill>
                <a:schemeClr val="tx1"/>
              </a:solidFill>
            </a:endParaRPr>
          </a:p>
        </p:txBody>
      </p:sp>
      <p:sp>
        <p:nvSpPr>
          <p:cNvPr id="3" name="2 Marcador de contenido"/>
          <p:cNvSpPr>
            <a:spLocks noGrp="1"/>
          </p:cNvSpPr>
          <p:nvPr>
            <p:ph idx="1"/>
          </p:nvPr>
        </p:nvSpPr>
        <p:spPr>
          <a:xfrm>
            <a:off x="467544" y="2564904"/>
            <a:ext cx="8229600" cy="2736304"/>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s-PE" sz="2800" dirty="0" smtClean="0"/>
              <a:t>También </a:t>
            </a:r>
            <a:r>
              <a:rPr lang="es-PE" sz="2800" dirty="0"/>
              <a:t>denominada </a:t>
            </a:r>
            <a:r>
              <a:rPr lang="es-PE" sz="2800" b="1" i="1" dirty="0"/>
              <a:t>departamentalización funcional</a:t>
            </a:r>
            <a:r>
              <a:rPr lang="es-PE" sz="2800" i="1" dirty="0"/>
              <a:t>;</a:t>
            </a:r>
            <a:r>
              <a:rPr lang="es-PE" sz="2800" dirty="0"/>
              <a:t> consiste en  la agrupación de las actividades y tareas de acuerdo con las funciones principales dentro de la </a:t>
            </a:r>
            <a:r>
              <a:rPr lang="es-PE" sz="2800" dirty="0" smtClean="0"/>
              <a:t>empresa.</a:t>
            </a:r>
          </a:p>
          <a:p>
            <a:pPr marL="0" indent="0" algn="ctr">
              <a:buNone/>
            </a:pPr>
            <a:endParaRPr lang="es-PE" sz="2800" dirty="0" smtClean="0"/>
          </a:p>
          <a:p>
            <a:pPr marL="0" indent="0" algn="ctr">
              <a:buNone/>
            </a:pPr>
            <a:r>
              <a:rPr lang="es-PE" sz="2800" dirty="0"/>
              <a:t> </a:t>
            </a:r>
          </a:p>
          <a:p>
            <a:pPr algn="ctr">
              <a:buFont typeface="Wingdings" pitchFamily="2" charset="2"/>
              <a:buChar char="Ø"/>
            </a:pPr>
            <a:endParaRPr lang="es-PE" sz="2800" dirty="0" smtClean="0">
              <a:solidFill>
                <a:schemeClr val="accent4">
                  <a:lumMod val="75000"/>
                </a:schemeClr>
              </a:solidFill>
            </a:endParaRPr>
          </a:p>
        </p:txBody>
      </p:sp>
    </p:spTree>
    <p:extLst>
      <p:ext uri="{BB962C8B-B14F-4D97-AF65-F5344CB8AC3E}">
        <p14:creationId xmlns:p14="http://schemas.microsoft.com/office/powerpoint/2010/main" val="58923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fontScale="90000"/>
          </a:bodyPr>
          <a:lstStyle/>
          <a:p>
            <a:pPr algn="ctr"/>
            <a:r>
              <a:rPr lang="es-PE" sz="3600" b="1" u="sng" dirty="0" smtClean="0">
                <a:solidFill>
                  <a:schemeClr val="tx1"/>
                </a:solidFill>
              </a:rPr>
              <a:t>DEPARTAMENTALIZACIÓN POR FUNCIONES</a:t>
            </a:r>
            <a:r>
              <a:rPr lang="es-PE" sz="3600" u="sng" dirty="0">
                <a:solidFill>
                  <a:schemeClr val="tx1"/>
                </a:solidFill>
              </a:rPr>
              <a:t/>
            </a:r>
            <a:br>
              <a:rPr lang="es-PE" sz="3600" u="sng" dirty="0">
                <a:solidFill>
                  <a:schemeClr val="tx1"/>
                </a:solidFill>
              </a:rPr>
            </a:br>
            <a:endParaRPr lang="es-PE" sz="3600" u="sng" dirty="0">
              <a:solidFill>
                <a:schemeClr val="tx1"/>
              </a:solidFill>
            </a:endParaRPr>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512724214"/>
              </p:ext>
            </p:extLst>
          </p:nvPr>
        </p:nvGraphicFramePr>
        <p:xfrm>
          <a:off x="395536" y="1988840"/>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2 Marcador de contenido"/>
          <p:cNvSpPr txBox="1">
            <a:spLocks/>
          </p:cNvSpPr>
          <p:nvPr/>
        </p:nvSpPr>
        <p:spPr>
          <a:xfrm>
            <a:off x="457200" y="1498695"/>
            <a:ext cx="8229600" cy="485408"/>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s-PE" dirty="0" smtClean="0"/>
              <a:t>Funciones fundamentales.</a:t>
            </a:r>
            <a:endParaRPr lang="es-PE" dirty="0"/>
          </a:p>
        </p:txBody>
      </p:sp>
    </p:spTree>
    <p:extLst>
      <p:ext uri="{BB962C8B-B14F-4D97-AF65-F5344CB8AC3E}">
        <p14:creationId xmlns:p14="http://schemas.microsoft.com/office/powerpoint/2010/main" val="23914447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727568"/>
            <a:ext cx="8229600" cy="2933680"/>
          </a:xfrm>
        </p:spPr>
        <p:style>
          <a:lnRef idx="1">
            <a:schemeClr val="accent5"/>
          </a:lnRef>
          <a:fillRef idx="2">
            <a:schemeClr val="accent5"/>
          </a:fillRef>
          <a:effectRef idx="1">
            <a:schemeClr val="accent5"/>
          </a:effectRef>
          <a:fontRef idx="minor">
            <a:schemeClr val="dk1"/>
          </a:fontRef>
        </p:style>
        <p:txBody>
          <a:bodyPr/>
          <a:lstStyle/>
          <a:p>
            <a:pPr algn="just"/>
            <a:r>
              <a:rPr lang="es-PE" dirty="0" smtClean="0"/>
              <a:t>La división de trabajo hace que la organización se departamentelice de acuerdo con el criterio  de </a:t>
            </a:r>
            <a:r>
              <a:rPr lang="es-PE" b="1" dirty="0" smtClean="0">
                <a:solidFill>
                  <a:schemeClr val="tx1"/>
                </a:solidFill>
              </a:rPr>
              <a:t>similitud de funciones,</a:t>
            </a:r>
            <a:r>
              <a:rPr lang="es-PE" dirty="0" smtClean="0"/>
              <a:t> en actividades agrupadas e identificadas por la misma clasificación  funcional, como producción, ventas y finanzas.</a:t>
            </a:r>
            <a:endParaRPr lang="es-PE" dirty="0"/>
          </a:p>
        </p:txBody>
      </p:sp>
      <p:sp>
        <p:nvSpPr>
          <p:cNvPr id="4" name="1 Título"/>
          <p:cNvSpPr>
            <a:spLocks noGrp="1"/>
          </p:cNvSpPr>
          <p:nvPr>
            <p:ph type="title"/>
          </p:nvPr>
        </p:nvSpPr>
        <p:spPr>
          <a:xfrm>
            <a:off x="467544" y="980728"/>
            <a:ext cx="8229600" cy="1440160"/>
          </a:xfrm>
        </p:spPr>
        <p:txBody>
          <a:bodyPr>
            <a:normAutofit fontScale="90000"/>
          </a:bodyPr>
          <a:lstStyle/>
          <a:p>
            <a:pPr algn="ctr"/>
            <a:r>
              <a:rPr lang="es-PE" sz="3600" b="1" u="sng" dirty="0" smtClean="0">
                <a:solidFill>
                  <a:schemeClr val="tx1"/>
                </a:solidFill>
              </a:rPr>
              <a:t>DEPARTAMENTALIZACIÓN POR FUNCIONES</a:t>
            </a:r>
            <a:r>
              <a:rPr lang="es-PE" sz="3600" u="sng" dirty="0">
                <a:solidFill>
                  <a:schemeClr val="tx1"/>
                </a:solidFill>
              </a:rPr>
              <a:t/>
            </a:r>
            <a:br>
              <a:rPr lang="es-PE" sz="3600" u="sng" dirty="0">
                <a:solidFill>
                  <a:schemeClr val="tx1"/>
                </a:solidFill>
              </a:rPr>
            </a:br>
            <a:endParaRPr lang="es-PE" sz="3600" u="sng" dirty="0">
              <a:solidFill>
                <a:schemeClr val="tx1"/>
              </a:solidFill>
            </a:endParaRPr>
          </a:p>
        </p:txBody>
      </p:sp>
    </p:spTree>
    <p:extLst>
      <p:ext uri="{BB962C8B-B14F-4D97-AF65-F5344CB8AC3E}">
        <p14:creationId xmlns:p14="http://schemas.microsoft.com/office/powerpoint/2010/main" val="1237567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1061864"/>
            <a:ext cx="8229600" cy="1143000"/>
          </a:xfrm>
        </p:spPr>
        <p:txBody>
          <a:bodyPr>
            <a:normAutofit fontScale="90000"/>
          </a:bodyPr>
          <a:lstStyle/>
          <a:p>
            <a:pPr algn="ctr"/>
            <a:r>
              <a:rPr lang="es-PE" sz="3600" b="1" u="sng" dirty="0" smtClean="0">
                <a:solidFill>
                  <a:schemeClr val="tx1"/>
                </a:solidFill>
              </a:rPr>
              <a:t>DEPARTAMENTALIZACIÓN POR FUNCIONES</a:t>
            </a:r>
            <a:r>
              <a:rPr lang="es-PE" sz="3600" u="sng" dirty="0">
                <a:solidFill>
                  <a:schemeClr val="tx1"/>
                </a:solidFill>
              </a:rPr>
              <a:t/>
            </a:r>
            <a:br>
              <a:rPr lang="es-PE" sz="3600" u="sng" dirty="0">
                <a:solidFill>
                  <a:schemeClr val="tx1"/>
                </a:solidFill>
              </a:rPr>
            </a:br>
            <a:endParaRPr lang="es-PE" sz="3600" u="sng" dirty="0">
              <a:solidFill>
                <a:schemeClr val="tx1"/>
              </a:solidFill>
            </a:endParaRPr>
          </a:p>
        </p:txBody>
      </p:sp>
      <p:sp>
        <p:nvSpPr>
          <p:cNvPr id="5" name="4 Marcador de contenido"/>
          <p:cNvSpPr>
            <a:spLocks noGrp="1"/>
          </p:cNvSpPr>
          <p:nvPr>
            <p:ph idx="1"/>
          </p:nvPr>
        </p:nvSpPr>
        <p:spPr/>
        <p:txBody>
          <a:bodyPr/>
          <a:lstStyle/>
          <a:p>
            <a:r>
              <a:rPr lang="es-PE" i="1" baseline="30000" dirty="0" smtClean="0"/>
              <a:t>Departamentalización </a:t>
            </a:r>
            <a:r>
              <a:rPr lang="es-PE" i="1" baseline="30000" dirty="0"/>
              <a:t>funcional</a:t>
            </a:r>
            <a:endParaRPr lang="es-PE" dirty="0"/>
          </a:p>
          <a:p>
            <a:pPr marL="0" indent="0">
              <a:buNone/>
            </a:pPr>
            <a:endParaRPr lang="es-PE" dirty="0"/>
          </a:p>
        </p:txBody>
      </p:sp>
      <p:grpSp>
        <p:nvGrpSpPr>
          <p:cNvPr id="18" name="17 Grupo"/>
          <p:cNvGrpSpPr/>
          <p:nvPr/>
        </p:nvGrpSpPr>
        <p:grpSpPr>
          <a:xfrm>
            <a:off x="1367644" y="2924944"/>
            <a:ext cx="6336704" cy="2448272"/>
            <a:chOff x="1403648" y="2492896"/>
            <a:chExt cx="6336704" cy="2448272"/>
          </a:xfrm>
        </p:grpSpPr>
        <p:sp>
          <p:nvSpPr>
            <p:cNvPr id="6" name="5 Rectángulo"/>
            <p:cNvSpPr/>
            <p:nvPr/>
          </p:nvSpPr>
          <p:spPr>
            <a:xfrm>
              <a:off x="3635896" y="2492896"/>
              <a:ext cx="1800200" cy="792088"/>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PE" b="1" dirty="0" smtClean="0"/>
                <a:t>DIRECCION</a:t>
              </a:r>
              <a:endParaRPr lang="es-PE" b="1" dirty="0"/>
            </a:p>
          </p:txBody>
        </p:sp>
        <p:sp>
          <p:nvSpPr>
            <p:cNvPr id="8" name="7 Rectángulo"/>
            <p:cNvSpPr/>
            <p:nvPr/>
          </p:nvSpPr>
          <p:spPr>
            <a:xfrm>
              <a:off x="5940152" y="4149080"/>
              <a:ext cx="1800200" cy="792088"/>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PE" sz="1400" b="1" dirty="0" smtClean="0"/>
                <a:t>DEPARTAMENTO DE FINANZAS</a:t>
              </a:r>
              <a:endParaRPr lang="es-PE" sz="1400" b="1" dirty="0"/>
            </a:p>
          </p:txBody>
        </p:sp>
        <p:sp>
          <p:nvSpPr>
            <p:cNvPr id="9" name="8 Rectángulo"/>
            <p:cNvSpPr/>
            <p:nvPr/>
          </p:nvSpPr>
          <p:spPr>
            <a:xfrm>
              <a:off x="3788296" y="4149080"/>
              <a:ext cx="1800200" cy="792088"/>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PE" sz="1400" b="1" dirty="0" smtClean="0"/>
                <a:t>DEPARTAMENTO DE VENTAS</a:t>
              </a:r>
              <a:endParaRPr lang="es-PE" sz="1400" b="1" dirty="0"/>
            </a:p>
          </p:txBody>
        </p:sp>
        <p:sp>
          <p:nvSpPr>
            <p:cNvPr id="10" name="9 Rectángulo"/>
            <p:cNvSpPr/>
            <p:nvPr/>
          </p:nvSpPr>
          <p:spPr>
            <a:xfrm>
              <a:off x="1403648" y="4149080"/>
              <a:ext cx="1800200" cy="792088"/>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s-PE" sz="1400" b="1" dirty="0" smtClean="0"/>
                <a:t>DEPARTAMENTO DE PRODUCCION</a:t>
              </a:r>
              <a:endParaRPr lang="es-PE" sz="1400" b="1" dirty="0"/>
            </a:p>
          </p:txBody>
        </p:sp>
        <p:cxnSp>
          <p:nvCxnSpPr>
            <p:cNvPr id="11" name="10 Conector recto"/>
            <p:cNvCxnSpPr>
              <a:stCxn id="6" idx="2"/>
            </p:cNvCxnSpPr>
            <p:nvPr/>
          </p:nvCxnSpPr>
          <p:spPr>
            <a:xfrm>
              <a:off x="4535996" y="3284984"/>
              <a:ext cx="0" cy="864096"/>
            </a:xfrm>
            <a:prstGeom prst="line">
              <a:avLst/>
            </a:prstGeom>
          </p:spPr>
          <p:style>
            <a:lnRef idx="1">
              <a:schemeClr val="dk1"/>
            </a:lnRef>
            <a:fillRef idx="2">
              <a:schemeClr val="dk1"/>
            </a:fillRef>
            <a:effectRef idx="1">
              <a:schemeClr val="dk1"/>
            </a:effectRef>
            <a:fontRef idx="minor">
              <a:schemeClr val="dk1"/>
            </a:fontRef>
          </p:style>
        </p:cxnSp>
        <p:cxnSp>
          <p:nvCxnSpPr>
            <p:cNvPr id="13" name="12 Conector recto"/>
            <p:cNvCxnSpPr/>
            <p:nvPr/>
          </p:nvCxnSpPr>
          <p:spPr>
            <a:xfrm>
              <a:off x="2123728" y="3573016"/>
              <a:ext cx="4716524" cy="0"/>
            </a:xfrm>
            <a:prstGeom prst="line">
              <a:avLst/>
            </a:prstGeom>
          </p:spPr>
          <p:style>
            <a:lnRef idx="1">
              <a:schemeClr val="dk1"/>
            </a:lnRef>
            <a:fillRef idx="2">
              <a:schemeClr val="dk1"/>
            </a:fillRef>
            <a:effectRef idx="1">
              <a:schemeClr val="dk1"/>
            </a:effectRef>
            <a:fontRef idx="minor">
              <a:schemeClr val="dk1"/>
            </a:fontRef>
          </p:style>
        </p:cxnSp>
        <p:cxnSp>
          <p:nvCxnSpPr>
            <p:cNvPr id="15" name="14 Conector recto"/>
            <p:cNvCxnSpPr/>
            <p:nvPr/>
          </p:nvCxnSpPr>
          <p:spPr>
            <a:xfrm>
              <a:off x="2123728" y="3573016"/>
              <a:ext cx="0" cy="576064"/>
            </a:xfrm>
            <a:prstGeom prst="line">
              <a:avLst/>
            </a:prstGeom>
          </p:spPr>
          <p:style>
            <a:lnRef idx="1">
              <a:schemeClr val="dk1"/>
            </a:lnRef>
            <a:fillRef idx="2">
              <a:schemeClr val="dk1"/>
            </a:fillRef>
            <a:effectRef idx="1">
              <a:schemeClr val="dk1"/>
            </a:effectRef>
            <a:fontRef idx="minor">
              <a:schemeClr val="dk1"/>
            </a:fontRef>
          </p:style>
        </p:cxnSp>
        <p:cxnSp>
          <p:nvCxnSpPr>
            <p:cNvPr id="17" name="16 Conector recto"/>
            <p:cNvCxnSpPr>
              <a:endCxn id="8" idx="0"/>
            </p:cNvCxnSpPr>
            <p:nvPr/>
          </p:nvCxnSpPr>
          <p:spPr>
            <a:xfrm>
              <a:off x="6840252" y="3573016"/>
              <a:ext cx="0" cy="576064"/>
            </a:xfrm>
            <a:prstGeom prst="line">
              <a:avLst/>
            </a:prstGeom>
          </p:spPr>
          <p:style>
            <a:lnRef idx="1">
              <a:schemeClr val="dk1"/>
            </a:lnRef>
            <a:fillRef idx="2">
              <a:schemeClr val="dk1"/>
            </a:fillRef>
            <a:effectRef idx="1">
              <a:schemeClr val="dk1"/>
            </a:effectRef>
            <a:fontRef idx="minor">
              <a:schemeClr val="dk1"/>
            </a:fontRef>
          </p:style>
        </p:cxnSp>
      </p:grpSp>
    </p:spTree>
    <p:extLst>
      <p:ext uri="{BB962C8B-B14F-4D97-AF65-F5344CB8AC3E}">
        <p14:creationId xmlns:p14="http://schemas.microsoft.com/office/powerpoint/2010/main" val="649452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1196752"/>
            <a:ext cx="8712968" cy="468052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s-PE" sz="4800" u="sng" dirty="0">
                <a:solidFill>
                  <a:schemeClr val="accent4">
                    <a:lumMod val="50000"/>
                  </a:schemeClr>
                </a:solidFill>
                <a:effectLst/>
                <a:latin typeface="Eras Bold ITC" pitchFamily="34" charset="0"/>
              </a:rPr>
              <a:t>IMPLICACIONES </a:t>
            </a:r>
            <a:r>
              <a:rPr lang="es-PE" sz="4800" u="sng" dirty="0" smtClean="0">
                <a:solidFill>
                  <a:schemeClr val="accent4">
                    <a:lumMod val="50000"/>
                  </a:schemeClr>
                </a:solidFill>
                <a:effectLst/>
                <a:latin typeface="Eras Bold ITC" pitchFamily="34" charset="0"/>
              </a:rPr>
              <a:t/>
            </a:r>
            <a:br>
              <a:rPr lang="es-PE" sz="4800" u="sng" dirty="0" smtClean="0">
                <a:solidFill>
                  <a:schemeClr val="accent4">
                    <a:lumMod val="50000"/>
                  </a:schemeClr>
                </a:solidFill>
                <a:effectLst/>
                <a:latin typeface="Eras Bold ITC" pitchFamily="34" charset="0"/>
              </a:rPr>
            </a:br>
            <a:r>
              <a:rPr lang="es-PE" sz="4800" u="sng" dirty="0" smtClean="0">
                <a:solidFill>
                  <a:schemeClr val="accent4">
                    <a:lumMod val="50000"/>
                  </a:schemeClr>
                </a:solidFill>
                <a:effectLst/>
                <a:latin typeface="Eras Bold ITC" pitchFamily="34" charset="0"/>
              </a:rPr>
              <a:t>DE </a:t>
            </a:r>
            <a:r>
              <a:rPr lang="es-PE" sz="4800" u="sng" dirty="0">
                <a:solidFill>
                  <a:schemeClr val="accent4">
                    <a:lumMod val="50000"/>
                  </a:schemeClr>
                </a:solidFill>
                <a:effectLst/>
                <a:latin typeface="Eras Bold ITC" pitchFamily="34" charset="0"/>
              </a:rPr>
              <a:t>LA  </a:t>
            </a:r>
            <a:r>
              <a:rPr lang="es-PE" sz="4800" u="sng" dirty="0" smtClean="0">
                <a:solidFill>
                  <a:schemeClr val="accent4">
                    <a:lumMod val="50000"/>
                  </a:schemeClr>
                </a:solidFill>
                <a:effectLst/>
                <a:latin typeface="Eras Bold ITC" pitchFamily="34" charset="0"/>
              </a:rPr>
              <a:t/>
            </a:r>
            <a:br>
              <a:rPr lang="es-PE" sz="4800" u="sng" dirty="0" smtClean="0">
                <a:solidFill>
                  <a:schemeClr val="accent4">
                    <a:lumMod val="50000"/>
                  </a:schemeClr>
                </a:solidFill>
                <a:effectLst/>
                <a:latin typeface="Eras Bold ITC" pitchFamily="34" charset="0"/>
              </a:rPr>
            </a:br>
            <a:r>
              <a:rPr lang="es-PE" sz="4800" u="sng" dirty="0" smtClean="0">
                <a:solidFill>
                  <a:schemeClr val="accent4">
                    <a:lumMod val="50000"/>
                  </a:schemeClr>
                </a:solidFill>
                <a:effectLst/>
                <a:latin typeface="Eras Bold ITC" pitchFamily="34" charset="0"/>
              </a:rPr>
              <a:t>TEORIA </a:t>
            </a:r>
            <a:r>
              <a:rPr lang="es-PE" sz="4800" u="sng" dirty="0">
                <a:solidFill>
                  <a:schemeClr val="accent4">
                    <a:lumMod val="50000"/>
                  </a:schemeClr>
                </a:solidFill>
                <a:effectLst/>
                <a:latin typeface="Eras Bold ITC" pitchFamily="34" charset="0"/>
              </a:rPr>
              <a:t>NEOCLASICA </a:t>
            </a:r>
            <a:r>
              <a:rPr lang="es-PE" sz="4800" u="sng" dirty="0" smtClean="0">
                <a:solidFill>
                  <a:schemeClr val="accent4">
                    <a:lumMod val="50000"/>
                  </a:schemeClr>
                </a:solidFill>
                <a:effectLst/>
                <a:latin typeface="Eras Bold ITC" pitchFamily="34" charset="0"/>
              </a:rPr>
              <a:t>DEPARTAMENTALIZACIÓN</a:t>
            </a:r>
            <a:r>
              <a:rPr lang="es-PE" sz="4800" dirty="0">
                <a:effectLst/>
                <a:latin typeface="Eras Bold ITC" pitchFamily="34" charset="0"/>
              </a:rPr>
              <a:t/>
            </a:r>
            <a:br>
              <a:rPr lang="es-PE" sz="4800" dirty="0">
                <a:effectLst/>
                <a:latin typeface="Eras Bold ITC" pitchFamily="34" charset="0"/>
              </a:rPr>
            </a:br>
            <a:endParaRPr lang="es-PE" sz="4800" dirty="0">
              <a:latin typeface="Eras Bold ITC" pitchFamily="34" charset="0"/>
            </a:endParaRPr>
          </a:p>
        </p:txBody>
      </p:sp>
    </p:spTree>
    <p:extLst>
      <p:ext uri="{BB962C8B-B14F-4D97-AF65-F5344CB8AC3E}">
        <p14:creationId xmlns:p14="http://schemas.microsoft.com/office/powerpoint/2010/main" val="757792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Elipse"/>
          <p:cNvSpPr/>
          <p:nvPr/>
        </p:nvSpPr>
        <p:spPr>
          <a:xfrm>
            <a:off x="276316" y="2060848"/>
            <a:ext cx="8544156" cy="374441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s-PE"/>
          </a:p>
        </p:txBody>
      </p:sp>
      <p:sp>
        <p:nvSpPr>
          <p:cNvPr id="4" name="1 Título"/>
          <p:cNvSpPr>
            <a:spLocks noGrp="1"/>
          </p:cNvSpPr>
          <p:nvPr>
            <p:ph type="title"/>
          </p:nvPr>
        </p:nvSpPr>
        <p:spPr>
          <a:xfrm>
            <a:off x="425398" y="908720"/>
            <a:ext cx="8229600" cy="1143000"/>
          </a:xfrm>
        </p:spPr>
        <p:txBody>
          <a:bodyPr>
            <a:normAutofit fontScale="90000"/>
          </a:bodyPr>
          <a:lstStyle/>
          <a:p>
            <a:pPr algn="ctr"/>
            <a:r>
              <a:rPr lang="es-PE" sz="3600" b="1" u="sng" dirty="0" smtClean="0">
                <a:solidFill>
                  <a:schemeClr val="tx1"/>
                </a:solidFill>
              </a:rPr>
              <a:t>DEPARTAMENTALIZACIÓN POR FUNCIONES</a:t>
            </a:r>
            <a:r>
              <a:rPr lang="es-PE" sz="3600" u="sng" dirty="0">
                <a:solidFill>
                  <a:schemeClr val="tx1"/>
                </a:solidFill>
              </a:rPr>
              <a:t/>
            </a:r>
            <a:br>
              <a:rPr lang="es-PE" sz="3600" u="sng" dirty="0">
                <a:solidFill>
                  <a:schemeClr val="tx1"/>
                </a:solidFill>
              </a:rPr>
            </a:br>
            <a:endParaRPr lang="es-PE" sz="3600" u="sng" dirty="0">
              <a:solidFill>
                <a:schemeClr val="tx1"/>
              </a:solidFill>
            </a:endParaRPr>
          </a:p>
        </p:txBody>
      </p:sp>
      <p:sp>
        <p:nvSpPr>
          <p:cNvPr id="3" name="2 Marcador de contenido"/>
          <p:cNvSpPr>
            <a:spLocks noGrp="1"/>
          </p:cNvSpPr>
          <p:nvPr>
            <p:ph idx="1"/>
          </p:nvPr>
        </p:nvSpPr>
        <p:spPr>
          <a:xfrm>
            <a:off x="430267" y="2934268"/>
            <a:ext cx="8229600" cy="1997576"/>
          </a:xfrm>
        </p:spPr>
        <p:txBody>
          <a:bodyPr>
            <a:normAutofit/>
          </a:bodyPr>
          <a:lstStyle/>
          <a:p>
            <a:pPr marL="0" indent="0" algn="ctr">
              <a:buNone/>
            </a:pPr>
            <a:r>
              <a:rPr lang="es-PE" sz="2800" dirty="0" smtClean="0"/>
              <a:t>Es el criterio  más utilizado  para organizar  actividades empresariales. Sin embargo las  funciones básicas  de una empresa pueden diferir  según la empresa o negocio.</a:t>
            </a:r>
            <a:endParaRPr lang="es-PE" sz="2800" dirty="0"/>
          </a:p>
        </p:txBody>
      </p:sp>
    </p:spTree>
    <p:extLst>
      <p:ext uri="{BB962C8B-B14F-4D97-AF65-F5344CB8AC3E}">
        <p14:creationId xmlns:p14="http://schemas.microsoft.com/office/powerpoint/2010/main" val="23189739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67544" y="908720"/>
            <a:ext cx="8229600" cy="1143000"/>
          </a:xfrm>
        </p:spPr>
        <p:txBody>
          <a:bodyPr>
            <a:normAutofit fontScale="90000"/>
          </a:bodyPr>
          <a:lstStyle/>
          <a:p>
            <a:pPr algn="ctr"/>
            <a:r>
              <a:rPr lang="es-PE" sz="3600" b="1" u="sng" dirty="0" smtClean="0">
                <a:solidFill>
                  <a:schemeClr val="tx1"/>
                </a:solidFill>
              </a:rPr>
              <a:t>DEPARTAMENTALIZACIÓN POR FUNCIONES</a:t>
            </a:r>
            <a:r>
              <a:rPr lang="es-PE" sz="3600" u="sng" dirty="0">
                <a:solidFill>
                  <a:schemeClr val="tx1"/>
                </a:solidFill>
              </a:rPr>
              <a:t/>
            </a:r>
            <a:br>
              <a:rPr lang="es-PE" sz="3600" u="sng" dirty="0">
                <a:solidFill>
                  <a:schemeClr val="tx1"/>
                </a:solidFill>
              </a:rPr>
            </a:br>
            <a:endParaRPr lang="es-PE" sz="3600" u="sng" dirty="0">
              <a:solidFill>
                <a:schemeClr val="tx1"/>
              </a:solidFill>
            </a:endParaRPr>
          </a:p>
        </p:txBody>
      </p:sp>
      <p:sp>
        <p:nvSpPr>
          <p:cNvPr id="3" name="2 Marcador de contenido"/>
          <p:cNvSpPr>
            <a:spLocks noGrp="1"/>
          </p:cNvSpPr>
          <p:nvPr>
            <p:ph idx="1"/>
          </p:nvPr>
        </p:nvSpPr>
        <p:spPr>
          <a:xfrm>
            <a:off x="457200" y="1935480"/>
            <a:ext cx="8229600" cy="4157816"/>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342900" lvl="0" indent="-342900" algn="just">
              <a:buFont typeface="+mj-lt"/>
              <a:buAutoNum type="alphaLcParenR"/>
            </a:pPr>
            <a:r>
              <a:rPr lang="es-PE" sz="2000" dirty="0">
                <a:solidFill>
                  <a:schemeClr val="tx1"/>
                </a:solidFill>
              </a:rPr>
              <a:t>No existe terminología única para las funciones empresariales. Una </a:t>
            </a:r>
            <a:r>
              <a:rPr lang="es-PE" sz="2000" dirty="0" smtClean="0">
                <a:solidFill>
                  <a:schemeClr val="tx1"/>
                </a:solidFill>
              </a:rPr>
              <a:t> </a:t>
            </a:r>
            <a:r>
              <a:rPr lang="es-PE" sz="2000" dirty="0">
                <a:solidFill>
                  <a:schemeClr val="tx1"/>
                </a:solidFill>
              </a:rPr>
              <a:t>empresa mayorista </a:t>
            </a:r>
            <a:r>
              <a:rPr lang="es-PE" sz="2000" dirty="0" smtClean="0">
                <a:solidFill>
                  <a:schemeClr val="tx1"/>
                </a:solidFill>
              </a:rPr>
              <a:t>utiliza términos </a:t>
            </a:r>
            <a:r>
              <a:rPr lang="es-PE" sz="2000" dirty="0">
                <a:solidFill>
                  <a:schemeClr val="tx1"/>
                </a:solidFill>
              </a:rPr>
              <a:t>como “producción”, “ventas” y “finanzas</a:t>
            </a:r>
            <a:r>
              <a:rPr lang="es-PE" sz="2000" dirty="0" smtClean="0">
                <a:solidFill>
                  <a:schemeClr val="tx1"/>
                </a:solidFill>
              </a:rPr>
              <a:t>”. Emp. </a:t>
            </a:r>
            <a:r>
              <a:rPr lang="es-PE" sz="2000" dirty="0">
                <a:solidFill>
                  <a:schemeClr val="tx1"/>
                </a:solidFill>
              </a:rPr>
              <a:t>financiamiento abordara sus actividades en términos de “operaciones”, “marketing” y “tesorería”, mientras una vía de ferrocarril considerara “trafico”, “ventas” y “finanzas</a:t>
            </a:r>
            <a:r>
              <a:rPr lang="es-PE" sz="2000" dirty="0" smtClean="0">
                <a:solidFill>
                  <a:schemeClr val="tx1"/>
                </a:solidFill>
              </a:rPr>
              <a:t>”.</a:t>
            </a:r>
          </a:p>
          <a:p>
            <a:pPr marL="342900" lvl="0" indent="-342900" algn="just">
              <a:buFont typeface="+mj-lt"/>
              <a:buAutoNum type="alphaLcParenR"/>
            </a:pPr>
            <a:endParaRPr lang="es-PE" sz="2000" dirty="0">
              <a:solidFill>
                <a:schemeClr val="tx1"/>
              </a:solidFill>
            </a:endParaRPr>
          </a:p>
          <a:p>
            <a:pPr marL="342900" lvl="0" indent="-342900" algn="just">
              <a:buFont typeface="+mj-lt"/>
              <a:buAutoNum type="alphaLcParenR"/>
            </a:pPr>
            <a:r>
              <a:rPr lang="es-PE" sz="2000" dirty="0">
                <a:solidFill>
                  <a:schemeClr val="tx1"/>
                </a:solidFill>
              </a:rPr>
              <a:t>Departamentalizar por función es una de las formas de organizar una empresa</a:t>
            </a:r>
            <a:r>
              <a:rPr lang="es-PE" sz="2000" dirty="0" smtClean="0">
                <a:solidFill>
                  <a:schemeClr val="tx1"/>
                </a:solidFill>
              </a:rPr>
              <a:t>.</a:t>
            </a:r>
          </a:p>
          <a:p>
            <a:pPr marL="342900" lvl="0" indent="-342900" algn="just">
              <a:buFont typeface="+mj-lt"/>
              <a:buAutoNum type="alphaLcParenR"/>
            </a:pPr>
            <a:endParaRPr lang="es-PE" sz="2000" dirty="0">
              <a:solidFill>
                <a:schemeClr val="tx1"/>
              </a:solidFill>
            </a:endParaRPr>
          </a:p>
          <a:p>
            <a:pPr marL="342900" indent="-342900" algn="just">
              <a:buFont typeface="+mj-lt"/>
              <a:buAutoNum type="alphaLcParenR"/>
            </a:pPr>
            <a:r>
              <a:rPr lang="es-PE" sz="2000" dirty="0" smtClean="0">
                <a:solidFill>
                  <a:schemeClr val="tx1"/>
                </a:solidFill>
              </a:rPr>
              <a:t>Es más indicada para circunstancias estables y de poco cambio, que requieran un desempeño continuo de tareas rutinarias.</a:t>
            </a:r>
          </a:p>
          <a:p>
            <a:pPr marL="342900" indent="-342900" algn="just">
              <a:buFont typeface="+mj-lt"/>
              <a:buAutoNum type="alphaLcParenR"/>
            </a:pPr>
            <a:endParaRPr lang="es-PE" sz="2000" dirty="0" smtClean="0">
              <a:solidFill>
                <a:schemeClr val="tx1"/>
              </a:solidFill>
            </a:endParaRPr>
          </a:p>
          <a:p>
            <a:pPr marL="0" indent="0" algn="just">
              <a:buNone/>
            </a:pPr>
            <a:endParaRPr lang="es-PE" sz="2000" dirty="0" smtClean="0">
              <a:solidFill>
                <a:schemeClr val="tx1"/>
              </a:solidFill>
            </a:endParaRPr>
          </a:p>
          <a:p>
            <a:pPr marL="342900" indent="-342900" algn="just">
              <a:buFont typeface="+mj-lt"/>
              <a:buAutoNum type="alphaLcParenR"/>
            </a:pPr>
            <a:endParaRPr lang="es-PE" sz="2000" dirty="0" smtClean="0">
              <a:solidFill>
                <a:schemeClr val="tx1"/>
              </a:solidFill>
            </a:endParaRPr>
          </a:p>
          <a:p>
            <a:pPr marL="342900" indent="-342900" algn="just">
              <a:buFont typeface="+mj-lt"/>
              <a:buAutoNum type="alphaLcParenR"/>
            </a:pPr>
            <a:endParaRPr lang="es-PE" sz="2000" dirty="0">
              <a:solidFill>
                <a:schemeClr val="tx1"/>
              </a:solidFill>
            </a:endParaRPr>
          </a:p>
          <a:p>
            <a:pPr marL="342900" indent="-342900" algn="just">
              <a:buFont typeface="+mj-lt"/>
              <a:buAutoNum type="alphaLcParenR"/>
            </a:pPr>
            <a:endParaRPr lang="es-PE" sz="2000" dirty="0" smtClean="0">
              <a:solidFill>
                <a:schemeClr val="tx1"/>
              </a:solidFill>
            </a:endParaRPr>
          </a:p>
          <a:p>
            <a:pPr marL="342900" indent="-342900" algn="just">
              <a:buFont typeface="+mj-lt"/>
              <a:buAutoNum type="alphaLcParenR"/>
            </a:pPr>
            <a:endParaRPr lang="es-PE" sz="2000" dirty="0">
              <a:solidFill>
                <a:schemeClr val="tx1"/>
              </a:solidFill>
            </a:endParaRPr>
          </a:p>
        </p:txBody>
      </p:sp>
    </p:spTree>
    <p:extLst>
      <p:ext uri="{BB962C8B-B14F-4D97-AF65-F5344CB8AC3E}">
        <p14:creationId xmlns:p14="http://schemas.microsoft.com/office/powerpoint/2010/main" val="1061284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p:txBody>
          <a:bodyPr>
            <a:normAutofit fontScale="90000"/>
          </a:bodyPr>
          <a:lstStyle/>
          <a:p>
            <a:pPr algn="ctr"/>
            <a:r>
              <a:rPr lang="es-PE" sz="3600" b="1" u="sng" dirty="0" smtClean="0">
                <a:solidFill>
                  <a:schemeClr val="accent4">
                    <a:lumMod val="50000"/>
                  </a:schemeClr>
                </a:solidFill>
              </a:rPr>
              <a:t>DEPARTAMENTALIZACIÓN POR FUNCIONES</a:t>
            </a:r>
            <a:r>
              <a:rPr lang="es-PE" sz="3600" u="sng" dirty="0">
                <a:solidFill>
                  <a:schemeClr val="accent4">
                    <a:lumMod val="50000"/>
                  </a:schemeClr>
                </a:solidFill>
              </a:rPr>
              <a:t/>
            </a:r>
            <a:br>
              <a:rPr lang="es-PE" sz="3600" u="sng" dirty="0">
                <a:solidFill>
                  <a:schemeClr val="accent4">
                    <a:lumMod val="50000"/>
                  </a:schemeClr>
                </a:solidFill>
              </a:rPr>
            </a:br>
            <a:endParaRPr lang="es-PE" sz="3600" u="sng" dirty="0">
              <a:solidFill>
                <a:schemeClr val="accent4">
                  <a:lumMod val="50000"/>
                </a:schemeClr>
              </a:solidFill>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420888"/>
            <a:ext cx="8352928"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76334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50 Conector recto"/>
          <p:cNvCxnSpPr>
            <a:endCxn id="31" idx="0"/>
          </p:cNvCxnSpPr>
          <p:nvPr/>
        </p:nvCxnSpPr>
        <p:spPr>
          <a:xfrm flipH="1">
            <a:off x="5234825" y="2856767"/>
            <a:ext cx="18001" cy="309757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7228978" y="2856767"/>
            <a:ext cx="7318" cy="309757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48" name="47 Conector recto"/>
          <p:cNvCxnSpPr/>
          <p:nvPr/>
        </p:nvCxnSpPr>
        <p:spPr>
          <a:xfrm>
            <a:off x="3145457" y="2856767"/>
            <a:ext cx="0" cy="309757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4" name="1 Título"/>
          <p:cNvSpPr>
            <a:spLocks noGrp="1"/>
          </p:cNvSpPr>
          <p:nvPr>
            <p:ph type="title"/>
          </p:nvPr>
        </p:nvSpPr>
        <p:spPr>
          <a:xfrm>
            <a:off x="-324544" y="419229"/>
            <a:ext cx="6238528" cy="777523"/>
          </a:xfrm>
        </p:spPr>
        <p:txBody>
          <a:bodyPr>
            <a:normAutofit/>
          </a:bodyPr>
          <a:lstStyle/>
          <a:p>
            <a:pPr algn="ctr"/>
            <a:r>
              <a:rPr lang="es-PE" sz="1800" i="1" dirty="0" smtClean="0">
                <a:solidFill>
                  <a:schemeClr val="tx1"/>
                </a:solidFill>
                <a:effectLst>
                  <a:outerShdw blurRad="38100" dist="38100" dir="2700000" algn="tl">
                    <a:srgbClr val="000000">
                      <a:alpha val="43137"/>
                    </a:srgbClr>
                  </a:outerShdw>
                </a:effectLst>
              </a:rPr>
              <a:t>DEPARTAMENTALIZACION POR FUNCIONES</a:t>
            </a:r>
            <a:r>
              <a:rPr lang="es-PE" sz="1800" i="1" dirty="0">
                <a:solidFill>
                  <a:schemeClr val="tx1"/>
                </a:solidFill>
                <a:effectLst>
                  <a:outerShdw blurRad="38100" dist="38100" dir="2700000" algn="tl">
                    <a:srgbClr val="000000">
                      <a:alpha val="43137"/>
                    </a:srgbClr>
                  </a:outerShdw>
                </a:effectLst>
              </a:rPr>
              <a:t/>
            </a:r>
            <a:br>
              <a:rPr lang="es-PE" sz="1800" i="1" dirty="0">
                <a:solidFill>
                  <a:schemeClr val="tx1"/>
                </a:solidFill>
                <a:effectLst>
                  <a:outerShdw blurRad="38100" dist="38100" dir="2700000" algn="tl">
                    <a:srgbClr val="000000">
                      <a:alpha val="43137"/>
                    </a:srgbClr>
                  </a:outerShdw>
                </a:effectLst>
              </a:rPr>
            </a:br>
            <a:endParaRPr lang="es-PE" sz="1800" i="1" dirty="0">
              <a:solidFill>
                <a:schemeClr val="tx1"/>
              </a:solidFill>
              <a:effectLst>
                <a:outerShdw blurRad="38100" dist="38100" dir="2700000" algn="tl">
                  <a:srgbClr val="000000">
                    <a:alpha val="43137"/>
                  </a:srgbClr>
                </a:outerShdw>
              </a:effectLst>
            </a:endParaRPr>
          </a:p>
        </p:txBody>
      </p:sp>
      <p:grpSp>
        <p:nvGrpSpPr>
          <p:cNvPr id="33" name="32 Grupo"/>
          <p:cNvGrpSpPr/>
          <p:nvPr/>
        </p:nvGrpSpPr>
        <p:grpSpPr>
          <a:xfrm>
            <a:off x="323528" y="1056567"/>
            <a:ext cx="7626130" cy="5615393"/>
            <a:chOff x="323528" y="1056567"/>
            <a:chExt cx="7626130" cy="5615393"/>
          </a:xfrm>
        </p:grpSpPr>
        <p:grpSp>
          <p:nvGrpSpPr>
            <p:cNvPr id="16" name="15 Grupo"/>
            <p:cNvGrpSpPr/>
            <p:nvPr/>
          </p:nvGrpSpPr>
          <p:grpSpPr>
            <a:xfrm>
              <a:off x="2481119" y="1056567"/>
              <a:ext cx="5468539" cy="5573841"/>
              <a:chOff x="1830254" y="908720"/>
              <a:chExt cx="5468539" cy="5573841"/>
            </a:xfrm>
          </p:grpSpPr>
          <p:grpSp>
            <p:nvGrpSpPr>
              <p:cNvPr id="11" name="10 Grupo"/>
              <p:cNvGrpSpPr/>
              <p:nvPr/>
            </p:nvGrpSpPr>
            <p:grpSpPr>
              <a:xfrm>
                <a:off x="1830254" y="2031623"/>
                <a:ext cx="5454713" cy="677297"/>
                <a:chOff x="1565559" y="2780928"/>
                <a:chExt cx="6390817" cy="793530"/>
              </a:xfrm>
            </p:grpSpPr>
            <p:sp>
              <p:nvSpPr>
                <p:cNvPr id="7" name="6 Rectángulo"/>
                <p:cNvSpPr/>
                <p:nvPr/>
              </p:nvSpPr>
              <p:spPr>
                <a:xfrm>
                  <a:off x="1565559" y="2780928"/>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de producción</a:t>
                  </a:r>
                  <a:endParaRPr lang="es-PE" sz="1400" dirty="0"/>
                </a:p>
              </p:txBody>
            </p:sp>
            <p:sp>
              <p:nvSpPr>
                <p:cNvPr id="14" name="13 Rectángulo"/>
                <p:cNvSpPr/>
                <p:nvPr/>
              </p:nvSpPr>
              <p:spPr>
                <a:xfrm>
                  <a:off x="3851920" y="2782370"/>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de ventas</a:t>
                  </a:r>
                  <a:endParaRPr lang="es-PE" sz="1400" dirty="0"/>
                </a:p>
              </p:txBody>
            </p:sp>
            <p:sp>
              <p:nvSpPr>
                <p:cNvPr id="15" name="14 Rectángulo"/>
                <p:cNvSpPr/>
                <p:nvPr/>
              </p:nvSpPr>
              <p:spPr>
                <a:xfrm>
                  <a:off x="6084168" y="2782370"/>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de finanzas</a:t>
                  </a:r>
                  <a:endParaRPr lang="es-PE" sz="1400" dirty="0"/>
                </a:p>
              </p:txBody>
            </p:sp>
          </p:grpSp>
          <p:grpSp>
            <p:nvGrpSpPr>
              <p:cNvPr id="17" name="16 Grupo"/>
              <p:cNvGrpSpPr/>
              <p:nvPr/>
            </p:nvGrpSpPr>
            <p:grpSpPr>
              <a:xfrm>
                <a:off x="1844080" y="2967726"/>
                <a:ext cx="5454713" cy="677298"/>
                <a:chOff x="1565559" y="2780927"/>
                <a:chExt cx="6390817" cy="793531"/>
              </a:xfrm>
            </p:grpSpPr>
            <p:sp>
              <p:nvSpPr>
                <p:cNvPr id="18" name="17 Rectángulo"/>
                <p:cNvSpPr/>
                <p:nvPr/>
              </p:nvSpPr>
              <p:spPr>
                <a:xfrm>
                  <a:off x="1565559" y="2780927"/>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de compras</a:t>
                  </a:r>
                  <a:endParaRPr lang="es-PE" sz="1400" dirty="0"/>
                </a:p>
              </p:txBody>
            </p:sp>
            <p:sp>
              <p:nvSpPr>
                <p:cNvPr id="19" name="18 Rectángulo"/>
                <p:cNvSpPr/>
                <p:nvPr/>
              </p:nvSpPr>
              <p:spPr>
                <a:xfrm>
                  <a:off x="3851920" y="2782370"/>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de ventas</a:t>
                  </a:r>
                  <a:endParaRPr lang="es-PE" sz="1400" dirty="0"/>
                </a:p>
              </p:txBody>
            </p:sp>
            <p:sp>
              <p:nvSpPr>
                <p:cNvPr id="20" name="19 Rectángulo"/>
                <p:cNvSpPr/>
                <p:nvPr/>
              </p:nvSpPr>
              <p:spPr>
                <a:xfrm>
                  <a:off x="6084168" y="2782370"/>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de finanzas</a:t>
                  </a:r>
                  <a:endParaRPr lang="es-PE" sz="1400" dirty="0"/>
                </a:p>
              </p:txBody>
            </p:sp>
          </p:grpSp>
          <p:grpSp>
            <p:nvGrpSpPr>
              <p:cNvPr id="21" name="20 Grupo"/>
              <p:cNvGrpSpPr/>
              <p:nvPr/>
            </p:nvGrpSpPr>
            <p:grpSpPr>
              <a:xfrm>
                <a:off x="1833510" y="3903831"/>
                <a:ext cx="5454713" cy="677297"/>
                <a:chOff x="1565559" y="2780928"/>
                <a:chExt cx="6390817" cy="793530"/>
              </a:xfrm>
            </p:grpSpPr>
            <p:sp>
              <p:nvSpPr>
                <p:cNvPr id="22" name="21 Rectángulo"/>
                <p:cNvSpPr/>
                <p:nvPr/>
              </p:nvSpPr>
              <p:spPr>
                <a:xfrm>
                  <a:off x="1565559" y="2780928"/>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de trafico</a:t>
                  </a:r>
                  <a:endParaRPr lang="es-PE" sz="1400" dirty="0"/>
                </a:p>
              </p:txBody>
            </p:sp>
            <p:sp>
              <p:nvSpPr>
                <p:cNvPr id="23" name="22 Rectángulo"/>
                <p:cNvSpPr/>
                <p:nvPr/>
              </p:nvSpPr>
              <p:spPr>
                <a:xfrm>
                  <a:off x="3851920" y="2782370"/>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de ventas</a:t>
                  </a:r>
                  <a:endParaRPr lang="es-PE" sz="1400" dirty="0"/>
                </a:p>
              </p:txBody>
            </p:sp>
            <p:sp>
              <p:nvSpPr>
                <p:cNvPr id="24" name="23 Rectángulo"/>
                <p:cNvSpPr/>
                <p:nvPr/>
              </p:nvSpPr>
              <p:spPr>
                <a:xfrm>
                  <a:off x="6084168" y="2782370"/>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de finanzas</a:t>
                  </a:r>
                  <a:endParaRPr lang="es-PE" sz="1400" dirty="0"/>
                </a:p>
              </p:txBody>
            </p:sp>
          </p:grpSp>
          <p:grpSp>
            <p:nvGrpSpPr>
              <p:cNvPr id="25" name="24 Grupo"/>
              <p:cNvGrpSpPr/>
              <p:nvPr/>
            </p:nvGrpSpPr>
            <p:grpSpPr>
              <a:xfrm>
                <a:off x="1844080" y="4839935"/>
                <a:ext cx="5454713" cy="677297"/>
                <a:chOff x="1565559" y="2780928"/>
                <a:chExt cx="6390817" cy="793530"/>
              </a:xfrm>
            </p:grpSpPr>
            <p:sp>
              <p:nvSpPr>
                <p:cNvPr id="26" name="25 Rectángulo"/>
                <p:cNvSpPr/>
                <p:nvPr/>
              </p:nvSpPr>
              <p:spPr>
                <a:xfrm>
                  <a:off x="1565559" y="2780928"/>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de clínico</a:t>
                  </a:r>
                  <a:endParaRPr lang="es-PE" sz="1400" dirty="0"/>
                </a:p>
              </p:txBody>
            </p:sp>
            <p:sp>
              <p:nvSpPr>
                <p:cNvPr id="27" name="26 Rectángulo"/>
                <p:cNvSpPr/>
                <p:nvPr/>
              </p:nvSpPr>
              <p:spPr>
                <a:xfrm>
                  <a:off x="3851920" y="2782370"/>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a:t>
                  </a:r>
                </a:p>
                <a:p>
                  <a:pPr algn="ctr"/>
                  <a:r>
                    <a:rPr lang="es-PE" sz="1400" dirty="0" smtClean="0"/>
                    <a:t>de relaciones públicas</a:t>
                  </a:r>
                  <a:endParaRPr lang="es-PE" sz="1400" dirty="0"/>
                </a:p>
              </p:txBody>
            </p:sp>
            <p:sp>
              <p:nvSpPr>
                <p:cNvPr id="28" name="27 Rectángulo"/>
                <p:cNvSpPr/>
                <p:nvPr/>
              </p:nvSpPr>
              <p:spPr>
                <a:xfrm>
                  <a:off x="6084168" y="2782370"/>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de finanzas</a:t>
                  </a:r>
                  <a:endParaRPr lang="es-PE" sz="1400" dirty="0"/>
                </a:p>
              </p:txBody>
            </p:sp>
          </p:grpSp>
          <p:grpSp>
            <p:nvGrpSpPr>
              <p:cNvPr id="29" name="28 Grupo"/>
              <p:cNvGrpSpPr/>
              <p:nvPr/>
            </p:nvGrpSpPr>
            <p:grpSpPr>
              <a:xfrm>
                <a:off x="1833510" y="5805264"/>
                <a:ext cx="5454713" cy="677297"/>
                <a:chOff x="1565559" y="2780928"/>
                <a:chExt cx="6390817" cy="793530"/>
              </a:xfrm>
            </p:grpSpPr>
            <p:sp>
              <p:nvSpPr>
                <p:cNvPr id="30" name="29 Rectángulo"/>
                <p:cNvSpPr/>
                <p:nvPr/>
              </p:nvSpPr>
              <p:spPr>
                <a:xfrm>
                  <a:off x="1565559" y="2780928"/>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de deportes</a:t>
                  </a:r>
                  <a:endParaRPr lang="es-PE" sz="1400" dirty="0"/>
                </a:p>
              </p:txBody>
            </p:sp>
            <p:sp>
              <p:nvSpPr>
                <p:cNvPr id="31" name="30 Rectángulo"/>
                <p:cNvSpPr/>
                <p:nvPr/>
              </p:nvSpPr>
              <p:spPr>
                <a:xfrm>
                  <a:off x="3851920" y="2782370"/>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social</a:t>
                  </a:r>
                  <a:endParaRPr lang="es-PE" sz="1400" dirty="0"/>
                </a:p>
              </p:txBody>
            </p:sp>
            <p:sp>
              <p:nvSpPr>
                <p:cNvPr id="32" name="31 Rectángulo"/>
                <p:cNvSpPr/>
                <p:nvPr/>
              </p:nvSpPr>
              <p:spPr>
                <a:xfrm>
                  <a:off x="6084168" y="2782370"/>
                  <a:ext cx="1872208"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dirty="0" smtClean="0"/>
                    <a:t>Departamento de finanzas</a:t>
                  </a:r>
                  <a:endParaRPr lang="es-PE" sz="1400" dirty="0"/>
                </a:p>
              </p:txBody>
            </p:sp>
          </p:grpSp>
          <p:sp>
            <p:nvSpPr>
              <p:cNvPr id="13" name="12 Rectángulo"/>
              <p:cNvSpPr/>
              <p:nvPr/>
            </p:nvSpPr>
            <p:spPr>
              <a:xfrm>
                <a:off x="3669685" y="908720"/>
                <a:ext cx="1872208" cy="718849"/>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PE" sz="1200" b="1" u="sng" dirty="0" smtClean="0">
                    <a:solidFill>
                      <a:schemeClr val="bg1"/>
                    </a:solidFill>
                  </a:rPr>
                  <a:t>DIRECCION</a:t>
                </a:r>
                <a:endParaRPr lang="es-PE" sz="1200" b="1" u="sng" dirty="0">
                  <a:solidFill>
                    <a:schemeClr val="bg1"/>
                  </a:solidFill>
                </a:endParaRPr>
              </a:p>
            </p:txBody>
          </p:sp>
        </p:grpSp>
        <p:sp>
          <p:nvSpPr>
            <p:cNvPr id="34" name="33 Rectángulo"/>
            <p:cNvSpPr/>
            <p:nvPr/>
          </p:nvSpPr>
          <p:spPr>
            <a:xfrm>
              <a:off x="335546" y="2136687"/>
              <a:ext cx="1872208" cy="718849"/>
            </a:xfrm>
            <a:prstGeom prst="rect">
              <a:avLst/>
            </a:prstGeom>
            <a:no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PE" sz="1200" b="1" dirty="0" smtClean="0">
                  <a:solidFill>
                    <a:schemeClr val="accent4">
                      <a:lumMod val="50000"/>
                    </a:schemeClr>
                  </a:solidFill>
                </a:rPr>
                <a:t>INDUSTRIA</a:t>
              </a:r>
              <a:endParaRPr lang="es-PE" sz="1200" b="1" dirty="0">
                <a:solidFill>
                  <a:schemeClr val="accent4">
                    <a:lumMod val="50000"/>
                  </a:schemeClr>
                </a:solidFill>
              </a:endParaRPr>
            </a:p>
          </p:txBody>
        </p:sp>
        <p:sp>
          <p:nvSpPr>
            <p:cNvPr id="35" name="34 Rectángulo"/>
            <p:cNvSpPr/>
            <p:nvPr/>
          </p:nvSpPr>
          <p:spPr>
            <a:xfrm>
              <a:off x="335546" y="3094181"/>
              <a:ext cx="1872208" cy="718849"/>
            </a:xfrm>
            <a:prstGeom prst="rect">
              <a:avLst/>
            </a:prstGeom>
            <a:no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PE" sz="1200" b="1" dirty="0" smtClean="0">
                  <a:solidFill>
                    <a:schemeClr val="accent4">
                      <a:lumMod val="50000"/>
                    </a:schemeClr>
                  </a:solidFill>
                </a:rPr>
                <a:t>EMPRESA MAYORIST.</a:t>
              </a:r>
              <a:endParaRPr lang="es-PE" sz="1200" b="1" dirty="0">
                <a:solidFill>
                  <a:schemeClr val="accent4">
                    <a:lumMod val="50000"/>
                  </a:schemeClr>
                </a:solidFill>
              </a:endParaRPr>
            </a:p>
          </p:txBody>
        </p:sp>
        <p:sp>
          <p:nvSpPr>
            <p:cNvPr id="36" name="35 Rectángulo"/>
            <p:cNvSpPr/>
            <p:nvPr/>
          </p:nvSpPr>
          <p:spPr>
            <a:xfrm>
              <a:off x="335546" y="4008895"/>
              <a:ext cx="1872208" cy="718849"/>
            </a:xfrm>
            <a:prstGeom prst="rect">
              <a:avLst/>
            </a:prstGeom>
            <a:no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PE" sz="1200" b="1" dirty="0" smtClean="0">
                  <a:solidFill>
                    <a:schemeClr val="accent4">
                      <a:lumMod val="50000"/>
                    </a:schemeClr>
                  </a:solidFill>
                </a:rPr>
                <a:t>VIA DE FERROCARRIL</a:t>
              </a:r>
              <a:endParaRPr lang="es-PE" sz="1200" b="1" dirty="0">
                <a:solidFill>
                  <a:schemeClr val="accent4">
                    <a:lumMod val="50000"/>
                  </a:schemeClr>
                </a:solidFill>
              </a:endParaRPr>
            </a:p>
          </p:txBody>
        </p:sp>
        <p:sp>
          <p:nvSpPr>
            <p:cNvPr id="37" name="36 Rectángulo"/>
            <p:cNvSpPr/>
            <p:nvPr/>
          </p:nvSpPr>
          <p:spPr>
            <a:xfrm>
              <a:off x="323528" y="4944999"/>
              <a:ext cx="1872208" cy="718849"/>
            </a:xfrm>
            <a:prstGeom prst="rect">
              <a:avLst/>
            </a:prstGeom>
            <a:no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PE" sz="1200" b="1" dirty="0" smtClean="0">
                  <a:solidFill>
                    <a:schemeClr val="accent4">
                      <a:lumMod val="50000"/>
                    </a:schemeClr>
                  </a:solidFill>
                </a:rPr>
                <a:t>HOSPITAL</a:t>
              </a:r>
              <a:endParaRPr lang="es-PE" sz="1200" b="1" dirty="0">
                <a:solidFill>
                  <a:schemeClr val="accent4">
                    <a:lumMod val="50000"/>
                  </a:schemeClr>
                </a:solidFill>
              </a:endParaRPr>
            </a:p>
          </p:txBody>
        </p:sp>
        <p:sp>
          <p:nvSpPr>
            <p:cNvPr id="38" name="37 Rectángulo"/>
            <p:cNvSpPr/>
            <p:nvPr/>
          </p:nvSpPr>
          <p:spPr>
            <a:xfrm>
              <a:off x="323528" y="5953111"/>
              <a:ext cx="1872208" cy="718849"/>
            </a:xfrm>
            <a:prstGeom prst="rect">
              <a:avLst/>
            </a:prstGeom>
            <a:no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PE" sz="1200" b="1" dirty="0" smtClean="0">
                  <a:solidFill>
                    <a:schemeClr val="accent4">
                      <a:lumMod val="50000"/>
                    </a:schemeClr>
                  </a:solidFill>
                </a:rPr>
                <a:t>CLUB</a:t>
              </a:r>
              <a:endParaRPr lang="es-PE" sz="1200" b="1" dirty="0">
                <a:solidFill>
                  <a:schemeClr val="accent4">
                    <a:lumMod val="50000"/>
                  </a:schemeClr>
                </a:solidFill>
              </a:endParaRPr>
            </a:p>
          </p:txBody>
        </p:sp>
      </p:grpSp>
      <p:cxnSp>
        <p:nvCxnSpPr>
          <p:cNvPr id="40" name="39 Conector recto"/>
          <p:cNvCxnSpPr>
            <a:stCxn id="13" idx="2"/>
          </p:cNvCxnSpPr>
          <p:nvPr/>
        </p:nvCxnSpPr>
        <p:spPr>
          <a:xfrm>
            <a:off x="5256654" y="1775416"/>
            <a:ext cx="0" cy="405285"/>
          </a:xfrm>
          <a:prstGeom prst="line">
            <a:avLst/>
          </a:prstGeom>
        </p:spPr>
        <p:style>
          <a:lnRef idx="2">
            <a:schemeClr val="accent3"/>
          </a:lnRef>
          <a:fillRef idx="0">
            <a:schemeClr val="accent3"/>
          </a:fillRef>
          <a:effectRef idx="1">
            <a:schemeClr val="accent3"/>
          </a:effectRef>
          <a:fontRef idx="minor">
            <a:schemeClr val="tx1"/>
          </a:fontRef>
        </p:style>
      </p:cxnSp>
      <p:cxnSp>
        <p:nvCxnSpPr>
          <p:cNvPr id="42" name="41 Conector recto"/>
          <p:cNvCxnSpPr/>
          <p:nvPr/>
        </p:nvCxnSpPr>
        <p:spPr>
          <a:xfrm>
            <a:off x="3145457" y="1916832"/>
            <a:ext cx="4090839"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44" name="43 Conector recto"/>
          <p:cNvCxnSpPr/>
          <p:nvPr/>
        </p:nvCxnSpPr>
        <p:spPr>
          <a:xfrm>
            <a:off x="3145457" y="1916832"/>
            <a:ext cx="0" cy="263869"/>
          </a:xfrm>
          <a:prstGeom prst="line">
            <a:avLst/>
          </a:prstGeom>
        </p:spPr>
        <p:style>
          <a:lnRef idx="2">
            <a:schemeClr val="accent3"/>
          </a:lnRef>
          <a:fillRef idx="0">
            <a:schemeClr val="accent3"/>
          </a:fillRef>
          <a:effectRef idx="1">
            <a:schemeClr val="accent3"/>
          </a:effectRef>
          <a:fontRef idx="minor">
            <a:schemeClr val="tx1"/>
          </a:fontRef>
        </p:style>
      </p:cxnSp>
      <p:cxnSp>
        <p:nvCxnSpPr>
          <p:cNvPr id="46" name="45 Conector recto"/>
          <p:cNvCxnSpPr/>
          <p:nvPr/>
        </p:nvCxnSpPr>
        <p:spPr>
          <a:xfrm>
            <a:off x="7236296" y="1916832"/>
            <a:ext cx="0" cy="263869"/>
          </a:xfrm>
          <a:prstGeom prst="line">
            <a:avLst/>
          </a:prstGeom>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6978018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629816"/>
            <a:ext cx="8229600" cy="1143000"/>
          </a:xfrm>
        </p:spPr>
        <p:txBody>
          <a:bodyPr>
            <a:normAutofit fontScale="90000"/>
          </a:bodyPr>
          <a:lstStyle/>
          <a:p>
            <a:pPr algn="ctr"/>
            <a:r>
              <a:rPr lang="es-PE" sz="3600" b="1" u="sng" dirty="0" smtClean="0">
                <a:solidFill>
                  <a:schemeClr val="accent4">
                    <a:lumMod val="50000"/>
                  </a:schemeClr>
                </a:solidFill>
              </a:rPr>
              <a:t>DEPARTAMENTALIZACIÓN POR FUNCIONES</a:t>
            </a:r>
            <a:r>
              <a:rPr lang="es-PE" sz="3600" u="sng" dirty="0">
                <a:solidFill>
                  <a:schemeClr val="accent4">
                    <a:lumMod val="50000"/>
                  </a:schemeClr>
                </a:solidFill>
              </a:rPr>
              <a:t/>
            </a:r>
            <a:br>
              <a:rPr lang="es-PE" sz="3600" u="sng" dirty="0">
                <a:solidFill>
                  <a:schemeClr val="accent4">
                    <a:lumMod val="50000"/>
                  </a:schemeClr>
                </a:solidFill>
              </a:rPr>
            </a:br>
            <a:endParaRPr lang="es-PE" sz="3600" u="sng" dirty="0">
              <a:solidFill>
                <a:schemeClr val="accent4">
                  <a:lumMod val="50000"/>
                </a:schemeClr>
              </a:solidFill>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552157430"/>
              </p:ext>
            </p:extLst>
          </p:nvPr>
        </p:nvGraphicFramePr>
        <p:xfrm>
          <a:off x="467544" y="1412776"/>
          <a:ext cx="8229600" cy="5084440"/>
        </p:xfrm>
        <a:graphic>
          <a:graphicData uri="http://schemas.openxmlformats.org/drawingml/2006/table">
            <a:tbl>
              <a:tblPr firstRow="1" bandRow="1">
                <a:tableStyleId>{0505E3EF-67EA-436B-97B2-0124C06EBD24}</a:tableStyleId>
              </a:tblPr>
              <a:tblGrid>
                <a:gridCol w="1944216"/>
                <a:gridCol w="3542184"/>
                <a:gridCol w="2743200"/>
              </a:tblGrid>
              <a:tr h="360040">
                <a:tc>
                  <a:txBody>
                    <a:bodyPr/>
                    <a:lstStyle/>
                    <a:p>
                      <a:pPr algn="ctr"/>
                      <a:r>
                        <a:rPr lang="es-PE" sz="1400" dirty="0" smtClean="0">
                          <a:solidFill>
                            <a:schemeClr val="bg1"/>
                          </a:solidFill>
                        </a:rPr>
                        <a:t>CARACTERISTICAS</a:t>
                      </a:r>
                      <a:endParaRPr lang="es-PE" sz="1400" dirty="0">
                        <a:solidFill>
                          <a:schemeClr val="bg1"/>
                        </a:solidFill>
                      </a:endParaRPr>
                    </a:p>
                  </a:txBody>
                  <a:tcPr>
                    <a:solidFill>
                      <a:schemeClr val="accent4">
                        <a:lumMod val="75000"/>
                      </a:schemeClr>
                    </a:solidFill>
                  </a:tcPr>
                </a:tc>
                <a:tc>
                  <a:txBody>
                    <a:bodyPr/>
                    <a:lstStyle/>
                    <a:p>
                      <a:pPr algn="ctr"/>
                      <a:r>
                        <a:rPr lang="es-PE" sz="1600" dirty="0" smtClean="0">
                          <a:solidFill>
                            <a:schemeClr val="bg1"/>
                          </a:solidFill>
                        </a:rPr>
                        <a:t>VENTAJAS</a:t>
                      </a:r>
                      <a:endParaRPr lang="es-PE" sz="1600" dirty="0">
                        <a:solidFill>
                          <a:schemeClr val="bg1"/>
                        </a:solidFill>
                      </a:endParaRPr>
                    </a:p>
                  </a:txBody>
                  <a:tcPr>
                    <a:solidFill>
                      <a:schemeClr val="accent4">
                        <a:lumMod val="75000"/>
                      </a:schemeClr>
                    </a:solidFill>
                  </a:tcPr>
                </a:tc>
                <a:tc>
                  <a:txBody>
                    <a:bodyPr/>
                    <a:lstStyle/>
                    <a:p>
                      <a:pPr algn="ctr"/>
                      <a:r>
                        <a:rPr lang="es-PE" sz="1600" dirty="0" smtClean="0">
                          <a:solidFill>
                            <a:schemeClr val="bg1"/>
                          </a:solidFill>
                        </a:rPr>
                        <a:t>DESVENTAJAS</a:t>
                      </a:r>
                      <a:endParaRPr lang="es-PE" sz="1600" dirty="0">
                        <a:solidFill>
                          <a:schemeClr val="bg1"/>
                        </a:solidFill>
                      </a:endParaRPr>
                    </a:p>
                  </a:txBody>
                  <a:tcPr>
                    <a:solidFill>
                      <a:schemeClr val="accent4">
                        <a:lumMod val="75000"/>
                      </a:schemeClr>
                    </a:solidFill>
                  </a:tcPr>
                </a:tc>
              </a:tr>
              <a:tr h="4676989">
                <a:tc>
                  <a:txBody>
                    <a:bodyPr/>
                    <a:lstStyle/>
                    <a:p>
                      <a:pPr algn="ctr"/>
                      <a:endParaRPr lang="es-PE" sz="1600" dirty="0" smtClean="0"/>
                    </a:p>
                    <a:p>
                      <a:pPr algn="ctr"/>
                      <a:endParaRPr lang="es-PE" sz="1600" dirty="0" smtClean="0"/>
                    </a:p>
                    <a:p>
                      <a:pPr algn="ctr"/>
                      <a:r>
                        <a:rPr lang="es-PE" sz="1600" dirty="0" smtClean="0"/>
                        <a:t>Agrupación</a:t>
                      </a:r>
                      <a:r>
                        <a:rPr lang="es-PE" sz="1600" baseline="0" dirty="0" smtClean="0"/>
                        <a:t> por las actividades o funciones principales. </a:t>
                      </a:r>
                    </a:p>
                    <a:p>
                      <a:pPr algn="ctr"/>
                      <a:endParaRPr lang="es-PE" sz="1600" baseline="0" dirty="0" smtClean="0"/>
                    </a:p>
                    <a:p>
                      <a:pPr algn="ctr"/>
                      <a:r>
                        <a:rPr lang="es-PE" sz="1600" baseline="0" dirty="0" smtClean="0"/>
                        <a:t>División del trabajo interno por especialidad.</a:t>
                      </a:r>
                    </a:p>
                    <a:p>
                      <a:pPr algn="ctr"/>
                      <a:endParaRPr lang="es-PE" sz="1600" baseline="0" dirty="0" smtClean="0"/>
                    </a:p>
                    <a:p>
                      <a:pPr algn="ctr"/>
                      <a:r>
                        <a:rPr lang="es-PE" sz="1600" baseline="0" dirty="0" smtClean="0"/>
                        <a:t>Autoorientacion,  introversión.</a:t>
                      </a:r>
                      <a:endParaRPr lang="es-PE" sz="1600" dirty="0"/>
                    </a:p>
                  </a:txBody>
                  <a:tcPr>
                    <a:solidFill>
                      <a:schemeClr val="accent1">
                        <a:lumMod val="20000"/>
                        <a:lumOff val="80000"/>
                      </a:schemeClr>
                    </a:solidFill>
                  </a:tcPr>
                </a:tc>
                <a:tc>
                  <a:txBody>
                    <a:bodyPr/>
                    <a:lstStyle/>
                    <a:p>
                      <a:pPr marL="285750" indent="-285750" algn="just">
                        <a:buFont typeface="Wingdings" pitchFamily="2" charset="2"/>
                        <a:buChar char="v"/>
                      </a:pPr>
                      <a:r>
                        <a:rPr lang="es-PE" sz="1600" dirty="0" smtClean="0"/>
                        <a:t>Permite agrupar  a varios especialistas bajo una misma jefatura común, cuando</a:t>
                      </a:r>
                      <a:r>
                        <a:rPr lang="es-PE" sz="1600" baseline="0" dirty="0" smtClean="0"/>
                        <a:t> la actividad es especializada.</a:t>
                      </a:r>
                    </a:p>
                    <a:p>
                      <a:pPr marL="0" indent="0" algn="just">
                        <a:buFont typeface="Wingdings" pitchFamily="2" charset="2"/>
                        <a:buNone/>
                      </a:pPr>
                      <a:endParaRPr lang="es-PE" sz="1600" baseline="0" dirty="0" smtClean="0"/>
                    </a:p>
                    <a:p>
                      <a:pPr marL="285750" indent="-285750" algn="just">
                        <a:buFont typeface="Wingdings" pitchFamily="2" charset="2"/>
                        <a:buChar char="v"/>
                      </a:pPr>
                      <a:r>
                        <a:rPr lang="es-PE" sz="1600" baseline="0" dirty="0" smtClean="0"/>
                        <a:t>Permite la economía de escala por utilización integrada de personas, maquinas, y producción en masa.</a:t>
                      </a:r>
                    </a:p>
                    <a:p>
                      <a:pPr marL="285750" indent="-285750" algn="just">
                        <a:buFont typeface="Wingdings" pitchFamily="2" charset="2"/>
                        <a:buChar char="v"/>
                      </a:pPr>
                      <a:endParaRPr lang="es-PE" sz="1600" baseline="0" dirty="0" smtClean="0"/>
                    </a:p>
                    <a:p>
                      <a:pPr marL="285750" indent="-285750" algn="just">
                        <a:buFont typeface="Wingdings" pitchFamily="2" charset="2"/>
                        <a:buChar char="v"/>
                      </a:pPr>
                      <a:r>
                        <a:rPr lang="es-PE" sz="1600" dirty="0" smtClean="0"/>
                        <a:t>Adecuada</a:t>
                      </a:r>
                      <a:r>
                        <a:rPr lang="es-PE" sz="1600" baseline="0" dirty="0" smtClean="0"/>
                        <a:t>  para la actividad continua rutinaria y establecida a largo plazo.</a:t>
                      </a:r>
                    </a:p>
                    <a:p>
                      <a:pPr marL="285750" indent="-285750" algn="just">
                        <a:buFont typeface="Wingdings" pitchFamily="2" charset="2"/>
                        <a:buChar char="v"/>
                      </a:pPr>
                      <a:endParaRPr lang="es-PE" sz="1600" baseline="0" dirty="0" smtClean="0"/>
                    </a:p>
                    <a:p>
                      <a:pPr marL="285750" indent="-285750" algn="just">
                        <a:buFont typeface="Wingdings" pitchFamily="2" charset="2"/>
                        <a:buChar char="v"/>
                      </a:pPr>
                      <a:r>
                        <a:rPr lang="es-PE" sz="1600" baseline="0" dirty="0" smtClean="0"/>
                        <a:t>Refleja un elevado  nivel de  auto-orientación  y de introversión administrativa por parte de la organización.</a:t>
                      </a:r>
                      <a:endParaRPr lang="es-PE" sz="1600" dirty="0"/>
                    </a:p>
                  </a:txBody>
                  <a:tcPr>
                    <a:solidFill>
                      <a:schemeClr val="accent2">
                        <a:lumMod val="20000"/>
                        <a:lumOff val="80000"/>
                      </a:schemeClr>
                    </a:solidFill>
                  </a:tcPr>
                </a:tc>
                <a:tc>
                  <a:txBody>
                    <a:bodyPr/>
                    <a:lstStyle/>
                    <a:p>
                      <a:pPr marL="285750" indent="-285750" algn="just">
                        <a:buFont typeface="Wingdings" pitchFamily="2" charset="2"/>
                        <a:buChar char="v"/>
                      </a:pPr>
                      <a:r>
                        <a:rPr lang="es-PE" sz="1600" dirty="0" smtClean="0"/>
                        <a:t>Dificulta la adaptación  y la flexibilidad</a:t>
                      </a:r>
                      <a:r>
                        <a:rPr lang="es-PE" sz="1600" baseline="0" dirty="0" smtClean="0"/>
                        <a:t> respectos a los cambios  externos, pues su enfoque introvertido no se da cuenta y ni visualiza lo que sucede fuera de cada departamento.</a:t>
                      </a:r>
                    </a:p>
                    <a:p>
                      <a:pPr marL="285750" indent="-285750" algn="just">
                        <a:buFont typeface="Wingdings" pitchFamily="2" charset="2"/>
                        <a:buChar char="v"/>
                      </a:pPr>
                      <a:endParaRPr lang="es-PE" sz="1600" baseline="0" dirty="0" smtClean="0"/>
                    </a:p>
                    <a:p>
                      <a:pPr marL="285750" indent="-285750" algn="just">
                        <a:buFont typeface="Wingdings" pitchFamily="2" charset="2"/>
                        <a:buChar char="v"/>
                      </a:pPr>
                      <a:r>
                        <a:rPr lang="es-PE" sz="1600" baseline="0" dirty="0" smtClean="0"/>
                        <a:t>Pequeña cooperación interdepartamental.</a:t>
                      </a:r>
                    </a:p>
                    <a:p>
                      <a:pPr marL="285750" indent="-285750" algn="just">
                        <a:buFont typeface="Wingdings" pitchFamily="2" charset="2"/>
                        <a:buChar char="v"/>
                      </a:pPr>
                      <a:endParaRPr lang="es-PE" sz="1600" baseline="0" dirty="0" smtClean="0"/>
                    </a:p>
                    <a:p>
                      <a:pPr marL="285750" indent="-285750" algn="just">
                        <a:buFont typeface="Wingdings" pitchFamily="2" charset="2"/>
                        <a:buChar char="v"/>
                      </a:pPr>
                      <a:r>
                        <a:rPr lang="es-PE" sz="1600" baseline="0" dirty="0" smtClean="0"/>
                        <a:t>Contraindicada en circunstancias ambientales imprevisibles y susceptibles al cambio.</a:t>
                      </a:r>
                      <a:endParaRPr lang="es-PE" sz="1600" dirty="0"/>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40113939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fontScale="90000"/>
          </a:bodyPr>
          <a:lstStyle/>
          <a:p>
            <a:pPr algn="ctr"/>
            <a:r>
              <a:rPr lang="es-PE" sz="3600" b="1" u="sng" dirty="0" smtClean="0">
                <a:solidFill>
                  <a:schemeClr val="accent4">
                    <a:lumMod val="50000"/>
                  </a:schemeClr>
                </a:solidFill>
              </a:rPr>
              <a:t>DEPARTAMENTALIZACIÓN POR FUNCIONES</a:t>
            </a:r>
            <a:r>
              <a:rPr lang="es-PE" sz="3600" u="sng" dirty="0">
                <a:solidFill>
                  <a:schemeClr val="accent4">
                    <a:lumMod val="50000"/>
                  </a:schemeClr>
                </a:solidFill>
              </a:rPr>
              <a:t/>
            </a:r>
            <a:br>
              <a:rPr lang="es-PE" sz="3600" u="sng" dirty="0">
                <a:solidFill>
                  <a:schemeClr val="accent4">
                    <a:lumMod val="50000"/>
                  </a:schemeClr>
                </a:solidFill>
              </a:rPr>
            </a:br>
            <a:endParaRPr lang="es-PE" sz="3600" u="sng" dirty="0">
              <a:solidFill>
                <a:schemeClr val="accent4">
                  <a:lumMod val="50000"/>
                </a:schemeClr>
              </a:solidFill>
            </a:endParaRPr>
          </a:p>
        </p:txBody>
      </p:sp>
      <p:sp>
        <p:nvSpPr>
          <p:cNvPr id="3" name="2 Marcador de contenido"/>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indent="0" algn="just">
              <a:buNone/>
            </a:pPr>
            <a:r>
              <a:rPr lang="es-PE" b="1" u="sng" dirty="0" smtClean="0"/>
              <a:t>APLICACIONES.</a:t>
            </a:r>
          </a:p>
          <a:p>
            <a:pPr marL="0" indent="0" algn="just">
              <a:buNone/>
            </a:pPr>
            <a:endParaRPr lang="es-PE" b="1" u="sng" dirty="0" smtClean="0"/>
          </a:p>
          <a:p>
            <a:pPr algn="just">
              <a:buFont typeface="Wingdings" pitchFamily="2" charset="2"/>
              <a:buChar char="ü"/>
            </a:pPr>
            <a:r>
              <a:rPr lang="es-PE" b="1" i="1" dirty="0" smtClean="0"/>
              <a:t>La estructura funcional se indica en circunstancias estables y de poco cambio que requieran de un desempeño constante de tareas rutinarias.</a:t>
            </a:r>
          </a:p>
          <a:p>
            <a:pPr algn="just">
              <a:buFont typeface="Wingdings" pitchFamily="2" charset="2"/>
              <a:buChar char="ü"/>
            </a:pPr>
            <a:endParaRPr lang="es-PE" b="1" i="1" dirty="0" smtClean="0"/>
          </a:p>
          <a:p>
            <a:pPr algn="just">
              <a:buFont typeface="Wingdings" pitchFamily="2" charset="2"/>
              <a:buChar char="ü"/>
            </a:pPr>
            <a:r>
              <a:rPr lang="es-PE" b="1" i="1" dirty="0" smtClean="0"/>
              <a:t>Se aconseja para empresas que tengan poca líneas de productos o servicios y que permanezcan  inalteradas por largo tiempo.</a:t>
            </a:r>
          </a:p>
          <a:p>
            <a:pPr algn="just">
              <a:buFont typeface="Wingdings" pitchFamily="2" charset="2"/>
              <a:buChar char="ü"/>
            </a:pPr>
            <a:endParaRPr lang="es-PE" b="1" i="1" dirty="0" smtClean="0"/>
          </a:p>
          <a:p>
            <a:pPr algn="just">
              <a:buFont typeface="Wingdings" pitchFamily="2" charset="2"/>
              <a:buChar char="ü"/>
            </a:pPr>
            <a:r>
              <a:rPr lang="es-PE" b="1" i="1" dirty="0" smtClean="0"/>
              <a:t>Ella refleja  uno de los mas altos niveles de  autoorientacion y de introversión administrativa, demostrando la preocupación de la empresa en su propia estructura interna.</a:t>
            </a:r>
          </a:p>
          <a:p>
            <a:pPr algn="just">
              <a:buFont typeface="Wingdings" pitchFamily="2" charset="2"/>
              <a:buChar char="ü"/>
            </a:pPr>
            <a:endParaRPr lang="es-PE" b="1" i="1" dirty="0"/>
          </a:p>
        </p:txBody>
      </p:sp>
    </p:spTree>
    <p:extLst>
      <p:ext uri="{BB962C8B-B14F-4D97-AF65-F5344CB8AC3E}">
        <p14:creationId xmlns:p14="http://schemas.microsoft.com/office/powerpoint/2010/main" val="14987078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a:bodyPr>
          <a:lstStyle/>
          <a:p>
            <a:pPr algn="ctr"/>
            <a:r>
              <a:rPr lang="es-PE" sz="2800" b="1" u="sng" dirty="0" smtClean="0">
                <a:solidFill>
                  <a:schemeClr val="accent4">
                    <a:lumMod val="50000"/>
                  </a:schemeClr>
                </a:solidFill>
              </a:rPr>
              <a:t>DEPARTAMENTALIZACIÓN POR </a:t>
            </a:r>
            <a:br>
              <a:rPr lang="es-PE" sz="2800" b="1" u="sng" dirty="0" smtClean="0">
                <a:solidFill>
                  <a:schemeClr val="accent4">
                    <a:lumMod val="50000"/>
                  </a:schemeClr>
                </a:solidFill>
              </a:rPr>
            </a:br>
            <a:r>
              <a:rPr lang="es-PE" sz="2800" b="1" u="sng" dirty="0" smtClean="0">
                <a:solidFill>
                  <a:schemeClr val="accent4">
                    <a:lumMod val="50000"/>
                  </a:schemeClr>
                </a:solidFill>
              </a:rPr>
              <a:t>PRODUCTOS  Y SERVICIOS</a:t>
            </a:r>
            <a:endParaRPr lang="es-PE" sz="2800" u="sng" dirty="0">
              <a:solidFill>
                <a:schemeClr val="accent4">
                  <a:lumMod val="50000"/>
                </a:schemeClr>
              </a:solidFill>
            </a:endParaRPr>
          </a:p>
        </p:txBody>
      </p:sp>
      <p:sp>
        <p:nvSpPr>
          <p:cNvPr id="5" name="4 Llamada rectangular redondeada"/>
          <p:cNvSpPr/>
          <p:nvPr/>
        </p:nvSpPr>
        <p:spPr>
          <a:xfrm>
            <a:off x="1115617" y="2617048"/>
            <a:ext cx="7496616" cy="3188216"/>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2800" b="1" dirty="0" smtClean="0">
                <a:solidFill>
                  <a:schemeClr val="tx1"/>
                </a:solidFill>
                <a:effectLst>
                  <a:outerShdw blurRad="38100" dist="38100" dir="2700000" algn="tl">
                    <a:srgbClr val="000000">
                      <a:alpha val="43137"/>
                    </a:srgbClr>
                  </a:outerShdw>
                </a:effectLst>
              </a:rPr>
              <a:t>Consiste en la agrupación de actividades  y también de acuerdo  con los productos  producidos  o servicios ofrecidos por la organización</a:t>
            </a:r>
            <a:r>
              <a:rPr lang="es-PE" sz="2800" dirty="0" smtClean="0">
                <a:solidFill>
                  <a:schemeClr val="tx1"/>
                </a:solidFill>
              </a:rPr>
              <a:t>.</a:t>
            </a:r>
            <a:endParaRPr lang="es-PE" sz="2800" dirty="0">
              <a:solidFill>
                <a:schemeClr val="tx1"/>
              </a:solidFill>
            </a:endParaRPr>
          </a:p>
        </p:txBody>
      </p:sp>
    </p:spTree>
    <p:extLst>
      <p:ext uri="{BB962C8B-B14F-4D97-AF65-F5344CB8AC3E}">
        <p14:creationId xmlns:p14="http://schemas.microsoft.com/office/powerpoint/2010/main" val="26975969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404664"/>
            <a:ext cx="8229600" cy="1143000"/>
          </a:xfrm>
        </p:spPr>
        <p:txBody>
          <a:bodyPr>
            <a:normAutofit/>
          </a:bodyPr>
          <a:lstStyle/>
          <a:p>
            <a:pPr algn="ctr"/>
            <a:r>
              <a:rPr lang="es-PE" sz="2800" b="1" u="sng" dirty="0" smtClean="0">
                <a:solidFill>
                  <a:schemeClr val="accent4">
                    <a:lumMod val="50000"/>
                  </a:schemeClr>
                </a:solidFill>
              </a:rPr>
              <a:t>DEPARTAMENTALIZACIÓN POR </a:t>
            </a:r>
            <a:br>
              <a:rPr lang="es-PE" sz="2800" b="1" u="sng" dirty="0" smtClean="0">
                <a:solidFill>
                  <a:schemeClr val="accent4">
                    <a:lumMod val="50000"/>
                  </a:schemeClr>
                </a:solidFill>
              </a:rPr>
            </a:br>
            <a:r>
              <a:rPr lang="es-PE" sz="2800" b="1" u="sng" dirty="0" smtClean="0">
                <a:solidFill>
                  <a:schemeClr val="accent4">
                    <a:lumMod val="50000"/>
                  </a:schemeClr>
                </a:solidFill>
              </a:rPr>
              <a:t>PRODUCTOS  Y SERVICIOS</a:t>
            </a:r>
            <a:endParaRPr lang="es-PE" sz="2800" u="sng" dirty="0">
              <a:solidFill>
                <a:schemeClr val="accent4">
                  <a:lumMod val="50000"/>
                </a:schemeClr>
              </a:solidFill>
            </a:endParaRPr>
          </a:p>
        </p:txBody>
      </p:sp>
      <p:sp>
        <p:nvSpPr>
          <p:cNvPr id="3" name="2 Marcador de contenido"/>
          <p:cNvSpPr>
            <a:spLocks noGrp="1"/>
          </p:cNvSpPr>
          <p:nvPr>
            <p:ph idx="1"/>
          </p:nvPr>
        </p:nvSpPr>
        <p:spPr>
          <a:xfrm>
            <a:off x="611560" y="2204864"/>
            <a:ext cx="8229600" cy="4032448"/>
          </a:xfrm>
          <a:ln>
            <a:solidFill>
              <a:schemeClr val="bg1"/>
            </a:solidFill>
          </a:ln>
        </p:spPr>
        <p:style>
          <a:lnRef idx="1">
            <a:schemeClr val="accent2"/>
          </a:lnRef>
          <a:fillRef idx="2">
            <a:schemeClr val="accent2"/>
          </a:fillRef>
          <a:effectRef idx="1">
            <a:schemeClr val="accent2"/>
          </a:effectRef>
          <a:fontRef idx="minor">
            <a:schemeClr val="dk1"/>
          </a:fontRef>
        </p:style>
        <p:txBody>
          <a:bodyPr>
            <a:noAutofit/>
          </a:bodyPr>
          <a:lstStyle/>
          <a:p>
            <a:pPr algn="just"/>
            <a:r>
              <a:rPr lang="es-PE" sz="2800" dirty="0" smtClean="0"/>
              <a:t>Involucra la diferenciación  y agrupación de actividades de acuerdo con el resultado de la organización.</a:t>
            </a:r>
          </a:p>
          <a:p>
            <a:pPr algn="just"/>
            <a:endParaRPr lang="es-PE" sz="2800" dirty="0" smtClean="0"/>
          </a:p>
          <a:p>
            <a:pPr algn="just"/>
            <a:r>
              <a:rPr lang="es-PE" sz="2800" dirty="0" smtClean="0"/>
              <a:t>Todas las actividades requeridas para suplir el producto o servicio deberán agruparse en un mismo departamento.</a:t>
            </a:r>
          </a:p>
          <a:p>
            <a:pPr algn="just"/>
            <a:endParaRPr lang="es-PE" sz="2800" dirty="0" smtClean="0"/>
          </a:p>
          <a:p>
            <a:pPr algn="just"/>
            <a:endParaRPr lang="es-PE" sz="2800" dirty="0"/>
          </a:p>
        </p:txBody>
      </p:sp>
    </p:spTree>
    <p:extLst>
      <p:ext uri="{BB962C8B-B14F-4D97-AF65-F5344CB8AC3E}">
        <p14:creationId xmlns:p14="http://schemas.microsoft.com/office/powerpoint/2010/main" val="11821226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04664"/>
            <a:ext cx="8229600" cy="1143000"/>
          </a:xfrm>
        </p:spPr>
        <p:txBody>
          <a:bodyPr>
            <a:normAutofit/>
          </a:bodyPr>
          <a:lstStyle/>
          <a:p>
            <a:pPr algn="ctr"/>
            <a:r>
              <a:rPr lang="es-PE" sz="2800" b="1" u="sng" dirty="0" smtClean="0">
                <a:solidFill>
                  <a:schemeClr val="accent4">
                    <a:lumMod val="50000"/>
                  </a:schemeClr>
                </a:solidFill>
              </a:rPr>
              <a:t>DEPARTAMENTALIZACIÓN POR </a:t>
            </a:r>
            <a:br>
              <a:rPr lang="es-PE" sz="2800" b="1" u="sng" dirty="0" smtClean="0">
                <a:solidFill>
                  <a:schemeClr val="accent4">
                    <a:lumMod val="50000"/>
                  </a:schemeClr>
                </a:solidFill>
              </a:rPr>
            </a:br>
            <a:r>
              <a:rPr lang="es-PE" sz="2800" b="1" u="sng" dirty="0" smtClean="0">
                <a:solidFill>
                  <a:schemeClr val="accent4">
                    <a:lumMod val="50000"/>
                  </a:schemeClr>
                </a:solidFill>
              </a:rPr>
              <a:t>PRODUCTOS  Y SERVICIOS</a:t>
            </a:r>
            <a:endParaRPr lang="es-PE" sz="2800" u="sng" dirty="0">
              <a:solidFill>
                <a:schemeClr val="accent4">
                  <a:lumMod val="50000"/>
                </a:schemeClr>
              </a:solidFill>
            </a:endParaRPr>
          </a:p>
        </p:txBody>
      </p:sp>
      <p:grpSp>
        <p:nvGrpSpPr>
          <p:cNvPr id="139" name="138 Grupo"/>
          <p:cNvGrpSpPr/>
          <p:nvPr/>
        </p:nvGrpSpPr>
        <p:grpSpPr>
          <a:xfrm>
            <a:off x="395536" y="2115734"/>
            <a:ext cx="8280920" cy="3329490"/>
            <a:chOff x="395536" y="2115734"/>
            <a:chExt cx="8064896" cy="2626559"/>
          </a:xfrm>
          <a:blipFill>
            <a:blip r:embed="rId2"/>
            <a:tile tx="0" ty="0" sx="100000" sy="100000" flip="none" algn="tl"/>
          </a:blipFill>
        </p:grpSpPr>
        <p:sp>
          <p:nvSpPr>
            <p:cNvPr id="140" name="139 Rectángulo"/>
            <p:cNvSpPr/>
            <p:nvPr/>
          </p:nvSpPr>
          <p:spPr>
            <a:xfrm>
              <a:off x="3758467" y="2115734"/>
              <a:ext cx="1656184" cy="648072"/>
            </a:xfrm>
            <a:prstGeom prst="rect">
              <a:avLst/>
            </a:prstGeom>
            <a:grpFill/>
          </p:spPr>
          <p:style>
            <a:lnRef idx="1">
              <a:schemeClr val="accent4"/>
            </a:lnRef>
            <a:fillRef idx="3">
              <a:schemeClr val="accent4"/>
            </a:fillRef>
            <a:effectRef idx="2">
              <a:schemeClr val="accent4"/>
            </a:effectRef>
            <a:fontRef idx="minor">
              <a:schemeClr val="lt1"/>
            </a:fontRef>
          </p:style>
          <p:txBody>
            <a:bodyPr rtlCol="0" anchor="ctr"/>
            <a:lstStyle/>
            <a:p>
              <a:pPr algn="ctr"/>
              <a:r>
                <a:rPr lang="es-PE" sz="2000" b="1" dirty="0" smtClean="0">
                  <a:solidFill>
                    <a:schemeClr val="tx1">
                      <a:lumMod val="95000"/>
                      <a:lumOff val="5000"/>
                    </a:schemeClr>
                  </a:solidFill>
                </a:rPr>
                <a:t>DIRECTOR</a:t>
              </a:r>
              <a:endParaRPr lang="es-PE" sz="2000" b="1" dirty="0">
                <a:solidFill>
                  <a:schemeClr val="tx1">
                    <a:lumMod val="95000"/>
                    <a:lumOff val="5000"/>
                  </a:schemeClr>
                </a:solidFill>
              </a:endParaRPr>
            </a:p>
          </p:txBody>
        </p:sp>
        <p:grpSp>
          <p:nvGrpSpPr>
            <p:cNvPr id="141" name="140 Grupo"/>
            <p:cNvGrpSpPr/>
            <p:nvPr/>
          </p:nvGrpSpPr>
          <p:grpSpPr>
            <a:xfrm>
              <a:off x="395536" y="3308153"/>
              <a:ext cx="1753129" cy="1385301"/>
              <a:chOff x="629562" y="3308153"/>
              <a:chExt cx="2196244" cy="1735444"/>
            </a:xfrm>
            <a:grpFill/>
          </p:grpSpPr>
          <p:sp>
            <p:nvSpPr>
              <p:cNvPr id="187" name="186 Rectángulo"/>
              <p:cNvSpPr/>
              <p:nvPr/>
            </p:nvSpPr>
            <p:spPr>
              <a:xfrm>
                <a:off x="899592" y="3308153"/>
                <a:ext cx="1656184" cy="648072"/>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400" b="1" dirty="0" smtClean="0"/>
                  <a:t>Producto 1 </a:t>
                </a:r>
                <a:endParaRPr lang="es-PE" sz="1400" b="1" dirty="0"/>
              </a:p>
            </p:txBody>
          </p:sp>
          <p:grpSp>
            <p:nvGrpSpPr>
              <p:cNvPr id="188" name="187 Grupo"/>
              <p:cNvGrpSpPr/>
              <p:nvPr/>
            </p:nvGrpSpPr>
            <p:grpSpPr>
              <a:xfrm>
                <a:off x="629562" y="4539541"/>
                <a:ext cx="2196244" cy="504056"/>
                <a:chOff x="611560" y="4791569"/>
                <a:chExt cx="2196244" cy="504056"/>
              </a:xfrm>
              <a:grpFill/>
            </p:grpSpPr>
            <p:sp>
              <p:nvSpPr>
                <p:cNvPr id="195" name="194 Rectángulo"/>
                <p:cNvSpPr/>
                <p:nvPr/>
              </p:nvSpPr>
              <p:spPr>
                <a:xfrm>
                  <a:off x="611560"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400" b="1" dirty="0" smtClean="0"/>
                    <a:t>A1</a:t>
                  </a:r>
                  <a:endParaRPr lang="es-PE" sz="1400" b="1" dirty="0"/>
                </a:p>
              </p:txBody>
            </p:sp>
            <p:sp>
              <p:nvSpPr>
                <p:cNvPr id="196" name="195 Rectángulo"/>
                <p:cNvSpPr/>
                <p:nvPr/>
              </p:nvSpPr>
              <p:spPr>
                <a:xfrm>
                  <a:off x="1161871"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A2</a:t>
                  </a:r>
                  <a:endParaRPr lang="es-PE" sz="1100" b="1" dirty="0"/>
                </a:p>
              </p:txBody>
            </p:sp>
            <p:sp>
              <p:nvSpPr>
                <p:cNvPr id="197" name="196 Rectángulo"/>
                <p:cNvSpPr/>
                <p:nvPr/>
              </p:nvSpPr>
              <p:spPr>
                <a:xfrm>
                  <a:off x="1763688"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A3</a:t>
                  </a:r>
                  <a:endParaRPr lang="es-PE" sz="1100" b="1" dirty="0"/>
                </a:p>
              </p:txBody>
            </p:sp>
            <p:sp>
              <p:nvSpPr>
                <p:cNvPr id="198" name="197 Rectángulo"/>
                <p:cNvSpPr/>
                <p:nvPr/>
              </p:nvSpPr>
              <p:spPr>
                <a:xfrm>
                  <a:off x="2339752"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A4</a:t>
                  </a:r>
                  <a:endParaRPr lang="es-PE" sz="1100" b="1" dirty="0"/>
                </a:p>
              </p:txBody>
            </p:sp>
          </p:grpSp>
          <p:cxnSp>
            <p:nvCxnSpPr>
              <p:cNvPr id="189" name="188 Conector recto"/>
              <p:cNvCxnSpPr>
                <a:stCxn id="187" idx="2"/>
              </p:cNvCxnSpPr>
              <p:nvPr/>
            </p:nvCxnSpPr>
            <p:spPr>
              <a:xfrm>
                <a:off x="1727684" y="3956225"/>
                <a:ext cx="0" cy="26486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90" name="189 Conector recto"/>
              <p:cNvCxnSpPr/>
              <p:nvPr/>
            </p:nvCxnSpPr>
            <p:spPr>
              <a:xfrm>
                <a:off x="863588" y="4221088"/>
                <a:ext cx="1692188" cy="0"/>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91" name="190 Conector recto"/>
              <p:cNvCxnSpPr>
                <a:endCxn id="195" idx="0"/>
              </p:cNvCxnSpPr>
              <p:nvPr/>
            </p:nvCxnSpPr>
            <p:spPr>
              <a:xfrm>
                <a:off x="863588" y="4221088"/>
                <a:ext cx="0" cy="31845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92" name="191 Conector recto"/>
              <p:cNvCxnSpPr/>
              <p:nvPr/>
            </p:nvCxnSpPr>
            <p:spPr>
              <a:xfrm>
                <a:off x="1413899" y="4207435"/>
                <a:ext cx="0" cy="31845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93" name="192 Conector recto"/>
              <p:cNvCxnSpPr/>
              <p:nvPr/>
            </p:nvCxnSpPr>
            <p:spPr>
              <a:xfrm>
                <a:off x="2015704" y="4221088"/>
                <a:ext cx="0" cy="31845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94" name="193 Conector recto"/>
              <p:cNvCxnSpPr/>
              <p:nvPr/>
            </p:nvCxnSpPr>
            <p:spPr>
              <a:xfrm>
                <a:off x="2555764" y="4221088"/>
                <a:ext cx="0" cy="318453"/>
              </a:xfrm>
              <a:prstGeom prst="line">
                <a:avLst/>
              </a:prstGeom>
              <a:grpFill/>
            </p:spPr>
            <p:style>
              <a:lnRef idx="1">
                <a:schemeClr val="accent4"/>
              </a:lnRef>
              <a:fillRef idx="2">
                <a:schemeClr val="accent4"/>
              </a:fillRef>
              <a:effectRef idx="1">
                <a:schemeClr val="accent4"/>
              </a:effectRef>
              <a:fontRef idx="minor">
                <a:schemeClr val="dk1"/>
              </a:fontRef>
            </p:style>
          </p:cxnSp>
        </p:grpSp>
        <p:grpSp>
          <p:nvGrpSpPr>
            <p:cNvPr id="142" name="141 Grupo"/>
            <p:cNvGrpSpPr/>
            <p:nvPr/>
          </p:nvGrpSpPr>
          <p:grpSpPr>
            <a:xfrm>
              <a:off x="2555776" y="3356992"/>
              <a:ext cx="1753129" cy="1385301"/>
              <a:chOff x="629562" y="3308153"/>
              <a:chExt cx="2196245" cy="1735444"/>
            </a:xfrm>
            <a:grpFill/>
          </p:grpSpPr>
          <p:sp>
            <p:nvSpPr>
              <p:cNvPr id="175" name="174 Rectángulo"/>
              <p:cNvSpPr/>
              <p:nvPr/>
            </p:nvSpPr>
            <p:spPr>
              <a:xfrm>
                <a:off x="899592" y="3308153"/>
                <a:ext cx="1656184" cy="648072"/>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400" b="1" dirty="0" smtClean="0"/>
                  <a:t>Producto 2</a:t>
                </a:r>
                <a:endParaRPr lang="es-PE" sz="1400" b="1" dirty="0"/>
              </a:p>
            </p:txBody>
          </p:sp>
          <p:grpSp>
            <p:nvGrpSpPr>
              <p:cNvPr id="176" name="175 Grupo"/>
              <p:cNvGrpSpPr/>
              <p:nvPr/>
            </p:nvGrpSpPr>
            <p:grpSpPr>
              <a:xfrm>
                <a:off x="629562" y="4539541"/>
                <a:ext cx="2196245" cy="504056"/>
                <a:chOff x="611560" y="4791569"/>
                <a:chExt cx="2196245" cy="504056"/>
              </a:xfrm>
              <a:grpFill/>
            </p:grpSpPr>
            <p:sp>
              <p:nvSpPr>
                <p:cNvPr id="183" name="182 Rectángulo"/>
                <p:cNvSpPr/>
                <p:nvPr/>
              </p:nvSpPr>
              <p:spPr>
                <a:xfrm>
                  <a:off x="611560"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B1</a:t>
                  </a:r>
                  <a:endParaRPr lang="es-PE" sz="1100" b="1" dirty="0"/>
                </a:p>
              </p:txBody>
            </p:sp>
            <p:sp>
              <p:nvSpPr>
                <p:cNvPr id="184" name="183 Rectángulo"/>
                <p:cNvSpPr/>
                <p:nvPr/>
              </p:nvSpPr>
              <p:spPr>
                <a:xfrm>
                  <a:off x="1161871"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B2</a:t>
                  </a:r>
                  <a:endParaRPr lang="es-PE" sz="1100" b="1" dirty="0"/>
                </a:p>
              </p:txBody>
            </p:sp>
            <p:sp>
              <p:nvSpPr>
                <p:cNvPr id="185" name="184 Rectángulo"/>
                <p:cNvSpPr/>
                <p:nvPr/>
              </p:nvSpPr>
              <p:spPr>
                <a:xfrm>
                  <a:off x="1763687" y="4791570"/>
                  <a:ext cx="468052" cy="504055"/>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B3</a:t>
                  </a:r>
                  <a:endParaRPr lang="es-PE" sz="1100" b="1" dirty="0"/>
                </a:p>
              </p:txBody>
            </p:sp>
            <p:sp>
              <p:nvSpPr>
                <p:cNvPr id="186" name="185 Rectángulo"/>
                <p:cNvSpPr/>
                <p:nvPr/>
              </p:nvSpPr>
              <p:spPr>
                <a:xfrm>
                  <a:off x="2339753"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B4</a:t>
                  </a:r>
                  <a:endParaRPr lang="es-PE" sz="1100" b="1" dirty="0"/>
                </a:p>
              </p:txBody>
            </p:sp>
          </p:grpSp>
          <p:cxnSp>
            <p:nvCxnSpPr>
              <p:cNvPr id="177" name="176 Conector recto"/>
              <p:cNvCxnSpPr>
                <a:stCxn id="175" idx="2"/>
              </p:cNvCxnSpPr>
              <p:nvPr/>
            </p:nvCxnSpPr>
            <p:spPr>
              <a:xfrm>
                <a:off x="1727684" y="3956225"/>
                <a:ext cx="0" cy="26486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78" name="177 Conector recto"/>
              <p:cNvCxnSpPr/>
              <p:nvPr/>
            </p:nvCxnSpPr>
            <p:spPr>
              <a:xfrm>
                <a:off x="863588" y="4221088"/>
                <a:ext cx="1692188" cy="0"/>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79" name="178 Conector recto"/>
              <p:cNvCxnSpPr>
                <a:endCxn id="183" idx="0"/>
              </p:cNvCxnSpPr>
              <p:nvPr/>
            </p:nvCxnSpPr>
            <p:spPr>
              <a:xfrm>
                <a:off x="863588" y="4221088"/>
                <a:ext cx="0" cy="31845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80" name="179 Conector recto"/>
              <p:cNvCxnSpPr/>
              <p:nvPr/>
            </p:nvCxnSpPr>
            <p:spPr>
              <a:xfrm>
                <a:off x="1413899" y="4207435"/>
                <a:ext cx="0" cy="31845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81" name="180 Conector recto"/>
              <p:cNvCxnSpPr/>
              <p:nvPr/>
            </p:nvCxnSpPr>
            <p:spPr>
              <a:xfrm>
                <a:off x="2015704" y="4221088"/>
                <a:ext cx="0" cy="31845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82" name="181 Conector recto"/>
              <p:cNvCxnSpPr/>
              <p:nvPr/>
            </p:nvCxnSpPr>
            <p:spPr>
              <a:xfrm>
                <a:off x="2555764" y="4221088"/>
                <a:ext cx="0" cy="318453"/>
              </a:xfrm>
              <a:prstGeom prst="line">
                <a:avLst/>
              </a:prstGeom>
              <a:grpFill/>
            </p:spPr>
            <p:style>
              <a:lnRef idx="1">
                <a:schemeClr val="accent4"/>
              </a:lnRef>
              <a:fillRef idx="2">
                <a:schemeClr val="accent4"/>
              </a:fillRef>
              <a:effectRef idx="1">
                <a:schemeClr val="accent4"/>
              </a:effectRef>
              <a:fontRef idx="minor">
                <a:schemeClr val="dk1"/>
              </a:fontRef>
            </p:style>
          </p:cxnSp>
        </p:grpSp>
        <p:grpSp>
          <p:nvGrpSpPr>
            <p:cNvPr id="143" name="142 Grupo"/>
            <p:cNvGrpSpPr/>
            <p:nvPr/>
          </p:nvGrpSpPr>
          <p:grpSpPr>
            <a:xfrm>
              <a:off x="4627366" y="3339843"/>
              <a:ext cx="1753129" cy="1385301"/>
              <a:chOff x="629562" y="3308153"/>
              <a:chExt cx="2196244" cy="1735444"/>
            </a:xfrm>
            <a:grpFill/>
          </p:grpSpPr>
          <p:sp>
            <p:nvSpPr>
              <p:cNvPr id="163" name="162 Rectángulo"/>
              <p:cNvSpPr/>
              <p:nvPr/>
            </p:nvSpPr>
            <p:spPr>
              <a:xfrm>
                <a:off x="899592" y="3308153"/>
                <a:ext cx="1656184" cy="648072"/>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400" b="1" dirty="0" smtClean="0"/>
                  <a:t>Producto 3</a:t>
                </a:r>
                <a:endParaRPr lang="es-PE" sz="1400" b="1" dirty="0"/>
              </a:p>
            </p:txBody>
          </p:sp>
          <p:grpSp>
            <p:nvGrpSpPr>
              <p:cNvPr id="164" name="163 Grupo"/>
              <p:cNvGrpSpPr/>
              <p:nvPr/>
            </p:nvGrpSpPr>
            <p:grpSpPr>
              <a:xfrm>
                <a:off x="629562" y="4539541"/>
                <a:ext cx="2196244" cy="504056"/>
                <a:chOff x="611560" y="4791569"/>
                <a:chExt cx="2196244" cy="504056"/>
              </a:xfrm>
              <a:grpFill/>
            </p:grpSpPr>
            <p:sp>
              <p:nvSpPr>
                <p:cNvPr id="171" name="170 Rectángulo"/>
                <p:cNvSpPr/>
                <p:nvPr/>
              </p:nvSpPr>
              <p:spPr>
                <a:xfrm>
                  <a:off x="611560"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C1</a:t>
                  </a:r>
                  <a:endParaRPr lang="es-PE" sz="1100" b="1" dirty="0"/>
                </a:p>
              </p:txBody>
            </p:sp>
            <p:sp>
              <p:nvSpPr>
                <p:cNvPr id="172" name="171 Rectángulo"/>
                <p:cNvSpPr/>
                <p:nvPr/>
              </p:nvSpPr>
              <p:spPr>
                <a:xfrm>
                  <a:off x="1161871"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C2</a:t>
                  </a:r>
                  <a:endParaRPr lang="es-PE" sz="1100" b="1" dirty="0"/>
                </a:p>
              </p:txBody>
            </p:sp>
            <p:sp>
              <p:nvSpPr>
                <p:cNvPr id="173" name="172 Rectángulo"/>
                <p:cNvSpPr/>
                <p:nvPr/>
              </p:nvSpPr>
              <p:spPr>
                <a:xfrm>
                  <a:off x="1763687"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C3</a:t>
                  </a:r>
                  <a:endParaRPr lang="es-PE" sz="1100" b="1" dirty="0"/>
                </a:p>
              </p:txBody>
            </p:sp>
            <p:sp>
              <p:nvSpPr>
                <p:cNvPr id="174" name="173 Rectángulo"/>
                <p:cNvSpPr/>
                <p:nvPr/>
              </p:nvSpPr>
              <p:spPr>
                <a:xfrm>
                  <a:off x="2339752"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C4</a:t>
                  </a:r>
                  <a:endParaRPr lang="es-PE" sz="1100" b="1" dirty="0"/>
                </a:p>
              </p:txBody>
            </p:sp>
          </p:grpSp>
          <p:cxnSp>
            <p:nvCxnSpPr>
              <p:cNvPr id="165" name="164 Conector recto"/>
              <p:cNvCxnSpPr>
                <a:stCxn id="163" idx="2"/>
              </p:cNvCxnSpPr>
              <p:nvPr/>
            </p:nvCxnSpPr>
            <p:spPr>
              <a:xfrm>
                <a:off x="1727684" y="3956225"/>
                <a:ext cx="0" cy="26486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66" name="165 Conector recto"/>
              <p:cNvCxnSpPr/>
              <p:nvPr/>
            </p:nvCxnSpPr>
            <p:spPr>
              <a:xfrm>
                <a:off x="863588" y="4221088"/>
                <a:ext cx="1692188" cy="0"/>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67" name="166 Conector recto"/>
              <p:cNvCxnSpPr>
                <a:endCxn id="171" idx="0"/>
              </p:cNvCxnSpPr>
              <p:nvPr/>
            </p:nvCxnSpPr>
            <p:spPr>
              <a:xfrm>
                <a:off x="863588" y="4221088"/>
                <a:ext cx="0" cy="31845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68" name="167 Conector recto"/>
              <p:cNvCxnSpPr/>
              <p:nvPr/>
            </p:nvCxnSpPr>
            <p:spPr>
              <a:xfrm>
                <a:off x="1413899" y="4207435"/>
                <a:ext cx="0" cy="31845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69" name="168 Conector recto"/>
              <p:cNvCxnSpPr/>
              <p:nvPr/>
            </p:nvCxnSpPr>
            <p:spPr>
              <a:xfrm>
                <a:off x="2015704" y="4221088"/>
                <a:ext cx="0" cy="31845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70" name="169 Conector recto"/>
              <p:cNvCxnSpPr/>
              <p:nvPr/>
            </p:nvCxnSpPr>
            <p:spPr>
              <a:xfrm>
                <a:off x="2555764" y="4221088"/>
                <a:ext cx="0" cy="318453"/>
              </a:xfrm>
              <a:prstGeom prst="line">
                <a:avLst/>
              </a:prstGeom>
              <a:grpFill/>
            </p:spPr>
            <p:style>
              <a:lnRef idx="1">
                <a:schemeClr val="accent4"/>
              </a:lnRef>
              <a:fillRef idx="2">
                <a:schemeClr val="accent4"/>
              </a:fillRef>
              <a:effectRef idx="1">
                <a:schemeClr val="accent4"/>
              </a:effectRef>
              <a:fontRef idx="minor">
                <a:schemeClr val="dk1"/>
              </a:fontRef>
            </p:style>
          </p:cxnSp>
        </p:grpSp>
        <p:grpSp>
          <p:nvGrpSpPr>
            <p:cNvPr id="144" name="143 Grupo"/>
            <p:cNvGrpSpPr/>
            <p:nvPr/>
          </p:nvGrpSpPr>
          <p:grpSpPr>
            <a:xfrm>
              <a:off x="6707303" y="3339843"/>
              <a:ext cx="1753129" cy="1385301"/>
              <a:chOff x="629562" y="3308153"/>
              <a:chExt cx="2196244" cy="1735444"/>
            </a:xfrm>
            <a:grpFill/>
          </p:grpSpPr>
          <p:sp>
            <p:nvSpPr>
              <p:cNvPr id="151" name="150 Rectángulo"/>
              <p:cNvSpPr/>
              <p:nvPr/>
            </p:nvSpPr>
            <p:spPr>
              <a:xfrm>
                <a:off x="899592" y="3308153"/>
                <a:ext cx="1656184" cy="648072"/>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400" b="1" dirty="0" smtClean="0"/>
                  <a:t>Producto 4</a:t>
                </a:r>
                <a:endParaRPr lang="es-PE" sz="1400" b="1" dirty="0"/>
              </a:p>
            </p:txBody>
          </p:sp>
          <p:grpSp>
            <p:nvGrpSpPr>
              <p:cNvPr id="152" name="151 Grupo"/>
              <p:cNvGrpSpPr/>
              <p:nvPr/>
            </p:nvGrpSpPr>
            <p:grpSpPr>
              <a:xfrm>
                <a:off x="629562" y="4539541"/>
                <a:ext cx="2196244" cy="504056"/>
                <a:chOff x="611560" y="4791569"/>
                <a:chExt cx="2196244" cy="504056"/>
              </a:xfrm>
              <a:grpFill/>
            </p:grpSpPr>
            <p:sp>
              <p:nvSpPr>
                <p:cNvPr id="159" name="158 Rectángulo"/>
                <p:cNvSpPr/>
                <p:nvPr/>
              </p:nvSpPr>
              <p:spPr>
                <a:xfrm>
                  <a:off x="611560"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D1</a:t>
                  </a:r>
                  <a:endParaRPr lang="es-PE" sz="1100" b="1" dirty="0"/>
                </a:p>
              </p:txBody>
            </p:sp>
            <p:sp>
              <p:nvSpPr>
                <p:cNvPr id="160" name="159 Rectángulo"/>
                <p:cNvSpPr/>
                <p:nvPr/>
              </p:nvSpPr>
              <p:spPr>
                <a:xfrm>
                  <a:off x="1161871"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D2</a:t>
                  </a:r>
                  <a:endParaRPr lang="es-PE" sz="1100" b="1" dirty="0"/>
                </a:p>
              </p:txBody>
            </p:sp>
            <p:sp>
              <p:nvSpPr>
                <p:cNvPr id="161" name="160 Rectángulo"/>
                <p:cNvSpPr/>
                <p:nvPr/>
              </p:nvSpPr>
              <p:spPr>
                <a:xfrm>
                  <a:off x="1763688"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D3</a:t>
                  </a:r>
                  <a:endParaRPr lang="es-PE" sz="1100" b="1" dirty="0"/>
                </a:p>
              </p:txBody>
            </p:sp>
            <p:sp>
              <p:nvSpPr>
                <p:cNvPr id="162" name="161 Rectángulo"/>
                <p:cNvSpPr/>
                <p:nvPr/>
              </p:nvSpPr>
              <p:spPr>
                <a:xfrm>
                  <a:off x="2339752" y="4791569"/>
                  <a:ext cx="468052" cy="504056"/>
                </a:xfrm>
                <a:prstGeom prst="rect">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r>
                    <a:rPr lang="es-PE" sz="1100" b="1" dirty="0" smtClean="0"/>
                    <a:t>D4</a:t>
                  </a:r>
                  <a:endParaRPr lang="es-PE" sz="1100" b="1" dirty="0"/>
                </a:p>
              </p:txBody>
            </p:sp>
          </p:grpSp>
          <p:cxnSp>
            <p:nvCxnSpPr>
              <p:cNvPr id="153" name="152 Conector recto"/>
              <p:cNvCxnSpPr>
                <a:stCxn id="151" idx="2"/>
              </p:cNvCxnSpPr>
              <p:nvPr/>
            </p:nvCxnSpPr>
            <p:spPr>
              <a:xfrm>
                <a:off x="1727684" y="3956225"/>
                <a:ext cx="0" cy="26486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54" name="153 Conector recto"/>
              <p:cNvCxnSpPr/>
              <p:nvPr/>
            </p:nvCxnSpPr>
            <p:spPr>
              <a:xfrm>
                <a:off x="863588" y="4221088"/>
                <a:ext cx="1692188" cy="0"/>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55" name="154 Conector recto"/>
              <p:cNvCxnSpPr>
                <a:endCxn id="159" idx="0"/>
              </p:cNvCxnSpPr>
              <p:nvPr/>
            </p:nvCxnSpPr>
            <p:spPr>
              <a:xfrm>
                <a:off x="863588" y="4221088"/>
                <a:ext cx="0" cy="31845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56" name="155 Conector recto"/>
              <p:cNvCxnSpPr/>
              <p:nvPr/>
            </p:nvCxnSpPr>
            <p:spPr>
              <a:xfrm>
                <a:off x="1413899" y="4207435"/>
                <a:ext cx="0" cy="31845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57" name="156 Conector recto"/>
              <p:cNvCxnSpPr/>
              <p:nvPr/>
            </p:nvCxnSpPr>
            <p:spPr>
              <a:xfrm>
                <a:off x="2015704" y="4221088"/>
                <a:ext cx="0" cy="318453"/>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58" name="157 Conector recto"/>
              <p:cNvCxnSpPr/>
              <p:nvPr/>
            </p:nvCxnSpPr>
            <p:spPr>
              <a:xfrm>
                <a:off x="2555764" y="4221088"/>
                <a:ext cx="0" cy="318453"/>
              </a:xfrm>
              <a:prstGeom prst="line">
                <a:avLst/>
              </a:prstGeom>
              <a:grpFill/>
            </p:spPr>
            <p:style>
              <a:lnRef idx="1">
                <a:schemeClr val="accent4"/>
              </a:lnRef>
              <a:fillRef idx="2">
                <a:schemeClr val="accent4"/>
              </a:fillRef>
              <a:effectRef idx="1">
                <a:schemeClr val="accent4"/>
              </a:effectRef>
              <a:fontRef idx="minor">
                <a:schemeClr val="dk1"/>
              </a:fontRef>
            </p:style>
          </p:cxnSp>
        </p:grpSp>
        <p:cxnSp>
          <p:nvCxnSpPr>
            <p:cNvPr id="145" name="144 Conector recto"/>
            <p:cNvCxnSpPr/>
            <p:nvPr/>
          </p:nvCxnSpPr>
          <p:spPr>
            <a:xfrm>
              <a:off x="1272101" y="2996952"/>
              <a:ext cx="6297397" cy="0"/>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46" name="145 Conector recto"/>
            <p:cNvCxnSpPr/>
            <p:nvPr/>
          </p:nvCxnSpPr>
          <p:spPr>
            <a:xfrm>
              <a:off x="1272101" y="2996952"/>
              <a:ext cx="0" cy="311201"/>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47" name="146 Conector recto"/>
            <p:cNvCxnSpPr>
              <a:endCxn id="163" idx="0"/>
            </p:cNvCxnSpPr>
            <p:nvPr/>
          </p:nvCxnSpPr>
          <p:spPr>
            <a:xfrm>
              <a:off x="5503492" y="2996952"/>
              <a:ext cx="439" cy="342891"/>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48" name="147 Conector recto"/>
            <p:cNvCxnSpPr/>
            <p:nvPr/>
          </p:nvCxnSpPr>
          <p:spPr>
            <a:xfrm>
              <a:off x="7569498" y="2996952"/>
              <a:ext cx="0" cy="311201"/>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49" name="148 Conector recto"/>
            <p:cNvCxnSpPr/>
            <p:nvPr/>
          </p:nvCxnSpPr>
          <p:spPr>
            <a:xfrm>
              <a:off x="3417971" y="2996952"/>
              <a:ext cx="0" cy="342891"/>
            </a:xfrm>
            <a:prstGeom prst="line">
              <a:avLst/>
            </a:prstGeom>
            <a:grpFill/>
          </p:spPr>
          <p:style>
            <a:lnRef idx="1">
              <a:schemeClr val="accent4"/>
            </a:lnRef>
            <a:fillRef idx="2">
              <a:schemeClr val="accent4"/>
            </a:fillRef>
            <a:effectRef idx="1">
              <a:schemeClr val="accent4"/>
            </a:effectRef>
            <a:fontRef idx="minor">
              <a:schemeClr val="dk1"/>
            </a:fontRef>
          </p:style>
        </p:cxnSp>
        <p:cxnSp>
          <p:nvCxnSpPr>
            <p:cNvPr id="150" name="149 Conector recto"/>
            <p:cNvCxnSpPr>
              <a:stCxn id="140" idx="2"/>
            </p:cNvCxnSpPr>
            <p:nvPr/>
          </p:nvCxnSpPr>
          <p:spPr>
            <a:xfrm>
              <a:off x="4586559" y="2763806"/>
              <a:ext cx="0" cy="233146"/>
            </a:xfrm>
            <a:prstGeom prst="line">
              <a:avLst/>
            </a:prstGeom>
            <a:grpFill/>
          </p:spPr>
          <p:style>
            <a:lnRef idx="1">
              <a:schemeClr val="accent4"/>
            </a:lnRef>
            <a:fillRef idx="2">
              <a:schemeClr val="accent4"/>
            </a:fillRef>
            <a:effectRef idx="1">
              <a:schemeClr val="accent4"/>
            </a:effectRef>
            <a:fontRef idx="minor">
              <a:schemeClr val="dk1"/>
            </a:fontRef>
          </p:style>
        </p:cxnSp>
      </p:grpSp>
    </p:spTree>
    <p:extLst>
      <p:ext uri="{BB962C8B-B14F-4D97-AF65-F5344CB8AC3E}">
        <p14:creationId xmlns:p14="http://schemas.microsoft.com/office/powerpoint/2010/main" val="1742714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a:bodyPr>
          <a:lstStyle/>
          <a:p>
            <a:pPr algn="ctr"/>
            <a:r>
              <a:rPr lang="es-PE" sz="2800" b="1" u="sng" dirty="0" smtClean="0">
                <a:solidFill>
                  <a:schemeClr val="accent4">
                    <a:lumMod val="50000"/>
                  </a:schemeClr>
                </a:solidFill>
              </a:rPr>
              <a:t>DEPARTAMENTALIZACIÓN POR </a:t>
            </a:r>
            <a:br>
              <a:rPr lang="es-PE" sz="2800" b="1" u="sng" dirty="0" smtClean="0">
                <a:solidFill>
                  <a:schemeClr val="accent4">
                    <a:lumMod val="50000"/>
                  </a:schemeClr>
                </a:solidFill>
              </a:rPr>
            </a:br>
            <a:r>
              <a:rPr lang="es-PE" sz="2800" b="1" u="sng" dirty="0" smtClean="0">
                <a:solidFill>
                  <a:schemeClr val="accent4">
                    <a:lumMod val="50000"/>
                  </a:schemeClr>
                </a:solidFill>
              </a:rPr>
              <a:t>PRODUCTOS  Y SERVICIOS</a:t>
            </a:r>
            <a:endParaRPr lang="es-PE" sz="2800" u="sng" dirty="0">
              <a:solidFill>
                <a:schemeClr val="accent4">
                  <a:lumMod val="50000"/>
                </a:schemeClr>
              </a:solidFill>
            </a:endParaRPr>
          </a:p>
        </p:txBody>
      </p:sp>
      <p:sp>
        <p:nvSpPr>
          <p:cNvPr id="3" name="2 Marcador de contenido"/>
          <p:cNvSpPr>
            <a:spLocks noGrp="1"/>
          </p:cNvSpPr>
          <p:nvPr>
            <p:ph idx="1"/>
          </p:nvPr>
        </p:nvSpPr>
        <p:spPr>
          <a:xfrm>
            <a:off x="457200" y="2060848"/>
            <a:ext cx="8229600" cy="3384376"/>
          </a:xfrm>
        </p:spPr>
        <p:style>
          <a:lnRef idx="1">
            <a:schemeClr val="accent5"/>
          </a:lnRef>
          <a:fillRef idx="2">
            <a:schemeClr val="accent5"/>
          </a:fillRef>
          <a:effectRef idx="1">
            <a:schemeClr val="accent5"/>
          </a:effectRef>
          <a:fontRef idx="minor">
            <a:schemeClr val="dk1"/>
          </a:fontRef>
        </p:style>
        <p:txBody>
          <a:bodyPr>
            <a:normAutofit/>
          </a:bodyPr>
          <a:lstStyle/>
          <a:p>
            <a:pPr algn="just"/>
            <a:endParaRPr lang="es-PE" sz="2000" dirty="0" smtClean="0"/>
          </a:p>
          <a:p>
            <a:pPr algn="just"/>
            <a:r>
              <a:rPr lang="es-PE" sz="2000" dirty="0" smtClean="0"/>
              <a:t>Esta departamentalización se basa en los productos o servicios que ejecuta la organización , la cual descentraliza  en función de ellos.</a:t>
            </a:r>
          </a:p>
          <a:p>
            <a:pPr algn="just"/>
            <a:endParaRPr lang="es-PE" sz="2000" dirty="0" smtClean="0"/>
          </a:p>
          <a:p>
            <a:pPr algn="just"/>
            <a:r>
              <a:rPr lang="es-PE" sz="2000" dirty="0"/>
              <a:t>Es la agrupación de productos o líneas  de productos facilita el empleo  de la tecnología, maquinas  y equipos del conocimiento y de la mano de obra lo que permite la intensificación  de esfuerzos y concentración  que aumentan de representativa la eficiencia de la </a:t>
            </a:r>
            <a:r>
              <a:rPr lang="es-PE" sz="2000" dirty="0" smtClean="0"/>
              <a:t>organización.</a:t>
            </a:r>
          </a:p>
          <a:p>
            <a:pPr algn="just"/>
            <a:endParaRPr lang="es-PE" sz="2000" dirty="0"/>
          </a:p>
        </p:txBody>
      </p:sp>
    </p:spTree>
    <p:extLst>
      <p:ext uri="{BB962C8B-B14F-4D97-AF65-F5344CB8AC3E}">
        <p14:creationId xmlns:p14="http://schemas.microsoft.com/office/powerpoint/2010/main" val="2217496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075083"/>
            <a:ext cx="8229600" cy="4109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69560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79512" y="188640"/>
            <a:ext cx="8229600" cy="1143000"/>
          </a:xfrm>
        </p:spPr>
        <p:txBody>
          <a:bodyPr>
            <a:normAutofit/>
          </a:bodyPr>
          <a:lstStyle/>
          <a:p>
            <a:pPr algn="ctr"/>
            <a:r>
              <a:rPr lang="es-PE" sz="2000" b="1" u="sng" dirty="0" smtClean="0">
                <a:solidFill>
                  <a:schemeClr val="accent4">
                    <a:lumMod val="50000"/>
                  </a:schemeClr>
                </a:solidFill>
              </a:rPr>
              <a:t>DEPARTAMENTALIZACIÓN POR </a:t>
            </a:r>
            <a:br>
              <a:rPr lang="es-PE" sz="2000" b="1" u="sng" dirty="0" smtClean="0">
                <a:solidFill>
                  <a:schemeClr val="accent4">
                    <a:lumMod val="50000"/>
                  </a:schemeClr>
                </a:solidFill>
              </a:rPr>
            </a:br>
            <a:r>
              <a:rPr lang="es-PE" sz="2000" b="1" u="sng" dirty="0" smtClean="0">
                <a:solidFill>
                  <a:schemeClr val="accent4">
                    <a:lumMod val="50000"/>
                  </a:schemeClr>
                </a:solidFill>
              </a:rPr>
              <a:t>PRODUCTOS  Y SERVICIOS</a:t>
            </a:r>
            <a:endParaRPr lang="es-PE" sz="2000" u="sng" dirty="0">
              <a:solidFill>
                <a:schemeClr val="accent4">
                  <a:lumMod val="50000"/>
                </a:schemeClr>
              </a:solidFill>
            </a:endParaRPr>
          </a:p>
        </p:txBody>
      </p:sp>
      <p:grpSp>
        <p:nvGrpSpPr>
          <p:cNvPr id="5142" name="5141 Grupo"/>
          <p:cNvGrpSpPr/>
          <p:nvPr/>
        </p:nvGrpSpPr>
        <p:grpSpPr>
          <a:xfrm>
            <a:off x="179513" y="1988840"/>
            <a:ext cx="8640958" cy="2607405"/>
            <a:chOff x="179513" y="1988840"/>
            <a:chExt cx="8640958" cy="2607405"/>
          </a:xfrm>
          <a:blipFill>
            <a:blip r:embed="rId3"/>
            <a:tile tx="0" ty="0" sx="100000" sy="100000" flip="none" algn="tl"/>
          </a:blipFill>
        </p:grpSpPr>
        <p:sp>
          <p:nvSpPr>
            <p:cNvPr id="5" name="4 Rectángulo"/>
            <p:cNvSpPr/>
            <p:nvPr/>
          </p:nvSpPr>
          <p:spPr>
            <a:xfrm>
              <a:off x="4139952" y="1988840"/>
              <a:ext cx="1296144" cy="648072"/>
            </a:xfrm>
            <a:prstGeom prst="rect">
              <a:avLst/>
            </a:prstGeom>
            <a:grpFill/>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1200" b="1" dirty="0" smtClean="0">
                  <a:solidFill>
                    <a:schemeClr val="tx1"/>
                  </a:solidFill>
                </a:rPr>
                <a:t>División Farmacéutica</a:t>
              </a:r>
              <a:endParaRPr lang="es-PE" sz="1200" b="1" dirty="0">
                <a:solidFill>
                  <a:schemeClr val="tx1"/>
                </a:solidFill>
              </a:endParaRPr>
            </a:p>
          </p:txBody>
        </p:sp>
        <p:grpSp>
          <p:nvGrpSpPr>
            <p:cNvPr id="5120" name="5119 Grupo"/>
            <p:cNvGrpSpPr/>
            <p:nvPr/>
          </p:nvGrpSpPr>
          <p:grpSpPr>
            <a:xfrm>
              <a:off x="179513" y="3137086"/>
              <a:ext cx="2952327" cy="1459159"/>
              <a:chOff x="179513" y="3137086"/>
              <a:chExt cx="2952327" cy="1459159"/>
            </a:xfrm>
            <a:grpFill/>
          </p:grpSpPr>
          <p:grpSp>
            <p:nvGrpSpPr>
              <p:cNvPr id="24" name="23 Grupo"/>
              <p:cNvGrpSpPr/>
              <p:nvPr/>
            </p:nvGrpSpPr>
            <p:grpSpPr>
              <a:xfrm>
                <a:off x="179513" y="3137086"/>
                <a:ext cx="2952327" cy="1459159"/>
                <a:chOff x="453108" y="3051820"/>
                <a:chExt cx="3977911" cy="1966044"/>
              </a:xfrm>
              <a:grpFill/>
            </p:grpSpPr>
            <p:sp>
              <p:nvSpPr>
                <p:cNvPr id="9" name="8 Rectángulo"/>
                <p:cNvSpPr/>
                <p:nvPr/>
              </p:nvSpPr>
              <p:spPr>
                <a:xfrm>
                  <a:off x="1691680" y="3051820"/>
                  <a:ext cx="1478049" cy="648072"/>
                </a:xfrm>
                <a:prstGeom prst="rect">
                  <a:avLst/>
                </a:prstGeom>
                <a:grpFill/>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900" b="1" dirty="0" smtClean="0"/>
                    <a:t>División Farmacéutica</a:t>
                  </a:r>
                  <a:endParaRPr lang="es-PE" sz="900" b="1" dirty="0"/>
                </a:p>
              </p:txBody>
            </p:sp>
            <p:sp>
              <p:nvSpPr>
                <p:cNvPr id="10" name="9 Rectángulo"/>
                <p:cNvSpPr/>
                <p:nvPr/>
              </p:nvSpPr>
              <p:spPr>
                <a:xfrm>
                  <a:off x="453108" y="4221089"/>
                  <a:ext cx="1238572" cy="792088"/>
                </a:xfrm>
                <a:prstGeom prst="rect">
                  <a:avLst/>
                </a:prstGeom>
                <a:grpFill/>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1000" b="1" dirty="0" smtClean="0"/>
                    <a:t>Dpto.</a:t>
                  </a:r>
                </a:p>
                <a:p>
                  <a:pPr algn="ctr"/>
                  <a:r>
                    <a:rPr lang="es-PE" sz="1000" b="1" dirty="0" smtClean="0"/>
                    <a:t>de</a:t>
                  </a:r>
                </a:p>
                <a:p>
                  <a:pPr algn="ctr"/>
                  <a:r>
                    <a:rPr lang="es-PE" sz="1000" b="1" dirty="0" smtClean="0"/>
                    <a:t>analgésicos</a:t>
                  </a:r>
                  <a:endParaRPr lang="es-PE" sz="1000" b="1" dirty="0"/>
                </a:p>
              </p:txBody>
            </p:sp>
            <p:sp>
              <p:nvSpPr>
                <p:cNvPr id="11" name="10 Rectángulo"/>
                <p:cNvSpPr/>
                <p:nvPr/>
              </p:nvSpPr>
              <p:spPr>
                <a:xfrm>
                  <a:off x="1885046" y="4225776"/>
                  <a:ext cx="1284684" cy="792088"/>
                </a:xfrm>
                <a:prstGeom prst="rect">
                  <a:avLst/>
                </a:prstGeom>
                <a:grpFill/>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1000" b="1" dirty="0"/>
                    <a:t>Dpto.</a:t>
                  </a:r>
                </a:p>
                <a:p>
                  <a:pPr algn="ctr"/>
                  <a:r>
                    <a:rPr lang="es-PE" sz="1000" b="1" dirty="0" smtClean="0"/>
                    <a:t>de</a:t>
                  </a:r>
                </a:p>
                <a:p>
                  <a:pPr algn="ctr"/>
                  <a:r>
                    <a:rPr lang="es-PE" sz="1000" b="1" dirty="0" smtClean="0"/>
                    <a:t>antibióticos</a:t>
                  </a:r>
                  <a:endParaRPr lang="es-PE" sz="1000" b="1" dirty="0"/>
                </a:p>
              </p:txBody>
            </p:sp>
            <p:sp>
              <p:nvSpPr>
                <p:cNvPr id="12" name="11 Rectángulo"/>
                <p:cNvSpPr/>
                <p:nvPr/>
              </p:nvSpPr>
              <p:spPr>
                <a:xfrm>
                  <a:off x="3266752" y="4225776"/>
                  <a:ext cx="1164267" cy="792088"/>
                </a:xfrm>
                <a:prstGeom prst="rect">
                  <a:avLst/>
                </a:prstGeom>
                <a:grpFill/>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1000" b="1" dirty="0"/>
                    <a:t>Dpto.</a:t>
                  </a:r>
                </a:p>
                <a:p>
                  <a:pPr algn="ctr"/>
                  <a:r>
                    <a:rPr lang="es-PE" sz="1000" b="1" dirty="0" smtClean="0"/>
                    <a:t> de</a:t>
                  </a:r>
                </a:p>
                <a:p>
                  <a:pPr algn="ctr"/>
                  <a:r>
                    <a:rPr lang="es-PE" sz="1000" b="1" dirty="0" smtClean="0"/>
                    <a:t>jarabes</a:t>
                  </a:r>
                  <a:endParaRPr lang="es-PE" sz="1000" b="1" dirty="0"/>
                </a:p>
              </p:txBody>
            </p:sp>
          </p:grpSp>
          <p:grpSp>
            <p:nvGrpSpPr>
              <p:cNvPr id="21" name="20 Grupo"/>
              <p:cNvGrpSpPr/>
              <p:nvPr/>
            </p:nvGrpSpPr>
            <p:grpSpPr>
              <a:xfrm>
                <a:off x="467544" y="3824431"/>
                <a:ext cx="2092736" cy="183942"/>
                <a:chOff x="827584" y="4005064"/>
                <a:chExt cx="2740928" cy="220712"/>
              </a:xfrm>
              <a:grpFill/>
            </p:grpSpPr>
            <p:cxnSp>
              <p:nvCxnSpPr>
                <p:cNvPr id="15" name="14 Conector recto"/>
                <p:cNvCxnSpPr/>
                <p:nvPr/>
              </p:nvCxnSpPr>
              <p:spPr>
                <a:xfrm>
                  <a:off x="827584" y="4005064"/>
                  <a:ext cx="2736304" cy="0"/>
                </a:xfrm>
                <a:prstGeom prst="line">
                  <a:avLst/>
                </a:prstGeom>
                <a:grpFill/>
              </p:spPr>
              <p:style>
                <a:lnRef idx="1">
                  <a:schemeClr val="accent1"/>
                </a:lnRef>
                <a:fillRef idx="2">
                  <a:schemeClr val="accent1"/>
                </a:fillRef>
                <a:effectRef idx="1">
                  <a:schemeClr val="accent1"/>
                </a:effectRef>
                <a:fontRef idx="minor">
                  <a:schemeClr val="dk1"/>
                </a:fontRef>
              </p:style>
            </p:cxnSp>
            <p:cxnSp>
              <p:nvCxnSpPr>
                <p:cNvPr id="17" name="16 Conector recto"/>
                <p:cNvCxnSpPr/>
                <p:nvPr/>
              </p:nvCxnSpPr>
              <p:spPr>
                <a:xfrm>
                  <a:off x="827584" y="4005064"/>
                  <a:ext cx="0" cy="216024"/>
                </a:xfrm>
                <a:prstGeom prst="line">
                  <a:avLst/>
                </a:prstGeom>
                <a:grpFill/>
              </p:spPr>
              <p:style>
                <a:lnRef idx="1">
                  <a:schemeClr val="accent1"/>
                </a:lnRef>
                <a:fillRef idx="2">
                  <a:schemeClr val="accent1"/>
                </a:fillRef>
                <a:effectRef idx="1">
                  <a:schemeClr val="accent1"/>
                </a:effectRef>
                <a:fontRef idx="minor">
                  <a:schemeClr val="dk1"/>
                </a:fontRef>
              </p:style>
            </p:cxnSp>
            <p:cxnSp>
              <p:nvCxnSpPr>
                <p:cNvPr id="22" name="21 Conector recto"/>
                <p:cNvCxnSpPr/>
                <p:nvPr/>
              </p:nvCxnSpPr>
              <p:spPr>
                <a:xfrm>
                  <a:off x="2267744" y="4009752"/>
                  <a:ext cx="0" cy="216024"/>
                </a:xfrm>
                <a:prstGeom prst="line">
                  <a:avLst/>
                </a:prstGeom>
                <a:grpFill/>
              </p:spPr>
              <p:style>
                <a:lnRef idx="1">
                  <a:schemeClr val="accent1"/>
                </a:lnRef>
                <a:fillRef idx="2">
                  <a:schemeClr val="accent1"/>
                </a:fillRef>
                <a:effectRef idx="1">
                  <a:schemeClr val="accent1"/>
                </a:effectRef>
                <a:fontRef idx="minor">
                  <a:schemeClr val="dk1"/>
                </a:fontRef>
              </p:style>
            </p:cxnSp>
            <p:cxnSp>
              <p:nvCxnSpPr>
                <p:cNvPr id="23" name="22 Conector recto"/>
                <p:cNvCxnSpPr/>
                <p:nvPr/>
              </p:nvCxnSpPr>
              <p:spPr>
                <a:xfrm>
                  <a:off x="3568512" y="4005064"/>
                  <a:ext cx="0" cy="216024"/>
                </a:xfrm>
                <a:prstGeom prst="line">
                  <a:avLst/>
                </a:prstGeom>
                <a:grpFill/>
              </p:spPr>
              <p:style>
                <a:lnRef idx="1">
                  <a:schemeClr val="accent1"/>
                </a:lnRef>
                <a:fillRef idx="2">
                  <a:schemeClr val="accent1"/>
                </a:fillRef>
                <a:effectRef idx="1">
                  <a:schemeClr val="accent1"/>
                </a:effectRef>
                <a:fontRef idx="minor">
                  <a:schemeClr val="dk1"/>
                </a:fontRef>
              </p:style>
            </p:cxnSp>
          </p:grpSp>
          <p:cxnSp>
            <p:nvCxnSpPr>
              <p:cNvPr id="31" name="30 Conector recto"/>
              <p:cNvCxnSpPr/>
              <p:nvPr/>
            </p:nvCxnSpPr>
            <p:spPr>
              <a:xfrm flipH="1">
                <a:off x="1568406" y="3645024"/>
                <a:ext cx="1" cy="206359"/>
              </a:xfrm>
              <a:prstGeom prst="line">
                <a:avLst/>
              </a:prstGeom>
              <a:grpFill/>
            </p:spPr>
            <p:style>
              <a:lnRef idx="1">
                <a:schemeClr val="accent1"/>
              </a:lnRef>
              <a:fillRef idx="2">
                <a:schemeClr val="accent1"/>
              </a:fillRef>
              <a:effectRef idx="1">
                <a:schemeClr val="accent1"/>
              </a:effectRef>
              <a:fontRef idx="minor">
                <a:schemeClr val="dk1"/>
              </a:fontRef>
            </p:style>
          </p:cxnSp>
        </p:grpSp>
        <p:grpSp>
          <p:nvGrpSpPr>
            <p:cNvPr id="34" name="33 Grupo"/>
            <p:cNvGrpSpPr/>
            <p:nvPr/>
          </p:nvGrpSpPr>
          <p:grpSpPr>
            <a:xfrm>
              <a:off x="6084168" y="3121969"/>
              <a:ext cx="2736303" cy="1459160"/>
              <a:chOff x="179513" y="3137086"/>
              <a:chExt cx="2736303" cy="1459160"/>
            </a:xfrm>
            <a:grpFill/>
          </p:grpSpPr>
          <p:grpSp>
            <p:nvGrpSpPr>
              <p:cNvPr id="35" name="34 Grupo"/>
              <p:cNvGrpSpPr/>
              <p:nvPr/>
            </p:nvGrpSpPr>
            <p:grpSpPr>
              <a:xfrm>
                <a:off x="179513" y="3137086"/>
                <a:ext cx="2736303" cy="1459160"/>
                <a:chOff x="453108" y="3051819"/>
                <a:chExt cx="3686844" cy="1966045"/>
              </a:xfrm>
              <a:grpFill/>
            </p:grpSpPr>
            <p:sp>
              <p:nvSpPr>
                <p:cNvPr id="42" name="41 Rectángulo"/>
                <p:cNvSpPr/>
                <p:nvPr/>
              </p:nvSpPr>
              <p:spPr>
                <a:xfrm>
                  <a:off x="1691680" y="3051819"/>
                  <a:ext cx="1152128" cy="648072"/>
                </a:xfrm>
                <a:prstGeom prst="rect">
                  <a:avLst/>
                </a:prstGeom>
                <a:grpFill/>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900" b="1" dirty="0" smtClean="0"/>
                    <a:t>División química</a:t>
                  </a:r>
                  <a:endParaRPr lang="es-PE" sz="900" b="1" dirty="0"/>
                </a:p>
              </p:txBody>
            </p:sp>
            <p:sp>
              <p:nvSpPr>
                <p:cNvPr id="43" name="42 Rectángulo"/>
                <p:cNvSpPr/>
                <p:nvPr/>
              </p:nvSpPr>
              <p:spPr>
                <a:xfrm>
                  <a:off x="453108" y="4221088"/>
                  <a:ext cx="1152128" cy="792088"/>
                </a:xfrm>
                <a:prstGeom prst="rect">
                  <a:avLst/>
                </a:prstGeom>
                <a:grpFill/>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1000" b="1" dirty="0" smtClean="0"/>
                    <a:t>Dpto.</a:t>
                  </a:r>
                </a:p>
                <a:p>
                  <a:pPr algn="ctr"/>
                  <a:r>
                    <a:rPr lang="es-PE" sz="1000" b="1" dirty="0" smtClean="0"/>
                    <a:t>de</a:t>
                  </a:r>
                </a:p>
                <a:p>
                  <a:pPr algn="ctr"/>
                  <a:r>
                    <a:rPr lang="es-PE" sz="1000" b="1" dirty="0" smtClean="0"/>
                    <a:t>Pigmentos</a:t>
                  </a:r>
                  <a:endParaRPr lang="es-PE" sz="1000" b="1" dirty="0"/>
                </a:p>
              </p:txBody>
            </p:sp>
            <p:sp>
              <p:nvSpPr>
                <p:cNvPr id="44" name="43 Rectángulo"/>
                <p:cNvSpPr/>
                <p:nvPr/>
              </p:nvSpPr>
              <p:spPr>
                <a:xfrm>
                  <a:off x="1703140" y="4225776"/>
                  <a:ext cx="1152128" cy="792088"/>
                </a:xfrm>
                <a:prstGeom prst="rect">
                  <a:avLst/>
                </a:prstGeom>
                <a:grpFill/>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1000" b="1" dirty="0" smtClean="0"/>
                    <a:t>Dpto.</a:t>
                  </a:r>
                </a:p>
                <a:p>
                  <a:pPr algn="ctr"/>
                  <a:r>
                    <a:rPr lang="es-PE" sz="1000" b="1" dirty="0" smtClean="0"/>
                    <a:t>de</a:t>
                  </a:r>
                </a:p>
                <a:p>
                  <a:pPr algn="ctr"/>
                  <a:r>
                    <a:rPr lang="es-PE" sz="1000" b="1" dirty="0" smtClean="0"/>
                    <a:t>insecticida</a:t>
                  </a:r>
                  <a:endParaRPr lang="es-PE" sz="1000" b="1" dirty="0"/>
                </a:p>
              </p:txBody>
            </p:sp>
            <p:sp>
              <p:nvSpPr>
                <p:cNvPr id="45" name="44 Rectángulo"/>
                <p:cNvSpPr/>
                <p:nvPr/>
              </p:nvSpPr>
              <p:spPr>
                <a:xfrm>
                  <a:off x="2987824" y="4225776"/>
                  <a:ext cx="1152128" cy="792088"/>
                </a:xfrm>
                <a:prstGeom prst="rect">
                  <a:avLst/>
                </a:prstGeom>
                <a:grpFill/>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1000" b="1" dirty="0" smtClean="0"/>
                    <a:t>Dpto.</a:t>
                  </a:r>
                </a:p>
                <a:p>
                  <a:pPr algn="ctr"/>
                  <a:r>
                    <a:rPr lang="es-PE" sz="1000" b="1" dirty="0" smtClean="0"/>
                    <a:t> de</a:t>
                  </a:r>
                </a:p>
                <a:p>
                  <a:pPr algn="ctr"/>
                  <a:r>
                    <a:rPr lang="es-PE" sz="1000" b="1" dirty="0" smtClean="0"/>
                    <a:t>fosfatos</a:t>
                  </a:r>
                  <a:endParaRPr lang="es-PE" sz="1000" b="1" dirty="0"/>
                </a:p>
              </p:txBody>
            </p:sp>
          </p:grpSp>
          <p:grpSp>
            <p:nvGrpSpPr>
              <p:cNvPr id="36" name="35 Grupo"/>
              <p:cNvGrpSpPr/>
              <p:nvPr/>
            </p:nvGrpSpPr>
            <p:grpSpPr>
              <a:xfrm>
                <a:off x="467544" y="3824431"/>
                <a:ext cx="2092736" cy="183942"/>
                <a:chOff x="827584" y="4005064"/>
                <a:chExt cx="2740928" cy="220712"/>
              </a:xfrm>
              <a:grpFill/>
            </p:grpSpPr>
            <p:cxnSp>
              <p:nvCxnSpPr>
                <p:cNvPr id="38" name="37 Conector recto"/>
                <p:cNvCxnSpPr/>
                <p:nvPr/>
              </p:nvCxnSpPr>
              <p:spPr>
                <a:xfrm>
                  <a:off x="827584" y="4005064"/>
                  <a:ext cx="2736304" cy="0"/>
                </a:xfrm>
                <a:prstGeom prst="line">
                  <a:avLst/>
                </a:prstGeom>
                <a:grpFill/>
              </p:spPr>
              <p:style>
                <a:lnRef idx="1">
                  <a:schemeClr val="accent1"/>
                </a:lnRef>
                <a:fillRef idx="2">
                  <a:schemeClr val="accent1"/>
                </a:fillRef>
                <a:effectRef idx="1">
                  <a:schemeClr val="accent1"/>
                </a:effectRef>
                <a:fontRef idx="minor">
                  <a:schemeClr val="dk1"/>
                </a:fontRef>
              </p:style>
            </p:cxnSp>
            <p:cxnSp>
              <p:nvCxnSpPr>
                <p:cNvPr id="39" name="38 Conector recto"/>
                <p:cNvCxnSpPr/>
                <p:nvPr/>
              </p:nvCxnSpPr>
              <p:spPr>
                <a:xfrm>
                  <a:off x="827584" y="4005064"/>
                  <a:ext cx="0" cy="216024"/>
                </a:xfrm>
                <a:prstGeom prst="line">
                  <a:avLst/>
                </a:prstGeom>
                <a:grpFill/>
              </p:spPr>
              <p:style>
                <a:lnRef idx="1">
                  <a:schemeClr val="accent1"/>
                </a:lnRef>
                <a:fillRef idx="2">
                  <a:schemeClr val="accent1"/>
                </a:fillRef>
                <a:effectRef idx="1">
                  <a:schemeClr val="accent1"/>
                </a:effectRef>
                <a:fontRef idx="minor">
                  <a:schemeClr val="dk1"/>
                </a:fontRef>
              </p:style>
            </p:cxnSp>
            <p:cxnSp>
              <p:nvCxnSpPr>
                <p:cNvPr id="40" name="39 Conector recto"/>
                <p:cNvCxnSpPr/>
                <p:nvPr/>
              </p:nvCxnSpPr>
              <p:spPr>
                <a:xfrm>
                  <a:off x="2267744" y="4009752"/>
                  <a:ext cx="0" cy="216024"/>
                </a:xfrm>
                <a:prstGeom prst="line">
                  <a:avLst/>
                </a:prstGeom>
                <a:grpFill/>
              </p:spPr>
              <p:style>
                <a:lnRef idx="1">
                  <a:schemeClr val="accent1"/>
                </a:lnRef>
                <a:fillRef idx="2">
                  <a:schemeClr val="accent1"/>
                </a:fillRef>
                <a:effectRef idx="1">
                  <a:schemeClr val="accent1"/>
                </a:effectRef>
                <a:fontRef idx="minor">
                  <a:schemeClr val="dk1"/>
                </a:fontRef>
              </p:style>
            </p:cxnSp>
            <p:cxnSp>
              <p:nvCxnSpPr>
                <p:cNvPr id="41" name="40 Conector recto"/>
                <p:cNvCxnSpPr/>
                <p:nvPr/>
              </p:nvCxnSpPr>
              <p:spPr>
                <a:xfrm>
                  <a:off x="3568512" y="4005064"/>
                  <a:ext cx="0" cy="216024"/>
                </a:xfrm>
                <a:prstGeom prst="line">
                  <a:avLst/>
                </a:prstGeom>
                <a:grpFill/>
              </p:spPr>
              <p:style>
                <a:lnRef idx="1">
                  <a:schemeClr val="accent1"/>
                </a:lnRef>
                <a:fillRef idx="2">
                  <a:schemeClr val="accent1"/>
                </a:fillRef>
                <a:effectRef idx="1">
                  <a:schemeClr val="accent1"/>
                </a:effectRef>
                <a:fontRef idx="minor">
                  <a:schemeClr val="dk1"/>
                </a:fontRef>
              </p:style>
            </p:cxnSp>
          </p:grpSp>
          <p:cxnSp>
            <p:nvCxnSpPr>
              <p:cNvPr id="37" name="36 Conector recto"/>
              <p:cNvCxnSpPr/>
              <p:nvPr/>
            </p:nvCxnSpPr>
            <p:spPr>
              <a:xfrm flipH="1">
                <a:off x="1568406" y="3645024"/>
                <a:ext cx="1" cy="206359"/>
              </a:xfrm>
              <a:prstGeom prst="line">
                <a:avLst/>
              </a:prstGeom>
              <a:grpFill/>
            </p:spPr>
            <p:style>
              <a:lnRef idx="1">
                <a:schemeClr val="accent1"/>
              </a:lnRef>
              <a:fillRef idx="2">
                <a:schemeClr val="accent1"/>
              </a:fillRef>
              <a:effectRef idx="1">
                <a:schemeClr val="accent1"/>
              </a:effectRef>
              <a:fontRef idx="minor">
                <a:schemeClr val="dk1"/>
              </a:fontRef>
            </p:style>
          </p:cxnSp>
        </p:grpSp>
        <p:grpSp>
          <p:nvGrpSpPr>
            <p:cNvPr id="5130" name="5129 Grupo"/>
            <p:cNvGrpSpPr/>
            <p:nvPr/>
          </p:nvGrpSpPr>
          <p:grpSpPr>
            <a:xfrm>
              <a:off x="3572897" y="3036479"/>
              <a:ext cx="2295246" cy="1559766"/>
              <a:chOff x="3572897" y="3036479"/>
              <a:chExt cx="2295246" cy="1559766"/>
            </a:xfrm>
            <a:grpFill/>
          </p:grpSpPr>
          <p:sp>
            <p:nvSpPr>
              <p:cNvPr id="46" name="45 Rectángulo"/>
              <p:cNvSpPr/>
              <p:nvPr/>
            </p:nvSpPr>
            <p:spPr>
              <a:xfrm>
                <a:off x="4288472" y="3036479"/>
                <a:ext cx="855087" cy="480986"/>
              </a:xfrm>
              <a:prstGeom prst="rect">
                <a:avLst/>
              </a:prstGeom>
              <a:grpFill/>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900" b="1" dirty="0" smtClean="0"/>
                  <a:t>División vacunas</a:t>
                </a:r>
                <a:endParaRPr lang="es-PE" sz="900" b="1" dirty="0"/>
              </a:p>
            </p:txBody>
          </p:sp>
          <p:sp>
            <p:nvSpPr>
              <p:cNvPr id="47" name="46 Rectángulo"/>
              <p:cNvSpPr/>
              <p:nvPr/>
            </p:nvSpPr>
            <p:spPr>
              <a:xfrm>
                <a:off x="3572897" y="4008373"/>
                <a:ext cx="855087" cy="587872"/>
              </a:xfrm>
              <a:prstGeom prst="rect">
                <a:avLst/>
              </a:prstGeom>
              <a:grpFill/>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1000" b="1" dirty="0"/>
                  <a:t>Dpto.</a:t>
                </a:r>
              </a:p>
              <a:p>
                <a:pPr algn="ctr"/>
                <a:r>
                  <a:rPr lang="es-PE" sz="1000" b="1" dirty="0" smtClean="0"/>
                  <a:t> de</a:t>
                </a:r>
              </a:p>
              <a:p>
                <a:pPr algn="ctr"/>
                <a:r>
                  <a:rPr lang="es-PE" sz="1000" b="1" dirty="0" smtClean="0"/>
                  <a:t>vacunas</a:t>
                </a:r>
                <a:endParaRPr lang="es-PE" sz="1000" b="1" dirty="0"/>
              </a:p>
            </p:txBody>
          </p:sp>
          <p:sp>
            <p:nvSpPr>
              <p:cNvPr id="48" name="47 Rectángulo"/>
              <p:cNvSpPr/>
              <p:nvPr/>
            </p:nvSpPr>
            <p:spPr>
              <a:xfrm>
                <a:off x="4716016" y="4008373"/>
                <a:ext cx="1152127" cy="587872"/>
              </a:xfrm>
              <a:prstGeom prst="rect">
                <a:avLst/>
              </a:prstGeom>
              <a:grpFill/>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1000" b="1" dirty="0"/>
                  <a:t>Dpto.</a:t>
                </a:r>
              </a:p>
              <a:p>
                <a:pPr algn="ctr"/>
                <a:r>
                  <a:rPr lang="es-PE" sz="1000" b="1" dirty="0" smtClean="0"/>
                  <a:t> de</a:t>
                </a:r>
              </a:p>
              <a:p>
                <a:pPr algn="ctr"/>
                <a:r>
                  <a:rPr lang="es-PE" sz="1000" b="1" dirty="0" smtClean="0"/>
                  <a:t>medicamentos</a:t>
                </a:r>
                <a:endParaRPr lang="es-PE" sz="1000" b="1" dirty="0"/>
              </a:p>
            </p:txBody>
          </p:sp>
          <p:cxnSp>
            <p:nvCxnSpPr>
              <p:cNvPr id="5123" name="5122 Conector recto"/>
              <p:cNvCxnSpPr>
                <a:stCxn id="46" idx="2"/>
              </p:cNvCxnSpPr>
              <p:nvPr/>
            </p:nvCxnSpPr>
            <p:spPr>
              <a:xfrm>
                <a:off x="4716016" y="3517465"/>
                <a:ext cx="0" cy="230738"/>
              </a:xfrm>
              <a:prstGeom prst="line">
                <a:avLst/>
              </a:prstGeom>
              <a:grpFill/>
            </p:spPr>
            <p:style>
              <a:lnRef idx="1">
                <a:schemeClr val="accent1"/>
              </a:lnRef>
              <a:fillRef idx="2">
                <a:schemeClr val="accent1"/>
              </a:fillRef>
              <a:effectRef idx="1">
                <a:schemeClr val="accent1"/>
              </a:effectRef>
              <a:fontRef idx="minor">
                <a:schemeClr val="dk1"/>
              </a:fontRef>
            </p:style>
          </p:cxnSp>
          <p:cxnSp>
            <p:nvCxnSpPr>
              <p:cNvPr id="5125" name="5124 Conector recto"/>
              <p:cNvCxnSpPr/>
              <p:nvPr/>
            </p:nvCxnSpPr>
            <p:spPr>
              <a:xfrm>
                <a:off x="3851920" y="3748203"/>
                <a:ext cx="1584176" cy="0"/>
              </a:xfrm>
              <a:prstGeom prst="line">
                <a:avLst/>
              </a:prstGeom>
              <a:grpFill/>
            </p:spPr>
            <p:style>
              <a:lnRef idx="1">
                <a:schemeClr val="accent1"/>
              </a:lnRef>
              <a:fillRef idx="2">
                <a:schemeClr val="accent1"/>
              </a:fillRef>
              <a:effectRef idx="1">
                <a:schemeClr val="accent1"/>
              </a:effectRef>
              <a:fontRef idx="minor">
                <a:schemeClr val="dk1"/>
              </a:fontRef>
            </p:style>
          </p:cxnSp>
          <p:cxnSp>
            <p:nvCxnSpPr>
              <p:cNvPr id="5127" name="5126 Conector recto"/>
              <p:cNvCxnSpPr/>
              <p:nvPr/>
            </p:nvCxnSpPr>
            <p:spPr>
              <a:xfrm>
                <a:off x="5436096" y="3748203"/>
                <a:ext cx="0" cy="260170"/>
              </a:xfrm>
              <a:prstGeom prst="line">
                <a:avLst/>
              </a:prstGeom>
              <a:grpFill/>
            </p:spPr>
            <p:style>
              <a:lnRef idx="1">
                <a:schemeClr val="accent1"/>
              </a:lnRef>
              <a:fillRef idx="2">
                <a:schemeClr val="accent1"/>
              </a:fillRef>
              <a:effectRef idx="1">
                <a:schemeClr val="accent1"/>
              </a:effectRef>
              <a:fontRef idx="minor">
                <a:schemeClr val="dk1"/>
              </a:fontRef>
            </p:style>
          </p:cxnSp>
          <p:cxnSp>
            <p:nvCxnSpPr>
              <p:cNvPr id="5129" name="5128 Conector recto"/>
              <p:cNvCxnSpPr/>
              <p:nvPr/>
            </p:nvCxnSpPr>
            <p:spPr>
              <a:xfrm>
                <a:off x="3851920" y="3733086"/>
                <a:ext cx="0" cy="275287"/>
              </a:xfrm>
              <a:prstGeom prst="line">
                <a:avLst/>
              </a:prstGeom>
              <a:grpFill/>
            </p:spPr>
            <p:style>
              <a:lnRef idx="1">
                <a:schemeClr val="accent1"/>
              </a:lnRef>
              <a:fillRef idx="2">
                <a:schemeClr val="accent1"/>
              </a:fillRef>
              <a:effectRef idx="1">
                <a:schemeClr val="accent1"/>
              </a:effectRef>
              <a:fontRef idx="minor">
                <a:schemeClr val="dk1"/>
              </a:fontRef>
            </p:style>
          </p:cxnSp>
        </p:grpSp>
        <p:cxnSp>
          <p:nvCxnSpPr>
            <p:cNvPr id="5134" name="5133 Conector recto"/>
            <p:cNvCxnSpPr/>
            <p:nvPr/>
          </p:nvCxnSpPr>
          <p:spPr>
            <a:xfrm>
              <a:off x="1534804" y="2846370"/>
              <a:ext cx="5904656" cy="0"/>
            </a:xfrm>
            <a:prstGeom prst="line">
              <a:avLst/>
            </a:prstGeom>
            <a:grpFill/>
          </p:spPr>
          <p:style>
            <a:lnRef idx="1">
              <a:schemeClr val="accent1"/>
            </a:lnRef>
            <a:fillRef idx="2">
              <a:schemeClr val="accent1"/>
            </a:fillRef>
            <a:effectRef idx="1">
              <a:schemeClr val="accent1"/>
            </a:effectRef>
            <a:fontRef idx="minor">
              <a:schemeClr val="dk1"/>
            </a:fontRef>
          </p:style>
        </p:cxnSp>
        <p:cxnSp>
          <p:nvCxnSpPr>
            <p:cNvPr id="5141" name="5140 Conector recto"/>
            <p:cNvCxnSpPr>
              <a:endCxn id="42" idx="0"/>
            </p:cNvCxnSpPr>
            <p:nvPr/>
          </p:nvCxnSpPr>
          <p:spPr>
            <a:xfrm>
              <a:off x="7430955" y="2846370"/>
              <a:ext cx="1" cy="275599"/>
            </a:xfrm>
            <a:prstGeom prst="line">
              <a:avLst/>
            </a:prstGeom>
            <a:grpFill/>
          </p:spPr>
          <p:style>
            <a:lnRef idx="1">
              <a:schemeClr val="accent1"/>
            </a:lnRef>
            <a:fillRef idx="2">
              <a:schemeClr val="accent1"/>
            </a:fillRef>
            <a:effectRef idx="1">
              <a:schemeClr val="accent1"/>
            </a:effectRef>
            <a:fontRef idx="minor">
              <a:schemeClr val="dk1"/>
            </a:fontRef>
          </p:style>
        </p:cxnSp>
      </p:grpSp>
      <p:cxnSp>
        <p:nvCxnSpPr>
          <p:cNvPr id="16" name="15 Conector recto"/>
          <p:cNvCxnSpPr>
            <a:endCxn id="46" idx="0"/>
          </p:cNvCxnSpPr>
          <p:nvPr/>
        </p:nvCxnSpPr>
        <p:spPr>
          <a:xfrm flipH="1">
            <a:off x="4716016" y="2636912"/>
            <a:ext cx="1" cy="399567"/>
          </a:xfrm>
          <a:prstGeom prst="line">
            <a:avLst/>
          </a:prstGeom>
        </p:spPr>
        <p:style>
          <a:lnRef idx="1">
            <a:schemeClr val="accent2"/>
          </a:lnRef>
          <a:fillRef idx="0">
            <a:schemeClr val="accent2"/>
          </a:fillRef>
          <a:effectRef idx="0">
            <a:schemeClr val="accent2"/>
          </a:effectRef>
          <a:fontRef idx="minor">
            <a:schemeClr val="tx1"/>
          </a:fontRef>
        </p:style>
      </p:cxnSp>
      <p:cxnSp>
        <p:nvCxnSpPr>
          <p:cNvPr id="28" name="27 Conector recto"/>
          <p:cNvCxnSpPr/>
          <p:nvPr/>
        </p:nvCxnSpPr>
        <p:spPr>
          <a:xfrm>
            <a:off x="1534804" y="2846370"/>
            <a:ext cx="0" cy="275599"/>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7419122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a:bodyPr>
          <a:lstStyle/>
          <a:p>
            <a:pPr algn="ctr"/>
            <a:r>
              <a:rPr lang="es-PE" sz="2800" b="1" u="sng" dirty="0" smtClean="0">
                <a:solidFill>
                  <a:schemeClr val="accent4">
                    <a:lumMod val="50000"/>
                  </a:schemeClr>
                </a:solidFill>
              </a:rPr>
              <a:t>DEPARTAMENTALIZACIÓN POR </a:t>
            </a:r>
            <a:br>
              <a:rPr lang="es-PE" sz="2800" b="1" u="sng" dirty="0" smtClean="0">
                <a:solidFill>
                  <a:schemeClr val="accent4">
                    <a:lumMod val="50000"/>
                  </a:schemeClr>
                </a:solidFill>
              </a:rPr>
            </a:br>
            <a:r>
              <a:rPr lang="es-PE" sz="2800" b="1" u="sng" dirty="0" smtClean="0">
                <a:solidFill>
                  <a:schemeClr val="accent4">
                    <a:lumMod val="50000"/>
                  </a:schemeClr>
                </a:solidFill>
              </a:rPr>
              <a:t>PRODUCTOS  Y SERVICIOS</a:t>
            </a:r>
            <a:endParaRPr lang="es-PE" sz="2800" u="sng" dirty="0">
              <a:solidFill>
                <a:schemeClr val="accent4">
                  <a:lumMod val="50000"/>
                </a:schemeClr>
              </a:solidFill>
            </a:endParaRPr>
          </a:p>
        </p:txBody>
      </p:sp>
      <p:sp>
        <p:nvSpPr>
          <p:cNvPr id="3" name="2 Marcador de contenido"/>
          <p:cNvSpPr>
            <a:spLocks noGrp="1"/>
          </p:cNvSpPr>
          <p:nvPr>
            <p:ph idx="1"/>
          </p:nvPr>
        </p:nvSpPr>
        <p:spPr>
          <a:xfrm>
            <a:off x="457200" y="2348880"/>
            <a:ext cx="8229600" cy="3975720"/>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es-PE" sz="3200" dirty="0" smtClean="0"/>
              <a:t>En las empresas no industriales se le denomina departamento por servicios.</a:t>
            </a:r>
          </a:p>
          <a:p>
            <a:pPr algn="just"/>
            <a:r>
              <a:rPr lang="es-PE" sz="3200" dirty="0" smtClean="0"/>
              <a:t> La diferencia esta en que la agrupación  de  las actividades se basa en los servicios prestados en lugar de los productos.</a:t>
            </a:r>
          </a:p>
          <a:p>
            <a:pPr marL="0" indent="0" algn="just">
              <a:buNone/>
            </a:pPr>
            <a:r>
              <a:rPr lang="es-PE" sz="3200" dirty="0" smtClean="0"/>
              <a:t>      						Ejemplo: </a:t>
            </a:r>
          </a:p>
          <a:p>
            <a:pPr marL="0" indent="0" algn="just">
              <a:buNone/>
            </a:pPr>
            <a:endParaRPr lang="es-PE" sz="3200" dirty="0"/>
          </a:p>
        </p:txBody>
      </p:sp>
    </p:spTree>
    <p:extLst>
      <p:ext uri="{BB962C8B-B14F-4D97-AF65-F5344CB8AC3E}">
        <p14:creationId xmlns:p14="http://schemas.microsoft.com/office/powerpoint/2010/main" val="17959700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a:bodyPr>
          <a:lstStyle/>
          <a:p>
            <a:pPr algn="ctr"/>
            <a:r>
              <a:rPr lang="es-PE" sz="2800" b="1" u="sng" dirty="0" smtClean="0">
                <a:solidFill>
                  <a:schemeClr val="accent4">
                    <a:lumMod val="50000"/>
                  </a:schemeClr>
                </a:solidFill>
              </a:rPr>
              <a:t>DEPARTAMENTALIZACIÓN POR </a:t>
            </a:r>
            <a:br>
              <a:rPr lang="es-PE" sz="2800" b="1" u="sng" dirty="0" smtClean="0">
                <a:solidFill>
                  <a:schemeClr val="accent4">
                    <a:lumMod val="50000"/>
                  </a:schemeClr>
                </a:solidFill>
              </a:rPr>
            </a:br>
            <a:r>
              <a:rPr lang="es-PE" sz="2800" b="1" u="sng" dirty="0" smtClean="0">
                <a:solidFill>
                  <a:schemeClr val="accent4">
                    <a:lumMod val="50000"/>
                  </a:schemeClr>
                </a:solidFill>
              </a:rPr>
              <a:t>PRODUCTOS  Y SERVICIOS</a:t>
            </a:r>
            <a:endParaRPr lang="es-PE" sz="2800" u="sng" dirty="0">
              <a:solidFill>
                <a:schemeClr val="accent4">
                  <a:lumMod val="50000"/>
                </a:schemeClr>
              </a:solidFill>
            </a:endParaRPr>
          </a:p>
        </p:txBody>
      </p:sp>
      <p:sp>
        <p:nvSpPr>
          <p:cNvPr id="3" name="2 Marcador de contenido"/>
          <p:cNvSpPr>
            <a:spLocks noGrp="1"/>
          </p:cNvSpPr>
          <p:nvPr>
            <p:ph idx="1"/>
          </p:nvPr>
        </p:nvSpPr>
        <p:spPr>
          <a:xfrm>
            <a:off x="370880" y="5589240"/>
            <a:ext cx="8229600" cy="720080"/>
          </a:xfrm>
        </p:spPr>
        <p:txBody>
          <a:bodyPr>
            <a:normAutofit/>
          </a:bodyPr>
          <a:lstStyle/>
          <a:p>
            <a:r>
              <a:rPr lang="es-PE" sz="2400" i="1" dirty="0" smtClean="0"/>
              <a:t>Departamentalización Por Servicios</a:t>
            </a:r>
            <a:r>
              <a:rPr lang="es-PE" sz="2400" i="1" dirty="0"/>
              <a:t>.</a:t>
            </a:r>
          </a:p>
        </p:txBody>
      </p:sp>
      <p:grpSp>
        <p:nvGrpSpPr>
          <p:cNvPr id="23" name="22 Grupo"/>
          <p:cNvGrpSpPr/>
          <p:nvPr/>
        </p:nvGrpSpPr>
        <p:grpSpPr>
          <a:xfrm>
            <a:off x="370880" y="2924944"/>
            <a:ext cx="8593608" cy="2241872"/>
            <a:chOff x="395536" y="2441476"/>
            <a:chExt cx="8593608" cy="2241872"/>
          </a:xfrm>
        </p:grpSpPr>
        <p:sp>
          <p:nvSpPr>
            <p:cNvPr id="5" name="4 Rectángulo"/>
            <p:cNvSpPr/>
            <p:nvPr/>
          </p:nvSpPr>
          <p:spPr>
            <a:xfrm>
              <a:off x="3923928" y="2441476"/>
              <a:ext cx="1440160" cy="7200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PE" sz="1400" b="1" dirty="0" smtClean="0"/>
                <a:t>BANCO</a:t>
              </a:r>
              <a:endParaRPr lang="es-PE" sz="1400" b="1" dirty="0"/>
            </a:p>
          </p:txBody>
        </p:sp>
        <p:sp>
          <p:nvSpPr>
            <p:cNvPr id="6" name="5 Rectángulo"/>
            <p:cNvSpPr/>
            <p:nvPr/>
          </p:nvSpPr>
          <p:spPr>
            <a:xfrm>
              <a:off x="5580112" y="3736628"/>
              <a:ext cx="1440160" cy="9327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PE" sz="1600" b="1" dirty="0" smtClean="0"/>
                <a:t>Sección de registro</a:t>
              </a:r>
              <a:endParaRPr lang="es-PE" sz="1600" b="1" dirty="0"/>
            </a:p>
          </p:txBody>
        </p:sp>
        <p:sp>
          <p:nvSpPr>
            <p:cNvPr id="7" name="6 Rectángulo"/>
            <p:cNvSpPr/>
            <p:nvPr/>
          </p:nvSpPr>
          <p:spPr>
            <a:xfrm>
              <a:off x="3995936" y="3750568"/>
              <a:ext cx="1440160" cy="9327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PE" sz="1600" b="1" dirty="0" smtClean="0"/>
                <a:t>Sección de cambio</a:t>
              </a:r>
              <a:endParaRPr lang="es-PE" sz="1600" b="1" dirty="0"/>
            </a:p>
          </p:txBody>
        </p:sp>
        <p:sp>
          <p:nvSpPr>
            <p:cNvPr id="8" name="7 Rectángulo"/>
            <p:cNvSpPr/>
            <p:nvPr/>
          </p:nvSpPr>
          <p:spPr>
            <a:xfrm>
              <a:off x="7188944" y="3720356"/>
              <a:ext cx="1800200" cy="9327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PE" sz="1600" b="1" dirty="0" smtClean="0"/>
                <a:t>Sección de financiamiento</a:t>
              </a:r>
              <a:endParaRPr lang="es-PE" sz="1600" b="1" dirty="0"/>
            </a:p>
          </p:txBody>
        </p:sp>
        <p:sp>
          <p:nvSpPr>
            <p:cNvPr id="9" name="8 Rectángulo"/>
            <p:cNvSpPr/>
            <p:nvPr/>
          </p:nvSpPr>
          <p:spPr>
            <a:xfrm>
              <a:off x="2195736" y="3750568"/>
              <a:ext cx="1440160" cy="9327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PE" sz="1600" b="1" dirty="0" smtClean="0"/>
                <a:t>Sección de cobranzas</a:t>
              </a:r>
              <a:endParaRPr lang="es-PE" sz="1600" b="1" dirty="0"/>
            </a:p>
          </p:txBody>
        </p:sp>
        <p:sp>
          <p:nvSpPr>
            <p:cNvPr id="10" name="9 Rectángulo"/>
            <p:cNvSpPr/>
            <p:nvPr/>
          </p:nvSpPr>
          <p:spPr>
            <a:xfrm>
              <a:off x="395536" y="3750568"/>
              <a:ext cx="1440160" cy="9327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PE" sz="1600" b="1" dirty="0" smtClean="0"/>
                <a:t>Sección</a:t>
              </a:r>
            </a:p>
            <a:p>
              <a:pPr algn="ctr"/>
              <a:r>
                <a:rPr lang="es-PE" sz="1600" b="1" dirty="0" smtClean="0"/>
                <a:t> de cuentas corrientes</a:t>
              </a:r>
              <a:endParaRPr lang="es-PE" sz="1600" b="1" dirty="0"/>
            </a:p>
          </p:txBody>
        </p:sp>
        <p:cxnSp>
          <p:nvCxnSpPr>
            <p:cNvPr id="12" name="11 Conector recto"/>
            <p:cNvCxnSpPr>
              <a:stCxn id="5" idx="2"/>
            </p:cNvCxnSpPr>
            <p:nvPr/>
          </p:nvCxnSpPr>
          <p:spPr>
            <a:xfrm>
              <a:off x="4644008" y="3161556"/>
              <a:ext cx="0" cy="589012"/>
            </a:xfrm>
            <a:prstGeom prst="line">
              <a:avLst/>
            </a:prstGeom>
          </p:spPr>
          <p:style>
            <a:lnRef idx="1">
              <a:schemeClr val="accent5"/>
            </a:lnRef>
            <a:fillRef idx="2">
              <a:schemeClr val="accent5"/>
            </a:fillRef>
            <a:effectRef idx="1">
              <a:schemeClr val="accent5"/>
            </a:effectRef>
            <a:fontRef idx="minor">
              <a:schemeClr val="dk1"/>
            </a:fontRef>
          </p:style>
        </p:cxnSp>
        <p:cxnSp>
          <p:nvCxnSpPr>
            <p:cNvPr id="14" name="13 Conector recto"/>
            <p:cNvCxnSpPr/>
            <p:nvPr/>
          </p:nvCxnSpPr>
          <p:spPr>
            <a:xfrm>
              <a:off x="1259632" y="3356992"/>
              <a:ext cx="6818386" cy="0"/>
            </a:xfrm>
            <a:prstGeom prst="line">
              <a:avLst/>
            </a:prstGeom>
          </p:spPr>
          <p:style>
            <a:lnRef idx="1">
              <a:schemeClr val="accent5"/>
            </a:lnRef>
            <a:fillRef idx="2">
              <a:schemeClr val="accent5"/>
            </a:fillRef>
            <a:effectRef idx="1">
              <a:schemeClr val="accent5"/>
            </a:effectRef>
            <a:fontRef idx="minor">
              <a:schemeClr val="dk1"/>
            </a:fontRef>
          </p:style>
        </p:cxnSp>
        <p:cxnSp>
          <p:nvCxnSpPr>
            <p:cNvPr id="16" name="15 Conector recto"/>
            <p:cNvCxnSpPr/>
            <p:nvPr/>
          </p:nvCxnSpPr>
          <p:spPr>
            <a:xfrm>
              <a:off x="1259632" y="3356992"/>
              <a:ext cx="0" cy="393576"/>
            </a:xfrm>
            <a:prstGeom prst="line">
              <a:avLst/>
            </a:prstGeom>
          </p:spPr>
          <p:style>
            <a:lnRef idx="1">
              <a:schemeClr val="accent5"/>
            </a:lnRef>
            <a:fillRef idx="2">
              <a:schemeClr val="accent5"/>
            </a:fillRef>
            <a:effectRef idx="1">
              <a:schemeClr val="accent5"/>
            </a:effectRef>
            <a:fontRef idx="minor">
              <a:schemeClr val="dk1"/>
            </a:fontRef>
          </p:style>
        </p:cxnSp>
        <p:cxnSp>
          <p:nvCxnSpPr>
            <p:cNvPr id="18" name="17 Conector recto"/>
            <p:cNvCxnSpPr>
              <a:endCxn id="9" idx="0"/>
            </p:cNvCxnSpPr>
            <p:nvPr/>
          </p:nvCxnSpPr>
          <p:spPr>
            <a:xfrm>
              <a:off x="2915816" y="3356992"/>
              <a:ext cx="0" cy="393576"/>
            </a:xfrm>
            <a:prstGeom prst="line">
              <a:avLst/>
            </a:prstGeom>
          </p:spPr>
          <p:style>
            <a:lnRef idx="1">
              <a:schemeClr val="accent5"/>
            </a:lnRef>
            <a:fillRef idx="2">
              <a:schemeClr val="accent5"/>
            </a:fillRef>
            <a:effectRef idx="1">
              <a:schemeClr val="accent5"/>
            </a:effectRef>
            <a:fontRef idx="minor">
              <a:schemeClr val="dk1"/>
            </a:fontRef>
          </p:style>
        </p:cxnSp>
        <p:cxnSp>
          <p:nvCxnSpPr>
            <p:cNvPr id="20" name="19 Conector recto"/>
            <p:cNvCxnSpPr>
              <a:endCxn id="6" idx="0"/>
            </p:cNvCxnSpPr>
            <p:nvPr/>
          </p:nvCxnSpPr>
          <p:spPr>
            <a:xfrm>
              <a:off x="6300192" y="3356992"/>
              <a:ext cx="0" cy="379636"/>
            </a:xfrm>
            <a:prstGeom prst="line">
              <a:avLst/>
            </a:prstGeom>
          </p:spPr>
          <p:style>
            <a:lnRef idx="1">
              <a:schemeClr val="accent5"/>
            </a:lnRef>
            <a:fillRef idx="2">
              <a:schemeClr val="accent5"/>
            </a:fillRef>
            <a:effectRef idx="1">
              <a:schemeClr val="accent5"/>
            </a:effectRef>
            <a:fontRef idx="minor">
              <a:schemeClr val="dk1"/>
            </a:fontRef>
          </p:style>
        </p:cxnSp>
        <p:cxnSp>
          <p:nvCxnSpPr>
            <p:cNvPr id="22" name="21 Conector recto"/>
            <p:cNvCxnSpPr>
              <a:endCxn id="8" idx="0"/>
            </p:cNvCxnSpPr>
            <p:nvPr/>
          </p:nvCxnSpPr>
          <p:spPr>
            <a:xfrm>
              <a:off x="8078018" y="3356992"/>
              <a:ext cx="11026" cy="363364"/>
            </a:xfrm>
            <a:prstGeom prst="line">
              <a:avLst/>
            </a:prstGeom>
          </p:spPr>
          <p:style>
            <a:lnRef idx="1">
              <a:schemeClr val="accent5"/>
            </a:lnRef>
            <a:fillRef idx="2">
              <a:schemeClr val="accent5"/>
            </a:fillRef>
            <a:effectRef idx="1">
              <a:schemeClr val="accent5"/>
            </a:effectRef>
            <a:fontRef idx="minor">
              <a:schemeClr val="dk1"/>
            </a:fontRef>
          </p:style>
        </p:cxnSp>
      </p:grpSp>
    </p:spTree>
    <p:extLst>
      <p:ext uri="{BB962C8B-B14F-4D97-AF65-F5344CB8AC3E}">
        <p14:creationId xmlns:p14="http://schemas.microsoft.com/office/powerpoint/2010/main" val="38994772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30 Conector recto"/>
          <p:cNvCxnSpPr/>
          <p:nvPr/>
        </p:nvCxnSpPr>
        <p:spPr>
          <a:xfrm>
            <a:off x="1175160" y="4653136"/>
            <a:ext cx="0" cy="1211436"/>
          </a:xfrm>
          <a:prstGeom prst="line">
            <a:avLst/>
          </a:prstGeom>
        </p:spPr>
        <p:style>
          <a:lnRef idx="1">
            <a:schemeClr val="dk1"/>
          </a:lnRef>
          <a:fillRef idx="0">
            <a:schemeClr val="dk1"/>
          </a:fillRef>
          <a:effectRef idx="0">
            <a:schemeClr val="dk1"/>
          </a:effectRef>
          <a:fontRef idx="minor">
            <a:schemeClr val="tx1"/>
          </a:fontRef>
        </p:style>
      </p:cxnSp>
      <p:sp>
        <p:nvSpPr>
          <p:cNvPr id="4" name="1 Título"/>
          <p:cNvSpPr>
            <a:spLocks noGrp="1"/>
          </p:cNvSpPr>
          <p:nvPr>
            <p:ph type="title"/>
          </p:nvPr>
        </p:nvSpPr>
        <p:spPr/>
        <p:txBody>
          <a:bodyPr>
            <a:normAutofit/>
          </a:bodyPr>
          <a:lstStyle/>
          <a:p>
            <a:pPr algn="ctr"/>
            <a:r>
              <a:rPr lang="es-PE" sz="2800" b="1" u="sng" dirty="0" smtClean="0">
                <a:solidFill>
                  <a:schemeClr val="accent4">
                    <a:lumMod val="50000"/>
                  </a:schemeClr>
                </a:solidFill>
              </a:rPr>
              <a:t>DEPARTAMENTALIZACIÓN POR </a:t>
            </a:r>
            <a:br>
              <a:rPr lang="es-PE" sz="2800" b="1" u="sng" dirty="0" smtClean="0">
                <a:solidFill>
                  <a:schemeClr val="accent4">
                    <a:lumMod val="50000"/>
                  </a:schemeClr>
                </a:solidFill>
              </a:rPr>
            </a:br>
            <a:r>
              <a:rPr lang="es-PE" sz="2800" b="1" u="sng" dirty="0" smtClean="0">
                <a:solidFill>
                  <a:schemeClr val="accent4">
                    <a:lumMod val="50000"/>
                  </a:schemeClr>
                </a:solidFill>
              </a:rPr>
              <a:t>PRODUCTOS  Y SERVICIOS</a:t>
            </a:r>
            <a:endParaRPr lang="es-PE" sz="2800" u="sng" dirty="0">
              <a:solidFill>
                <a:schemeClr val="accent4">
                  <a:lumMod val="50000"/>
                </a:schemeClr>
              </a:solidFill>
            </a:endParaRPr>
          </a:p>
        </p:txBody>
      </p:sp>
      <p:sp>
        <p:nvSpPr>
          <p:cNvPr id="3" name="2 Marcador de contenido"/>
          <p:cNvSpPr>
            <a:spLocks noGrp="1"/>
          </p:cNvSpPr>
          <p:nvPr>
            <p:ph idx="1"/>
          </p:nvPr>
        </p:nvSpPr>
        <p:spPr>
          <a:xfrm>
            <a:off x="323528" y="6021288"/>
            <a:ext cx="8229600" cy="507826"/>
          </a:xfrm>
        </p:spPr>
        <p:txBody>
          <a:bodyPr>
            <a:normAutofit fontScale="85000" lnSpcReduction="10000"/>
          </a:bodyPr>
          <a:lstStyle/>
          <a:p>
            <a:r>
              <a:rPr lang="es-PE" sz="2400" i="1" dirty="0" smtClean="0"/>
              <a:t>Divisionalizacion descentralizada por líneas de productos.</a:t>
            </a:r>
            <a:endParaRPr lang="es-PE" sz="2400" i="1" dirty="0"/>
          </a:p>
        </p:txBody>
      </p:sp>
      <p:grpSp>
        <p:nvGrpSpPr>
          <p:cNvPr id="47" name="46 Grupo"/>
          <p:cNvGrpSpPr/>
          <p:nvPr/>
        </p:nvGrpSpPr>
        <p:grpSpPr>
          <a:xfrm>
            <a:off x="323528" y="2089820"/>
            <a:ext cx="8424936" cy="3586336"/>
            <a:chOff x="419076" y="2628900"/>
            <a:chExt cx="8424936" cy="3586336"/>
          </a:xfrm>
        </p:grpSpPr>
        <p:cxnSp>
          <p:nvCxnSpPr>
            <p:cNvPr id="40" name="39 Conector recto"/>
            <p:cNvCxnSpPr/>
            <p:nvPr/>
          </p:nvCxnSpPr>
          <p:spPr>
            <a:xfrm>
              <a:off x="8316416" y="4653136"/>
              <a:ext cx="0" cy="978024"/>
            </a:xfrm>
            <a:prstGeom prst="line">
              <a:avLst/>
            </a:prstGeom>
          </p:spPr>
          <p:style>
            <a:lnRef idx="1">
              <a:schemeClr val="accent3"/>
            </a:lnRef>
            <a:fillRef idx="2">
              <a:schemeClr val="accent3"/>
            </a:fillRef>
            <a:effectRef idx="1">
              <a:schemeClr val="accent3"/>
            </a:effectRef>
            <a:fontRef idx="minor">
              <a:schemeClr val="dk1"/>
            </a:fontRef>
          </p:style>
        </p:cxnSp>
        <p:cxnSp>
          <p:nvCxnSpPr>
            <p:cNvPr id="37" name="36 Conector recto"/>
            <p:cNvCxnSpPr>
              <a:endCxn id="17" idx="0"/>
            </p:cNvCxnSpPr>
            <p:nvPr/>
          </p:nvCxnSpPr>
          <p:spPr>
            <a:xfrm flipH="1">
              <a:off x="6264188" y="4653136"/>
              <a:ext cx="23540" cy="965262"/>
            </a:xfrm>
            <a:prstGeom prst="line">
              <a:avLst/>
            </a:prstGeom>
          </p:spPr>
          <p:style>
            <a:lnRef idx="1">
              <a:schemeClr val="accent3"/>
            </a:lnRef>
            <a:fillRef idx="2">
              <a:schemeClr val="accent3"/>
            </a:fillRef>
            <a:effectRef idx="1">
              <a:schemeClr val="accent3"/>
            </a:effectRef>
            <a:fontRef idx="minor">
              <a:schemeClr val="dk1"/>
            </a:fontRef>
          </p:style>
        </p:cxnSp>
        <p:cxnSp>
          <p:nvCxnSpPr>
            <p:cNvPr id="35" name="34 Conector recto"/>
            <p:cNvCxnSpPr/>
            <p:nvPr/>
          </p:nvCxnSpPr>
          <p:spPr>
            <a:xfrm>
              <a:off x="2923816" y="4653136"/>
              <a:ext cx="0" cy="1211436"/>
            </a:xfrm>
            <a:prstGeom prst="line">
              <a:avLst/>
            </a:prstGeom>
          </p:spPr>
          <p:style>
            <a:lnRef idx="1">
              <a:schemeClr val="accent3"/>
            </a:lnRef>
            <a:fillRef idx="2">
              <a:schemeClr val="accent3"/>
            </a:fillRef>
            <a:effectRef idx="1">
              <a:schemeClr val="accent3"/>
            </a:effectRef>
            <a:fontRef idx="minor">
              <a:schemeClr val="dk1"/>
            </a:fontRef>
          </p:style>
        </p:cxnSp>
        <p:cxnSp>
          <p:nvCxnSpPr>
            <p:cNvPr id="21" name="20 Conector recto"/>
            <p:cNvCxnSpPr>
              <a:stCxn id="8" idx="2"/>
              <a:endCxn id="16" idx="0"/>
            </p:cNvCxnSpPr>
            <p:nvPr/>
          </p:nvCxnSpPr>
          <p:spPr>
            <a:xfrm flipH="1">
              <a:off x="4535996" y="3212976"/>
              <a:ext cx="23540" cy="2359558"/>
            </a:xfrm>
            <a:prstGeom prst="line">
              <a:avLst/>
            </a:prstGeom>
          </p:spPr>
          <p:style>
            <a:lnRef idx="1">
              <a:schemeClr val="accent3"/>
            </a:lnRef>
            <a:fillRef idx="2">
              <a:schemeClr val="accent3"/>
            </a:fillRef>
            <a:effectRef idx="1">
              <a:schemeClr val="accent3"/>
            </a:effectRef>
            <a:fontRef idx="minor">
              <a:schemeClr val="dk1"/>
            </a:fontRef>
          </p:style>
        </p:cxnSp>
        <p:grpSp>
          <p:nvGrpSpPr>
            <p:cNvPr id="19" name="18 Grupo"/>
            <p:cNvGrpSpPr/>
            <p:nvPr/>
          </p:nvGrpSpPr>
          <p:grpSpPr>
            <a:xfrm>
              <a:off x="419076" y="2628900"/>
              <a:ext cx="8424936" cy="3586336"/>
              <a:chOff x="419076" y="2628900"/>
              <a:chExt cx="8424936" cy="3586336"/>
            </a:xfrm>
          </p:grpSpPr>
          <p:sp>
            <p:nvSpPr>
              <p:cNvPr id="5" name="4 Rectángulo"/>
              <p:cNvSpPr/>
              <p:nvPr/>
            </p:nvSpPr>
            <p:spPr>
              <a:xfrm>
                <a:off x="3771392" y="3576711"/>
                <a:ext cx="1512168" cy="90845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b="1" dirty="0">
                    <a:solidFill>
                      <a:schemeClr val="tx1"/>
                    </a:solidFill>
                  </a:rPr>
                  <a:t>División de línea de productos</a:t>
                </a:r>
              </a:p>
              <a:p>
                <a:pPr algn="ctr"/>
                <a:r>
                  <a:rPr lang="es-PE" sz="1400" b="1" dirty="0" smtClean="0">
                    <a:solidFill>
                      <a:schemeClr val="tx1"/>
                    </a:solidFill>
                  </a:rPr>
                  <a:t>B</a:t>
                </a:r>
                <a:endParaRPr lang="es-PE" sz="1400" b="1" dirty="0">
                  <a:solidFill>
                    <a:schemeClr val="tx1"/>
                  </a:solidFill>
                </a:endParaRPr>
              </a:p>
            </p:txBody>
          </p:sp>
          <p:sp>
            <p:nvSpPr>
              <p:cNvPr id="6" name="5 Rectángulo"/>
              <p:cNvSpPr/>
              <p:nvPr/>
            </p:nvSpPr>
            <p:spPr>
              <a:xfrm>
                <a:off x="7066756" y="3600666"/>
                <a:ext cx="1512168" cy="90845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b="1" dirty="0">
                    <a:solidFill>
                      <a:schemeClr val="tx1"/>
                    </a:solidFill>
                  </a:rPr>
                  <a:t>División de línea de productos</a:t>
                </a:r>
              </a:p>
              <a:p>
                <a:pPr algn="ctr"/>
                <a:r>
                  <a:rPr lang="es-PE" sz="1400" b="1" dirty="0" smtClean="0">
                    <a:solidFill>
                      <a:schemeClr val="tx1"/>
                    </a:solidFill>
                  </a:rPr>
                  <a:t>C</a:t>
                </a:r>
                <a:endParaRPr lang="es-PE" sz="1400" b="1" dirty="0">
                  <a:solidFill>
                    <a:schemeClr val="tx1"/>
                  </a:solidFill>
                </a:endParaRPr>
              </a:p>
            </p:txBody>
          </p:sp>
          <p:sp>
            <p:nvSpPr>
              <p:cNvPr id="7" name="6 Rectángulo"/>
              <p:cNvSpPr/>
              <p:nvPr/>
            </p:nvSpPr>
            <p:spPr>
              <a:xfrm>
                <a:off x="539552" y="3570578"/>
                <a:ext cx="1512168" cy="90845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400" b="1" dirty="0" smtClean="0">
                    <a:solidFill>
                      <a:schemeClr val="tx1"/>
                    </a:solidFill>
                  </a:rPr>
                  <a:t>División de línea de productos</a:t>
                </a:r>
              </a:p>
              <a:p>
                <a:pPr algn="ctr"/>
                <a:r>
                  <a:rPr lang="es-PE" sz="1400" b="1" dirty="0">
                    <a:solidFill>
                      <a:schemeClr val="tx1"/>
                    </a:solidFill>
                  </a:rPr>
                  <a:t>A</a:t>
                </a:r>
              </a:p>
            </p:txBody>
          </p:sp>
          <p:sp>
            <p:nvSpPr>
              <p:cNvPr id="8" name="7 Rectángulo"/>
              <p:cNvSpPr/>
              <p:nvPr/>
            </p:nvSpPr>
            <p:spPr>
              <a:xfrm>
                <a:off x="3803452" y="2628900"/>
                <a:ext cx="1512168" cy="5840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200" b="1" dirty="0" smtClean="0">
                    <a:solidFill>
                      <a:schemeClr val="tx1"/>
                    </a:solidFill>
                  </a:rPr>
                  <a:t>DIRECCION</a:t>
                </a:r>
                <a:endParaRPr lang="es-PE" sz="1200" b="1" dirty="0">
                  <a:solidFill>
                    <a:schemeClr val="tx1"/>
                  </a:solidFill>
                </a:endParaRPr>
              </a:p>
            </p:txBody>
          </p:sp>
          <p:sp>
            <p:nvSpPr>
              <p:cNvPr id="9" name="8 Rectángulo"/>
              <p:cNvSpPr/>
              <p:nvPr/>
            </p:nvSpPr>
            <p:spPr>
              <a:xfrm>
                <a:off x="419076" y="4869160"/>
                <a:ext cx="1512168" cy="5840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200" b="1" dirty="0" smtClean="0">
                    <a:solidFill>
                      <a:schemeClr val="tx1"/>
                    </a:solidFill>
                  </a:rPr>
                  <a:t>Departamento de producción</a:t>
                </a:r>
                <a:endParaRPr lang="es-PE" sz="1200" b="1" dirty="0">
                  <a:solidFill>
                    <a:schemeClr val="tx1"/>
                  </a:solidFill>
                </a:endParaRPr>
              </a:p>
            </p:txBody>
          </p:sp>
          <p:sp>
            <p:nvSpPr>
              <p:cNvPr id="10" name="9 Rectángulo"/>
              <p:cNvSpPr/>
              <p:nvPr/>
            </p:nvSpPr>
            <p:spPr>
              <a:xfrm>
                <a:off x="5531644" y="4869160"/>
                <a:ext cx="1512168" cy="5840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200" b="1" dirty="0" smtClean="0">
                    <a:solidFill>
                      <a:schemeClr val="tx1"/>
                    </a:solidFill>
                  </a:rPr>
                  <a:t>Departamentos </a:t>
                </a:r>
              </a:p>
              <a:p>
                <a:pPr algn="ctr"/>
                <a:r>
                  <a:rPr lang="es-PE" sz="1200" b="1" dirty="0" smtClean="0">
                    <a:solidFill>
                      <a:schemeClr val="tx1"/>
                    </a:solidFill>
                  </a:rPr>
                  <a:t>De compras</a:t>
                </a:r>
                <a:endParaRPr lang="es-PE" sz="1200" b="1" dirty="0">
                  <a:solidFill>
                    <a:schemeClr val="tx1"/>
                  </a:solidFill>
                </a:endParaRPr>
              </a:p>
            </p:txBody>
          </p:sp>
          <p:sp>
            <p:nvSpPr>
              <p:cNvPr id="11" name="10 Rectángulo"/>
              <p:cNvSpPr/>
              <p:nvPr/>
            </p:nvSpPr>
            <p:spPr>
              <a:xfrm>
                <a:off x="3803452" y="4869160"/>
                <a:ext cx="1512168" cy="5840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200" b="1" dirty="0" smtClean="0">
                    <a:solidFill>
                      <a:schemeClr val="tx1"/>
                    </a:solidFill>
                  </a:rPr>
                  <a:t>Departamento</a:t>
                </a:r>
              </a:p>
              <a:p>
                <a:pPr algn="ctr"/>
                <a:r>
                  <a:rPr lang="es-PE" sz="1200" b="1" dirty="0" smtClean="0">
                    <a:solidFill>
                      <a:schemeClr val="tx1"/>
                    </a:solidFill>
                  </a:rPr>
                  <a:t>De finanzas</a:t>
                </a:r>
                <a:endParaRPr lang="es-PE" sz="1200" b="1" dirty="0">
                  <a:solidFill>
                    <a:schemeClr val="tx1"/>
                  </a:solidFill>
                </a:endParaRPr>
              </a:p>
            </p:txBody>
          </p:sp>
          <p:sp>
            <p:nvSpPr>
              <p:cNvPr id="12" name="11 Rectángulo"/>
              <p:cNvSpPr/>
              <p:nvPr/>
            </p:nvSpPr>
            <p:spPr>
              <a:xfrm>
                <a:off x="2167732" y="4869160"/>
                <a:ext cx="1512168" cy="5840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200" b="1" dirty="0" smtClean="0">
                    <a:solidFill>
                      <a:schemeClr val="tx1"/>
                    </a:solidFill>
                  </a:rPr>
                  <a:t>Departamento </a:t>
                </a:r>
              </a:p>
              <a:p>
                <a:pPr algn="ctr"/>
                <a:r>
                  <a:rPr lang="es-PE" sz="1200" b="1" dirty="0" smtClean="0">
                    <a:solidFill>
                      <a:schemeClr val="tx1"/>
                    </a:solidFill>
                  </a:rPr>
                  <a:t>De ventas</a:t>
                </a:r>
                <a:endParaRPr lang="es-PE" sz="1200" b="1" dirty="0">
                  <a:solidFill>
                    <a:schemeClr val="tx1"/>
                  </a:solidFill>
                </a:endParaRPr>
              </a:p>
            </p:txBody>
          </p:sp>
          <p:sp>
            <p:nvSpPr>
              <p:cNvPr id="13" name="12 Rectángulo"/>
              <p:cNvSpPr/>
              <p:nvPr/>
            </p:nvSpPr>
            <p:spPr>
              <a:xfrm>
                <a:off x="7331844" y="4869160"/>
                <a:ext cx="1512168" cy="5840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200" b="1" dirty="0" smtClean="0">
                    <a:solidFill>
                      <a:schemeClr val="tx1"/>
                    </a:solidFill>
                  </a:rPr>
                  <a:t>Departamento de investigación</a:t>
                </a:r>
                <a:endParaRPr lang="es-PE" sz="1200" b="1" dirty="0">
                  <a:solidFill>
                    <a:schemeClr val="tx1"/>
                  </a:solidFill>
                </a:endParaRPr>
              </a:p>
            </p:txBody>
          </p:sp>
          <p:sp>
            <p:nvSpPr>
              <p:cNvPr id="14" name="13 Rectángulo"/>
              <p:cNvSpPr/>
              <p:nvPr/>
            </p:nvSpPr>
            <p:spPr>
              <a:xfrm>
                <a:off x="419076" y="5631160"/>
                <a:ext cx="1512168" cy="58407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200" b="1" dirty="0" smtClean="0">
                    <a:solidFill>
                      <a:schemeClr val="tx1"/>
                    </a:solidFill>
                  </a:rPr>
                  <a:t>Fabricas</a:t>
                </a:r>
                <a:endParaRPr lang="es-PE" sz="1200" b="1" dirty="0">
                  <a:solidFill>
                    <a:schemeClr val="tx1"/>
                  </a:solidFill>
                </a:endParaRPr>
              </a:p>
            </p:txBody>
          </p:sp>
          <p:sp>
            <p:nvSpPr>
              <p:cNvPr id="15" name="14 Rectángulo"/>
              <p:cNvSpPr/>
              <p:nvPr/>
            </p:nvSpPr>
            <p:spPr>
              <a:xfrm>
                <a:off x="2164408" y="5572534"/>
                <a:ext cx="1512168" cy="58407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200" b="1" dirty="0" smtClean="0">
                    <a:solidFill>
                      <a:schemeClr val="tx1"/>
                    </a:solidFill>
                  </a:rPr>
                  <a:t>filiales</a:t>
                </a:r>
                <a:endParaRPr lang="es-PE" sz="1200" b="1" dirty="0">
                  <a:solidFill>
                    <a:schemeClr val="tx1"/>
                  </a:solidFill>
                </a:endParaRPr>
              </a:p>
            </p:txBody>
          </p:sp>
          <p:sp>
            <p:nvSpPr>
              <p:cNvPr id="16" name="15 Rectángulo"/>
              <p:cNvSpPr/>
              <p:nvPr/>
            </p:nvSpPr>
            <p:spPr>
              <a:xfrm>
                <a:off x="3779912" y="5572534"/>
                <a:ext cx="1512168" cy="58407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200" b="1" dirty="0" smtClean="0">
                    <a:solidFill>
                      <a:schemeClr val="tx1"/>
                    </a:solidFill>
                  </a:rPr>
                  <a:t>Grupo </a:t>
                </a:r>
              </a:p>
              <a:p>
                <a:pPr algn="ctr"/>
                <a:r>
                  <a:rPr lang="es-PE" sz="1200" b="1" dirty="0" smtClean="0">
                    <a:solidFill>
                      <a:schemeClr val="tx1"/>
                    </a:solidFill>
                  </a:rPr>
                  <a:t>de analistas</a:t>
                </a:r>
                <a:endParaRPr lang="es-PE" sz="1200" b="1" dirty="0">
                  <a:solidFill>
                    <a:schemeClr val="tx1"/>
                  </a:solidFill>
                </a:endParaRPr>
              </a:p>
            </p:txBody>
          </p:sp>
          <p:sp>
            <p:nvSpPr>
              <p:cNvPr id="17" name="16 Rectángulo"/>
              <p:cNvSpPr/>
              <p:nvPr/>
            </p:nvSpPr>
            <p:spPr>
              <a:xfrm>
                <a:off x="5508104" y="5618398"/>
                <a:ext cx="1512168" cy="58407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200" b="1" dirty="0" smtClean="0">
                    <a:solidFill>
                      <a:schemeClr val="tx1"/>
                    </a:solidFill>
                  </a:rPr>
                  <a:t>Grupo </a:t>
                </a:r>
              </a:p>
              <a:p>
                <a:pPr algn="ctr"/>
                <a:r>
                  <a:rPr lang="es-PE" sz="1200" b="1" dirty="0" smtClean="0">
                    <a:solidFill>
                      <a:schemeClr val="tx1"/>
                    </a:solidFill>
                  </a:rPr>
                  <a:t>De compradores</a:t>
                </a:r>
                <a:endParaRPr lang="es-PE" sz="1200" b="1" dirty="0">
                  <a:solidFill>
                    <a:schemeClr val="tx1"/>
                  </a:solidFill>
                </a:endParaRPr>
              </a:p>
            </p:txBody>
          </p:sp>
          <p:sp>
            <p:nvSpPr>
              <p:cNvPr id="18" name="17 Rectángulo"/>
              <p:cNvSpPr/>
              <p:nvPr/>
            </p:nvSpPr>
            <p:spPr>
              <a:xfrm>
                <a:off x="7308304" y="5631160"/>
                <a:ext cx="1512168" cy="58407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1200" b="1" dirty="0" smtClean="0">
                    <a:solidFill>
                      <a:schemeClr val="tx1"/>
                    </a:solidFill>
                  </a:rPr>
                  <a:t>laboratorios</a:t>
                </a:r>
                <a:endParaRPr lang="es-PE" sz="1200" b="1" dirty="0">
                  <a:solidFill>
                    <a:schemeClr val="tx1"/>
                  </a:solidFill>
                </a:endParaRPr>
              </a:p>
            </p:txBody>
          </p:sp>
        </p:grpSp>
        <p:cxnSp>
          <p:nvCxnSpPr>
            <p:cNvPr id="29" name="28 Conector recto"/>
            <p:cNvCxnSpPr/>
            <p:nvPr/>
          </p:nvCxnSpPr>
          <p:spPr>
            <a:xfrm>
              <a:off x="1175160" y="4653136"/>
              <a:ext cx="7141256" cy="0"/>
            </a:xfrm>
            <a:prstGeom prst="line">
              <a:avLst/>
            </a:prstGeom>
          </p:spPr>
          <p:style>
            <a:lnRef idx="1">
              <a:schemeClr val="accent3"/>
            </a:lnRef>
            <a:fillRef idx="2">
              <a:schemeClr val="accent3"/>
            </a:fillRef>
            <a:effectRef idx="1">
              <a:schemeClr val="accent3"/>
            </a:effectRef>
            <a:fontRef idx="minor">
              <a:schemeClr val="dk1"/>
            </a:fontRef>
          </p:style>
        </p:cxnSp>
        <p:cxnSp>
          <p:nvCxnSpPr>
            <p:cNvPr id="42" name="41 Conector recto"/>
            <p:cNvCxnSpPr/>
            <p:nvPr/>
          </p:nvCxnSpPr>
          <p:spPr>
            <a:xfrm>
              <a:off x="1115616" y="3356992"/>
              <a:ext cx="6840760" cy="0"/>
            </a:xfrm>
            <a:prstGeom prst="line">
              <a:avLst/>
            </a:prstGeom>
          </p:spPr>
          <p:style>
            <a:lnRef idx="1">
              <a:schemeClr val="accent3"/>
            </a:lnRef>
            <a:fillRef idx="2">
              <a:schemeClr val="accent3"/>
            </a:fillRef>
            <a:effectRef idx="1">
              <a:schemeClr val="accent3"/>
            </a:effectRef>
            <a:fontRef idx="minor">
              <a:schemeClr val="dk1"/>
            </a:fontRef>
          </p:style>
        </p:cxnSp>
        <p:cxnSp>
          <p:nvCxnSpPr>
            <p:cNvPr id="44" name="43 Conector recto"/>
            <p:cNvCxnSpPr/>
            <p:nvPr/>
          </p:nvCxnSpPr>
          <p:spPr>
            <a:xfrm>
              <a:off x="1115616" y="3356992"/>
              <a:ext cx="0" cy="219720"/>
            </a:xfrm>
            <a:prstGeom prst="line">
              <a:avLst/>
            </a:prstGeom>
          </p:spPr>
          <p:style>
            <a:lnRef idx="1">
              <a:schemeClr val="accent3"/>
            </a:lnRef>
            <a:fillRef idx="2">
              <a:schemeClr val="accent3"/>
            </a:fillRef>
            <a:effectRef idx="1">
              <a:schemeClr val="accent3"/>
            </a:effectRef>
            <a:fontRef idx="minor">
              <a:schemeClr val="dk1"/>
            </a:fontRef>
          </p:style>
        </p:cxnSp>
        <p:cxnSp>
          <p:nvCxnSpPr>
            <p:cNvPr id="46" name="45 Conector recto"/>
            <p:cNvCxnSpPr/>
            <p:nvPr/>
          </p:nvCxnSpPr>
          <p:spPr>
            <a:xfrm>
              <a:off x="7956376" y="3356992"/>
              <a:ext cx="0" cy="243675"/>
            </a:xfrm>
            <a:prstGeom prst="line">
              <a:avLst/>
            </a:prstGeom>
          </p:spPr>
          <p:style>
            <a:lnRef idx="1">
              <a:schemeClr val="accent3"/>
            </a:lnRef>
            <a:fillRef idx="2">
              <a:schemeClr val="accent3"/>
            </a:fillRef>
            <a:effectRef idx="1">
              <a:schemeClr val="accent3"/>
            </a:effectRef>
            <a:fontRef idx="minor">
              <a:schemeClr val="dk1"/>
            </a:fontRef>
          </p:style>
        </p:cxnSp>
      </p:grpSp>
    </p:spTree>
    <p:extLst>
      <p:ext uri="{BB962C8B-B14F-4D97-AF65-F5344CB8AC3E}">
        <p14:creationId xmlns:p14="http://schemas.microsoft.com/office/powerpoint/2010/main" val="32363741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539552" y="269776"/>
            <a:ext cx="8229600" cy="1143000"/>
          </a:xfrm>
        </p:spPr>
        <p:txBody>
          <a:bodyPr>
            <a:normAutofit/>
          </a:bodyPr>
          <a:lstStyle/>
          <a:p>
            <a:pPr algn="ctr"/>
            <a:r>
              <a:rPr lang="es-PE" sz="2800" b="1" u="sng" dirty="0" smtClean="0">
                <a:solidFill>
                  <a:schemeClr val="accent4">
                    <a:lumMod val="50000"/>
                  </a:schemeClr>
                </a:solidFill>
              </a:rPr>
              <a:t>DEPARTAMENTALIZACIÓN POR </a:t>
            </a:r>
            <a:br>
              <a:rPr lang="es-PE" sz="2800" b="1" u="sng" dirty="0" smtClean="0">
                <a:solidFill>
                  <a:schemeClr val="accent4">
                    <a:lumMod val="50000"/>
                  </a:schemeClr>
                </a:solidFill>
              </a:rPr>
            </a:br>
            <a:r>
              <a:rPr lang="es-PE" sz="2800" b="1" u="sng" dirty="0" smtClean="0">
                <a:solidFill>
                  <a:schemeClr val="accent4">
                    <a:lumMod val="50000"/>
                  </a:schemeClr>
                </a:solidFill>
              </a:rPr>
              <a:t>PRODUCTOS  Y SERVICIOS</a:t>
            </a:r>
            <a:endParaRPr lang="es-PE" sz="2800" u="sng" dirty="0">
              <a:solidFill>
                <a:schemeClr val="accent4">
                  <a:lumMod val="50000"/>
                </a:schemeClr>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443650915"/>
              </p:ext>
            </p:extLst>
          </p:nvPr>
        </p:nvGraphicFramePr>
        <p:xfrm>
          <a:off x="179511" y="1484784"/>
          <a:ext cx="8640960" cy="4896544"/>
        </p:xfrm>
        <a:graphic>
          <a:graphicData uri="http://schemas.openxmlformats.org/drawingml/2006/table">
            <a:tbl>
              <a:tblPr firstRow="1" bandRow="1">
                <a:tableStyleId>{21E4AEA4-8DFA-4A89-87EB-49C32662AFE0}</a:tableStyleId>
              </a:tblPr>
              <a:tblGrid>
                <a:gridCol w="2880320"/>
                <a:gridCol w="2880320"/>
                <a:gridCol w="2880320"/>
              </a:tblGrid>
              <a:tr h="407860">
                <a:tc>
                  <a:txBody>
                    <a:bodyPr/>
                    <a:lstStyle/>
                    <a:p>
                      <a:pPr algn="ctr"/>
                      <a:r>
                        <a:rPr lang="es-PE" dirty="0" smtClean="0"/>
                        <a:t>CARACTERISTICAS</a:t>
                      </a:r>
                      <a:endParaRPr lang="es-PE" dirty="0"/>
                    </a:p>
                  </a:txBody>
                  <a:tcPr/>
                </a:tc>
                <a:tc>
                  <a:txBody>
                    <a:bodyPr/>
                    <a:lstStyle/>
                    <a:p>
                      <a:pPr algn="ctr"/>
                      <a:r>
                        <a:rPr lang="es-PE" dirty="0" smtClean="0"/>
                        <a:t>VENTAJAS</a:t>
                      </a:r>
                      <a:endParaRPr lang="es-PE" dirty="0"/>
                    </a:p>
                  </a:txBody>
                  <a:tcPr/>
                </a:tc>
                <a:tc>
                  <a:txBody>
                    <a:bodyPr/>
                    <a:lstStyle/>
                    <a:p>
                      <a:pPr algn="ctr"/>
                      <a:r>
                        <a:rPr lang="es-PE" dirty="0" smtClean="0"/>
                        <a:t>DESVENTAJAS</a:t>
                      </a:r>
                      <a:endParaRPr lang="es-PE" dirty="0"/>
                    </a:p>
                  </a:txBody>
                  <a:tcPr/>
                </a:tc>
              </a:tr>
              <a:tr h="4488684">
                <a:tc>
                  <a:txBody>
                    <a:bodyPr/>
                    <a:lstStyle/>
                    <a:p>
                      <a:pPr algn="ctr"/>
                      <a:r>
                        <a:rPr lang="es-PE" dirty="0" smtClean="0"/>
                        <a:t>Agrupación por resultados en cuanto a productos</a:t>
                      </a:r>
                      <a:r>
                        <a:rPr lang="es-PE" baseline="0" dirty="0" smtClean="0"/>
                        <a:t> o servicios.</a:t>
                      </a:r>
                    </a:p>
                    <a:p>
                      <a:pPr algn="ctr"/>
                      <a:endParaRPr lang="es-PE" baseline="0" dirty="0" smtClean="0"/>
                    </a:p>
                    <a:p>
                      <a:pPr algn="ctr"/>
                      <a:r>
                        <a:rPr lang="es-PE" baseline="0" dirty="0" smtClean="0"/>
                        <a:t>División de trabajo  por líneas de productos/ servicios. Énfasis en los productos y servicios.</a:t>
                      </a:r>
                    </a:p>
                    <a:p>
                      <a:pPr algn="ctr"/>
                      <a:endParaRPr lang="es-PE" baseline="0" dirty="0" smtClean="0"/>
                    </a:p>
                    <a:p>
                      <a:pPr algn="ctr"/>
                      <a:r>
                        <a:rPr lang="es-PE" baseline="0" dirty="0" smtClean="0"/>
                        <a:t>Orientación hacia los resultados.</a:t>
                      </a:r>
                      <a:endParaRPr lang="es-PE" dirty="0"/>
                    </a:p>
                  </a:txBody>
                  <a:tcPr/>
                </a:tc>
                <a:tc>
                  <a:txBody>
                    <a:bodyPr/>
                    <a:lstStyle/>
                    <a:p>
                      <a:pPr marL="285750" indent="-285750" algn="just">
                        <a:buFont typeface="Wingdings" pitchFamily="2" charset="2"/>
                        <a:buChar char="v"/>
                      </a:pPr>
                      <a:r>
                        <a:rPr lang="es-PE" dirty="0" smtClean="0"/>
                        <a:t>Define responsabilidad</a:t>
                      </a:r>
                      <a:r>
                        <a:rPr lang="es-PE" baseline="0" dirty="0" smtClean="0"/>
                        <a:t> por producto  o servicio, facilitando la evaluación de los resultados.</a:t>
                      </a:r>
                    </a:p>
                    <a:p>
                      <a:pPr marL="285750" indent="-285750" algn="just">
                        <a:buFont typeface="Wingdings" pitchFamily="2" charset="2"/>
                        <a:buChar char="v"/>
                      </a:pPr>
                      <a:endParaRPr lang="es-PE" baseline="0" dirty="0" smtClean="0"/>
                    </a:p>
                    <a:p>
                      <a:pPr marL="285750" indent="-285750" algn="just">
                        <a:buFont typeface="Wingdings" pitchFamily="2" charset="2"/>
                        <a:buChar char="v"/>
                      </a:pPr>
                      <a:r>
                        <a:rPr lang="es-PE" baseline="0" dirty="0" smtClean="0"/>
                        <a:t>Mejor  coordinación interdepartamental. Mayor flexibilidad.</a:t>
                      </a:r>
                    </a:p>
                    <a:p>
                      <a:pPr marL="285750" indent="-285750" algn="just">
                        <a:buFont typeface="Wingdings" pitchFamily="2" charset="2"/>
                        <a:buChar char="v"/>
                      </a:pPr>
                      <a:endParaRPr lang="es-PE" baseline="0" dirty="0" smtClean="0"/>
                    </a:p>
                    <a:p>
                      <a:pPr marL="285750" indent="-285750" algn="just">
                        <a:buFont typeface="Wingdings" pitchFamily="2" charset="2"/>
                        <a:buChar char="v"/>
                      </a:pPr>
                      <a:r>
                        <a:rPr lang="es-PE" baseline="0" dirty="0" smtClean="0"/>
                        <a:t>Facilita la innovación ideal para las circunstancias susceptibles al cambio.</a:t>
                      </a:r>
                      <a:endParaRPr lang="es-PE" dirty="0"/>
                    </a:p>
                  </a:txBody>
                  <a:tcPr/>
                </a:tc>
                <a:tc>
                  <a:txBody>
                    <a:bodyPr/>
                    <a:lstStyle/>
                    <a:p>
                      <a:pPr marL="285750" indent="-285750" algn="just">
                        <a:buFont typeface="Wingdings" pitchFamily="2" charset="2"/>
                        <a:buChar char="v"/>
                      </a:pPr>
                      <a:r>
                        <a:rPr lang="es-PE" dirty="0" smtClean="0"/>
                        <a:t>Debilidad de la especialización.</a:t>
                      </a:r>
                    </a:p>
                    <a:p>
                      <a:pPr marL="285750" indent="-285750" algn="just">
                        <a:buFont typeface="Wingdings" pitchFamily="2" charset="2"/>
                        <a:buChar char="v"/>
                      </a:pPr>
                      <a:endParaRPr lang="es-PE" dirty="0" smtClean="0"/>
                    </a:p>
                    <a:p>
                      <a:pPr marL="285750" indent="-285750" algn="just">
                        <a:buFont typeface="Wingdings" pitchFamily="2" charset="2"/>
                        <a:buChar char="v"/>
                      </a:pPr>
                      <a:r>
                        <a:rPr lang="es-PE" dirty="0" smtClean="0"/>
                        <a:t>Alto costo operacional por la duplicidad de las especialidades.</a:t>
                      </a:r>
                    </a:p>
                    <a:p>
                      <a:pPr marL="285750" indent="-285750" algn="just">
                        <a:buFont typeface="Wingdings" pitchFamily="2" charset="2"/>
                        <a:buChar char="v"/>
                      </a:pPr>
                      <a:endParaRPr lang="es-PE" dirty="0" smtClean="0"/>
                    </a:p>
                    <a:p>
                      <a:pPr marL="285750" indent="-285750" algn="just">
                        <a:buFont typeface="Wingdings" pitchFamily="2" charset="2"/>
                        <a:buChar char="v"/>
                      </a:pPr>
                      <a:r>
                        <a:rPr lang="es-PE" dirty="0" smtClean="0"/>
                        <a:t>Contraindicada en circunstancias</a:t>
                      </a:r>
                      <a:r>
                        <a:rPr lang="es-PE" baseline="0" dirty="0" smtClean="0"/>
                        <a:t> estables y rutinarias. Enfatiza la coordinación en detrimento de la especialización.</a:t>
                      </a:r>
                      <a:endParaRPr lang="es-PE" dirty="0" smtClean="0"/>
                    </a:p>
                    <a:p>
                      <a:pPr marL="285750" indent="-285750" algn="just">
                        <a:buFont typeface="Wingdings" pitchFamily="2" charset="2"/>
                        <a:buChar char="v"/>
                      </a:pPr>
                      <a:endParaRPr lang="es-PE" dirty="0"/>
                    </a:p>
                  </a:txBody>
                  <a:tcPr/>
                </a:tc>
              </a:tr>
            </a:tbl>
          </a:graphicData>
        </a:graphic>
      </p:graphicFrame>
    </p:spTree>
    <p:extLst>
      <p:ext uri="{BB962C8B-B14F-4D97-AF65-F5344CB8AC3E}">
        <p14:creationId xmlns:p14="http://schemas.microsoft.com/office/powerpoint/2010/main" val="16788075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a:bodyPr>
          <a:lstStyle/>
          <a:p>
            <a:pPr algn="ctr"/>
            <a:r>
              <a:rPr lang="es-PE" sz="2800" b="1" u="sng" dirty="0" smtClean="0">
                <a:solidFill>
                  <a:schemeClr val="accent4">
                    <a:lumMod val="50000"/>
                  </a:schemeClr>
                </a:solidFill>
              </a:rPr>
              <a:t>DEPARTAMENTALIZACIÓN POR </a:t>
            </a:r>
            <a:br>
              <a:rPr lang="es-PE" sz="2800" b="1" u="sng" dirty="0" smtClean="0">
                <a:solidFill>
                  <a:schemeClr val="accent4">
                    <a:lumMod val="50000"/>
                  </a:schemeClr>
                </a:solidFill>
              </a:rPr>
            </a:br>
            <a:r>
              <a:rPr lang="es-PE" sz="2800" b="1" u="sng" dirty="0" smtClean="0">
                <a:solidFill>
                  <a:schemeClr val="accent4">
                    <a:lumMod val="50000"/>
                  </a:schemeClr>
                </a:solidFill>
              </a:rPr>
              <a:t>PRODUCTOS  Y SERVICIOS</a:t>
            </a:r>
            <a:endParaRPr lang="es-PE" sz="2800" u="sng" dirty="0">
              <a:solidFill>
                <a:schemeClr val="accent4">
                  <a:lumMod val="50000"/>
                </a:schemeClr>
              </a:solidFill>
            </a:endParaRPr>
          </a:p>
        </p:txBody>
      </p:sp>
      <p:sp>
        <p:nvSpPr>
          <p:cNvPr id="3" name="2 Marcador de contenido"/>
          <p:cNvSpPr>
            <a:spLocks noGrp="1"/>
          </p:cNvSpPr>
          <p:nvPr>
            <p:ph idx="1"/>
          </p:nvPr>
        </p:nvSpPr>
        <p:spPr>
          <a:ln>
            <a:solidFill>
              <a:schemeClr val="bg1"/>
            </a:solidFill>
          </a:ln>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just">
              <a:buNone/>
            </a:pPr>
            <a:r>
              <a:rPr lang="es-PE" b="1" u="sng" dirty="0" smtClean="0">
                <a:solidFill>
                  <a:schemeClr val="tx1"/>
                </a:solidFill>
              </a:rPr>
              <a:t>APLICACIONES.</a:t>
            </a:r>
          </a:p>
          <a:p>
            <a:pPr marL="0" indent="0" algn="just">
              <a:buNone/>
            </a:pPr>
            <a:endParaRPr lang="es-PE" b="1" u="sng" dirty="0">
              <a:solidFill>
                <a:schemeClr val="tx1"/>
              </a:solidFill>
            </a:endParaRPr>
          </a:p>
          <a:p>
            <a:pPr algn="just"/>
            <a:r>
              <a:rPr lang="es-PE" sz="2400" dirty="0" smtClean="0">
                <a:solidFill>
                  <a:schemeClr val="tx1"/>
                </a:solidFill>
              </a:rPr>
              <a:t>La estructura  por productos/ servicios para circunstancias  ambientales inestables  y mutables, induce a la cooperación entre especialistas  y a la coordinación de  sus esfuerzos  para un mejor desempeño.</a:t>
            </a:r>
          </a:p>
          <a:p>
            <a:pPr algn="just"/>
            <a:endParaRPr lang="es-PE" sz="2400" dirty="0" smtClean="0">
              <a:solidFill>
                <a:schemeClr val="tx1"/>
              </a:solidFill>
            </a:endParaRPr>
          </a:p>
          <a:p>
            <a:pPr algn="just"/>
            <a:r>
              <a:rPr lang="es-PE" sz="2400" dirty="0" smtClean="0">
                <a:solidFill>
                  <a:schemeClr val="tx1"/>
                </a:solidFill>
              </a:rPr>
              <a:t>Cada departamento tiene completa autonomía  y autosuficiencia en sus propias unidades de producción, ventas, investigación y desarrollo.</a:t>
            </a:r>
          </a:p>
          <a:p>
            <a:pPr algn="just"/>
            <a:endParaRPr lang="es-PE" dirty="0">
              <a:solidFill>
                <a:schemeClr val="tx1"/>
              </a:solidFill>
            </a:endParaRPr>
          </a:p>
        </p:txBody>
      </p:sp>
    </p:spTree>
    <p:extLst>
      <p:ext uri="{BB962C8B-B14F-4D97-AF65-F5344CB8AC3E}">
        <p14:creationId xmlns:p14="http://schemas.microsoft.com/office/powerpoint/2010/main" val="17196122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fontScale="90000"/>
          </a:bodyPr>
          <a:lstStyle/>
          <a:p>
            <a:pPr algn="ctr"/>
            <a:r>
              <a:rPr lang="es-PE" sz="3600" b="1" u="sng" dirty="0" smtClean="0">
                <a:solidFill>
                  <a:schemeClr val="accent4">
                    <a:lumMod val="50000"/>
                  </a:schemeClr>
                </a:solidFill>
              </a:rPr>
              <a:t>DEPARTAMENTALIZACIÓN GEOGRÁFICA</a:t>
            </a:r>
            <a:r>
              <a:rPr lang="es-PE" sz="3600" u="sng" dirty="0">
                <a:solidFill>
                  <a:schemeClr val="accent4">
                    <a:lumMod val="50000"/>
                  </a:schemeClr>
                </a:solidFill>
              </a:rPr>
              <a:t/>
            </a:r>
            <a:br>
              <a:rPr lang="es-PE" sz="3600" u="sng" dirty="0">
                <a:solidFill>
                  <a:schemeClr val="accent4">
                    <a:lumMod val="50000"/>
                  </a:schemeClr>
                </a:solidFill>
              </a:rPr>
            </a:br>
            <a:endParaRPr lang="es-PE" sz="3600" u="sng" dirty="0">
              <a:solidFill>
                <a:schemeClr val="accent4">
                  <a:lumMod val="50000"/>
                </a:schemeClr>
              </a:solidFill>
            </a:endParaRPr>
          </a:p>
        </p:txBody>
      </p:sp>
      <p:sp>
        <p:nvSpPr>
          <p:cNvPr id="3" name="2 Marcador de contenido"/>
          <p:cNvSpPr>
            <a:spLocks noGrp="1"/>
          </p:cNvSpPr>
          <p:nvPr>
            <p:ph idx="1"/>
          </p:nvPr>
        </p:nvSpPr>
        <p:spPr>
          <a:xfrm>
            <a:off x="467544" y="2276872"/>
            <a:ext cx="8229600" cy="2664296"/>
          </a:xfrm>
          <a:solidFill>
            <a:schemeClr val="accent1">
              <a:lumMod val="20000"/>
              <a:lumOff val="80000"/>
            </a:schemeClr>
          </a:solidFill>
          <a:ln>
            <a:solidFill>
              <a:schemeClr val="bg1"/>
            </a:solidFill>
          </a:ln>
          <a:effectLst>
            <a:glow rad="228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a:normAutofit fontScale="92500"/>
          </a:bodyPr>
          <a:lstStyle/>
          <a:p>
            <a:pPr marL="0" indent="0" algn="just">
              <a:buNone/>
            </a:pPr>
            <a:r>
              <a:rPr lang="es-PE" sz="4000" dirty="0" smtClean="0">
                <a:solidFill>
                  <a:schemeClr val="accent5">
                    <a:lumMod val="50000"/>
                  </a:schemeClr>
                </a:solidFill>
              </a:rPr>
              <a:t>O departamentalización  territorial, consiste en la agrupación  de actividades y tareas de acuerdo con la ubicación geográfica.</a:t>
            </a:r>
            <a:endParaRPr lang="es-PE" sz="4000" dirty="0">
              <a:solidFill>
                <a:schemeClr val="accent5">
                  <a:lumMod val="50000"/>
                </a:schemeClr>
              </a:solidFill>
            </a:endParaRPr>
          </a:p>
        </p:txBody>
      </p:sp>
    </p:spTree>
    <p:extLst>
      <p:ext uri="{BB962C8B-B14F-4D97-AF65-F5344CB8AC3E}">
        <p14:creationId xmlns:p14="http://schemas.microsoft.com/office/powerpoint/2010/main" val="23560510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fontScale="90000"/>
          </a:bodyPr>
          <a:lstStyle/>
          <a:p>
            <a:pPr algn="ctr"/>
            <a:r>
              <a:rPr lang="es-PE" sz="3600" b="1" u="sng" dirty="0" smtClean="0">
                <a:solidFill>
                  <a:schemeClr val="accent4">
                    <a:lumMod val="50000"/>
                  </a:schemeClr>
                </a:solidFill>
              </a:rPr>
              <a:t>DEPARTAMENTALIZACIÓN GEOGRÁFICA</a:t>
            </a:r>
            <a:r>
              <a:rPr lang="es-PE" sz="3600" u="sng" dirty="0">
                <a:solidFill>
                  <a:schemeClr val="accent4">
                    <a:lumMod val="50000"/>
                  </a:schemeClr>
                </a:solidFill>
              </a:rPr>
              <a:t/>
            </a:r>
            <a:br>
              <a:rPr lang="es-PE" sz="3600" u="sng" dirty="0">
                <a:solidFill>
                  <a:schemeClr val="accent4">
                    <a:lumMod val="50000"/>
                  </a:schemeClr>
                </a:solidFill>
              </a:rPr>
            </a:br>
            <a:endParaRPr lang="es-PE" sz="3600" u="sng" dirty="0">
              <a:solidFill>
                <a:schemeClr val="accent4">
                  <a:lumMod val="50000"/>
                </a:schemeClr>
              </a:solidFill>
            </a:endParaRPr>
          </a:p>
        </p:txBody>
      </p:sp>
      <p:sp>
        <p:nvSpPr>
          <p:cNvPr id="3" name="2 Marcador de contenido"/>
          <p:cNvSpPr>
            <a:spLocks noGrp="1"/>
          </p:cNvSpPr>
          <p:nvPr>
            <p:ph idx="1"/>
          </p:nvPr>
        </p:nvSpPr>
        <p:spPr>
          <a:xfrm>
            <a:off x="457200" y="1935480"/>
            <a:ext cx="8229600" cy="4445848"/>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es-PE" sz="2400" dirty="0">
                <a:latin typeface="Andalus" pitchFamily="18" charset="-78"/>
                <a:cs typeface="Andalus" pitchFamily="18" charset="-78"/>
              </a:rPr>
              <a:t>Requiere de la diferenciación y agrupamiento de las actividades de acuerdo con la localización en donde se ejecutará el trabajo o del área de mercado que servirá la empresa</a:t>
            </a:r>
            <a:r>
              <a:rPr lang="es-PE" sz="2400" dirty="0" smtClean="0">
                <a:latin typeface="Andalus" pitchFamily="18" charset="-78"/>
                <a:cs typeface="Andalus" pitchFamily="18" charset="-78"/>
              </a:rPr>
              <a:t>.</a:t>
            </a:r>
          </a:p>
          <a:p>
            <a:pPr algn="just"/>
            <a:endParaRPr lang="es-PE" sz="2400" dirty="0" smtClean="0">
              <a:latin typeface="Andalus" pitchFamily="18" charset="-78"/>
              <a:cs typeface="Andalus" pitchFamily="18" charset="-78"/>
            </a:endParaRPr>
          </a:p>
          <a:p>
            <a:pPr algn="just"/>
            <a:r>
              <a:rPr lang="es-PE" sz="2400" dirty="0">
                <a:latin typeface="Andalus" pitchFamily="18" charset="-78"/>
                <a:cs typeface="Andalus" pitchFamily="18" charset="-78"/>
              </a:rPr>
              <a:t>G</a:t>
            </a:r>
            <a:r>
              <a:rPr lang="es-PE" sz="2400" dirty="0" smtClean="0">
                <a:latin typeface="Andalus" pitchFamily="18" charset="-78"/>
                <a:cs typeface="Andalus" pitchFamily="18" charset="-78"/>
              </a:rPr>
              <a:t>eneralmente </a:t>
            </a:r>
            <a:r>
              <a:rPr lang="es-PE" sz="2400" dirty="0">
                <a:latin typeface="Andalus" pitchFamily="18" charset="-78"/>
                <a:cs typeface="Andalus" pitchFamily="18" charset="-78"/>
              </a:rPr>
              <a:t>es utilizada en empresas que cubre grandes áreas geográficas y cuyos mercados son extensos. </a:t>
            </a:r>
            <a:endParaRPr lang="es-PE" sz="2400" dirty="0" smtClean="0">
              <a:latin typeface="Andalus" pitchFamily="18" charset="-78"/>
              <a:cs typeface="Andalus" pitchFamily="18" charset="-78"/>
            </a:endParaRPr>
          </a:p>
          <a:p>
            <a:pPr algn="just"/>
            <a:endParaRPr lang="es-PE" sz="2400" dirty="0" smtClean="0">
              <a:latin typeface="Andalus" pitchFamily="18" charset="-78"/>
              <a:cs typeface="Andalus" pitchFamily="18" charset="-78"/>
            </a:endParaRPr>
          </a:p>
          <a:p>
            <a:pPr algn="just"/>
            <a:r>
              <a:rPr lang="es-PE" sz="2400" dirty="0" smtClean="0">
                <a:latin typeface="Andalus" pitchFamily="18" charset="-78"/>
                <a:cs typeface="Andalus" pitchFamily="18" charset="-78"/>
              </a:rPr>
              <a:t> </a:t>
            </a:r>
            <a:r>
              <a:rPr lang="es-PE" sz="2400" dirty="0">
                <a:latin typeface="Andalus" pitchFamily="18" charset="-78"/>
                <a:cs typeface="Andalus" pitchFamily="18" charset="-78"/>
              </a:rPr>
              <a:t>Es más indicada para el área de producción y ventas, y es poco utilizada por el área financiera, que no siempre permite descentralización.</a:t>
            </a:r>
          </a:p>
          <a:p>
            <a:pPr marL="0" indent="0" algn="just">
              <a:buNone/>
            </a:pPr>
            <a:r>
              <a:rPr lang="es-PE" sz="2400" dirty="0">
                <a:latin typeface="Andalus" pitchFamily="18" charset="-78"/>
                <a:cs typeface="Andalus" pitchFamily="18" charset="-78"/>
              </a:rPr>
              <a:t/>
            </a:r>
            <a:br>
              <a:rPr lang="es-PE" sz="2400" dirty="0">
                <a:latin typeface="Andalus" pitchFamily="18" charset="-78"/>
                <a:cs typeface="Andalus" pitchFamily="18" charset="-78"/>
              </a:rPr>
            </a:br>
            <a:endParaRPr lang="es-PE" sz="2400" dirty="0">
              <a:latin typeface="Andalus" pitchFamily="18" charset="-78"/>
              <a:cs typeface="Andalus" pitchFamily="18" charset="-78"/>
            </a:endParaRPr>
          </a:p>
        </p:txBody>
      </p:sp>
    </p:spTree>
    <p:extLst>
      <p:ext uri="{BB962C8B-B14F-4D97-AF65-F5344CB8AC3E}">
        <p14:creationId xmlns:p14="http://schemas.microsoft.com/office/powerpoint/2010/main" val="26751872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67544" y="980728"/>
            <a:ext cx="8229600" cy="1143000"/>
          </a:xfrm>
        </p:spPr>
        <p:txBody>
          <a:bodyPr>
            <a:normAutofit fontScale="90000"/>
          </a:bodyPr>
          <a:lstStyle/>
          <a:p>
            <a:pPr algn="ctr"/>
            <a:r>
              <a:rPr lang="es-PE" sz="3600" b="1" u="sng" dirty="0" smtClean="0">
                <a:solidFill>
                  <a:schemeClr val="accent4">
                    <a:lumMod val="50000"/>
                  </a:schemeClr>
                </a:solidFill>
              </a:rPr>
              <a:t>DEPARTAMENTALIZACIÓN GEOGRÁFICA</a:t>
            </a:r>
            <a:r>
              <a:rPr lang="es-PE" sz="3600" u="sng" dirty="0">
                <a:solidFill>
                  <a:schemeClr val="accent4">
                    <a:lumMod val="50000"/>
                  </a:schemeClr>
                </a:solidFill>
              </a:rPr>
              <a:t/>
            </a:r>
            <a:br>
              <a:rPr lang="es-PE" sz="3600" u="sng" dirty="0">
                <a:solidFill>
                  <a:schemeClr val="accent4">
                    <a:lumMod val="50000"/>
                  </a:schemeClr>
                </a:solidFill>
              </a:rPr>
            </a:br>
            <a:endParaRPr lang="es-PE" sz="3600" u="sng" dirty="0">
              <a:solidFill>
                <a:schemeClr val="accent4">
                  <a:lumMod val="50000"/>
                </a:schemeClr>
              </a:solidFill>
            </a:endParaRPr>
          </a:p>
        </p:txBody>
      </p:sp>
      <p:sp>
        <p:nvSpPr>
          <p:cNvPr id="7" name="6 Nube"/>
          <p:cNvSpPr/>
          <p:nvPr/>
        </p:nvSpPr>
        <p:spPr>
          <a:xfrm>
            <a:off x="467544" y="2276872"/>
            <a:ext cx="7920880" cy="3888432"/>
          </a:xfrm>
          <a:prstGeom prst="cloud">
            <a:avLst/>
          </a:prstGeom>
          <a:ln/>
        </p:spPr>
        <p:style>
          <a:lnRef idx="1">
            <a:schemeClr val="accent5"/>
          </a:lnRef>
          <a:fillRef idx="2">
            <a:schemeClr val="accent5"/>
          </a:fillRef>
          <a:effectRef idx="1">
            <a:schemeClr val="accent5"/>
          </a:effectRef>
          <a:fontRef idx="minor">
            <a:schemeClr val="dk1"/>
          </a:fontRef>
        </p:style>
        <p:txBody>
          <a:bodyPr rtlCol="0" anchor="ctr"/>
          <a:lstStyle/>
          <a:p>
            <a:pPr marL="342900" lvl="0" indent="-342900" algn="ctr">
              <a:lnSpc>
                <a:spcPct val="115000"/>
              </a:lnSpc>
              <a:spcAft>
                <a:spcPts val="1000"/>
              </a:spcAft>
              <a:buFont typeface="Wingdings"/>
              <a:buChar char=""/>
              <a:tabLst>
                <a:tab pos="457200" algn="l"/>
              </a:tabLst>
            </a:pPr>
            <a:r>
              <a:rPr lang="es-PE" sz="2400" dirty="0">
                <a:solidFill>
                  <a:schemeClr val="tx1">
                    <a:lumMod val="95000"/>
                    <a:lumOff val="5000"/>
                  </a:schemeClr>
                </a:solidFill>
                <a:latin typeface="Calibri"/>
                <a:ea typeface="Calibri"/>
                <a:cs typeface="Times New Roman"/>
              </a:rPr>
              <a:t>Se utiliza generalmente en empresas que cubren grandes áreas geográficas y cuyos mercados son extensos es atractiva para empresas  de gran escala y cuyas actividades están geográficamente dispersas.</a:t>
            </a:r>
            <a:endParaRPr lang="es-PE" sz="2400" dirty="0">
              <a:solidFill>
                <a:schemeClr val="tx1">
                  <a:lumMod val="95000"/>
                  <a:lumOff val="5000"/>
                </a:schemeClr>
              </a:solidFill>
              <a:effectLst/>
              <a:latin typeface="Calibri"/>
              <a:ea typeface="Calibri"/>
              <a:cs typeface="Times New Roman"/>
            </a:endParaRPr>
          </a:p>
        </p:txBody>
      </p:sp>
    </p:spTree>
    <p:extLst>
      <p:ext uri="{BB962C8B-B14F-4D97-AF65-F5344CB8AC3E}">
        <p14:creationId xmlns:p14="http://schemas.microsoft.com/office/powerpoint/2010/main" val="15761146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567061" y="620688"/>
            <a:ext cx="8229600" cy="1143000"/>
          </a:xfrm>
        </p:spPr>
        <p:txBody>
          <a:bodyPr>
            <a:normAutofit fontScale="90000"/>
          </a:bodyPr>
          <a:lstStyle/>
          <a:p>
            <a:pPr algn="ctr"/>
            <a:r>
              <a:rPr lang="es-PE" sz="3600" b="1" u="sng" dirty="0" smtClean="0">
                <a:solidFill>
                  <a:schemeClr val="accent4">
                    <a:lumMod val="50000"/>
                  </a:schemeClr>
                </a:solidFill>
              </a:rPr>
              <a:t>DEPARTAMENTALIZACIÓN GEOGRÁFICA</a:t>
            </a:r>
            <a:r>
              <a:rPr lang="es-PE" sz="3600" u="sng" dirty="0">
                <a:solidFill>
                  <a:schemeClr val="accent4">
                    <a:lumMod val="50000"/>
                  </a:schemeClr>
                </a:solidFill>
              </a:rPr>
              <a:t/>
            </a:r>
            <a:br>
              <a:rPr lang="es-PE" sz="3600" u="sng" dirty="0">
                <a:solidFill>
                  <a:schemeClr val="accent4">
                    <a:lumMod val="50000"/>
                  </a:schemeClr>
                </a:solidFill>
              </a:rPr>
            </a:br>
            <a:endParaRPr lang="es-PE" sz="3600" u="sng" dirty="0">
              <a:solidFill>
                <a:schemeClr val="accent4">
                  <a:lumMod val="50000"/>
                </a:schemeClr>
              </a:solidFill>
            </a:endParaRPr>
          </a:p>
        </p:txBody>
      </p:sp>
      <p:sp>
        <p:nvSpPr>
          <p:cNvPr id="3" name="2 Marcador de contenido"/>
          <p:cNvSpPr>
            <a:spLocks noGrp="1"/>
          </p:cNvSpPr>
          <p:nvPr>
            <p:ph idx="1"/>
          </p:nvPr>
        </p:nvSpPr>
        <p:spPr>
          <a:xfrm>
            <a:off x="133164" y="6309320"/>
            <a:ext cx="4402832" cy="413400"/>
          </a:xfrm>
        </p:spPr>
        <p:txBody>
          <a:bodyPr>
            <a:normAutofit fontScale="85000" lnSpcReduction="10000"/>
          </a:bodyPr>
          <a:lstStyle/>
          <a:p>
            <a:r>
              <a:rPr lang="es-PE" sz="1600" i="1" dirty="0" smtClean="0"/>
              <a:t>Agrupamiento Por Localización Geográfica.</a:t>
            </a:r>
            <a:endParaRPr lang="es-PE" sz="1600" i="1" dirty="0"/>
          </a:p>
        </p:txBody>
      </p:sp>
      <p:cxnSp>
        <p:nvCxnSpPr>
          <p:cNvPr id="44" name="43 Conector recto"/>
          <p:cNvCxnSpPr>
            <a:stCxn id="7" idx="2"/>
          </p:cNvCxnSpPr>
          <p:nvPr/>
        </p:nvCxnSpPr>
        <p:spPr>
          <a:xfrm>
            <a:off x="4501841" y="2681540"/>
            <a:ext cx="0" cy="288032"/>
          </a:xfrm>
          <a:prstGeom prst="line">
            <a:avLst/>
          </a:prstGeom>
        </p:spPr>
        <p:style>
          <a:lnRef idx="1">
            <a:schemeClr val="accent1"/>
          </a:lnRef>
          <a:fillRef idx="0">
            <a:schemeClr val="accent1"/>
          </a:fillRef>
          <a:effectRef idx="0">
            <a:schemeClr val="accent1"/>
          </a:effectRef>
          <a:fontRef idx="minor">
            <a:schemeClr val="tx1"/>
          </a:fontRef>
        </p:style>
      </p:cxnSp>
      <p:grpSp>
        <p:nvGrpSpPr>
          <p:cNvPr id="71" name="70 Grupo"/>
          <p:cNvGrpSpPr/>
          <p:nvPr/>
        </p:nvGrpSpPr>
        <p:grpSpPr>
          <a:xfrm>
            <a:off x="217365" y="1931708"/>
            <a:ext cx="8682023" cy="3830013"/>
            <a:chOff x="251520" y="1167000"/>
            <a:chExt cx="8682023" cy="3830013"/>
          </a:xfrm>
          <a:blipFill>
            <a:blip r:embed="rId2"/>
            <a:tile tx="0" ty="0" sx="100000" sy="100000" flip="none" algn="tl"/>
          </a:blipFill>
        </p:grpSpPr>
        <p:sp>
          <p:nvSpPr>
            <p:cNvPr id="7" name="6 Rectángulo"/>
            <p:cNvSpPr/>
            <p:nvPr/>
          </p:nvSpPr>
          <p:spPr>
            <a:xfrm>
              <a:off x="3635896" y="1167000"/>
              <a:ext cx="1800200" cy="749832"/>
            </a:xfrm>
            <a:prstGeom prst="rect">
              <a:avLst/>
            </a:prstGeom>
            <a:grpFill/>
          </p:spPr>
          <p:style>
            <a:lnRef idx="1">
              <a:schemeClr val="accent5"/>
            </a:lnRef>
            <a:fillRef idx="3">
              <a:schemeClr val="accent5"/>
            </a:fillRef>
            <a:effectRef idx="2">
              <a:schemeClr val="accent5"/>
            </a:effectRef>
            <a:fontRef idx="minor">
              <a:schemeClr val="lt1"/>
            </a:fontRef>
          </p:style>
          <p:txBody>
            <a:bodyPr rtlCol="0" anchor="ctr"/>
            <a:lstStyle/>
            <a:p>
              <a:pPr algn="ctr"/>
              <a:r>
                <a:rPr lang="es-PE" sz="1400" b="1" dirty="0" smtClean="0">
                  <a:solidFill>
                    <a:schemeClr val="tx1">
                      <a:lumMod val="95000"/>
                      <a:lumOff val="5000"/>
                    </a:schemeClr>
                  </a:solidFill>
                </a:rPr>
                <a:t>DIVISION </a:t>
              </a:r>
            </a:p>
            <a:p>
              <a:pPr algn="ctr"/>
              <a:r>
                <a:rPr lang="es-PE" sz="1400" b="1" dirty="0" smtClean="0">
                  <a:solidFill>
                    <a:schemeClr val="tx1">
                      <a:lumMod val="95000"/>
                      <a:lumOff val="5000"/>
                    </a:schemeClr>
                  </a:solidFill>
                </a:rPr>
                <a:t>DE </a:t>
              </a:r>
            </a:p>
            <a:p>
              <a:pPr algn="ctr"/>
              <a:r>
                <a:rPr lang="es-PE" sz="1400" b="1" dirty="0" smtClean="0">
                  <a:solidFill>
                    <a:schemeClr val="tx1">
                      <a:lumMod val="95000"/>
                      <a:lumOff val="5000"/>
                    </a:schemeClr>
                  </a:solidFill>
                </a:rPr>
                <a:t>OPERACIONES</a:t>
              </a:r>
              <a:endParaRPr lang="es-PE" sz="1400" b="1" dirty="0">
                <a:solidFill>
                  <a:schemeClr val="tx1">
                    <a:lumMod val="95000"/>
                    <a:lumOff val="5000"/>
                  </a:schemeClr>
                </a:solidFill>
              </a:endParaRPr>
            </a:p>
          </p:txBody>
        </p:sp>
        <p:grpSp>
          <p:nvGrpSpPr>
            <p:cNvPr id="24" name="23 Grupo"/>
            <p:cNvGrpSpPr/>
            <p:nvPr/>
          </p:nvGrpSpPr>
          <p:grpSpPr>
            <a:xfrm>
              <a:off x="251520" y="2598378"/>
              <a:ext cx="2770458" cy="2387682"/>
              <a:chOff x="539552" y="2415828"/>
              <a:chExt cx="2770458" cy="2387682"/>
            </a:xfrm>
            <a:grpFill/>
          </p:grpSpPr>
          <p:sp>
            <p:nvSpPr>
              <p:cNvPr id="5" name="4 Rectángulo"/>
              <p:cNvSpPr/>
              <p:nvPr/>
            </p:nvSpPr>
            <p:spPr>
              <a:xfrm>
                <a:off x="1116348" y="2415828"/>
                <a:ext cx="1224136" cy="864096"/>
              </a:xfrm>
              <a:prstGeom prst="rect">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400" dirty="0" smtClean="0">
                    <a:solidFill>
                      <a:schemeClr val="tx1">
                        <a:lumMod val="95000"/>
                        <a:lumOff val="5000"/>
                      </a:schemeClr>
                    </a:solidFill>
                  </a:rPr>
                  <a:t>REGION </a:t>
                </a:r>
              </a:p>
              <a:p>
                <a:pPr algn="ctr"/>
                <a:r>
                  <a:rPr lang="es-PE" sz="1400" dirty="0" smtClean="0">
                    <a:solidFill>
                      <a:schemeClr val="tx1">
                        <a:lumMod val="95000"/>
                        <a:lumOff val="5000"/>
                      </a:schemeClr>
                    </a:solidFill>
                  </a:rPr>
                  <a:t>CENTRO</a:t>
                </a:r>
                <a:endParaRPr lang="es-PE" sz="1400" dirty="0">
                  <a:solidFill>
                    <a:schemeClr val="tx1">
                      <a:lumMod val="95000"/>
                      <a:lumOff val="5000"/>
                    </a:schemeClr>
                  </a:solidFill>
                </a:endParaRPr>
              </a:p>
            </p:txBody>
          </p:sp>
          <p:grpSp>
            <p:nvGrpSpPr>
              <p:cNvPr id="23" name="22 Grupo"/>
              <p:cNvGrpSpPr/>
              <p:nvPr/>
            </p:nvGrpSpPr>
            <p:grpSpPr>
              <a:xfrm>
                <a:off x="539552" y="3279924"/>
                <a:ext cx="2770458" cy="1523586"/>
                <a:chOff x="539552" y="3279924"/>
                <a:chExt cx="2770458" cy="1523586"/>
              </a:xfrm>
              <a:grpFill/>
            </p:grpSpPr>
            <p:sp>
              <p:nvSpPr>
                <p:cNvPr id="8" name="7 Rectángulo"/>
                <p:cNvSpPr/>
                <p:nvPr/>
              </p:nvSpPr>
              <p:spPr>
                <a:xfrm>
                  <a:off x="539552" y="3861048"/>
                  <a:ext cx="1224136" cy="942462"/>
                </a:xfrm>
                <a:prstGeom prst="rect">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400" dirty="0" smtClean="0">
                      <a:solidFill>
                        <a:schemeClr val="tx1">
                          <a:lumMod val="95000"/>
                          <a:lumOff val="5000"/>
                        </a:schemeClr>
                      </a:solidFill>
                    </a:rPr>
                    <a:t>Agencia </a:t>
                  </a:r>
                </a:p>
                <a:p>
                  <a:pPr algn="ctr"/>
                  <a:r>
                    <a:rPr lang="es-PE" sz="1400" dirty="0" smtClean="0">
                      <a:solidFill>
                        <a:schemeClr val="tx1">
                          <a:lumMod val="95000"/>
                          <a:lumOff val="5000"/>
                        </a:schemeClr>
                      </a:solidFill>
                    </a:rPr>
                    <a:t>Junín</a:t>
                  </a:r>
                  <a:endParaRPr lang="es-PE" sz="1400" dirty="0">
                    <a:solidFill>
                      <a:schemeClr val="tx1">
                        <a:lumMod val="95000"/>
                        <a:lumOff val="5000"/>
                      </a:schemeClr>
                    </a:solidFill>
                  </a:endParaRPr>
                </a:p>
              </p:txBody>
            </p:sp>
            <p:sp>
              <p:nvSpPr>
                <p:cNvPr id="9" name="8 Rectángulo"/>
                <p:cNvSpPr/>
                <p:nvPr/>
              </p:nvSpPr>
              <p:spPr>
                <a:xfrm>
                  <a:off x="1924707" y="3861048"/>
                  <a:ext cx="1385303" cy="942462"/>
                </a:xfrm>
                <a:prstGeom prst="rect">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400" dirty="0" smtClean="0">
                      <a:solidFill>
                        <a:schemeClr val="tx1">
                          <a:lumMod val="95000"/>
                          <a:lumOff val="5000"/>
                        </a:schemeClr>
                      </a:solidFill>
                    </a:rPr>
                    <a:t>Agencia Huancayo</a:t>
                  </a:r>
                  <a:endParaRPr lang="es-PE" sz="1400" dirty="0">
                    <a:solidFill>
                      <a:schemeClr val="tx1">
                        <a:lumMod val="95000"/>
                        <a:lumOff val="5000"/>
                      </a:schemeClr>
                    </a:solidFill>
                  </a:endParaRPr>
                </a:p>
              </p:txBody>
            </p:sp>
            <p:cxnSp>
              <p:nvCxnSpPr>
                <p:cNvPr id="15" name="14 Conector recto"/>
                <p:cNvCxnSpPr>
                  <a:stCxn id="5" idx="2"/>
                </p:cNvCxnSpPr>
                <p:nvPr/>
              </p:nvCxnSpPr>
              <p:spPr>
                <a:xfrm>
                  <a:off x="1728416" y="3279924"/>
                  <a:ext cx="0" cy="293092"/>
                </a:xfrm>
                <a:prstGeom prst="line">
                  <a:avLst/>
                </a:prstGeom>
                <a:grpFill/>
              </p:spPr>
              <p:style>
                <a:lnRef idx="1">
                  <a:schemeClr val="accent6"/>
                </a:lnRef>
                <a:fillRef idx="2">
                  <a:schemeClr val="accent6"/>
                </a:fillRef>
                <a:effectRef idx="1">
                  <a:schemeClr val="accent6"/>
                </a:effectRef>
                <a:fontRef idx="minor">
                  <a:schemeClr val="dk1"/>
                </a:fontRef>
              </p:style>
            </p:cxnSp>
            <p:cxnSp>
              <p:nvCxnSpPr>
                <p:cNvPr id="18" name="17 Conector recto"/>
                <p:cNvCxnSpPr/>
                <p:nvPr/>
              </p:nvCxnSpPr>
              <p:spPr>
                <a:xfrm>
                  <a:off x="971600" y="3573016"/>
                  <a:ext cx="1440160" cy="0"/>
                </a:xfrm>
                <a:prstGeom prst="line">
                  <a:avLst/>
                </a:prstGeom>
                <a:grpFill/>
              </p:spPr>
              <p:style>
                <a:lnRef idx="1">
                  <a:schemeClr val="accent6"/>
                </a:lnRef>
                <a:fillRef idx="2">
                  <a:schemeClr val="accent6"/>
                </a:fillRef>
                <a:effectRef idx="1">
                  <a:schemeClr val="accent6"/>
                </a:effectRef>
                <a:fontRef idx="minor">
                  <a:schemeClr val="dk1"/>
                </a:fontRef>
              </p:style>
            </p:cxnSp>
            <p:cxnSp>
              <p:nvCxnSpPr>
                <p:cNvPr id="20" name="19 Conector recto"/>
                <p:cNvCxnSpPr/>
                <p:nvPr/>
              </p:nvCxnSpPr>
              <p:spPr>
                <a:xfrm>
                  <a:off x="971600" y="3573016"/>
                  <a:ext cx="0" cy="288032"/>
                </a:xfrm>
                <a:prstGeom prst="line">
                  <a:avLst/>
                </a:prstGeom>
                <a:grpFill/>
              </p:spPr>
              <p:style>
                <a:lnRef idx="1">
                  <a:schemeClr val="accent6"/>
                </a:lnRef>
                <a:fillRef idx="2">
                  <a:schemeClr val="accent6"/>
                </a:fillRef>
                <a:effectRef idx="1">
                  <a:schemeClr val="accent6"/>
                </a:effectRef>
                <a:fontRef idx="minor">
                  <a:schemeClr val="dk1"/>
                </a:fontRef>
              </p:style>
            </p:cxnSp>
            <p:cxnSp>
              <p:nvCxnSpPr>
                <p:cNvPr id="22" name="21 Conector recto"/>
                <p:cNvCxnSpPr/>
                <p:nvPr/>
              </p:nvCxnSpPr>
              <p:spPr>
                <a:xfrm>
                  <a:off x="2411760" y="3573016"/>
                  <a:ext cx="0" cy="288032"/>
                </a:xfrm>
                <a:prstGeom prst="line">
                  <a:avLst/>
                </a:prstGeom>
                <a:grpFill/>
              </p:spPr>
              <p:style>
                <a:lnRef idx="1">
                  <a:schemeClr val="accent6"/>
                </a:lnRef>
                <a:fillRef idx="2">
                  <a:schemeClr val="accent6"/>
                </a:fillRef>
                <a:effectRef idx="1">
                  <a:schemeClr val="accent6"/>
                </a:effectRef>
                <a:fontRef idx="minor">
                  <a:schemeClr val="dk1"/>
                </a:fontRef>
              </p:style>
            </p:cxnSp>
          </p:grpSp>
        </p:grpSp>
        <p:grpSp>
          <p:nvGrpSpPr>
            <p:cNvPr id="25" name="24 Grupo"/>
            <p:cNvGrpSpPr/>
            <p:nvPr/>
          </p:nvGrpSpPr>
          <p:grpSpPr>
            <a:xfrm>
              <a:off x="3330860" y="2609331"/>
              <a:ext cx="2787462" cy="2387682"/>
              <a:chOff x="539552" y="2415828"/>
              <a:chExt cx="2787462" cy="2387682"/>
            </a:xfrm>
            <a:grpFill/>
          </p:grpSpPr>
          <p:sp>
            <p:nvSpPr>
              <p:cNvPr id="26" name="25 Rectángulo"/>
              <p:cNvSpPr/>
              <p:nvPr/>
            </p:nvSpPr>
            <p:spPr>
              <a:xfrm>
                <a:off x="1116348" y="2415828"/>
                <a:ext cx="1224136" cy="864096"/>
              </a:xfrm>
              <a:prstGeom prst="rect">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400" dirty="0" smtClean="0">
                    <a:solidFill>
                      <a:schemeClr val="tx1">
                        <a:lumMod val="95000"/>
                        <a:lumOff val="5000"/>
                      </a:schemeClr>
                    </a:solidFill>
                  </a:rPr>
                  <a:t>REGION </a:t>
                </a:r>
              </a:p>
              <a:p>
                <a:pPr algn="ctr"/>
                <a:r>
                  <a:rPr lang="es-PE" sz="1400" dirty="0" smtClean="0">
                    <a:solidFill>
                      <a:schemeClr val="tx1">
                        <a:lumMod val="95000"/>
                        <a:lumOff val="5000"/>
                      </a:schemeClr>
                    </a:solidFill>
                  </a:rPr>
                  <a:t>NORTE</a:t>
                </a:r>
                <a:endParaRPr lang="es-PE" sz="1400" dirty="0">
                  <a:solidFill>
                    <a:schemeClr val="tx1">
                      <a:lumMod val="95000"/>
                      <a:lumOff val="5000"/>
                    </a:schemeClr>
                  </a:solidFill>
                </a:endParaRPr>
              </a:p>
            </p:txBody>
          </p:sp>
          <p:grpSp>
            <p:nvGrpSpPr>
              <p:cNvPr id="27" name="26 Grupo"/>
              <p:cNvGrpSpPr/>
              <p:nvPr/>
            </p:nvGrpSpPr>
            <p:grpSpPr>
              <a:xfrm>
                <a:off x="539552" y="3279924"/>
                <a:ext cx="2787462" cy="1523586"/>
                <a:chOff x="539552" y="3279924"/>
                <a:chExt cx="2787462" cy="1523586"/>
              </a:xfrm>
              <a:grpFill/>
            </p:grpSpPr>
            <p:sp>
              <p:nvSpPr>
                <p:cNvPr id="28" name="27 Rectángulo"/>
                <p:cNvSpPr/>
                <p:nvPr/>
              </p:nvSpPr>
              <p:spPr>
                <a:xfrm>
                  <a:off x="539552" y="3861048"/>
                  <a:ext cx="1224136" cy="942462"/>
                </a:xfrm>
                <a:prstGeom prst="rect">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400" dirty="0" smtClean="0">
                      <a:solidFill>
                        <a:schemeClr val="tx1">
                          <a:lumMod val="95000"/>
                          <a:lumOff val="5000"/>
                        </a:schemeClr>
                      </a:solidFill>
                    </a:rPr>
                    <a:t>Agencia </a:t>
                  </a:r>
                </a:p>
                <a:p>
                  <a:pPr algn="ctr"/>
                  <a:r>
                    <a:rPr lang="es-PE" sz="1400" dirty="0" smtClean="0">
                      <a:solidFill>
                        <a:schemeClr val="tx1">
                          <a:lumMod val="95000"/>
                          <a:lumOff val="5000"/>
                        </a:schemeClr>
                      </a:solidFill>
                    </a:rPr>
                    <a:t>Cajamarca</a:t>
                  </a:r>
                </a:p>
              </p:txBody>
            </p:sp>
            <p:sp>
              <p:nvSpPr>
                <p:cNvPr id="29" name="28 Rectángulo"/>
                <p:cNvSpPr/>
                <p:nvPr/>
              </p:nvSpPr>
              <p:spPr>
                <a:xfrm>
                  <a:off x="1924707" y="3861048"/>
                  <a:ext cx="1402307" cy="942462"/>
                </a:xfrm>
                <a:prstGeom prst="rect">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s-PE" sz="1400" dirty="0" smtClean="0">
                    <a:solidFill>
                      <a:schemeClr val="tx1">
                        <a:lumMod val="95000"/>
                        <a:lumOff val="5000"/>
                      </a:schemeClr>
                    </a:solidFill>
                  </a:endParaRPr>
                </a:p>
                <a:p>
                  <a:pPr algn="ctr"/>
                  <a:r>
                    <a:rPr lang="es-PE" sz="1400" dirty="0" smtClean="0">
                      <a:solidFill>
                        <a:schemeClr val="tx1">
                          <a:lumMod val="95000"/>
                          <a:lumOff val="5000"/>
                        </a:schemeClr>
                      </a:solidFill>
                    </a:rPr>
                    <a:t>Agencia</a:t>
                  </a:r>
                </a:p>
                <a:p>
                  <a:pPr algn="ctr"/>
                  <a:r>
                    <a:rPr lang="es-PE" sz="1400" dirty="0" smtClean="0">
                      <a:solidFill>
                        <a:schemeClr val="tx1">
                          <a:lumMod val="95000"/>
                          <a:lumOff val="5000"/>
                        </a:schemeClr>
                      </a:solidFill>
                    </a:rPr>
                    <a:t>Lambayeque</a:t>
                  </a:r>
                </a:p>
                <a:p>
                  <a:pPr algn="ctr"/>
                  <a:endParaRPr lang="es-PE" sz="1400" dirty="0">
                    <a:solidFill>
                      <a:schemeClr val="tx1">
                        <a:lumMod val="95000"/>
                        <a:lumOff val="5000"/>
                      </a:schemeClr>
                    </a:solidFill>
                  </a:endParaRPr>
                </a:p>
              </p:txBody>
            </p:sp>
            <p:cxnSp>
              <p:nvCxnSpPr>
                <p:cNvPr id="30" name="29 Conector recto"/>
                <p:cNvCxnSpPr>
                  <a:stCxn id="26" idx="2"/>
                </p:cNvCxnSpPr>
                <p:nvPr/>
              </p:nvCxnSpPr>
              <p:spPr>
                <a:xfrm>
                  <a:off x="1728416" y="3279924"/>
                  <a:ext cx="0" cy="293092"/>
                </a:xfrm>
                <a:prstGeom prst="line">
                  <a:avLst/>
                </a:prstGeom>
                <a:grpFill/>
              </p:spPr>
              <p:style>
                <a:lnRef idx="1">
                  <a:schemeClr val="accent6"/>
                </a:lnRef>
                <a:fillRef idx="2">
                  <a:schemeClr val="accent6"/>
                </a:fillRef>
                <a:effectRef idx="1">
                  <a:schemeClr val="accent6"/>
                </a:effectRef>
                <a:fontRef idx="minor">
                  <a:schemeClr val="dk1"/>
                </a:fontRef>
              </p:style>
            </p:cxnSp>
            <p:cxnSp>
              <p:nvCxnSpPr>
                <p:cNvPr id="31" name="30 Conector recto"/>
                <p:cNvCxnSpPr/>
                <p:nvPr/>
              </p:nvCxnSpPr>
              <p:spPr>
                <a:xfrm>
                  <a:off x="971600" y="3573016"/>
                  <a:ext cx="1440160" cy="0"/>
                </a:xfrm>
                <a:prstGeom prst="line">
                  <a:avLst/>
                </a:prstGeom>
                <a:grpFill/>
              </p:spPr>
              <p:style>
                <a:lnRef idx="1">
                  <a:schemeClr val="accent6"/>
                </a:lnRef>
                <a:fillRef idx="2">
                  <a:schemeClr val="accent6"/>
                </a:fillRef>
                <a:effectRef idx="1">
                  <a:schemeClr val="accent6"/>
                </a:effectRef>
                <a:fontRef idx="minor">
                  <a:schemeClr val="dk1"/>
                </a:fontRef>
              </p:style>
            </p:cxnSp>
            <p:cxnSp>
              <p:nvCxnSpPr>
                <p:cNvPr id="32" name="31 Conector recto"/>
                <p:cNvCxnSpPr/>
                <p:nvPr/>
              </p:nvCxnSpPr>
              <p:spPr>
                <a:xfrm>
                  <a:off x="971600" y="3573016"/>
                  <a:ext cx="0" cy="288032"/>
                </a:xfrm>
                <a:prstGeom prst="line">
                  <a:avLst/>
                </a:prstGeom>
                <a:grpFill/>
              </p:spPr>
              <p:style>
                <a:lnRef idx="1">
                  <a:schemeClr val="accent6"/>
                </a:lnRef>
                <a:fillRef idx="2">
                  <a:schemeClr val="accent6"/>
                </a:fillRef>
                <a:effectRef idx="1">
                  <a:schemeClr val="accent6"/>
                </a:effectRef>
                <a:fontRef idx="minor">
                  <a:schemeClr val="dk1"/>
                </a:fontRef>
              </p:style>
            </p:cxnSp>
            <p:cxnSp>
              <p:nvCxnSpPr>
                <p:cNvPr id="33" name="32 Conector recto"/>
                <p:cNvCxnSpPr/>
                <p:nvPr/>
              </p:nvCxnSpPr>
              <p:spPr>
                <a:xfrm>
                  <a:off x="2411760" y="3573016"/>
                  <a:ext cx="0" cy="288032"/>
                </a:xfrm>
                <a:prstGeom prst="line">
                  <a:avLst/>
                </a:prstGeom>
                <a:grpFill/>
              </p:spPr>
              <p:style>
                <a:lnRef idx="1">
                  <a:schemeClr val="accent6"/>
                </a:lnRef>
                <a:fillRef idx="2">
                  <a:schemeClr val="accent6"/>
                </a:fillRef>
                <a:effectRef idx="1">
                  <a:schemeClr val="accent6"/>
                </a:effectRef>
                <a:fontRef idx="minor">
                  <a:schemeClr val="dk1"/>
                </a:fontRef>
              </p:style>
            </p:cxnSp>
          </p:grpSp>
        </p:grpSp>
        <p:grpSp>
          <p:nvGrpSpPr>
            <p:cNvPr id="34" name="33 Grupo"/>
            <p:cNvGrpSpPr/>
            <p:nvPr/>
          </p:nvGrpSpPr>
          <p:grpSpPr>
            <a:xfrm>
              <a:off x="6324251" y="2580866"/>
              <a:ext cx="2609292" cy="2387682"/>
              <a:chOff x="539552" y="2415828"/>
              <a:chExt cx="2609292" cy="2387682"/>
            </a:xfrm>
            <a:grpFill/>
          </p:grpSpPr>
          <p:sp>
            <p:nvSpPr>
              <p:cNvPr id="35" name="34 Rectángulo"/>
              <p:cNvSpPr/>
              <p:nvPr/>
            </p:nvSpPr>
            <p:spPr>
              <a:xfrm>
                <a:off x="1116348" y="2415828"/>
                <a:ext cx="1224136" cy="864096"/>
              </a:xfrm>
              <a:prstGeom prst="rect">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400" dirty="0" smtClean="0">
                    <a:solidFill>
                      <a:schemeClr val="tx1">
                        <a:lumMod val="95000"/>
                        <a:lumOff val="5000"/>
                      </a:schemeClr>
                    </a:solidFill>
                  </a:rPr>
                  <a:t>REGION </a:t>
                </a:r>
              </a:p>
              <a:p>
                <a:pPr algn="ctr"/>
                <a:r>
                  <a:rPr lang="es-PE" sz="1400" dirty="0" smtClean="0">
                    <a:solidFill>
                      <a:schemeClr val="tx1">
                        <a:lumMod val="95000"/>
                        <a:lumOff val="5000"/>
                      </a:schemeClr>
                    </a:solidFill>
                  </a:rPr>
                  <a:t>SUR</a:t>
                </a:r>
                <a:endParaRPr lang="es-PE" sz="1400" dirty="0">
                  <a:solidFill>
                    <a:schemeClr val="tx1">
                      <a:lumMod val="95000"/>
                      <a:lumOff val="5000"/>
                    </a:schemeClr>
                  </a:solidFill>
                </a:endParaRPr>
              </a:p>
            </p:txBody>
          </p:sp>
          <p:grpSp>
            <p:nvGrpSpPr>
              <p:cNvPr id="36" name="35 Grupo"/>
              <p:cNvGrpSpPr/>
              <p:nvPr/>
            </p:nvGrpSpPr>
            <p:grpSpPr>
              <a:xfrm>
                <a:off x="539552" y="3279924"/>
                <a:ext cx="2609292" cy="1523586"/>
                <a:chOff x="539552" y="3279924"/>
                <a:chExt cx="2609292" cy="1523586"/>
              </a:xfrm>
              <a:grpFill/>
            </p:grpSpPr>
            <p:sp>
              <p:nvSpPr>
                <p:cNvPr id="37" name="36 Rectángulo"/>
                <p:cNvSpPr/>
                <p:nvPr/>
              </p:nvSpPr>
              <p:spPr>
                <a:xfrm>
                  <a:off x="539552" y="3861048"/>
                  <a:ext cx="1224136" cy="942462"/>
                </a:xfrm>
                <a:prstGeom prst="rect">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400" dirty="0" smtClean="0">
                      <a:solidFill>
                        <a:schemeClr val="tx1">
                          <a:lumMod val="95000"/>
                          <a:lumOff val="5000"/>
                        </a:schemeClr>
                      </a:solidFill>
                    </a:rPr>
                    <a:t>Agencia</a:t>
                  </a:r>
                </a:p>
                <a:p>
                  <a:pPr algn="ctr"/>
                  <a:r>
                    <a:rPr lang="es-PE" sz="1400" dirty="0" smtClean="0">
                      <a:solidFill>
                        <a:schemeClr val="tx1">
                          <a:lumMod val="95000"/>
                          <a:lumOff val="5000"/>
                        </a:schemeClr>
                      </a:solidFill>
                    </a:rPr>
                    <a:t>Tacna</a:t>
                  </a:r>
                  <a:endParaRPr lang="es-PE" sz="1400" dirty="0">
                    <a:solidFill>
                      <a:schemeClr val="tx1">
                        <a:lumMod val="95000"/>
                        <a:lumOff val="5000"/>
                      </a:schemeClr>
                    </a:solidFill>
                  </a:endParaRPr>
                </a:p>
              </p:txBody>
            </p:sp>
            <p:sp>
              <p:nvSpPr>
                <p:cNvPr id="38" name="37 Rectángulo"/>
                <p:cNvSpPr/>
                <p:nvPr/>
              </p:nvSpPr>
              <p:spPr>
                <a:xfrm>
                  <a:off x="1924708" y="3861048"/>
                  <a:ext cx="1224136" cy="942462"/>
                </a:xfrm>
                <a:prstGeom prst="rect">
                  <a:avLst/>
                </a:prstGeom>
                <a:grpFill/>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400" dirty="0" smtClean="0">
                      <a:solidFill>
                        <a:schemeClr val="tx1">
                          <a:lumMod val="95000"/>
                          <a:lumOff val="5000"/>
                        </a:schemeClr>
                      </a:solidFill>
                    </a:rPr>
                    <a:t>Agencia </a:t>
                  </a:r>
                </a:p>
                <a:p>
                  <a:pPr algn="ctr"/>
                  <a:r>
                    <a:rPr lang="es-PE" sz="1400" dirty="0" smtClean="0">
                      <a:solidFill>
                        <a:schemeClr val="tx1">
                          <a:lumMod val="95000"/>
                          <a:lumOff val="5000"/>
                        </a:schemeClr>
                      </a:solidFill>
                    </a:rPr>
                    <a:t>Arequipa</a:t>
                  </a:r>
                  <a:endParaRPr lang="es-PE" sz="1400" dirty="0">
                    <a:solidFill>
                      <a:schemeClr val="tx1">
                        <a:lumMod val="95000"/>
                        <a:lumOff val="5000"/>
                      </a:schemeClr>
                    </a:solidFill>
                  </a:endParaRPr>
                </a:p>
              </p:txBody>
            </p:sp>
            <p:cxnSp>
              <p:nvCxnSpPr>
                <p:cNvPr id="39" name="38 Conector recto"/>
                <p:cNvCxnSpPr>
                  <a:stCxn id="35" idx="2"/>
                </p:cNvCxnSpPr>
                <p:nvPr/>
              </p:nvCxnSpPr>
              <p:spPr>
                <a:xfrm>
                  <a:off x="1728416" y="3279924"/>
                  <a:ext cx="0" cy="293092"/>
                </a:xfrm>
                <a:prstGeom prst="line">
                  <a:avLst/>
                </a:prstGeom>
                <a:grpFill/>
              </p:spPr>
              <p:style>
                <a:lnRef idx="1">
                  <a:schemeClr val="accent6"/>
                </a:lnRef>
                <a:fillRef idx="2">
                  <a:schemeClr val="accent6"/>
                </a:fillRef>
                <a:effectRef idx="1">
                  <a:schemeClr val="accent6"/>
                </a:effectRef>
                <a:fontRef idx="minor">
                  <a:schemeClr val="dk1"/>
                </a:fontRef>
              </p:style>
            </p:cxnSp>
            <p:cxnSp>
              <p:nvCxnSpPr>
                <p:cNvPr id="40" name="39 Conector recto"/>
                <p:cNvCxnSpPr/>
                <p:nvPr/>
              </p:nvCxnSpPr>
              <p:spPr>
                <a:xfrm>
                  <a:off x="971600" y="3573016"/>
                  <a:ext cx="1440160" cy="0"/>
                </a:xfrm>
                <a:prstGeom prst="line">
                  <a:avLst/>
                </a:prstGeom>
                <a:grpFill/>
              </p:spPr>
              <p:style>
                <a:lnRef idx="1">
                  <a:schemeClr val="accent6"/>
                </a:lnRef>
                <a:fillRef idx="2">
                  <a:schemeClr val="accent6"/>
                </a:fillRef>
                <a:effectRef idx="1">
                  <a:schemeClr val="accent6"/>
                </a:effectRef>
                <a:fontRef idx="minor">
                  <a:schemeClr val="dk1"/>
                </a:fontRef>
              </p:style>
            </p:cxnSp>
            <p:cxnSp>
              <p:nvCxnSpPr>
                <p:cNvPr id="41" name="40 Conector recto"/>
                <p:cNvCxnSpPr/>
                <p:nvPr/>
              </p:nvCxnSpPr>
              <p:spPr>
                <a:xfrm>
                  <a:off x="971600" y="3573016"/>
                  <a:ext cx="0" cy="288032"/>
                </a:xfrm>
                <a:prstGeom prst="line">
                  <a:avLst/>
                </a:prstGeom>
                <a:grpFill/>
              </p:spPr>
              <p:style>
                <a:lnRef idx="1">
                  <a:schemeClr val="accent6"/>
                </a:lnRef>
                <a:fillRef idx="2">
                  <a:schemeClr val="accent6"/>
                </a:fillRef>
                <a:effectRef idx="1">
                  <a:schemeClr val="accent6"/>
                </a:effectRef>
                <a:fontRef idx="minor">
                  <a:schemeClr val="dk1"/>
                </a:fontRef>
              </p:style>
            </p:cxnSp>
            <p:cxnSp>
              <p:nvCxnSpPr>
                <p:cNvPr id="42" name="41 Conector recto"/>
                <p:cNvCxnSpPr/>
                <p:nvPr/>
              </p:nvCxnSpPr>
              <p:spPr>
                <a:xfrm>
                  <a:off x="2411760" y="3573016"/>
                  <a:ext cx="0" cy="288032"/>
                </a:xfrm>
                <a:prstGeom prst="line">
                  <a:avLst/>
                </a:prstGeom>
                <a:grpFill/>
              </p:spPr>
              <p:style>
                <a:lnRef idx="1">
                  <a:schemeClr val="accent6"/>
                </a:lnRef>
                <a:fillRef idx="2">
                  <a:schemeClr val="accent6"/>
                </a:fillRef>
                <a:effectRef idx="1">
                  <a:schemeClr val="accent6"/>
                </a:effectRef>
                <a:fontRef idx="minor">
                  <a:schemeClr val="dk1"/>
                </a:fontRef>
              </p:style>
            </p:cxnSp>
          </p:grpSp>
        </p:grpSp>
        <p:cxnSp>
          <p:nvCxnSpPr>
            <p:cNvPr id="46" name="45 Conector recto"/>
            <p:cNvCxnSpPr/>
            <p:nvPr/>
          </p:nvCxnSpPr>
          <p:spPr>
            <a:xfrm>
              <a:off x="1403648" y="2204864"/>
              <a:ext cx="6072731" cy="0"/>
            </a:xfrm>
            <a:prstGeom prst="line">
              <a:avLst/>
            </a:prstGeom>
            <a:grpFill/>
          </p:spPr>
          <p:style>
            <a:lnRef idx="1">
              <a:schemeClr val="accent6"/>
            </a:lnRef>
            <a:fillRef idx="2">
              <a:schemeClr val="accent6"/>
            </a:fillRef>
            <a:effectRef idx="1">
              <a:schemeClr val="accent6"/>
            </a:effectRef>
            <a:fontRef idx="minor">
              <a:schemeClr val="dk1"/>
            </a:fontRef>
          </p:style>
        </p:cxnSp>
        <p:cxnSp>
          <p:nvCxnSpPr>
            <p:cNvPr id="67" name="66 Conector recto"/>
            <p:cNvCxnSpPr/>
            <p:nvPr/>
          </p:nvCxnSpPr>
          <p:spPr>
            <a:xfrm>
              <a:off x="1403648" y="2204864"/>
              <a:ext cx="0" cy="376002"/>
            </a:xfrm>
            <a:prstGeom prst="line">
              <a:avLst/>
            </a:prstGeom>
            <a:grpFill/>
          </p:spPr>
          <p:style>
            <a:lnRef idx="1">
              <a:schemeClr val="accent6"/>
            </a:lnRef>
            <a:fillRef idx="2">
              <a:schemeClr val="accent6"/>
            </a:fillRef>
            <a:effectRef idx="1">
              <a:schemeClr val="accent6"/>
            </a:effectRef>
            <a:fontRef idx="minor">
              <a:schemeClr val="dk1"/>
            </a:fontRef>
          </p:style>
        </p:cxnSp>
        <p:cxnSp>
          <p:nvCxnSpPr>
            <p:cNvPr id="68" name="67 Conector recto"/>
            <p:cNvCxnSpPr/>
            <p:nvPr/>
          </p:nvCxnSpPr>
          <p:spPr>
            <a:xfrm>
              <a:off x="7462707" y="2204864"/>
              <a:ext cx="0" cy="376002"/>
            </a:xfrm>
            <a:prstGeom prst="line">
              <a:avLst/>
            </a:prstGeom>
            <a:grpFill/>
          </p:spPr>
          <p:style>
            <a:lnRef idx="1">
              <a:schemeClr val="accent6"/>
            </a:lnRef>
            <a:fillRef idx="2">
              <a:schemeClr val="accent6"/>
            </a:fillRef>
            <a:effectRef idx="1">
              <a:schemeClr val="accent6"/>
            </a:effectRef>
            <a:fontRef idx="minor">
              <a:schemeClr val="dk1"/>
            </a:fontRef>
          </p:style>
        </p:cxnSp>
        <p:cxnSp>
          <p:nvCxnSpPr>
            <p:cNvPr id="69" name="68 Conector recto"/>
            <p:cNvCxnSpPr/>
            <p:nvPr/>
          </p:nvCxnSpPr>
          <p:spPr>
            <a:xfrm>
              <a:off x="4535996" y="2204864"/>
              <a:ext cx="0" cy="376002"/>
            </a:xfrm>
            <a:prstGeom prst="line">
              <a:avLst/>
            </a:prstGeom>
            <a:grpFill/>
          </p:spPr>
          <p:style>
            <a:lnRef idx="1">
              <a:schemeClr val="accent6"/>
            </a:lnRef>
            <a:fillRef idx="2">
              <a:schemeClr val="accent6"/>
            </a:fillRef>
            <a:effectRef idx="1">
              <a:schemeClr val="accent6"/>
            </a:effectRef>
            <a:fontRef idx="minor">
              <a:schemeClr val="dk1"/>
            </a:fontRef>
          </p:style>
        </p:cxnSp>
      </p:grpSp>
    </p:spTree>
    <p:extLst>
      <p:ext uri="{BB962C8B-B14F-4D97-AF65-F5344CB8AC3E}">
        <p14:creationId xmlns:p14="http://schemas.microsoft.com/office/powerpoint/2010/main" val="1718833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54 Conector recto"/>
          <p:cNvCxnSpPr>
            <a:stCxn id="18" idx="2"/>
            <a:endCxn id="19" idx="0"/>
          </p:cNvCxnSpPr>
          <p:nvPr/>
        </p:nvCxnSpPr>
        <p:spPr>
          <a:xfrm>
            <a:off x="2715873" y="4869160"/>
            <a:ext cx="0" cy="720080"/>
          </a:xfrm>
          <a:prstGeom prst="line">
            <a:avLst/>
          </a:prstGeom>
        </p:spPr>
        <p:style>
          <a:lnRef idx="1">
            <a:schemeClr val="dk1"/>
          </a:lnRef>
          <a:fillRef idx="0">
            <a:schemeClr val="dk1"/>
          </a:fillRef>
          <a:effectRef idx="0">
            <a:schemeClr val="dk1"/>
          </a:effectRef>
          <a:fontRef idx="minor">
            <a:schemeClr val="tx1"/>
          </a:fontRef>
        </p:style>
      </p:cxnSp>
      <p:cxnSp>
        <p:nvCxnSpPr>
          <p:cNvPr id="42" name="41 Conector recto"/>
          <p:cNvCxnSpPr>
            <a:stCxn id="22" idx="2"/>
            <a:endCxn id="20" idx="0"/>
          </p:cNvCxnSpPr>
          <p:nvPr/>
        </p:nvCxnSpPr>
        <p:spPr>
          <a:xfrm flipH="1">
            <a:off x="4772230" y="4653136"/>
            <a:ext cx="15411" cy="1366217"/>
          </a:xfrm>
          <a:prstGeom prst="line">
            <a:avLst/>
          </a:prstGeom>
        </p:spPr>
        <p:style>
          <a:lnRef idx="1">
            <a:schemeClr val="dk1"/>
          </a:lnRef>
          <a:fillRef idx="0">
            <a:schemeClr val="dk1"/>
          </a:fillRef>
          <a:effectRef idx="0">
            <a:schemeClr val="dk1"/>
          </a:effectRef>
          <a:fontRef idx="minor">
            <a:schemeClr val="tx1"/>
          </a:fontRef>
        </p:style>
      </p:cxnSp>
      <p:cxnSp>
        <p:nvCxnSpPr>
          <p:cNvPr id="31" name="30 Conector recto de flecha"/>
          <p:cNvCxnSpPr>
            <a:stCxn id="25" idx="0"/>
            <a:endCxn id="24" idx="2"/>
          </p:cNvCxnSpPr>
          <p:nvPr/>
        </p:nvCxnSpPr>
        <p:spPr>
          <a:xfrm flipH="1" flipV="1">
            <a:off x="7699827" y="3719686"/>
            <a:ext cx="558" cy="21602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29" name="28 Grupo"/>
          <p:cNvGrpSpPr/>
          <p:nvPr/>
        </p:nvGrpSpPr>
        <p:grpSpPr>
          <a:xfrm>
            <a:off x="611560" y="548680"/>
            <a:ext cx="7696372" cy="5902721"/>
            <a:chOff x="611560" y="548680"/>
            <a:chExt cx="7696372" cy="5902721"/>
          </a:xfrm>
        </p:grpSpPr>
        <p:sp>
          <p:nvSpPr>
            <p:cNvPr id="4" name="3 Rectángulo"/>
            <p:cNvSpPr/>
            <p:nvPr/>
          </p:nvSpPr>
          <p:spPr>
            <a:xfrm>
              <a:off x="2987823" y="980728"/>
              <a:ext cx="1505347" cy="576064"/>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200" b="1" u="sng" dirty="0" smtClean="0">
                  <a:effectLst>
                    <a:outerShdw blurRad="38100" dist="38100" dir="2700000" algn="tl">
                      <a:srgbClr val="000000">
                        <a:alpha val="43137"/>
                      </a:srgbClr>
                    </a:outerShdw>
                  </a:effectLst>
                </a:rPr>
                <a:t>TEORIA</a:t>
              </a:r>
            </a:p>
            <a:p>
              <a:pPr algn="ctr"/>
              <a:r>
                <a:rPr lang="es-PE" sz="1200" b="1" u="sng" dirty="0" smtClean="0">
                  <a:effectLst>
                    <a:outerShdw blurRad="38100" dist="38100" dir="2700000" algn="tl">
                      <a:srgbClr val="000000">
                        <a:alpha val="43137"/>
                      </a:srgbClr>
                    </a:outerShdw>
                  </a:effectLst>
                </a:rPr>
                <a:t> NEOCLASICA</a:t>
              </a:r>
              <a:endParaRPr lang="es-PE" sz="1200" b="1" u="sng" dirty="0">
                <a:effectLst>
                  <a:outerShdw blurRad="38100" dist="38100" dir="2700000" algn="tl">
                    <a:srgbClr val="000000">
                      <a:alpha val="43137"/>
                    </a:srgbClr>
                  </a:outerShdw>
                </a:effectLst>
              </a:endParaRPr>
            </a:p>
          </p:txBody>
        </p:sp>
        <p:sp>
          <p:nvSpPr>
            <p:cNvPr id="5" name="4 Rectángulo"/>
            <p:cNvSpPr/>
            <p:nvPr/>
          </p:nvSpPr>
          <p:spPr>
            <a:xfrm>
              <a:off x="857228" y="548680"/>
              <a:ext cx="1251098"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Se basa en los postulados de la teoría clásica</a:t>
              </a:r>
              <a:endParaRPr lang="es-PE" sz="1000" b="1" dirty="0"/>
            </a:p>
          </p:txBody>
        </p:sp>
        <p:sp>
          <p:nvSpPr>
            <p:cNvPr id="6" name="5 Rectángulo"/>
            <p:cNvSpPr/>
            <p:nvPr/>
          </p:nvSpPr>
          <p:spPr>
            <a:xfrm>
              <a:off x="892030" y="1341760"/>
              <a:ext cx="1216296" cy="43006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Técnica administrativa</a:t>
              </a:r>
              <a:endParaRPr lang="es-PE" sz="1000" b="1" dirty="0"/>
            </a:p>
          </p:txBody>
        </p:sp>
        <p:sp>
          <p:nvSpPr>
            <p:cNvPr id="7" name="6 Rectángulo"/>
            <p:cNvSpPr/>
            <p:nvPr/>
          </p:nvSpPr>
          <p:spPr>
            <a:xfrm>
              <a:off x="857228" y="2034106"/>
              <a:ext cx="1251098" cy="45558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Principios administrativos</a:t>
              </a:r>
              <a:endParaRPr lang="es-PE" sz="1000" b="1" dirty="0"/>
            </a:p>
          </p:txBody>
        </p:sp>
        <p:sp>
          <p:nvSpPr>
            <p:cNvPr id="8" name="7 Rectángulo"/>
            <p:cNvSpPr/>
            <p:nvPr/>
          </p:nvSpPr>
          <p:spPr>
            <a:xfrm>
              <a:off x="2715873" y="2037309"/>
              <a:ext cx="1921314" cy="45558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LAS ORGANIZACIONES</a:t>
              </a:r>
              <a:endParaRPr lang="es-PE" sz="1000" b="1" dirty="0"/>
            </a:p>
          </p:txBody>
        </p:sp>
        <p:sp>
          <p:nvSpPr>
            <p:cNvPr id="9" name="8 Rectángulo"/>
            <p:cNvSpPr/>
            <p:nvPr/>
          </p:nvSpPr>
          <p:spPr>
            <a:xfrm>
              <a:off x="4932040" y="2060849"/>
              <a:ext cx="1008112" cy="42884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a:t>O</a:t>
              </a:r>
              <a:r>
                <a:rPr lang="es-PE" sz="1000" b="1" dirty="0" smtClean="0"/>
                <a:t>bjetivos</a:t>
              </a:r>
              <a:endParaRPr lang="es-PE" sz="1000" b="1" dirty="0"/>
            </a:p>
          </p:txBody>
        </p:sp>
        <p:sp>
          <p:nvSpPr>
            <p:cNvPr id="10" name="9 Rectángulo"/>
            <p:cNvSpPr/>
            <p:nvPr/>
          </p:nvSpPr>
          <p:spPr>
            <a:xfrm>
              <a:off x="6156176" y="2060849"/>
              <a:ext cx="1008112" cy="42884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Resultados</a:t>
              </a:r>
              <a:endParaRPr lang="es-PE" sz="1000" b="1" dirty="0"/>
            </a:p>
          </p:txBody>
        </p:sp>
        <p:sp>
          <p:nvSpPr>
            <p:cNvPr id="11" name="10 Rectángulo"/>
            <p:cNvSpPr/>
            <p:nvPr/>
          </p:nvSpPr>
          <p:spPr>
            <a:xfrm>
              <a:off x="2987824" y="2636912"/>
              <a:ext cx="1505347" cy="45558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LA ORGANIZACIÓN FORMAL</a:t>
              </a:r>
              <a:endParaRPr lang="es-PE" sz="1000" b="1" dirty="0"/>
            </a:p>
          </p:txBody>
        </p:sp>
        <p:sp>
          <p:nvSpPr>
            <p:cNvPr id="12" name="11 Rectángulo redondeado"/>
            <p:cNvSpPr/>
            <p:nvPr/>
          </p:nvSpPr>
          <p:spPr>
            <a:xfrm>
              <a:off x="1756867" y="3356992"/>
              <a:ext cx="1512168"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Principio de  Autoridad</a:t>
              </a:r>
              <a:endParaRPr lang="es-PE" sz="1000" b="1" dirty="0"/>
            </a:p>
          </p:txBody>
        </p:sp>
        <p:sp>
          <p:nvSpPr>
            <p:cNvPr id="13" name="12 Rectángulo redondeado"/>
            <p:cNvSpPr/>
            <p:nvPr/>
          </p:nvSpPr>
          <p:spPr>
            <a:xfrm>
              <a:off x="4031940" y="3287638"/>
              <a:ext cx="1764196" cy="50140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Características básicas de la organización formal</a:t>
              </a:r>
              <a:endParaRPr lang="es-PE" sz="1000" b="1" dirty="0"/>
            </a:p>
          </p:txBody>
        </p:sp>
        <p:sp>
          <p:nvSpPr>
            <p:cNvPr id="14" name="13 Rectángulo redondeado"/>
            <p:cNvSpPr/>
            <p:nvPr/>
          </p:nvSpPr>
          <p:spPr>
            <a:xfrm>
              <a:off x="611560" y="4149080"/>
              <a:ext cx="1368152"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Centralización administrativa</a:t>
              </a:r>
              <a:endParaRPr lang="es-PE" sz="1000" b="1" dirty="0"/>
            </a:p>
          </p:txBody>
        </p:sp>
        <p:sp>
          <p:nvSpPr>
            <p:cNvPr id="15" name="14 Rectángulo redondeado"/>
            <p:cNvSpPr/>
            <p:nvPr/>
          </p:nvSpPr>
          <p:spPr>
            <a:xfrm>
              <a:off x="611560" y="4869160"/>
              <a:ext cx="1357139"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Descentralización administrativa</a:t>
              </a:r>
              <a:endParaRPr lang="es-PE" sz="1000" b="1" dirty="0"/>
            </a:p>
          </p:txBody>
        </p:sp>
        <p:sp>
          <p:nvSpPr>
            <p:cNvPr id="16" name="15 Rectángulo redondeado"/>
            <p:cNvSpPr/>
            <p:nvPr/>
          </p:nvSpPr>
          <p:spPr>
            <a:xfrm>
              <a:off x="4180477" y="4869160"/>
              <a:ext cx="1215094"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 Especialización</a:t>
              </a:r>
              <a:endParaRPr lang="es-PE" sz="1000" b="1" dirty="0"/>
            </a:p>
          </p:txBody>
        </p:sp>
        <p:sp>
          <p:nvSpPr>
            <p:cNvPr id="17" name="16 Rectángulo redondeado"/>
            <p:cNvSpPr/>
            <p:nvPr/>
          </p:nvSpPr>
          <p:spPr>
            <a:xfrm>
              <a:off x="2108326" y="5013176"/>
              <a:ext cx="1215094"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Organización Funcional</a:t>
              </a:r>
              <a:endParaRPr lang="es-PE" sz="1000" dirty="0"/>
            </a:p>
          </p:txBody>
        </p:sp>
        <p:sp>
          <p:nvSpPr>
            <p:cNvPr id="18" name="17 Rectángulo redondeado"/>
            <p:cNvSpPr/>
            <p:nvPr/>
          </p:nvSpPr>
          <p:spPr>
            <a:xfrm>
              <a:off x="2108326" y="4437112"/>
              <a:ext cx="1215094"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Organización lineal</a:t>
              </a:r>
              <a:endParaRPr lang="es-PE" sz="1000" b="1" dirty="0"/>
            </a:p>
          </p:txBody>
        </p:sp>
        <p:sp>
          <p:nvSpPr>
            <p:cNvPr id="19" name="18 Rectángulo redondeado"/>
            <p:cNvSpPr/>
            <p:nvPr/>
          </p:nvSpPr>
          <p:spPr>
            <a:xfrm>
              <a:off x="2108326" y="5589240"/>
              <a:ext cx="1215094"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Organización Tipo Staff</a:t>
              </a:r>
              <a:endParaRPr lang="es-PE" sz="1000" dirty="0"/>
            </a:p>
          </p:txBody>
        </p:sp>
        <p:sp>
          <p:nvSpPr>
            <p:cNvPr id="20" name="19 Rectángulo redondeado"/>
            <p:cNvSpPr/>
            <p:nvPr/>
          </p:nvSpPr>
          <p:spPr>
            <a:xfrm>
              <a:off x="4148889" y="6019353"/>
              <a:ext cx="1246681"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Autoridad y Responsabilidad</a:t>
              </a:r>
              <a:endParaRPr lang="es-PE" sz="1000" b="1" dirty="0"/>
            </a:p>
          </p:txBody>
        </p:sp>
        <p:sp>
          <p:nvSpPr>
            <p:cNvPr id="21" name="20 Rectángulo redondeado"/>
            <p:cNvSpPr/>
            <p:nvPr/>
          </p:nvSpPr>
          <p:spPr>
            <a:xfrm>
              <a:off x="4180094" y="5445224"/>
              <a:ext cx="1215094"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Jerarquía</a:t>
              </a:r>
              <a:endParaRPr lang="es-PE" sz="1000" b="1" dirty="0"/>
            </a:p>
          </p:txBody>
        </p:sp>
        <p:sp>
          <p:nvSpPr>
            <p:cNvPr id="22" name="21 Rectángulo redondeado"/>
            <p:cNvSpPr/>
            <p:nvPr/>
          </p:nvSpPr>
          <p:spPr>
            <a:xfrm>
              <a:off x="4180094" y="4221088"/>
              <a:ext cx="1215094"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División del trabajo</a:t>
              </a:r>
              <a:endParaRPr lang="es-PE" sz="1000" b="1" dirty="0"/>
            </a:p>
          </p:txBody>
        </p:sp>
        <p:sp>
          <p:nvSpPr>
            <p:cNvPr id="23" name="22 Rectángulo redondeado"/>
            <p:cNvSpPr/>
            <p:nvPr/>
          </p:nvSpPr>
          <p:spPr>
            <a:xfrm>
              <a:off x="7092280" y="2699490"/>
              <a:ext cx="1215094"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Eficiencia</a:t>
              </a:r>
              <a:endParaRPr lang="es-PE" sz="1000" b="1" dirty="0"/>
            </a:p>
          </p:txBody>
        </p:sp>
        <p:sp>
          <p:nvSpPr>
            <p:cNvPr id="24" name="23 Rectángulo redondeado"/>
            <p:cNvSpPr/>
            <p:nvPr/>
          </p:nvSpPr>
          <p:spPr>
            <a:xfrm>
              <a:off x="7092280" y="3287638"/>
              <a:ext cx="1215094"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Eficacia</a:t>
              </a:r>
              <a:endParaRPr lang="es-PE" sz="1000" b="1" dirty="0"/>
            </a:p>
          </p:txBody>
        </p:sp>
        <p:sp>
          <p:nvSpPr>
            <p:cNvPr id="25" name="24 Rectángulo redondeado"/>
            <p:cNvSpPr/>
            <p:nvPr/>
          </p:nvSpPr>
          <p:spPr>
            <a:xfrm>
              <a:off x="7092838" y="5879926"/>
              <a:ext cx="1215094"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Controlar</a:t>
              </a:r>
              <a:endParaRPr lang="es-PE" sz="1000" b="1" dirty="0"/>
            </a:p>
          </p:txBody>
        </p:sp>
        <p:sp>
          <p:nvSpPr>
            <p:cNvPr id="26" name="25 Rectángulo redondeado"/>
            <p:cNvSpPr/>
            <p:nvPr/>
          </p:nvSpPr>
          <p:spPr>
            <a:xfrm>
              <a:off x="7092280" y="5327104"/>
              <a:ext cx="1215094"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Dirigir</a:t>
              </a:r>
              <a:endParaRPr lang="es-PE" sz="1000" b="1" dirty="0"/>
            </a:p>
          </p:txBody>
        </p:sp>
        <p:sp>
          <p:nvSpPr>
            <p:cNvPr id="27" name="26 Rectángulo redondeado"/>
            <p:cNvSpPr/>
            <p:nvPr/>
          </p:nvSpPr>
          <p:spPr>
            <a:xfrm>
              <a:off x="7092838" y="4741912"/>
              <a:ext cx="1215094"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Organizar</a:t>
              </a:r>
              <a:endParaRPr lang="es-PE" sz="1000" b="1" dirty="0"/>
            </a:p>
          </p:txBody>
        </p:sp>
        <p:sp>
          <p:nvSpPr>
            <p:cNvPr id="28" name="27 Rectángulo redondeado"/>
            <p:cNvSpPr/>
            <p:nvPr/>
          </p:nvSpPr>
          <p:spPr>
            <a:xfrm>
              <a:off x="7092280" y="4157464"/>
              <a:ext cx="1215094"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sz="1000" b="1" dirty="0" smtClean="0"/>
                <a:t>planificar</a:t>
              </a:r>
              <a:endParaRPr lang="es-PE" sz="1000" b="1" dirty="0"/>
            </a:p>
          </p:txBody>
        </p:sp>
      </p:grpSp>
      <p:cxnSp>
        <p:nvCxnSpPr>
          <p:cNvPr id="34" name="33 Conector recto"/>
          <p:cNvCxnSpPr/>
          <p:nvPr/>
        </p:nvCxnSpPr>
        <p:spPr>
          <a:xfrm>
            <a:off x="6804248" y="2915514"/>
            <a:ext cx="0" cy="588148"/>
          </a:xfrm>
          <a:prstGeom prst="line">
            <a:avLst/>
          </a:prstGeom>
        </p:spPr>
        <p:style>
          <a:lnRef idx="1">
            <a:schemeClr val="dk1"/>
          </a:lnRef>
          <a:fillRef idx="0">
            <a:schemeClr val="dk1"/>
          </a:fillRef>
          <a:effectRef idx="0">
            <a:schemeClr val="dk1"/>
          </a:effectRef>
          <a:fontRef idx="minor">
            <a:schemeClr val="tx1"/>
          </a:fontRef>
        </p:style>
      </p:cxnSp>
      <p:cxnSp>
        <p:nvCxnSpPr>
          <p:cNvPr id="36" name="35 Conector recto"/>
          <p:cNvCxnSpPr/>
          <p:nvPr/>
        </p:nvCxnSpPr>
        <p:spPr>
          <a:xfrm>
            <a:off x="6804248" y="2996952"/>
            <a:ext cx="288032" cy="0"/>
          </a:xfrm>
          <a:prstGeom prst="line">
            <a:avLst/>
          </a:prstGeom>
        </p:spPr>
        <p:style>
          <a:lnRef idx="1">
            <a:schemeClr val="dk1"/>
          </a:lnRef>
          <a:fillRef idx="0">
            <a:schemeClr val="dk1"/>
          </a:fillRef>
          <a:effectRef idx="0">
            <a:schemeClr val="dk1"/>
          </a:effectRef>
          <a:fontRef idx="minor">
            <a:schemeClr val="tx1"/>
          </a:fontRef>
        </p:style>
      </p:cxnSp>
      <p:cxnSp>
        <p:nvCxnSpPr>
          <p:cNvPr id="38" name="37 Conector recto"/>
          <p:cNvCxnSpPr/>
          <p:nvPr/>
        </p:nvCxnSpPr>
        <p:spPr>
          <a:xfrm>
            <a:off x="6804248" y="3429000"/>
            <a:ext cx="288032" cy="0"/>
          </a:xfrm>
          <a:prstGeom prst="line">
            <a:avLst/>
          </a:prstGeom>
        </p:spPr>
        <p:style>
          <a:lnRef idx="1">
            <a:schemeClr val="dk1"/>
          </a:lnRef>
          <a:fillRef idx="0">
            <a:schemeClr val="dk1"/>
          </a:fillRef>
          <a:effectRef idx="0">
            <a:schemeClr val="dk1"/>
          </a:effectRef>
          <a:fontRef idx="minor">
            <a:schemeClr val="tx1"/>
          </a:fontRef>
        </p:style>
      </p:cxnSp>
      <p:cxnSp>
        <p:nvCxnSpPr>
          <p:cNvPr id="40" name="39 Conector recto de flecha"/>
          <p:cNvCxnSpPr>
            <a:endCxn id="22" idx="0"/>
          </p:cNvCxnSpPr>
          <p:nvPr/>
        </p:nvCxnSpPr>
        <p:spPr>
          <a:xfrm flipH="1">
            <a:off x="4787641" y="3789040"/>
            <a:ext cx="383"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7" name="46 Conector recto de flecha"/>
          <p:cNvCxnSpPr>
            <a:endCxn id="19" idx="2"/>
          </p:cNvCxnSpPr>
          <p:nvPr/>
        </p:nvCxnSpPr>
        <p:spPr>
          <a:xfrm flipV="1">
            <a:off x="2715873" y="6021288"/>
            <a:ext cx="0" cy="4301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49 Conector recto"/>
          <p:cNvCxnSpPr/>
          <p:nvPr/>
        </p:nvCxnSpPr>
        <p:spPr>
          <a:xfrm>
            <a:off x="2715873" y="6381328"/>
            <a:ext cx="1464604" cy="0"/>
          </a:xfrm>
          <a:prstGeom prst="line">
            <a:avLst/>
          </a:prstGeom>
        </p:spPr>
        <p:style>
          <a:lnRef idx="1">
            <a:schemeClr val="dk1"/>
          </a:lnRef>
          <a:fillRef idx="0">
            <a:schemeClr val="dk1"/>
          </a:fillRef>
          <a:effectRef idx="0">
            <a:schemeClr val="dk1"/>
          </a:effectRef>
          <a:fontRef idx="minor">
            <a:schemeClr val="tx1"/>
          </a:fontRef>
        </p:style>
      </p:cxnSp>
      <p:cxnSp>
        <p:nvCxnSpPr>
          <p:cNvPr id="53" name="52 Conector recto de flecha"/>
          <p:cNvCxnSpPr>
            <a:endCxn id="18" idx="0"/>
          </p:cNvCxnSpPr>
          <p:nvPr/>
        </p:nvCxnSpPr>
        <p:spPr>
          <a:xfrm>
            <a:off x="2715873" y="3789040"/>
            <a:ext cx="0" cy="64807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 name="56 Conector recto de flecha"/>
          <p:cNvCxnSpPr/>
          <p:nvPr/>
        </p:nvCxnSpPr>
        <p:spPr>
          <a:xfrm flipH="1">
            <a:off x="3131840" y="3092499"/>
            <a:ext cx="432048" cy="19513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58 Conector recto de flecha"/>
          <p:cNvCxnSpPr>
            <a:stCxn id="11" idx="2"/>
          </p:cNvCxnSpPr>
          <p:nvPr/>
        </p:nvCxnSpPr>
        <p:spPr>
          <a:xfrm>
            <a:off x="3740498" y="3092499"/>
            <a:ext cx="615478" cy="19513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1" name="60 Conector recto de flecha"/>
          <p:cNvCxnSpPr/>
          <p:nvPr/>
        </p:nvCxnSpPr>
        <p:spPr>
          <a:xfrm>
            <a:off x="3671900" y="1556792"/>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3" name="62 Conector recto"/>
          <p:cNvCxnSpPr>
            <a:stCxn id="8" idx="2"/>
          </p:cNvCxnSpPr>
          <p:nvPr/>
        </p:nvCxnSpPr>
        <p:spPr>
          <a:xfrm>
            <a:off x="3676530" y="2492896"/>
            <a:ext cx="0" cy="103297"/>
          </a:xfrm>
          <a:prstGeom prst="line">
            <a:avLst/>
          </a:prstGeom>
        </p:spPr>
        <p:style>
          <a:lnRef idx="1">
            <a:schemeClr val="dk1"/>
          </a:lnRef>
          <a:fillRef idx="0">
            <a:schemeClr val="dk1"/>
          </a:fillRef>
          <a:effectRef idx="0">
            <a:schemeClr val="dk1"/>
          </a:effectRef>
          <a:fontRef idx="minor">
            <a:schemeClr val="tx1"/>
          </a:fontRef>
        </p:style>
      </p:cxnSp>
      <p:cxnSp>
        <p:nvCxnSpPr>
          <p:cNvPr id="68" name="67 Conector recto de flecha"/>
          <p:cNvCxnSpPr>
            <a:stCxn id="8" idx="3"/>
            <a:endCxn id="9" idx="1"/>
          </p:cNvCxnSpPr>
          <p:nvPr/>
        </p:nvCxnSpPr>
        <p:spPr>
          <a:xfrm>
            <a:off x="4637187" y="2265103"/>
            <a:ext cx="294853" cy="1016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0" name="69 Conector recto de flecha"/>
          <p:cNvCxnSpPr>
            <a:stCxn id="9" idx="3"/>
            <a:endCxn id="10" idx="1"/>
          </p:cNvCxnSpPr>
          <p:nvPr/>
        </p:nvCxnSpPr>
        <p:spPr>
          <a:xfrm>
            <a:off x="5940152" y="2275272"/>
            <a:ext cx="21602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2" name="71 Conector recto de flecha"/>
          <p:cNvCxnSpPr/>
          <p:nvPr/>
        </p:nvCxnSpPr>
        <p:spPr>
          <a:xfrm>
            <a:off x="2108326" y="1341760"/>
            <a:ext cx="87949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4" name="73 Conector recto"/>
          <p:cNvCxnSpPr/>
          <p:nvPr/>
        </p:nvCxnSpPr>
        <p:spPr>
          <a:xfrm>
            <a:off x="2267744" y="695899"/>
            <a:ext cx="0" cy="1652981"/>
          </a:xfrm>
          <a:prstGeom prst="line">
            <a:avLst/>
          </a:prstGeom>
        </p:spPr>
        <p:style>
          <a:lnRef idx="1">
            <a:schemeClr val="dk1"/>
          </a:lnRef>
          <a:fillRef idx="0">
            <a:schemeClr val="dk1"/>
          </a:fillRef>
          <a:effectRef idx="0">
            <a:schemeClr val="dk1"/>
          </a:effectRef>
          <a:fontRef idx="minor">
            <a:schemeClr val="tx1"/>
          </a:fontRef>
        </p:style>
      </p:cxnSp>
      <p:sp>
        <p:nvSpPr>
          <p:cNvPr id="75" name="74 Cerrar llave"/>
          <p:cNvSpPr/>
          <p:nvPr/>
        </p:nvSpPr>
        <p:spPr>
          <a:xfrm>
            <a:off x="5796136" y="3717032"/>
            <a:ext cx="1152128" cy="259228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PE"/>
          </a:p>
        </p:txBody>
      </p:sp>
    </p:spTree>
    <p:extLst>
      <p:ext uri="{BB962C8B-B14F-4D97-AF65-F5344CB8AC3E}">
        <p14:creationId xmlns:p14="http://schemas.microsoft.com/office/powerpoint/2010/main" val="22217586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79512" y="548680"/>
            <a:ext cx="7848872" cy="1008112"/>
          </a:xfrm>
        </p:spPr>
        <p:txBody>
          <a:bodyPr>
            <a:normAutofit/>
          </a:bodyPr>
          <a:lstStyle/>
          <a:p>
            <a:pPr algn="ctr"/>
            <a:r>
              <a:rPr lang="es-PE" sz="2800" b="1" u="sng" dirty="0" smtClean="0">
                <a:solidFill>
                  <a:schemeClr val="accent4">
                    <a:lumMod val="50000"/>
                  </a:schemeClr>
                </a:solidFill>
              </a:rPr>
              <a:t>DEPARTAMENTALIZACIÓN GEOGRÁFICA</a:t>
            </a:r>
            <a:r>
              <a:rPr lang="es-PE" sz="2800" u="sng" dirty="0">
                <a:solidFill>
                  <a:schemeClr val="accent4">
                    <a:lumMod val="50000"/>
                  </a:schemeClr>
                </a:solidFill>
              </a:rPr>
              <a:t/>
            </a:r>
            <a:br>
              <a:rPr lang="es-PE" sz="2800" u="sng" dirty="0">
                <a:solidFill>
                  <a:schemeClr val="accent4">
                    <a:lumMod val="50000"/>
                  </a:schemeClr>
                </a:solidFill>
              </a:rPr>
            </a:br>
            <a:endParaRPr lang="es-PE" sz="2800" u="sng" dirty="0">
              <a:solidFill>
                <a:schemeClr val="accent4">
                  <a:lumMod val="50000"/>
                </a:schemeClr>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919041403"/>
              </p:ext>
            </p:extLst>
          </p:nvPr>
        </p:nvGraphicFramePr>
        <p:xfrm>
          <a:off x="251520" y="1340769"/>
          <a:ext cx="8640960" cy="5407628"/>
        </p:xfrm>
        <a:graphic>
          <a:graphicData uri="http://schemas.openxmlformats.org/drawingml/2006/table">
            <a:tbl>
              <a:tblPr firstRow="1" bandRow="1">
                <a:tableStyleId>{F5AB1C69-6EDB-4FF4-983F-18BD219EF322}</a:tableStyleId>
              </a:tblPr>
              <a:tblGrid>
                <a:gridCol w="2192613"/>
                <a:gridCol w="3568027"/>
                <a:gridCol w="2880320"/>
              </a:tblGrid>
              <a:tr h="378428">
                <a:tc>
                  <a:txBody>
                    <a:bodyPr/>
                    <a:lstStyle/>
                    <a:p>
                      <a:pPr algn="ctr"/>
                      <a:r>
                        <a:rPr lang="es-PE" sz="1200" dirty="0" smtClean="0">
                          <a:effectLst>
                            <a:outerShdw blurRad="38100" dist="38100" dir="2700000" algn="tl">
                              <a:srgbClr val="000000">
                                <a:alpha val="43137"/>
                              </a:srgbClr>
                            </a:outerShdw>
                          </a:effectLst>
                        </a:rPr>
                        <a:t>CARACTERISTICAS</a:t>
                      </a:r>
                      <a:endParaRPr lang="es-PE" sz="1200" dirty="0">
                        <a:effectLst>
                          <a:outerShdw blurRad="38100" dist="38100" dir="2700000" algn="tl">
                            <a:srgbClr val="000000">
                              <a:alpha val="43137"/>
                            </a:srgbClr>
                          </a:outerShdw>
                        </a:effectLst>
                      </a:endParaRPr>
                    </a:p>
                  </a:txBody>
                  <a:tcPr/>
                </a:tc>
                <a:tc>
                  <a:txBody>
                    <a:bodyPr/>
                    <a:lstStyle/>
                    <a:p>
                      <a:pPr algn="ctr"/>
                      <a:r>
                        <a:rPr lang="es-PE" sz="1200" dirty="0" smtClean="0">
                          <a:effectLst>
                            <a:outerShdw blurRad="38100" dist="38100" dir="2700000" algn="tl">
                              <a:srgbClr val="000000">
                                <a:alpha val="43137"/>
                              </a:srgbClr>
                            </a:outerShdw>
                          </a:effectLst>
                        </a:rPr>
                        <a:t>VENTAJAS</a:t>
                      </a:r>
                      <a:endParaRPr lang="es-PE" sz="1200" dirty="0">
                        <a:effectLst>
                          <a:outerShdw blurRad="38100" dist="38100" dir="2700000" algn="tl">
                            <a:srgbClr val="000000">
                              <a:alpha val="43137"/>
                            </a:srgbClr>
                          </a:outerShdw>
                        </a:effectLst>
                      </a:endParaRPr>
                    </a:p>
                  </a:txBody>
                  <a:tcPr/>
                </a:tc>
                <a:tc>
                  <a:txBody>
                    <a:bodyPr/>
                    <a:lstStyle/>
                    <a:p>
                      <a:pPr algn="ctr"/>
                      <a:r>
                        <a:rPr lang="es-PE" sz="1200" dirty="0" smtClean="0">
                          <a:effectLst>
                            <a:outerShdw blurRad="38100" dist="38100" dir="2700000" algn="tl">
                              <a:srgbClr val="000000">
                                <a:alpha val="43137"/>
                              </a:srgbClr>
                            </a:outerShdw>
                          </a:effectLst>
                        </a:rPr>
                        <a:t>DESVENTAJAS</a:t>
                      </a:r>
                      <a:endParaRPr lang="es-PE" sz="1200" dirty="0">
                        <a:effectLst>
                          <a:outerShdw blurRad="38100" dist="38100" dir="2700000" algn="tl">
                            <a:srgbClr val="000000">
                              <a:alpha val="43137"/>
                            </a:srgbClr>
                          </a:outerShdw>
                        </a:effectLst>
                      </a:endParaRPr>
                    </a:p>
                  </a:txBody>
                  <a:tcPr/>
                </a:tc>
              </a:tr>
              <a:tr h="4590124">
                <a:tc>
                  <a:txBody>
                    <a:bodyPr/>
                    <a:lstStyle/>
                    <a:p>
                      <a:r>
                        <a:rPr lang="es-PE" dirty="0" smtClean="0"/>
                        <a:t>Agrupación</a:t>
                      </a:r>
                      <a:r>
                        <a:rPr lang="es-PE" baseline="0" dirty="0" smtClean="0"/>
                        <a:t> según ubicación territorial.</a:t>
                      </a:r>
                    </a:p>
                    <a:p>
                      <a:endParaRPr lang="es-PE" baseline="0" dirty="0" smtClean="0"/>
                    </a:p>
                    <a:p>
                      <a:r>
                        <a:rPr lang="es-PE" baseline="0" dirty="0" smtClean="0"/>
                        <a:t>Énfasis en la cobertura geográfica.</a:t>
                      </a:r>
                    </a:p>
                    <a:p>
                      <a:endParaRPr lang="es-PE" baseline="0" dirty="0" smtClean="0"/>
                    </a:p>
                    <a:p>
                      <a:r>
                        <a:rPr lang="es-PE" baseline="0" dirty="0" smtClean="0"/>
                        <a:t>Orientación  hacia el mercado.</a:t>
                      </a:r>
                    </a:p>
                    <a:p>
                      <a:r>
                        <a:rPr lang="es-PE" baseline="0" dirty="0" smtClean="0"/>
                        <a:t>Extroversión.</a:t>
                      </a:r>
                      <a:endParaRPr lang="es-PE" dirty="0"/>
                    </a:p>
                  </a:txBody>
                  <a:tcPr/>
                </a:tc>
                <a:tc>
                  <a:txBody>
                    <a:bodyPr/>
                    <a:lstStyle/>
                    <a:p>
                      <a:pPr marL="285750" indent="-285750" algn="just">
                        <a:buFont typeface="Wingdings" pitchFamily="2" charset="2"/>
                        <a:buChar char="v"/>
                      </a:pPr>
                      <a:r>
                        <a:rPr lang="es-PE" dirty="0" smtClean="0"/>
                        <a:t>Mayor ajuste a</a:t>
                      </a:r>
                      <a:r>
                        <a:rPr lang="es-PE" baseline="0" dirty="0" smtClean="0"/>
                        <a:t> las condiciones locales y regionales.</a:t>
                      </a:r>
                    </a:p>
                    <a:p>
                      <a:pPr marL="285750" indent="-285750" algn="just">
                        <a:buFont typeface="Wingdings" pitchFamily="2" charset="2"/>
                        <a:buChar char="v"/>
                      </a:pPr>
                      <a:endParaRPr lang="es-PE" baseline="0" dirty="0" smtClean="0"/>
                    </a:p>
                    <a:p>
                      <a:pPr marL="285750" indent="-285750" algn="just">
                        <a:buFont typeface="Wingdings" pitchFamily="2" charset="2"/>
                        <a:buChar char="v"/>
                      </a:pPr>
                      <a:r>
                        <a:rPr lang="es-PE" baseline="0" dirty="0" smtClean="0"/>
                        <a:t>Fija la responsabilidad por localidad o región  facilitando la evaluación.</a:t>
                      </a:r>
                    </a:p>
                    <a:p>
                      <a:pPr marL="285750" indent="-285750" algn="just">
                        <a:buFont typeface="Wingdings" pitchFamily="2" charset="2"/>
                        <a:buChar char="v"/>
                      </a:pPr>
                      <a:endParaRPr lang="es-PE" baseline="0" dirty="0" smtClean="0"/>
                    </a:p>
                    <a:p>
                      <a:pPr marL="285750" indent="-285750" algn="just">
                        <a:buFont typeface="Wingdings" pitchFamily="2" charset="2"/>
                        <a:buChar char="v"/>
                      </a:pPr>
                      <a:r>
                        <a:rPr lang="es-PE" baseline="0" dirty="0" smtClean="0"/>
                        <a:t>Ideal para empresas minoristas.</a:t>
                      </a:r>
                    </a:p>
                    <a:p>
                      <a:pPr marL="285750" indent="-285750" algn="just">
                        <a:buFont typeface="Wingdings" pitchFamily="2" charset="2"/>
                        <a:buChar char="v"/>
                      </a:pPr>
                      <a:endParaRPr lang="es-PE" baseline="0" dirty="0" smtClean="0"/>
                    </a:p>
                    <a:p>
                      <a:pPr marL="285750" indent="-285750" algn="just">
                        <a:buFont typeface="Wingdings" pitchFamily="2" charset="2"/>
                        <a:buChar char="v"/>
                      </a:pPr>
                      <a:r>
                        <a:rPr lang="es-PE" baseline="0" dirty="0" smtClean="0"/>
                        <a:t>La organización  se enfoca mas a un ambiente territorial, hacia un mercado que  hacia sus aspectos internos</a:t>
                      </a:r>
                    </a:p>
                    <a:p>
                      <a:pPr marL="0" indent="0" algn="just">
                        <a:buFont typeface="Wingdings" pitchFamily="2" charset="2"/>
                        <a:buNone/>
                      </a:pPr>
                      <a:endParaRPr lang="es-PE" baseline="0" dirty="0" smtClean="0"/>
                    </a:p>
                    <a:p>
                      <a:pPr marL="0" indent="0" algn="just">
                        <a:buFont typeface="Wingdings" pitchFamily="2" charset="2"/>
                        <a:buNone/>
                      </a:pPr>
                      <a:endParaRPr lang="es-PE" dirty="0"/>
                    </a:p>
                  </a:txBody>
                  <a:tcPr/>
                </a:tc>
                <a:tc>
                  <a:txBody>
                    <a:bodyPr/>
                    <a:lstStyle/>
                    <a:p>
                      <a:pPr marL="285750" indent="-285750">
                        <a:buFont typeface="Wingdings" pitchFamily="2" charset="2"/>
                        <a:buChar char="v"/>
                      </a:pPr>
                      <a:r>
                        <a:rPr lang="es-PE" dirty="0" smtClean="0"/>
                        <a:t>Debilita la coordinación(ya sea planeación, ejecución</a:t>
                      </a:r>
                      <a:r>
                        <a:rPr lang="es-PE" baseline="0" dirty="0" smtClean="0"/>
                        <a:t>  y control</a:t>
                      </a:r>
                      <a:r>
                        <a:rPr lang="es-PE" dirty="0" smtClean="0"/>
                        <a:t>) de la organización como un todo.</a:t>
                      </a:r>
                    </a:p>
                    <a:p>
                      <a:pPr marL="285750" indent="-285750">
                        <a:buFont typeface="Wingdings" pitchFamily="2" charset="2"/>
                        <a:buChar char="v"/>
                      </a:pPr>
                      <a:endParaRPr lang="es-PE" dirty="0" smtClean="0"/>
                    </a:p>
                    <a:p>
                      <a:pPr marL="285750" indent="-285750">
                        <a:buFont typeface="Wingdings" pitchFamily="2" charset="2"/>
                        <a:buChar char="v"/>
                      </a:pPr>
                      <a:r>
                        <a:rPr kumimoji="0" lang="es-PE" sz="1800" kern="1200" dirty="0" smtClean="0">
                          <a:effectLst/>
                        </a:rPr>
                        <a:t>Se concentra más en el mercado y no en la especialización</a:t>
                      </a:r>
                    </a:p>
                    <a:p>
                      <a:pPr marL="285750" indent="-285750">
                        <a:buFont typeface="Wingdings" pitchFamily="2" charset="2"/>
                        <a:buChar char="v"/>
                      </a:pPr>
                      <a:endParaRPr lang="es-PE" dirty="0" smtClean="0"/>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v"/>
                        <a:tabLst/>
                        <a:defRPr/>
                      </a:pPr>
                      <a:r>
                        <a:rPr kumimoji="0" lang="es-PE" sz="1800" kern="1200" dirty="0" smtClean="0">
                          <a:effectLst/>
                        </a:rPr>
                        <a:t>Frente a la libertad  que tienen pueden dejar de lado  el proceso administrativo.</a:t>
                      </a:r>
                    </a:p>
                    <a:p>
                      <a:pPr marL="285750" indent="-285750">
                        <a:buFont typeface="Wingdings" pitchFamily="2" charset="2"/>
                        <a:buChar char="v"/>
                      </a:pPr>
                      <a:endParaRPr lang="es-PE" dirty="0"/>
                    </a:p>
                  </a:txBody>
                  <a:tcPr/>
                </a:tc>
              </a:tr>
            </a:tbl>
          </a:graphicData>
        </a:graphic>
      </p:graphicFrame>
    </p:spTree>
    <p:extLst>
      <p:ext uri="{BB962C8B-B14F-4D97-AF65-F5344CB8AC3E}">
        <p14:creationId xmlns:p14="http://schemas.microsoft.com/office/powerpoint/2010/main" val="27542939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68313" y="549275"/>
            <a:ext cx="8229600" cy="1143000"/>
          </a:xfrm>
        </p:spPr>
        <p:txBody>
          <a:bodyPr>
            <a:normAutofit/>
          </a:bodyPr>
          <a:lstStyle/>
          <a:p>
            <a:pPr algn="ctr"/>
            <a:r>
              <a:rPr lang="es-PE" sz="2800" b="1" u="sng" dirty="0" smtClean="0">
                <a:solidFill>
                  <a:schemeClr val="accent4">
                    <a:lumMod val="50000"/>
                  </a:schemeClr>
                </a:solidFill>
              </a:rPr>
              <a:t>DEPARTAMENTALIZACIÓN GEOGRÁFICA</a:t>
            </a:r>
            <a:r>
              <a:rPr lang="es-PE" sz="2800" u="sng" dirty="0">
                <a:solidFill>
                  <a:schemeClr val="accent4">
                    <a:lumMod val="50000"/>
                  </a:schemeClr>
                </a:solidFill>
              </a:rPr>
              <a:t/>
            </a:r>
            <a:br>
              <a:rPr lang="es-PE" sz="2800" u="sng" dirty="0">
                <a:solidFill>
                  <a:schemeClr val="accent4">
                    <a:lumMod val="50000"/>
                  </a:schemeClr>
                </a:solidFill>
              </a:rPr>
            </a:br>
            <a:endParaRPr lang="es-PE" sz="2800" u="sng" dirty="0">
              <a:solidFill>
                <a:schemeClr val="accent4">
                  <a:lumMod val="50000"/>
                </a:schemeClr>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905646451"/>
              </p:ext>
            </p:extLst>
          </p:nvPr>
        </p:nvGraphicFramePr>
        <p:xfrm>
          <a:off x="457200" y="2276872"/>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2 Marcador de contenido"/>
          <p:cNvSpPr txBox="1">
            <a:spLocks/>
          </p:cNvSpPr>
          <p:nvPr/>
        </p:nvSpPr>
        <p:spPr>
          <a:xfrm>
            <a:off x="457200" y="1654556"/>
            <a:ext cx="2242592" cy="447166"/>
          </a:xfrm>
          <a:prstGeom prst="rect">
            <a:avLst/>
          </a:prstGeom>
          <a:ln w="9525" cap="flat" cmpd="sng" algn="ctr">
            <a:solidFill>
              <a:schemeClr val="bg1"/>
            </a:solidFill>
            <a:prstDash val="solid"/>
          </a:ln>
        </p:spPr>
        <p:style>
          <a:lnRef idx="1">
            <a:schemeClr val="accent3"/>
          </a:lnRef>
          <a:fillRef idx="2">
            <a:schemeClr val="accent3"/>
          </a:fillRef>
          <a:effectRef idx="1">
            <a:schemeClr val="accent3"/>
          </a:effectRef>
          <a:fontRef idx="minor">
            <a:schemeClr val="dk1"/>
          </a:fontRef>
        </p:style>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dk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dk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dk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dk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dk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dk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dk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dk1"/>
                </a:solidFill>
                <a:latin typeface="+mn-lt"/>
                <a:ea typeface="+mn-ea"/>
                <a:cs typeface="+mn-cs"/>
              </a:defRPr>
            </a:lvl9pPr>
          </a:lstStyle>
          <a:p>
            <a:pPr marL="0" indent="0" algn="just">
              <a:buFont typeface="Wingdings 2"/>
              <a:buNone/>
            </a:pPr>
            <a:r>
              <a:rPr lang="es-PE" sz="2000" b="1" u="sng" dirty="0" smtClean="0">
                <a:solidFill>
                  <a:schemeClr val="tx1"/>
                </a:solidFill>
              </a:rPr>
              <a:t>APLICACIONES.</a:t>
            </a:r>
          </a:p>
          <a:p>
            <a:pPr marL="0" indent="0" algn="just">
              <a:buFont typeface="Wingdings 2"/>
              <a:buNone/>
            </a:pPr>
            <a:endParaRPr lang="es-PE" sz="2000" b="1" u="sng" dirty="0" smtClean="0">
              <a:solidFill>
                <a:schemeClr val="tx1"/>
              </a:solidFill>
            </a:endParaRPr>
          </a:p>
        </p:txBody>
      </p:sp>
    </p:spTree>
    <p:extLst>
      <p:ext uri="{BB962C8B-B14F-4D97-AF65-F5344CB8AC3E}">
        <p14:creationId xmlns:p14="http://schemas.microsoft.com/office/powerpoint/2010/main" val="40817084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773832"/>
            <a:ext cx="8229600" cy="1143000"/>
          </a:xfrm>
        </p:spPr>
        <p:txBody>
          <a:bodyPr>
            <a:normAutofit/>
          </a:bodyPr>
          <a:lstStyle/>
          <a:p>
            <a:pPr algn="ctr"/>
            <a:r>
              <a:rPr lang="es-PE" sz="2800" b="1" u="sng" dirty="0" smtClean="0">
                <a:solidFill>
                  <a:schemeClr val="accent4">
                    <a:lumMod val="50000"/>
                  </a:schemeClr>
                </a:solidFill>
              </a:rPr>
              <a:t>DEPARTAMENTALIZACIÓN GEOGRÁFICA</a:t>
            </a:r>
            <a:r>
              <a:rPr lang="es-PE" sz="2800" u="sng" dirty="0">
                <a:solidFill>
                  <a:schemeClr val="accent4">
                    <a:lumMod val="50000"/>
                  </a:schemeClr>
                </a:solidFill>
              </a:rPr>
              <a:t/>
            </a:r>
            <a:br>
              <a:rPr lang="es-PE" sz="2800" u="sng" dirty="0">
                <a:solidFill>
                  <a:schemeClr val="accent4">
                    <a:lumMod val="50000"/>
                  </a:schemeClr>
                </a:solidFill>
              </a:rPr>
            </a:br>
            <a:endParaRPr lang="es-PE" sz="2800" u="sng" dirty="0">
              <a:solidFill>
                <a:schemeClr val="accent4">
                  <a:lumMod val="50000"/>
                </a:schemeClr>
              </a:solidFill>
            </a:endParaRPr>
          </a:p>
        </p:txBody>
      </p:sp>
      <p:sp>
        <p:nvSpPr>
          <p:cNvPr id="6" name="5 Llamada ovalada"/>
          <p:cNvSpPr/>
          <p:nvPr/>
        </p:nvSpPr>
        <p:spPr>
          <a:xfrm>
            <a:off x="755576" y="1844824"/>
            <a:ext cx="7488832" cy="4320480"/>
          </a:xfrm>
          <a:prstGeom prst="wedgeEllipse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PE" sz="2800" dirty="0" smtClean="0"/>
              <a:t>La estructura geográfica es aplicable cuando la empresa pretende  dar cobertura a un mercado de consumidores o, aun mercado de proveedores  de recursos de producción</a:t>
            </a:r>
            <a:endParaRPr lang="es-PE" sz="2800" dirty="0"/>
          </a:p>
        </p:txBody>
      </p:sp>
    </p:spTree>
    <p:extLst>
      <p:ext uri="{BB962C8B-B14F-4D97-AF65-F5344CB8AC3E}">
        <p14:creationId xmlns:p14="http://schemas.microsoft.com/office/powerpoint/2010/main" val="28582196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a:bodyPr>
          <a:lstStyle/>
          <a:p>
            <a:pPr algn="ctr"/>
            <a:r>
              <a:rPr lang="es-PE" sz="2800" b="1" u="sng" dirty="0" smtClean="0">
                <a:solidFill>
                  <a:schemeClr val="accent4">
                    <a:lumMod val="50000"/>
                  </a:schemeClr>
                </a:solidFill>
              </a:rPr>
              <a:t>APRECIACION CRITICA SOBRE LA DEPARTAMENTALIZACIÓN.</a:t>
            </a:r>
            <a:endParaRPr lang="es-PE" sz="2800" u="sng" dirty="0">
              <a:solidFill>
                <a:schemeClr val="accent4">
                  <a:lumMod val="50000"/>
                </a:schemeClr>
              </a:solidFill>
            </a:endParaRPr>
          </a:p>
        </p:txBody>
      </p:sp>
      <p:sp>
        <p:nvSpPr>
          <p:cNvPr id="3" name="2 Marcador de contenido"/>
          <p:cNvSpPr>
            <a:spLocks noGrp="1"/>
          </p:cNvSpPr>
          <p:nvPr>
            <p:ph idx="1"/>
          </p:nvPr>
        </p:nvSpPr>
        <p:spPr/>
        <p:style>
          <a:lnRef idx="1">
            <a:schemeClr val="accent4"/>
          </a:lnRef>
          <a:fillRef idx="1003">
            <a:schemeClr val="lt2"/>
          </a:fillRef>
          <a:effectRef idx="1">
            <a:schemeClr val="accent4"/>
          </a:effectRef>
          <a:fontRef idx="minor">
            <a:schemeClr val="dk1"/>
          </a:fontRef>
        </p:style>
        <p:txBody>
          <a:bodyPr>
            <a:normAutofit/>
          </a:bodyPr>
          <a:lstStyle/>
          <a:p>
            <a:pPr lvl="0" algn="just"/>
            <a:r>
              <a:rPr lang="es-PE" b="1" i="1" dirty="0">
                <a:solidFill>
                  <a:schemeClr val="tx1"/>
                </a:solidFill>
              </a:rPr>
              <a:t>No se ha descubierto  </a:t>
            </a:r>
            <a:r>
              <a:rPr lang="es-PE" b="1" i="1" dirty="0" smtClean="0">
                <a:solidFill>
                  <a:schemeClr val="tx1"/>
                </a:solidFill>
              </a:rPr>
              <a:t>todavía </a:t>
            </a:r>
            <a:r>
              <a:rPr lang="es-PE" b="1" i="1" dirty="0">
                <a:solidFill>
                  <a:schemeClr val="tx1"/>
                </a:solidFill>
              </a:rPr>
              <a:t>una mejor  forma de organizar empresas, a pesar de criterios mas recientes, como las unidades </a:t>
            </a:r>
            <a:r>
              <a:rPr lang="es-PE" b="1" i="1" dirty="0" smtClean="0">
                <a:solidFill>
                  <a:schemeClr val="tx1"/>
                </a:solidFill>
              </a:rPr>
              <a:t>estratégicas </a:t>
            </a:r>
            <a:r>
              <a:rPr lang="es-PE" b="1" i="1" dirty="0">
                <a:solidFill>
                  <a:schemeClr val="tx1"/>
                </a:solidFill>
              </a:rPr>
              <a:t>de los negocios, las alianzas  </a:t>
            </a:r>
            <a:r>
              <a:rPr lang="es-PE" b="1" i="1" dirty="0" smtClean="0">
                <a:solidFill>
                  <a:schemeClr val="tx1"/>
                </a:solidFill>
              </a:rPr>
              <a:t>estratégicas, </a:t>
            </a:r>
            <a:r>
              <a:rPr lang="es-PE" b="1" i="1" dirty="0">
                <a:solidFill>
                  <a:schemeClr val="tx1"/>
                </a:solidFill>
              </a:rPr>
              <a:t>redes integradas, y otras modalidades que se </a:t>
            </a:r>
            <a:r>
              <a:rPr lang="es-PE" b="1" i="1" dirty="0" smtClean="0">
                <a:solidFill>
                  <a:schemeClr val="tx1"/>
                </a:solidFill>
              </a:rPr>
              <a:t>verán </a:t>
            </a:r>
            <a:r>
              <a:rPr lang="es-PE" b="1" i="1" dirty="0">
                <a:solidFill>
                  <a:schemeClr val="tx1"/>
                </a:solidFill>
              </a:rPr>
              <a:t>mas adelante</a:t>
            </a:r>
            <a:r>
              <a:rPr lang="es-PE" b="1" i="1" dirty="0" smtClean="0">
                <a:solidFill>
                  <a:schemeClr val="tx1"/>
                </a:solidFill>
              </a:rPr>
              <a:t>.</a:t>
            </a:r>
          </a:p>
          <a:p>
            <a:pPr lvl="0" algn="just"/>
            <a:endParaRPr lang="es-PE" b="1" i="1" dirty="0">
              <a:solidFill>
                <a:schemeClr val="tx1"/>
              </a:solidFill>
            </a:endParaRPr>
          </a:p>
          <a:p>
            <a:pPr algn="just"/>
            <a:r>
              <a:rPr lang="es-PE" b="1" i="1" dirty="0">
                <a:solidFill>
                  <a:schemeClr val="tx1"/>
                </a:solidFill>
              </a:rPr>
              <a:t>Departamento, </a:t>
            </a:r>
            <a:r>
              <a:rPr lang="es-PE" b="1" i="1" dirty="0" smtClean="0">
                <a:solidFill>
                  <a:schemeClr val="tx1"/>
                </a:solidFill>
              </a:rPr>
              <a:t>división  </a:t>
            </a:r>
            <a:r>
              <a:rPr lang="es-PE" b="1" i="1" dirty="0">
                <a:solidFill>
                  <a:schemeClr val="tx1"/>
                </a:solidFill>
              </a:rPr>
              <a:t>o unidad </a:t>
            </a:r>
            <a:r>
              <a:rPr lang="es-PE" b="1" i="1" dirty="0" smtClean="0">
                <a:solidFill>
                  <a:schemeClr val="tx1"/>
                </a:solidFill>
              </a:rPr>
              <a:t>organizacional,  todavía </a:t>
            </a:r>
            <a:r>
              <a:rPr lang="es-PE" b="1" i="1" dirty="0">
                <a:solidFill>
                  <a:schemeClr val="tx1"/>
                </a:solidFill>
              </a:rPr>
              <a:t>prevalece  a pesar del progreso en la </a:t>
            </a:r>
            <a:r>
              <a:rPr lang="es-PE" b="1" i="1" dirty="0" smtClean="0">
                <a:solidFill>
                  <a:schemeClr val="tx1"/>
                </a:solidFill>
              </a:rPr>
              <a:t>teoría administrativa.</a:t>
            </a:r>
            <a:endParaRPr lang="es-PE" b="1" i="1" dirty="0">
              <a:solidFill>
                <a:schemeClr val="tx1"/>
              </a:solidFill>
            </a:endParaRPr>
          </a:p>
          <a:p>
            <a:pPr marL="0" indent="0">
              <a:buNone/>
            </a:pPr>
            <a:endParaRPr lang="es-PE" dirty="0">
              <a:solidFill>
                <a:schemeClr val="tx1"/>
              </a:solidFill>
            </a:endParaRPr>
          </a:p>
        </p:txBody>
      </p:sp>
    </p:spTree>
    <p:extLst>
      <p:ext uri="{BB962C8B-B14F-4D97-AF65-F5344CB8AC3E}">
        <p14:creationId xmlns:p14="http://schemas.microsoft.com/office/powerpoint/2010/main" val="30256458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539552" y="1916832"/>
            <a:ext cx="8280920" cy="1879336"/>
          </a:xfrm>
        </p:spPr>
        <p:txBody>
          <a:bodyPr>
            <a:normAutofit/>
          </a:bodyPr>
          <a:lstStyle/>
          <a:p>
            <a:pPr algn="ctr"/>
            <a:r>
              <a:rPr lang="es-PE" sz="4800" b="1" dirty="0" smtClean="0">
                <a:solidFill>
                  <a:schemeClr val="accent4">
                    <a:lumMod val="50000"/>
                  </a:schemeClr>
                </a:solidFill>
              </a:rPr>
              <a:t>GRACIAS POR SU ATENCIÓN</a:t>
            </a:r>
            <a:endParaRPr lang="es-PE" sz="4800" dirty="0">
              <a:solidFill>
                <a:schemeClr val="accent4">
                  <a:lumMod val="50000"/>
                </a:schemeClr>
              </a:solidFill>
            </a:endParaRPr>
          </a:p>
        </p:txBody>
      </p:sp>
    </p:spTree>
    <p:extLst>
      <p:ext uri="{BB962C8B-B14F-4D97-AF65-F5344CB8AC3E}">
        <p14:creationId xmlns:p14="http://schemas.microsoft.com/office/powerpoint/2010/main" val="1375631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67544" y="620688"/>
            <a:ext cx="8229600" cy="1143000"/>
          </a:xfrm>
        </p:spPr>
        <p:txBody>
          <a:bodyPr>
            <a:noAutofit/>
          </a:bodyPr>
          <a:lstStyle/>
          <a:p>
            <a:pPr algn="ctr"/>
            <a:r>
              <a:rPr lang="es-PE" sz="3800" b="1" u="sng" dirty="0" smtClean="0">
                <a:solidFill>
                  <a:schemeClr val="accent4">
                    <a:lumMod val="50000"/>
                  </a:schemeClr>
                </a:solidFill>
                <a:effectLst>
                  <a:outerShdw blurRad="38100" dist="38100" dir="2700000" algn="tl">
                    <a:srgbClr val="000000">
                      <a:alpha val="43137"/>
                    </a:srgbClr>
                  </a:outerShdw>
                </a:effectLst>
              </a:rPr>
              <a:t>TEORIA NEOCLASICA DE LA  </a:t>
            </a:r>
            <a:r>
              <a:rPr lang="es-PE" sz="3200" b="1" u="sng" dirty="0" smtClean="0">
                <a:solidFill>
                  <a:schemeClr val="accent4">
                    <a:lumMod val="50000"/>
                  </a:schemeClr>
                </a:solidFill>
                <a:effectLst>
                  <a:outerShdw blurRad="38100" dist="38100" dir="2700000" algn="tl">
                    <a:srgbClr val="000000">
                      <a:alpha val="43137"/>
                    </a:srgbClr>
                  </a:outerShdw>
                </a:effectLst>
              </a:rPr>
              <a:t>DEPARTAMENTALIZACIÓN</a:t>
            </a:r>
            <a:endParaRPr lang="es-PE" sz="3200" b="1" u="sng" dirty="0">
              <a:solidFill>
                <a:schemeClr val="accent4">
                  <a:lumMod val="50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ln/>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just"/>
            <a:r>
              <a:rPr lang="es-ES" dirty="0">
                <a:latin typeface="Arial Unicode MS" pitchFamily="34" charset="-128"/>
                <a:ea typeface="Arial Unicode MS" pitchFamily="34" charset="-128"/>
                <a:cs typeface="Arial Unicode MS" pitchFamily="34" charset="-128"/>
              </a:rPr>
              <a:t>Algunos autores definen este movimiento como Escuela operacional, escuela del proceso administrativo, incluso enfoque </a:t>
            </a:r>
            <a:r>
              <a:rPr lang="es-ES" dirty="0" err="1">
                <a:latin typeface="Arial Unicode MS" pitchFamily="34" charset="-128"/>
                <a:ea typeface="Arial Unicode MS" pitchFamily="34" charset="-128"/>
                <a:cs typeface="Arial Unicode MS" pitchFamily="34" charset="-128"/>
              </a:rPr>
              <a:t>universalita</a:t>
            </a:r>
            <a:r>
              <a:rPr lang="es-ES" dirty="0">
                <a:latin typeface="Arial Unicode MS" pitchFamily="34" charset="-128"/>
                <a:ea typeface="Arial Unicode MS" pitchFamily="34" charset="-128"/>
                <a:cs typeface="Arial Unicode MS" pitchFamily="34" charset="-128"/>
              </a:rPr>
              <a:t> de la administración; esto debido a que sus ideas no difieren de las </a:t>
            </a:r>
            <a:r>
              <a:rPr lang="es-ES" dirty="0" smtClean="0">
                <a:latin typeface="Arial Unicode MS" pitchFamily="34" charset="-128"/>
                <a:ea typeface="Arial Unicode MS" pitchFamily="34" charset="-128"/>
                <a:cs typeface="Arial Unicode MS" pitchFamily="34" charset="-128"/>
              </a:rPr>
              <a:t>clásicas.</a:t>
            </a:r>
          </a:p>
          <a:p>
            <a:pPr marL="0" indent="0" algn="just">
              <a:buNone/>
            </a:pPr>
            <a:endParaRPr lang="es-ES" dirty="0" smtClean="0">
              <a:solidFill>
                <a:schemeClr val="tx1"/>
              </a:solidFill>
              <a:latin typeface="Arial Unicode MS" pitchFamily="34" charset="-128"/>
              <a:ea typeface="Arial Unicode MS" pitchFamily="34" charset="-128"/>
              <a:cs typeface="Arial Unicode MS" pitchFamily="34" charset="-128"/>
            </a:endParaRPr>
          </a:p>
          <a:p>
            <a:pPr algn="just"/>
            <a:r>
              <a:rPr lang="es-ES" dirty="0" smtClean="0">
                <a:solidFill>
                  <a:schemeClr val="tx1"/>
                </a:solidFill>
                <a:latin typeface="Arial Unicode MS" pitchFamily="34" charset="-128"/>
                <a:ea typeface="Arial Unicode MS" pitchFamily="34" charset="-128"/>
                <a:cs typeface="Arial Unicode MS" pitchFamily="34" charset="-128"/>
              </a:rPr>
              <a:t>Los autores </a:t>
            </a:r>
            <a:r>
              <a:rPr lang="es-ES" dirty="0">
                <a:solidFill>
                  <a:schemeClr val="tx1"/>
                </a:solidFill>
                <a:latin typeface="Arial Unicode MS" pitchFamily="34" charset="-128"/>
                <a:ea typeface="Arial Unicode MS" pitchFamily="34" charset="-128"/>
                <a:cs typeface="Arial Unicode MS" pitchFamily="34" charset="-128"/>
              </a:rPr>
              <a:t>neoclásicos la administración consiste en orientar, dirigir y controlar los esfuerzos de un grupo de individuos para lograr un objetivo en común. </a:t>
            </a:r>
            <a:endParaRPr lang="es-ES" dirty="0" smtClean="0">
              <a:solidFill>
                <a:schemeClr val="tx1"/>
              </a:solidFill>
              <a:latin typeface="Arial Unicode MS" pitchFamily="34" charset="-128"/>
              <a:ea typeface="Arial Unicode MS" pitchFamily="34" charset="-128"/>
              <a:cs typeface="Arial Unicode MS" pitchFamily="34" charset="-128"/>
            </a:endParaRPr>
          </a:p>
          <a:p>
            <a:pPr marL="0" indent="0" algn="just">
              <a:buNone/>
            </a:pPr>
            <a:endParaRPr lang="es-ES" dirty="0" smtClean="0">
              <a:solidFill>
                <a:schemeClr val="tx1"/>
              </a:solidFill>
              <a:latin typeface="Arial Unicode MS" pitchFamily="34" charset="-128"/>
              <a:ea typeface="Arial Unicode MS" pitchFamily="34" charset="-128"/>
              <a:cs typeface="Arial Unicode MS" pitchFamily="34" charset="-128"/>
            </a:endParaRPr>
          </a:p>
          <a:p>
            <a:pPr algn="just"/>
            <a:r>
              <a:rPr lang="es-ES" dirty="0" smtClean="0">
                <a:solidFill>
                  <a:schemeClr val="tx1"/>
                </a:solidFill>
                <a:latin typeface="Arial Unicode MS" pitchFamily="34" charset="-128"/>
                <a:ea typeface="Arial Unicode MS" pitchFamily="34" charset="-128"/>
                <a:cs typeface="Arial Unicode MS" pitchFamily="34" charset="-128"/>
              </a:rPr>
              <a:t>El </a:t>
            </a:r>
            <a:r>
              <a:rPr lang="es-ES" dirty="0">
                <a:solidFill>
                  <a:schemeClr val="tx1"/>
                </a:solidFill>
                <a:latin typeface="Arial Unicode MS" pitchFamily="34" charset="-128"/>
                <a:ea typeface="Arial Unicode MS" pitchFamily="34" charset="-128"/>
                <a:cs typeface="Arial Unicode MS" pitchFamily="34" charset="-128"/>
              </a:rPr>
              <a:t>buen administrador es el que posibilita al grupo alcanzar sus objetivos con un mínimo de recursos utilizados</a:t>
            </a:r>
            <a:endParaRPr lang="es-PE" dirty="0">
              <a:solidFill>
                <a:schemeClr val="tx1"/>
              </a:solidFill>
              <a:latin typeface="Arial Unicode MS" pitchFamily="34" charset="-128"/>
              <a:ea typeface="Arial Unicode MS" pitchFamily="34" charset="-128"/>
              <a:cs typeface="Arial Unicode MS" pitchFamily="34" charset="-128"/>
            </a:endParaRPr>
          </a:p>
          <a:p>
            <a:pPr algn="just"/>
            <a:endParaRPr lang="es-PE" dirty="0" smtClean="0">
              <a:solidFill>
                <a:schemeClr val="tx1"/>
              </a:solidFill>
              <a:latin typeface="Arial Unicode MS" pitchFamily="34" charset="-128"/>
              <a:ea typeface="Arial Unicode MS" pitchFamily="34" charset="-128"/>
              <a:cs typeface="Arial Unicode MS" pitchFamily="34" charset="-128"/>
            </a:endParaRPr>
          </a:p>
          <a:p>
            <a:pPr algn="just"/>
            <a:endParaRPr lang="es-PE" dirty="0">
              <a:solidFill>
                <a:schemeClr val="tx1"/>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419601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229600" cy="1143000"/>
          </a:xfrm>
        </p:spPr>
        <p:txBody>
          <a:bodyPr/>
          <a:lstStyle/>
          <a:p>
            <a:pPr algn="ctr"/>
            <a:r>
              <a:rPr lang="es-PE" b="1" dirty="0" smtClean="0">
                <a:solidFill>
                  <a:schemeClr val="accent4">
                    <a:lumMod val="50000"/>
                  </a:schemeClr>
                </a:solidFill>
              </a:rPr>
              <a:t>TEORIA NEOCLASICA</a:t>
            </a:r>
            <a:endParaRPr lang="es-PE" b="1" dirty="0">
              <a:solidFill>
                <a:schemeClr val="accent4">
                  <a:lumMod val="50000"/>
                </a:schemeClr>
              </a:solidFill>
            </a:endParaRPr>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2332323507"/>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99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a:solidFill>
                  <a:schemeClr val="accent4">
                    <a:lumMod val="50000"/>
                  </a:schemeClr>
                </a:solidFill>
              </a:rPr>
              <a:t>Según la T</a:t>
            </a:r>
            <a:r>
              <a:rPr lang="es-PE" dirty="0" smtClean="0">
                <a:solidFill>
                  <a:schemeClr val="accent4">
                    <a:lumMod val="50000"/>
                  </a:schemeClr>
                </a:solidFill>
              </a:rPr>
              <a:t>eoría Neoclásica</a:t>
            </a:r>
            <a:endParaRPr lang="es-PE" dirty="0">
              <a:solidFill>
                <a:schemeClr val="accent4">
                  <a:lumMod val="50000"/>
                </a:schemeClr>
              </a:solidFill>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776189708"/>
              </p:ext>
            </p:extLst>
          </p:nvPr>
        </p:nvGraphicFramePr>
        <p:xfrm>
          <a:off x="457200" y="1916832"/>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3239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solidFill>
                  <a:schemeClr val="accent4">
                    <a:lumMod val="50000"/>
                  </a:schemeClr>
                </a:solidFill>
              </a:rPr>
              <a:t>OBJETIVOS.</a:t>
            </a:r>
            <a:endParaRPr lang="es-PE" dirty="0">
              <a:solidFill>
                <a:schemeClr val="accent4">
                  <a:lumMod val="50000"/>
                </a:schemeClr>
              </a:solidFill>
            </a:endParaRPr>
          </a:p>
        </p:txBody>
      </p:sp>
      <p:sp>
        <p:nvSpPr>
          <p:cNvPr id="3" name="2 Marcador de contenido"/>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es-PE" dirty="0"/>
              <a:t>Mostrar los mecanismos de especialización horizontal y vertical que se aplican en las organizaciones como respuestas exigencias internas y externas</a:t>
            </a:r>
            <a:r>
              <a:rPr lang="es-PE" dirty="0" smtClean="0"/>
              <a:t>.</a:t>
            </a:r>
          </a:p>
          <a:p>
            <a:pPr marL="0" indent="0" algn="just">
              <a:buNone/>
            </a:pPr>
            <a:endParaRPr lang="es-PE" dirty="0"/>
          </a:p>
          <a:p>
            <a:pPr algn="just"/>
            <a:r>
              <a:rPr lang="es-PE" dirty="0"/>
              <a:t>Caracterizar los diversos tipos de departamentalización posibles: </a:t>
            </a:r>
            <a:r>
              <a:rPr lang="es-PE" i="1" dirty="0"/>
              <a:t>por funciones, por productos y servicios, por localización geográfica, por clientela, por fases del </a:t>
            </a:r>
            <a:r>
              <a:rPr lang="es-PE" i="1" dirty="0" smtClean="0"/>
              <a:t>proceso, </a:t>
            </a:r>
            <a:r>
              <a:rPr lang="es-PE" i="1" dirty="0"/>
              <a:t>por proyectos y ajuste funcional</a:t>
            </a:r>
          </a:p>
          <a:p>
            <a:pPr marL="0" indent="0" algn="just">
              <a:buNone/>
            </a:pPr>
            <a:endParaRPr lang="es-PE"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7" y="620688"/>
            <a:ext cx="1728192" cy="1268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1304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E" sz="3600" b="1" dirty="0">
                <a:solidFill>
                  <a:schemeClr val="accent4">
                    <a:lumMod val="50000"/>
                  </a:schemeClr>
                </a:solidFill>
              </a:rPr>
              <a:t>CONCEPTO DE </a:t>
            </a:r>
            <a:r>
              <a:rPr lang="es-PE" sz="3600" b="1" dirty="0" smtClean="0">
                <a:solidFill>
                  <a:schemeClr val="accent4">
                    <a:lumMod val="50000"/>
                  </a:schemeClr>
                </a:solidFill>
              </a:rPr>
              <a:t>DEPARTAMENTALIZACIÓN</a:t>
            </a:r>
            <a:r>
              <a:rPr lang="es-PE" sz="3600" dirty="0">
                <a:solidFill>
                  <a:schemeClr val="accent4">
                    <a:lumMod val="50000"/>
                  </a:schemeClr>
                </a:solidFill>
              </a:rPr>
              <a:t/>
            </a:r>
            <a:br>
              <a:rPr lang="es-PE" sz="3600" dirty="0">
                <a:solidFill>
                  <a:schemeClr val="accent4">
                    <a:lumMod val="50000"/>
                  </a:schemeClr>
                </a:solidFill>
              </a:rPr>
            </a:br>
            <a:endParaRPr lang="es-PE" sz="3600" dirty="0">
              <a:solidFill>
                <a:schemeClr val="accent4">
                  <a:lumMod val="50000"/>
                </a:schemeClr>
              </a:solidFill>
            </a:endParaRPr>
          </a:p>
        </p:txBody>
      </p:sp>
      <p:sp>
        <p:nvSpPr>
          <p:cNvPr id="3" name="2 Marcador de contenido"/>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es-PE" dirty="0"/>
              <a:t>Por un medio por el cual se asigna  y se agrupan  a través de la especialización de los órganos. Con el fin de obtener mejores resultados</a:t>
            </a:r>
            <a:r>
              <a:rPr lang="es-PE" dirty="0" smtClean="0"/>
              <a:t>.</a:t>
            </a:r>
          </a:p>
          <a:p>
            <a:pPr marL="0" indent="0">
              <a:buNone/>
            </a:pPr>
            <a:endParaRPr lang="es-PE" dirty="0"/>
          </a:p>
          <a:p>
            <a:r>
              <a:rPr lang="es-PE" dirty="0"/>
              <a:t>Se conoce  con el nombre </a:t>
            </a:r>
            <a:r>
              <a:rPr lang="es-PE" sz="2800" b="1" dirty="0">
                <a:solidFill>
                  <a:schemeClr val="accent5"/>
                </a:solidFill>
              </a:rPr>
              <a:t>departamento </a:t>
            </a:r>
            <a:r>
              <a:rPr lang="es-PE" dirty="0"/>
              <a:t> a un </a:t>
            </a:r>
            <a:r>
              <a:rPr lang="es-PE" b="1" dirty="0">
                <a:solidFill>
                  <a:schemeClr val="accent5">
                    <a:lumMod val="75000"/>
                  </a:schemeClr>
                </a:solidFill>
              </a:rPr>
              <a:t>área de trabajo</a:t>
            </a:r>
            <a:r>
              <a:rPr lang="es-PE" dirty="0"/>
              <a:t>, o sea una división de trabajo. Indica relaciones jerárquicas.</a:t>
            </a:r>
          </a:p>
          <a:p>
            <a:endParaRPr lang="es-PE" dirty="0"/>
          </a:p>
        </p:txBody>
      </p:sp>
    </p:spTree>
    <p:extLst>
      <p:ext uri="{BB962C8B-B14F-4D97-AF65-F5344CB8AC3E}">
        <p14:creationId xmlns:p14="http://schemas.microsoft.com/office/powerpoint/2010/main" val="14463748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Personalizado 7">
      <a:dk1>
        <a:sysClr val="windowText" lastClr="000000"/>
      </a:dk1>
      <a:lt1>
        <a:sysClr val="window" lastClr="FFFFFF"/>
      </a:lt1>
      <a:dk2>
        <a:srgbClr val="F2F2F2"/>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863</TotalTime>
  <Words>2052</Words>
  <Application>Microsoft Office PowerPoint</Application>
  <PresentationFormat>Presentación en pantalla (4:3)</PresentationFormat>
  <Paragraphs>385</Paragraphs>
  <Slides>44</Slides>
  <Notes>2</Notes>
  <HiddenSlides>0</HiddenSlides>
  <MMClips>0</MMClips>
  <ScaleCrop>false</ScaleCrop>
  <HeadingPairs>
    <vt:vector size="4" baseType="variant">
      <vt:variant>
        <vt:lpstr>Tema</vt:lpstr>
      </vt:variant>
      <vt:variant>
        <vt:i4>1</vt:i4>
      </vt:variant>
      <vt:variant>
        <vt:lpstr>Títulos de diapositiva</vt:lpstr>
      </vt:variant>
      <vt:variant>
        <vt:i4>44</vt:i4>
      </vt:variant>
    </vt:vector>
  </HeadingPairs>
  <TitlesOfParts>
    <vt:vector size="45" baseType="lpstr">
      <vt:lpstr>Flujo</vt:lpstr>
      <vt:lpstr>        ADMINISTRACIÓN  GENERAL    </vt:lpstr>
      <vt:lpstr>IMPLICACIONES  DE LA   TEORIA NEOCLASICA DEPARTAMENTALIZACIÓN </vt:lpstr>
      <vt:lpstr>Presentación de PowerPoint</vt:lpstr>
      <vt:lpstr>Presentación de PowerPoint</vt:lpstr>
      <vt:lpstr>TEORIA NEOCLASICA DE LA  DEPARTAMENTALIZACIÓN</vt:lpstr>
      <vt:lpstr>TEORIA NEOCLASICA</vt:lpstr>
      <vt:lpstr>Según la Teoría Neoclásica</vt:lpstr>
      <vt:lpstr>OBJETIVOS.</vt:lpstr>
      <vt:lpstr>CONCEPTO DE DEPARTAMENTALIZACIÓN </vt:lpstr>
      <vt:lpstr>CONCEPTO DE DEPARTAMENTALIZACIÓN </vt:lpstr>
      <vt:lpstr>CONCEPTO DE DEPARTAMENTALIZACIÓN </vt:lpstr>
      <vt:lpstr>CONCEPTO DE DEPARTAMENTALIZACIÓN </vt:lpstr>
      <vt:lpstr>CONCEPTO DE DEPARTAMENTALIZACIÓN </vt:lpstr>
      <vt:lpstr>TIPOS DE LA DEPARTAMENTALIZACIÓN. </vt:lpstr>
      <vt:lpstr> TIPOS DE LA DEPARTAMENTALIZACIÓN. </vt:lpstr>
      <vt:lpstr>DEPARTAMENTALIZACIÓN POR FUNCIONES </vt:lpstr>
      <vt:lpstr>DEPARTAMENTALIZACIÓN POR FUNCIONES </vt:lpstr>
      <vt:lpstr>DEPARTAMENTALIZACIÓN POR FUNCIONES </vt:lpstr>
      <vt:lpstr>DEPARTAMENTALIZACIÓN POR FUNCIONES </vt:lpstr>
      <vt:lpstr>DEPARTAMENTALIZACIÓN POR FUNCIONES </vt:lpstr>
      <vt:lpstr>DEPARTAMENTALIZACIÓN POR FUNCIONES </vt:lpstr>
      <vt:lpstr>DEPARTAMENTALIZACIÓN POR FUNCIONES </vt:lpstr>
      <vt:lpstr>DEPARTAMENTALIZACION POR FUNCIONES </vt:lpstr>
      <vt:lpstr>DEPARTAMENTALIZACIÓN POR FUNCIONES </vt:lpstr>
      <vt:lpstr>DEPARTAMENTALIZACIÓN POR FUNCIONES </vt:lpstr>
      <vt:lpstr>DEPARTAMENTALIZACIÓN POR  PRODUCTOS  Y SERVICIOS</vt:lpstr>
      <vt:lpstr>DEPARTAMENTALIZACIÓN POR  PRODUCTOS  Y SERVICIOS</vt:lpstr>
      <vt:lpstr>DEPARTAMENTALIZACIÓN POR  PRODUCTOS  Y SERVICIOS</vt:lpstr>
      <vt:lpstr>DEPARTAMENTALIZACIÓN POR  PRODUCTOS  Y SERVICIOS</vt:lpstr>
      <vt:lpstr>DEPARTAMENTALIZACIÓN POR  PRODUCTOS  Y SERVICIOS</vt:lpstr>
      <vt:lpstr>DEPARTAMENTALIZACIÓN POR  PRODUCTOS  Y SERVICIOS</vt:lpstr>
      <vt:lpstr>DEPARTAMENTALIZACIÓN POR  PRODUCTOS  Y SERVICIOS</vt:lpstr>
      <vt:lpstr>DEPARTAMENTALIZACIÓN POR  PRODUCTOS  Y SERVICIOS</vt:lpstr>
      <vt:lpstr>DEPARTAMENTALIZACIÓN POR  PRODUCTOS  Y SERVICIOS</vt:lpstr>
      <vt:lpstr>DEPARTAMENTALIZACIÓN POR  PRODUCTOS  Y SERVICIOS</vt:lpstr>
      <vt:lpstr>DEPARTAMENTALIZACIÓN GEOGRÁFICA </vt:lpstr>
      <vt:lpstr>DEPARTAMENTALIZACIÓN GEOGRÁFICA </vt:lpstr>
      <vt:lpstr>DEPARTAMENTALIZACIÓN GEOGRÁFICA </vt:lpstr>
      <vt:lpstr>DEPARTAMENTALIZACIÓN GEOGRÁFICA </vt:lpstr>
      <vt:lpstr>DEPARTAMENTALIZACIÓN GEOGRÁFICA </vt:lpstr>
      <vt:lpstr>DEPARTAMENTALIZACIÓN GEOGRÁFICA </vt:lpstr>
      <vt:lpstr>DEPARTAMENTALIZACIÓN GEOGRÁFICA </vt:lpstr>
      <vt:lpstr>APRECIACION CRITICA SOBRE LA DEPARTAMENTALIZACIÓN.</vt:lpstr>
      <vt:lpstr>GRACIAS POR SU ATENCIÓN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IMPLICACIONES  DE LA   TEORIA NEOCLASICA DEPARTAMENTALIZACION</dc:title>
  <dc:creator>USUARIO</dc:creator>
  <cp:lastModifiedBy>USUARIO</cp:lastModifiedBy>
  <cp:revision>167</cp:revision>
  <dcterms:created xsi:type="dcterms:W3CDTF">2012-05-24T04:07:39Z</dcterms:created>
  <dcterms:modified xsi:type="dcterms:W3CDTF">2012-05-29T21:40:36Z</dcterms:modified>
</cp:coreProperties>
</file>