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7" r:id="rId4"/>
    <p:sldId id="256" r:id="rId5"/>
    <p:sldId id="257" r:id="rId6"/>
    <p:sldId id="258" r:id="rId7"/>
    <p:sldId id="259" r:id="rId8"/>
    <p:sldId id="260" r:id="rId9"/>
    <p:sldId id="263" r:id="rId10"/>
    <p:sldId id="261" r:id="rId11"/>
    <p:sldId id="262" r:id="rId12"/>
    <p:sldId id="266" r:id="rId13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73E6-5156-4B7B-89F1-5BAA0826D1DA}" type="datetimeFigureOut">
              <a:rPr lang="es-PE" smtClean="0"/>
              <a:pPr/>
              <a:t>18/06/2015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3A9A-1CE4-4350-8275-87ECA32F11A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373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73E6-5156-4B7B-89F1-5BAA0826D1DA}" type="datetimeFigureOut">
              <a:rPr lang="es-PE" smtClean="0"/>
              <a:pPr/>
              <a:t>18/06/2015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3A9A-1CE4-4350-8275-87ECA32F11A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619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73E6-5156-4B7B-89F1-5BAA0826D1DA}" type="datetimeFigureOut">
              <a:rPr lang="es-PE" smtClean="0"/>
              <a:pPr/>
              <a:t>18/06/2015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3A9A-1CE4-4350-8275-87ECA32F11A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6779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73E6-5156-4B7B-89F1-5BAA0826D1DA}" type="datetimeFigureOut">
              <a:rPr lang="es-PE" smtClean="0"/>
              <a:pPr/>
              <a:t>18/06/2015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3A9A-1CE4-4350-8275-87ECA32F11A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8705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73E6-5156-4B7B-89F1-5BAA0826D1DA}" type="datetimeFigureOut">
              <a:rPr lang="es-PE" smtClean="0"/>
              <a:pPr/>
              <a:t>18/06/2015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3A9A-1CE4-4350-8275-87ECA32F11A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5510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73E6-5156-4B7B-89F1-5BAA0826D1DA}" type="datetimeFigureOut">
              <a:rPr lang="es-PE" smtClean="0"/>
              <a:pPr/>
              <a:t>18/06/2015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3A9A-1CE4-4350-8275-87ECA32F11A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2718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73E6-5156-4B7B-89F1-5BAA0826D1DA}" type="datetimeFigureOut">
              <a:rPr lang="es-PE" smtClean="0"/>
              <a:pPr/>
              <a:t>18/06/2015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3A9A-1CE4-4350-8275-87ECA32F11A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1228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73E6-5156-4B7B-89F1-5BAA0826D1DA}" type="datetimeFigureOut">
              <a:rPr lang="es-PE" smtClean="0"/>
              <a:pPr/>
              <a:t>18/06/2015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3A9A-1CE4-4350-8275-87ECA32F11A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291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73E6-5156-4B7B-89F1-5BAA0826D1DA}" type="datetimeFigureOut">
              <a:rPr lang="es-PE" smtClean="0"/>
              <a:pPr/>
              <a:t>18/06/2015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3A9A-1CE4-4350-8275-87ECA32F11A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362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73E6-5156-4B7B-89F1-5BAA0826D1DA}" type="datetimeFigureOut">
              <a:rPr lang="es-PE" smtClean="0"/>
              <a:pPr/>
              <a:t>18/06/2015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3A9A-1CE4-4350-8275-87ECA32F11A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3913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273E6-5156-4B7B-89F1-5BAA0826D1DA}" type="datetimeFigureOut">
              <a:rPr lang="es-PE" smtClean="0"/>
              <a:pPr/>
              <a:t>18/06/2015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3A9A-1CE4-4350-8275-87ECA32F11A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138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273E6-5156-4B7B-89F1-5BAA0826D1DA}" type="datetimeFigureOut">
              <a:rPr lang="es-PE" smtClean="0"/>
              <a:pPr/>
              <a:t>18/06/2015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43A9A-1CE4-4350-8275-87ECA32F11A5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916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 FINAL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1396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PE" sz="6000" b="1" dirty="0" smtClean="0"/>
              <a:t>- PROCESOS -</a:t>
            </a:r>
            <a:endParaRPr lang="es-PE" sz="6000" b="1" dirty="0"/>
          </a:p>
        </p:txBody>
      </p:sp>
    </p:spTree>
    <p:extLst>
      <p:ext uri="{BB962C8B-B14F-4D97-AF65-F5344CB8AC3E}">
        <p14:creationId xmlns:p14="http://schemas.microsoft.com/office/powerpoint/2010/main" val="46788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48570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000" b="1" dirty="0" smtClean="0">
                <a:latin typeface="Arial Narrow" panose="020B0606020202030204" pitchFamily="34" charset="0"/>
              </a:rPr>
              <a:t>8.- </a:t>
            </a:r>
            <a:r>
              <a:rPr lang="es-PE" sz="2000" b="1" dirty="0" smtClean="0">
                <a:latin typeface="Arial Narrow" panose="020B0606020202030204" pitchFamily="34" charset="0"/>
              </a:rPr>
              <a:t>Elaborar y presentar en forma detallada el procedimiento principal asociado al proceso identificado, seleccionado y descrito.</a:t>
            </a:r>
            <a:endParaRPr lang="es-PE" sz="2000" b="1" dirty="0">
              <a:latin typeface="Arial Narrow" panose="020B0606020202030204" pitchFamily="34" charset="0"/>
            </a:endParaRPr>
          </a:p>
        </p:txBody>
      </p:sp>
      <p:sp>
        <p:nvSpPr>
          <p:cNvPr id="5" name="4 Pentágono"/>
          <p:cNvSpPr/>
          <p:nvPr/>
        </p:nvSpPr>
        <p:spPr>
          <a:xfrm>
            <a:off x="509948" y="966226"/>
            <a:ext cx="8424936" cy="5126113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Dpto. de Planes: Planificación y Presupuesto</a:t>
            </a:r>
          </a:p>
          <a:p>
            <a:pPr algn="ctr"/>
            <a:endParaRPr lang="es-ES" sz="2000" b="1" dirty="0">
              <a:solidFill>
                <a:schemeClr val="tx1"/>
              </a:solidFill>
            </a:endParaRPr>
          </a:p>
          <a:p>
            <a:pPr algn="ctr"/>
            <a:endParaRPr lang="es-ES" sz="2000" b="1" dirty="0" smtClean="0">
              <a:solidFill>
                <a:schemeClr val="tx1"/>
              </a:solidFill>
            </a:endParaRPr>
          </a:p>
          <a:p>
            <a:pPr algn="ctr"/>
            <a:endParaRPr lang="es-ES" sz="2000" b="1" dirty="0">
              <a:solidFill>
                <a:schemeClr val="tx1"/>
              </a:solidFill>
            </a:endParaRPr>
          </a:p>
          <a:p>
            <a:pPr algn="ctr"/>
            <a:endParaRPr lang="es-ES" sz="2000" b="1" dirty="0" smtClean="0">
              <a:solidFill>
                <a:schemeClr val="tx1"/>
              </a:solidFill>
            </a:endParaRPr>
          </a:p>
          <a:p>
            <a:pPr algn="ctr"/>
            <a:endParaRPr lang="es-ES" sz="2000" b="1" dirty="0">
              <a:solidFill>
                <a:schemeClr val="tx1"/>
              </a:solidFill>
            </a:endParaRPr>
          </a:p>
          <a:p>
            <a:pPr algn="ctr"/>
            <a:endParaRPr lang="es-PE" sz="2000" b="1" dirty="0" smtClean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  <a:p>
            <a:pPr algn="ctr"/>
            <a:endParaRPr lang="es-PE" sz="2000" b="1" dirty="0" smtClean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  <a:p>
            <a:pPr algn="ctr"/>
            <a:endParaRPr lang="es-PE" sz="2000" b="1" dirty="0" smtClean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  <a:p>
            <a:pPr algn="ctr"/>
            <a:endParaRPr lang="es-PE" sz="2000" b="1" dirty="0" smtClean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  <a:p>
            <a:pPr algn="ctr"/>
            <a:endParaRPr lang="es-PE" sz="2000" b="1" dirty="0" smtClean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335180" y="2066190"/>
            <a:ext cx="2135355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Programación de Presupuesto de acuerdos a sus necesidades</a:t>
            </a:r>
            <a:endParaRPr lang="es-PE" dirty="0"/>
          </a:p>
        </p:txBody>
      </p:sp>
      <p:sp>
        <p:nvSpPr>
          <p:cNvPr id="7" name="6 CuadroTexto"/>
          <p:cNvSpPr txBox="1"/>
          <p:nvPr/>
        </p:nvSpPr>
        <p:spPr>
          <a:xfrm>
            <a:off x="4335180" y="4180346"/>
            <a:ext cx="1805733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Elaborar el Planeamiento Estratégico</a:t>
            </a:r>
            <a:endParaRPr lang="es-PE" dirty="0"/>
          </a:p>
        </p:txBody>
      </p:sp>
      <p:sp>
        <p:nvSpPr>
          <p:cNvPr id="8" name="7 CuadroTexto"/>
          <p:cNvSpPr txBox="1"/>
          <p:nvPr/>
        </p:nvSpPr>
        <p:spPr>
          <a:xfrm>
            <a:off x="1163561" y="4041847"/>
            <a:ext cx="1805733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Supervisar y monitorear el Presupuesto Inicial Apertura</a:t>
            </a:r>
            <a:endParaRPr lang="es-PE" dirty="0"/>
          </a:p>
        </p:txBody>
      </p:sp>
      <p:sp>
        <p:nvSpPr>
          <p:cNvPr id="10" name="9 CuadroTexto"/>
          <p:cNvSpPr txBox="1"/>
          <p:nvPr/>
        </p:nvSpPr>
        <p:spPr>
          <a:xfrm>
            <a:off x="934356" y="1946155"/>
            <a:ext cx="2034938" cy="147732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PE" dirty="0"/>
              <a:t>Formular, supervisar  y controlar </a:t>
            </a:r>
            <a:endParaRPr lang="en-US" dirty="0"/>
          </a:p>
          <a:p>
            <a:pPr algn="ctr"/>
            <a:r>
              <a:rPr lang="es-ES" dirty="0" smtClean="0"/>
              <a:t>Anteproyecto Presupuesto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9443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48570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000" b="1" dirty="0">
                <a:latin typeface="Arial Narrow" panose="020B0606020202030204" pitchFamily="34" charset="0"/>
              </a:rPr>
              <a:t>9</a:t>
            </a:r>
            <a:r>
              <a:rPr lang="es-PE" sz="2000" b="1" dirty="0" smtClean="0">
                <a:latin typeface="Arial Narrow" panose="020B0606020202030204" pitchFamily="34" charset="0"/>
              </a:rPr>
              <a:t>.- </a:t>
            </a:r>
            <a:r>
              <a:rPr lang="es-PE" sz="2000" b="1" dirty="0" smtClean="0">
                <a:latin typeface="Arial Narrow" panose="020B0606020202030204" pitchFamily="34" charset="0"/>
              </a:rPr>
              <a:t>Determinar los indicadores de gestión del mencionado procedimiento</a:t>
            </a:r>
            <a:endParaRPr lang="es-PE" sz="20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920532"/>
              </p:ext>
            </p:extLst>
          </p:nvPr>
        </p:nvGraphicFramePr>
        <p:xfrm>
          <a:off x="251520" y="764704"/>
          <a:ext cx="8640960" cy="4896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905"/>
                <a:gridCol w="1029018"/>
                <a:gridCol w="1387793"/>
                <a:gridCol w="840105"/>
                <a:gridCol w="889445"/>
                <a:gridCol w="966216"/>
                <a:gridCol w="997776"/>
                <a:gridCol w="1516702"/>
              </a:tblGrid>
              <a:tr h="483691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600" b="1" baseline="0" dirty="0" smtClean="0">
                          <a:solidFill>
                            <a:schemeClr val="tx1"/>
                          </a:solidFill>
                        </a:rPr>
                        <a:t>Planificación y Presupuesto</a:t>
                      </a:r>
                      <a:endParaRPr lang="es-PE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200" dirty="0"/>
                    </a:p>
                  </a:txBody>
                  <a:tcPr/>
                </a:tc>
              </a:tr>
              <a:tr h="556576"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 smtClean="0"/>
                        <a:t>Nombre</a:t>
                      </a:r>
                      <a:endParaRPr lang="es-PE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 smtClean="0"/>
                        <a:t>Objetivo</a:t>
                      </a:r>
                      <a:endParaRPr lang="es-PE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 smtClean="0"/>
                        <a:t>Formula de </a:t>
                      </a:r>
                    </a:p>
                    <a:p>
                      <a:pPr algn="ctr"/>
                      <a:r>
                        <a:rPr lang="es-PE" sz="1100" b="1" dirty="0" smtClean="0"/>
                        <a:t>Calculo</a:t>
                      </a:r>
                      <a:endParaRPr lang="es-PE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 smtClean="0"/>
                        <a:t>Unidad de </a:t>
                      </a:r>
                    </a:p>
                    <a:p>
                      <a:pPr algn="ctr"/>
                      <a:r>
                        <a:rPr lang="es-PE" sz="1100" b="1" dirty="0" smtClean="0"/>
                        <a:t>Medida</a:t>
                      </a:r>
                      <a:endParaRPr lang="es-PE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 smtClean="0"/>
                        <a:t>Periodo de</a:t>
                      </a:r>
                    </a:p>
                    <a:p>
                      <a:pPr algn="ctr"/>
                      <a:r>
                        <a:rPr lang="es-PE" sz="1100" b="1" dirty="0" smtClean="0"/>
                        <a:t>Medición</a:t>
                      </a:r>
                      <a:endParaRPr lang="es-PE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 smtClean="0"/>
                        <a:t>Fuente  de </a:t>
                      </a:r>
                    </a:p>
                    <a:p>
                      <a:pPr algn="ctr"/>
                      <a:r>
                        <a:rPr lang="es-PE" sz="1100" b="1" dirty="0" smtClean="0"/>
                        <a:t>Información</a:t>
                      </a:r>
                      <a:endParaRPr lang="es-PE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 smtClean="0"/>
                        <a:t>Unidad </a:t>
                      </a:r>
                    </a:p>
                    <a:p>
                      <a:pPr algn="ctr"/>
                      <a:r>
                        <a:rPr lang="es-PE" sz="1100" b="1" dirty="0" smtClean="0"/>
                        <a:t>Responsable</a:t>
                      </a:r>
                      <a:endParaRPr lang="es-PE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sz="1100" b="1" dirty="0" smtClean="0"/>
                        <a:t>Significado</a:t>
                      </a:r>
                      <a:endParaRPr lang="es-PE" sz="1100" b="1" dirty="0"/>
                    </a:p>
                  </a:txBody>
                  <a:tcPr/>
                </a:tc>
              </a:tr>
              <a:tr h="1212541">
                <a:tc>
                  <a:txBody>
                    <a:bodyPr/>
                    <a:lstStyle/>
                    <a:p>
                      <a:pPr algn="just"/>
                      <a:endParaRPr lang="es-PE" sz="1100" dirty="0" smtClean="0"/>
                    </a:p>
                    <a:p>
                      <a:pPr algn="just"/>
                      <a:r>
                        <a:rPr lang="es-PE" sz="1100" dirty="0" smtClean="0"/>
                        <a:t>Eficiencia </a:t>
                      </a:r>
                    </a:p>
                    <a:p>
                      <a:pPr algn="just"/>
                      <a:r>
                        <a:rPr lang="es-PE" sz="1100" dirty="0" smtClean="0"/>
                        <a:t>Presupuestal</a:t>
                      </a:r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1100" dirty="0" smtClean="0"/>
                    </a:p>
                    <a:p>
                      <a:pPr algn="just"/>
                      <a:r>
                        <a:rPr lang="es-PE" sz="1100" dirty="0" smtClean="0"/>
                        <a:t>Determinar la </a:t>
                      </a:r>
                    </a:p>
                    <a:p>
                      <a:pPr algn="just"/>
                      <a:r>
                        <a:rPr lang="es-PE" sz="1100" dirty="0" smtClean="0"/>
                        <a:t>eficiencia </a:t>
                      </a:r>
                    </a:p>
                    <a:p>
                      <a:pPr algn="just"/>
                      <a:r>
                        <a:rPr lang="es-PE" sz="1100" dirty="0" smtClean="0"/>
                        <a:t>presupuestal </a:t>
                      </a:r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1100" dirty="0" smtClean="0"/>
                    </a:p>
                    <a:p>
                      <a:pPr algn="just"/>
                      <a:r>
                        <a:rPr lang="es-PE" sz="1100" dirty="0" smtClean="0"/>
                        <a:t>Ingresos totales </a:t>
                      </a:r>
                    </a:p>
                    <a:p>
                      <a:pPr algn="just"/>
                      <a:r>
                        <a:rPr lang="es-PE" sz="1100" dirty="0" smtClean="0"/>
                        <a:t>ejecutados/ingresos </a:t>
                      </a:r>
                    </a:p>
                    <a:p>
                      <a:pPr algn="just"/>
                      <a:r>
                        <a:rPr lang="es-PE" sz="1100" dirty="0" smtClean="0"/>
                        <a:t>totales *100</a:t>
                      </a:r>
                    </a:p>
                    <a:p>
                      <a:pPr algn="just"/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1100" dirty="0" smtClean="0"/>
                    </a:p>
                    <a:p>
                      <a:pPr algn="just"/>
                      <a:endParaRPr lang="es-PE" sz="1100" dirty="0" smtClean="0"/>
                    </a:p>
                    <a:p>
                      <a:pPr algn="ctr"/>
                      <a:r>
                        <a:rPr lang="es-PE" sz="1100" dirty="0" smtClean="0"/>
                        <a:t>%</a:t>
                      </a:r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1100" dirty="0" smtClean="0"/>
                    </a:p>
                    <a:p>
                      <a:pPr algn="just"/>
                      <a:endParaRPr lang="es-PE" sz="1100" dirty="0" smtClean="0"/>
                    </a:p>
                    <a:p>
                      <a:pPr algn="ctr"/>
                      <a:r>
                        <a:rPr lang="es-PE" sz="1100" dirty="0" smtClean="0"/>
                        <a:t>Mensual</a:t>
                      </a:r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1100" dirty="0" smtClean="0"/>
                    </a:p>
                    <a:p>
                      <a:pPr algn="just"/>
                      <a:r>
                        <a:rPr lang="es-PE" sz="1100" dirty="0" smtClean="0"/>
                        <a:t>Ejecución Presupuestal</a:t>
                      </a:r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1100" dirty="0" smtClean="0"/>
                    </a:p>
                    <a:p>
                      <a:pPr algn="just"/>
                      <a:endParaRPr lang="es-PE" sz="1100" dirty="0" smtClean="0"/>
                    </a:p>
                    <a:p>
                      <a:pPr algn="just"/>
                      <a:r>
                        <a:rPr lang="es-PE" sz="1100" dirty="0" smtClean="0"/>
                        <a:t>Dpto. Planes</a:t>
                      </a:r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PE" sz="1100" dirty="0" smtClean="0"/>
                        <a:t>Un mayor porcentaje implica mayor eficiencia en la programación presupuestal</a:t>
                      </a:r>
                      <a:endParaRPr lang="es-PE" sz="1100" dirty="0"/>
                    </a:p>
                  </a:txBody>
                  <a:tcPr/>
                </a:tc>
              </a:tr>
              <a:tr h="1212541">
                <a:tc>
                  <a:txBody>
                    <a:bodyPr/>
                    <a:lstStyle/>
                    <a:p>
                      <a:pPr algn="just"/>
                      <a:r>
                        <a:rPr lang="es-PE" sz="1100" dirty="0" smtClean="0"/>
                        <a:t>Capacidad de</a:t>
                      </a:r>
                    </a:p>
                    <a:p>
                      <a:pPr algn="just"/>
                      <a:r>
                        <a:rPr lang="es-PE" sz="1100" dirty="0" smtClean="0"/>
                        <a:t>Ejecución de Proyectos</a:t>
                      </a:r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PE" sz="1100" dirty="0" smtClean="0"/>
                        <a:t>Medir la Capacidad de ejecución de proyectos</a:t>
                      </a:r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100" dirty="0" smtClean="0"/>
                        <a:t>Total de proyectos ejecutados /total de proyectos formulados*100</a:t>
                      </a:r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1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1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100" dirty="0" smtClean="0"/>
                        <a:t>%</a:t>
                      </a:r>
                    </a:p>
                    <a:p>
                      <a:pPr algn="just"/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1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1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100" dirty="0" smtClean="0"/>
                        <a:t>Mensual</a:t>
                      </a:r>
                    </a:p>
                    <a:p>
                      <a:pPr algn="just"/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1100" dirty="0" smtClean="0"/>
                    </a:p>
                    <a:p>
                      <a:pPr algn="just"/>
                      <a:r>
                        <a:rPr lang="es-PE" sz="1100" dirty="0" smtClean="0"/>
                        <a:t>Plan Operativo Anual</a:t>
                      </a:r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1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1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100" dirty="0" smtClean="0"/>
                        <a:t>Dpto. Planes</a:t>
                      </a:r>
                    </a:p>
                    <a:p>
                      <a:pPr algn="just"/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PE" sz="1100" dirty="0" smtClean="0"/>
                        <a:t>Un mayor indicador refleja una mayor eficiencia en la ejecución de proyectos.</a:t>
                      </a:r>
                      <a:endParaRPr lang="es-PE" sz="1100" dirty="0"/>
                    </a:p>
                  </a:txBody>
                  <a:tcPr/>
                </a:tc>
              </a:tr>
              <a:tr h="1431196">
                <a:tc>
                  <a:txBody>
                    <a:bodyPr/>
                    <a:lstStyle/>
                    <a:p>
                      <a:endParaRPr lang="es-PE" sz="1100" dirty="0" smtClean="0"/>
                    </a:p>
                    <a:p>
                      <a:r>
                        <a:rPr lang="es-PE" sz="1100" dirty="0" smtClean="0"/>
                        <a:t>Equilibrio Financiero</a:t>
                      </a:r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1100" dirty="0" smtClean="0"/>
                        <a:t>Comparar</a:t>
                      </a:r>
                      <a:r>
                        <a:rPr lang="es-PE" sz="1100" baseline="0" dirty="0" smtClean="0"/>
                        <a:t> el nivel de ingreso total ejecutado y el gasto total ejecutado</a:t>
                      </a:r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1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100" dirty="0" smtClean="0"/>
                        <a:t>Ingresos totales ejecutados / gastos totales ejecutados</a:t>
                      </a:r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1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1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1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1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PE" sz="11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100" dirty="0" smtClean="0"/>
                        <a:t>Mensual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1100" dirty="0" smtClean="0"/>
                    </a:p>
                    <a:p>
                      <a:pPr algn="just"/>
                      <a:endParaRPr lang="es-PE" sz="1100" dirty="0" smtClean="0"/>
                    </a:p>
                    <a:p>
                      <a:pPr algn="just"/>
                      <a:r>
                        <a:rPr lang="es-PE" sz="1100" dirty="0" smtClean="0"/>
                        <a:t>Ejecución Presupuestal</a:t>
                      </a:r>
                    </a:p>
                    <a:p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1100" dirty="0" smtClean="0"/>
                    </a:p>
                    <a:p>
                      <a:pPr algn="just"/>
                      <a:endParaRPr lang="es-PE" sz="1100" dirty="0" smtClean="0"/>
                    </a:p>
                    <a:p>
                      <a:pPr algn="just"/>
                      <a:r>
                        <a:rPr lang="es-PE" sz="1100" dirty="0" smtClean="0"/>
                        <a:t>Dpto. Planes</a:t>
                      </a:r>
                    </a:p>
                    <a:p>
                      <a:endParaRPr lang="es-P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PE" sz="1100" dirty="0" smtClean="0"/>
                    </a:p>
                    <a:p>
                      <a:pPr algn="just"/>
                      <a:r>
                        <a:rPr lang="es-PE" sz="1100" dirty="0" smtClean="0"/>
                        <a:t>Cuando el índice tiende o supere 1 se esta equilibrado financieramente.</a:t>
                      </a:r>
                      <a:endParaRPr lang="es-PE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7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10. Conclusiones.</a:t>
            </a:r>
          </a:p>
          <a:p>
            <a:pPr>
              <a:buFontTx/>
              <a:buChar char="-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7546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 FINAL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smtClean="0"/>
              <a:t>Empresa:</a:t>
            </a:r>
          </a:p>
          <a:p>
            <a:r>
              <a:rPr lang="es-PE" dirty="0" smtClean="0"/>
              <a:t>Área de Estudio:</a:t>
            </a:r>
          </a:p>
          <a:p>
            <a:pPr marL="0" indent="0">
              <a:buNone/>
            </a:pPr>
            <a:endParaRPr lang="es-PE" dirty="0"/>
          </a:p>
          <a:p>
            <a:pPr marL="514350" indent="-514350">
              <a:buAutoNum type="arabicPeriod"/>
            </a:pPr>
            <a:r>
              <a:rPr lang="es-PE" dirty="0" smtClean="0"/>
              <a:t>Antecedentes de la Empresa. (Giro, razón de ser, etc.)</a:t>
            </a:r>
          </a:p>
          <a:p>
            <a:pPr marL="514350" indent="-514350">
              <a:buAutoNum type="arabicPeriod"/>
            </a:pPr>
            <a:endParaRPr lang="es-PE" dirty="0" smtClean="0"/>
          </a:p>
          <a:p>
            <a:pPr marL="0" indent="0">
              <a:buNone/>
            </a:pPr>
            <a:r>
              <a:rPr lang="es-PE" dirty="0" smtClean="0"/>
              <a:t>2. Análisis F.O.D.A.</a:t>
            </a:r>
          </a:p>
          <a:p>
            <a:pPr>
              <a:buFontTx/>
              <a:buChar char="-"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6965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3" y="692696"/>
            <a:ext cx="7971831" cy="535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89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entágono"/>
          <p:cNvSpPr/>
          <p:nvPr/>
        </p:nvSpPr>
        <p:spPr>
          <a:xfrm>
            <a:off x="681834" y="908720"/>
            <a:ext cx="7920880" cy="1656184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 smtClean="0">
                <a:solidFill>
                  <a:schemeClr val="tx1"/>
                </a:solidFill>
              </a:rPr>
              <a:t>Procesos Estratégicos</a:t>
            </a: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  <a:p>
            <a:pPr algn="ctr"/>
            <a:endParaRPr lang="es-PE" sz="2000" b="1" dirty="0" smtClean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</p:txBody>
      </p:sp>
      <p:sp>
        <p:nvSpPr>
          <p:cNvPr id="5" name="4 Pentágono"/>
          <p:cNvSpPr/>
          <p:nvPr/>
        </p:nvSpPr>
        <p:spPr>
          <a:xfrm>
            <a:off x="683568" y="2863356"/>
            <a:ext cx="7920880" cy="1656184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 smtClean="0">
                <a:solidFill>
                  <a:schemeClr val="tx1"/>
                </a:solidFill>
              </a:rPr>
              <a:t>Procesos Operativos</a:t>
            </a: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  <a:p>
            <a:pPr algn="ctr"/>
            <a:endParaRPr lang="es-PE" sz="2000" b="1" dirty="0" smtClean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</p:txBody>
      </p:sp>
      <p:sp>
        <p:nvSpPr>
          <p:cNvPr id="6" name="5 Pentágono"/>
          <p:cNvSpPr/>
          <p:nvPr/>
        </p:nvSpPr>
        <p:spPr>
          <a:xfrm>
            <a:off x="683568" y="4869160"/>
            <a:ext cx="7920880" cy="1800200"/>
          </a:xfrm>
          <a:prstGeom prst="homePlat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 smtClean="0">
                <a:solidFill>
                  <a:schemeClr val="tx1"/>
                </a:solidFill>
              </a:rPr>
              <a:t>Procesos de Soporte</a:t>
            </a:r>
          </a:p>
          <a:p>
            <a:pPr algn="ctr"/>
            <a:endParaRPr lang="es-PE" sz="2000" b="1" dirty="0" smtClean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  <a:p>
            <a:pPr algn="ctr"/>
            <a:endParaRPr lang="es-PE" sz="2000" b="1" dirty="0" smtClean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39552" y="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000" b="1" dirty="0" smtClean="0">
                <a:latin typeface="Arial Narrow" panose="020B0606020202030204" pitchFamily="34" charset="0"/>
              </a:rPr>
              <a:t>3.- </a:t>
            </a:r>
            <a:r>
              <a:rPr lang="es-PE" sz="2000" b="1" dirty="0" smtClean="0">
                <a:latin typeface="Arial Narrow" panose="020B0606020202030204" pitchFamily="34" charset="0"/>
              </a:rPr>
              <a:t>Mapa de Procesos de la Escuela Conjunta de las Fuerzas Armadas - ECOFFAA</a:t>
            </a:r>
            <a:endParaRPr lang="es-PE" sz="2000" b="1" dirty="0">
              <a:latin typeface="Arial Narrow" panose="020B060602020203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43608" y="1381756"/>
            <a:ext cx="2043661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Dirección: Políticas</a:t>
            </a:r>
            <a:endParaRPr lang="es-PE" dirty="0"/>
          </a:p>
        </p:txBody>
      </p:sp>
      <p:sp>
        <p:nvSpPr>
          <p:cNvPr id="9" name="8 CuadroTexto"/>
          <p:cNvSpPr txBox="1"/>
          <p:nvPr/>
        </p:nvSpPr>
        <p:spPr>
          <a:xfrm>
            <a:off x="5342935" y="1412776"/>
            <a:ext cx="2504715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Subdirección: Estrategias</a:t>
            </a:r>
            <a:endParaRPr lang="es-PE" dirty="0"/>
          </a:p>
        </p:txBody>
      </p:sp>
      <p:sp>
        <p:nvSpPr>
          <p:cNvPr id="10" name="9 CuadroTexto"/>
          <p:cNvSpPr txBox="1"/>
          <p:nvPr/>
        </p:nvSpPr>
        <p:spPr>
          <a:xfrm>
            <a:off x="2608976" y="1844824"/>
            <a:ext cx="3331176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Dpto. de Planes: </a:t>
            </a:r>
            <a:r>
              <a:rPr lang="es-ES" dirty="0" smtClean="0"/>
              <a:t>Planificación y Presupuesto</a:t>
            </a:r>
            <a:endParaRPr lang="es-PE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868144" y="3284984"/>
            <a:ext cx="2180801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Dpto. Evaluación: Exámenes</a:t>
            </a:r>
            <a:endParaRPr lang="es-PE" dirty="0"/>
          </a:p>
        </p:txBody>
      </p:sp>
      <p:sp>
        <p:nvSpPr>
          <p:cNvPr id="13" name="12 CuadroTexto"/>
          <p:cNvSpPr txBox="1"/>
          <p:nvPr/>
        </p:nvSpPr>
        <p:spPr>
          <a:xfrm>
            <a:off x="3131840" y="3718773"/>
            <a:ext cx="2587352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Dpto. de Investigación: Tesis y </a:t>
            </a:r>
            <a:r>
              <a:rPr lang="es-ES" dirty="0" smtClean="0"/>
              <a:t>Monografías</a:t>
            </a:r>
            <a:endParaRPr lang="es-PE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72344" y="3284984"/>
            <a:ext cx="2071464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Dpto. Académico: Programaciones</a:t>
            </a:r>
            <a:endParaRPr lang="es-PE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72344" y="5302949"/>
            <a:ext cx="3367608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Dpto. Administrativo: Recursos </a:t>
            </a:r>
            <a:r>
              <a:rPr lang="es-ES" dirty="0" smtClean="0"/>
              <a:t>Humanos</a:t>
            </a:r>
            <a:endParaRPr lang="es-PE" dirty="0"/>
          </a:p>
        </p:txBody>
      </p:sp>
      <p:sp>
        <p:nvSpPr>
          <p:cNvPr id="19" name="18 CuadroTexto"/>
          <p:cNvSpPr txBox="1"/>
          <p:nvPr/>
        </p:nvSpPr>
        <p:spPr>
          <a:xfrm>
            <a:off x="4497524" y="5302949"/>
            <a:ext cx="3461320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Oficina de Información: Relaciones Publicas y Protocolo</a:t>
            </a:r>
            <a:endParaRPr lang="es-PE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592288" y="6023029"/>
            <a:ext cx="3635896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Dpto. Telemática: Ayudas Informáticas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7081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000" b="1" dirty="0" smtClean="0">
                <a:latin typeface="Arial Narrow" panose="020B0606020202030204" pitchFamily="34" charset="0"/>
              </a:rPr>
              <a:t>4.- </a:t>
            </a:r>
            <a:r>
              <a:rPr lang="es-PE" sz="2000" b="1" dirty="0" smtClean="0">
                <a:latin typeface="Arial Narrow" panose="020B0606020202030204" pitchFamily="34" charset="0"/>
              </a:rPr>
              <a:t>Identificar, seleccionar y describir en términos generales un proceso en el Dpto. de Planes de la Escuela Conjunta de las Fuerzas Armadas - ECOFFAA</a:t>
            </a:r>
            <a:endParaRPr lang="es-PE" sz="2000" b="1" dirty="0">
              <a:latin typeface="Arial Narrow" panose="020B0606020202030204" pitchFamily="34" charset="0"/>
            </a:endParaRPr>
          </a:p>
        </p:txBody>
      </p:sp>
      <p:sp>
        <p:nvSpPr>
          <p:cNvPr id="5" name="4 Pentágono"/>
          <p:cNvSpPr/>
          <p:nvPr/>
        </p:nvSpPr>
        <p:spPr>
          <a:xfrm>
            <a:off x="681834" y="908720"/>
            <a:ext cx="7920880" cy="1656184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dirty="0">
                <a:solidFill>
                  <a:schemeClr val="tx1"/>
                </a:solidFill>
              </a:rPr>
              <a:t>Procesos Estratégicos</a:t>
            </a: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428361" y="1268760"/>
            <a:ext cx="2043661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Dirección: Políticas</a:t>
            </a:r>
            <a:endParaRPr lang="es-PE" dirty="0"/>
          </a:p>
        </p:txBody>
      </p:sp>
      <p:sp>
        <p:nvSpPr>
          <p:cNvPr id="7" name="6 CuadroTexto"/>
          <p:cNvSpPr txBox="1"/>
          <p:nvPr/>
        </p:nvSpPr>
        <p:spPr>
          <a:xfrm>
            <a:off x="5342935" y="1268760"/>
            <a:ext cx="2504715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Subdirección: Estrategias</a:t>
            </a:r>
            <a:endParaRPr lang="es-PE" dirty="0"/>
          </a:p>
        </p:txBody>
      </p:sp>
      <p:sp>
        <p:nvSpPr>
          <p:cNvPr id="8" name="7 CuadroTexto"/>
          <p:cNvSpPr txBox="1"/>
          <p:nvPr/>
        </p:nvSpPr>
        <p:spPr>
          <a:xfrm>
            <a:off x="2608976" y="1772816"/>
            <a:ext cx="3331176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Dpto. de Planes: </a:t>
            </a:r>
            <a:r>
              <a:rPr lang="es-ES" dirty="0" smtClean="0"/>
              <a:t>Planificación y Presupuesto</a:t>
            </a:r>
            <a:endParaRPr lang="es-PE" dirty="0"/>
          </a:p>
        </p:txBody>
      </p:sp>
      <p:sp>
        <p:nvSpPr>
          <p:cNvPr id="9" name="8 Pentágono"/>
          <p:cNvSpPr/>
          <p:nvPr/>
        </p:nvSpPr>
        <p:spPr>
          <a:xfrm>
            <a:off x="610693" y="2936676"/>
            <a:ext cx="8063162" cy="3672408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</a:rPr>
              <a:t>Dpto. de Planes: Planificación y Presupuesto</a:t>
            </a:r>
          </a:p>
          <a:p>
            <a:pPr algn="ctr"/>
            <a:endParaRPr lang="es-ES" sz="2000" b="1" dirty="0">
              <a:solidFill>
                <a:schemeClr val="tx1"/>
              </a:solidFill>
            </a:endParaRPr>
          </a:p>
          <a:p>
            <a:pPr algn="ctr"/>
            <a:endParaRPr lang="es-ES" sz="2000" b="1" dirty="0" smtClean="0">
              <a:solidFill>
                <a:schemeClr val="tx1"/>
              </a:solidFill>
            </a:endParaRPr>
          </a:p>
          <a:p>
            <a:pPr algn="ctr"/>
            <a:endParaRPr lang="es-ES" sz="2000" b="1" dirty="0">
              <a:solidFill>
                <a:schemeClr val="tx1"/>
              </a:solidFill>
            </a:endParaRPr>
          </a:p>
          <a:p>
            <a:pPr algn="ctr"/>
            <a:endParaRPr lang="es-ES" sz="2000" b="1" dirty="0" smtClean="0">
              <a:solidFill>
                <a:schemeClr val="tx1"/>
              </a:solidFill>
            </a:endParaRPr>
          </a:p>
          <a:p>
            <a:pPr algn="ctr"/>
            <a:endParaRPr lang="es-ES" sz="2000" b="1" dirty="0">
              <a:solidFill>
                <a:schemeClr val="tx1"/>
              </a:solidFill>
            </a:endParaRPr>
          </a:p>
          <a:p>
            <a:pPr algn="ctr"/>
            <a:endParaRPr lang="es-PE" sz="2000" b="1" dirty="0" smtClean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  <a:p>
            <a:pPr algn="ctr"/>
            <a:endParaRPr lang="es-PE" sz="2000" b="1" dirty="0" smtClean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  <a:p>
            <a:pPr algn="ctr"/>
            <a:endParaRPr lang="es-PE" sz="2000" b="1" dirty="0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220072" y="3865862"/>
            <a:ext cx="2043661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Programación de Presupuesto</a:t>
            </a:r>
            <a:endParaRPr lang="es-PE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38155" y="5048284"/>
            <a:ext cx="172819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Planeamiento Estratégico</a:t>
            </a:r>
            <a:endParaRPr lang="es-PE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059832" y="5086925"/>
            <a:ext cx="172819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Presupuesto Inicial Apertura</a:t>
            </a:r>
            <a:endParaRPr lang="es-PE" dirty="0"/>
          </a:p>
        </p:txBody>
      </p:sp>
      <p:sp>
        <p:nvSpPr>
          <p:cNvPr id="16" name="15 CuadroTexto"/>
          <p:cNvSpPr txBox="1"/>
          <p:nvPr/>
        </p:nvSpPr>
        <p:spPr>
          <a:xfrm>
            <a:off x="1013517" y="5085637"/>
            <a:ext cx="172819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Plan Operativo Institucional</a:t>
            </a:r>
            <a:endParaRPr lang="es-PE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013518" y="3862789"/>
            <a:ext cx="172819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Anteproyecto Presupuesto</a:t>
            </a:r>
            <a:endParaRPr lang="es-PE" dirty="0"/>
          </a:p>
        </p:txBody>
      </p:sp>
      <p:sp>
        <p:nvSpPr>
          <p:cNvPr id="19" name="18 CuadroTexto"/>
          <p:cNvSpPr txBox="1"/>
          <p:nvPr/>
        </p:nvSpPr>
        <p:spPr>
          <a:xfrm>
            <a:off x="3059832" y="3862789"/>
            <a:ext cx="172819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Aprobación de  Presupuesto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9477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116632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000" b="1" dirty="0" smtClean="0">
                <a:latin typeface="Arial Narrow" panose="020B0606020202030204" pitchFamily="34" charset="0"/>
              </a:rPr>
              <a:t>5.- </a:t>
            </a:r>
            <a:r>
              <a:rPr lang="es-PE" sz="2000" b="1" dirty="0" smtClean="0">
                <a:latin typeface="Arial Narrow" panose="020B0606020202030204" pitchFamily="34" charset="0"/>
              </a:rPr>
              <a:t>Elaborara con detalle un diagrama de flujo transversal del Dpto. de Planes de la Escuela Conjunta de las Fuerzas Armadas - ECOFFAA</a:t>
            </a:r>
            <a:endParaRPr lang="es-PE" sz="2000" b="1" dirty="0">
              <a:latin typeface="Arial Narrow" panose="020B0606020202030204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07604" y="1025352"/>
            <a:ext cx="18722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/>
              <a:t>Dpto. Planes de la ECOFFAA</a:t>
            </a:r>
            <a:endParaRPr lang="es-PE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4211960" y="1025352"/>
            <a:ext cx="18722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/>
              <a:t>Dptos. de la ECOFFAA</a:t>
            </a:r>
            <a:endParaRPr lang="es-PE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6948264" y="1025352"/>
            <a:ext cx="18722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/>
              <a:t>Director de la ECOFFAA</a:t>
            </a:r>
            <a:endParaRPr lang="es-PE" b="1" dirty="0"/>
          </a:p>
        </p:txBody>
      </p:sp>
      <p:cxnSp>
        <p:nvCxnSpPr>
          <p:cNvPr id="10" name="9 Conector recto"/>
          <p:cNvCxnSpPr/>
          <p:nvPr/>
        </p:nvCxnSpPr>
        <p:spPr>
          <a:xfrm>
            <a:off x="3131840" y="692696"/>
            <a:ext cx="0" cy="6150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6372200" y="692696"/>
            <a:ext cx="0" cy="6150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1331640" y="2474027"/>
            <a:ext cx="151216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 smtClean="0"/>
              <a:t>Requerimiento a Dptos.</a:t>
            </a:r>
            <a:endParaRPr lang="es-PE" sz="1100" dirty="0"/>
          </a:p>
        </p:txBody>
      </p:sp>
      <p:sp>
        <p:nvSpPr>
          <p:cNvPr id="13" name="12 Documento"/>
          <p:cNvSpPr/>
          <p:nvPr/>
        </p:nvSpPr>
        <p:spPr>
          <a:xfrm>
            <a:off x="938697" y="2653881"/>
            <a:ext cx="648072" cy="72008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050" dirty="0" smtClean="0"/>
              <a:t>Memorándum a Dptos.</a:t>
            </a:r>
            <a:endParaRPr lang="es-PE" sz="1050" dirty="0"/>
          </a:p>
        </p:txBody>
      </p:sp>
      <p:sp>
        <p:nvSpPr>
          <p:cNvPr id="14" name="13 Rectángulo"/>
          <p:cNvSpPr/>
          <p:nvPr/>
        </p:nvSpPr>
        <p:spPr>
          <a:xfrm>
            <a:off x="4570226" y="2448272"/>
            <a:ext cx="122591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 smtClean="0"/>
              <a:t>Prioridades de Necesidades</a:t>
            </a:r>
            <a:endParaRPr lang="es-PE" sz="1200" dirty="0"/>
          </a:p>
        </p:txBody>
      </p:sp>
      <p:sp>
        <p:nvSpPr>
          <p:cNvPr id="15" name="14 Rombo"/>
          <p:cNvSpPr/>
          <p:nvPr/>
        </p:nvSpPr>
        <p:spPr>
          <a:xfrm>
            <a:off x="1439652" y="3194107"/>
            <a:ext cx="1260140" cy="108012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100" dirty="0" smtClean="0"/>
              <a:t>Análisis de Necesidades</a:t>
            </a:r>
            <a:endParaRPr lang="es-PE" sz="1100" dirty="0"/>
          </a:p>
        </p:txBody>
      </p:sp>
      <p:cxnSp>
        <p:nvCxnSpPr>
          <p:cNvPr id="17" name="16 Conector recto de flecha"/>
          <p:cNvCxnSpPr>
            <a:stCxn id="12" idx="3"/>
            <a:endCxn id="14" idx="1"/>
          </p:cNvCxnSpPr>
          <p:nvPr/>
        </p:nvCxnSpPr>
        <p:spPr>
          <a:xfrm>
            <a:off x="2843808" y="2762059"/>
            <a:ext cx="1726418" cy="102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14" idx="2"/>
          </p:cNvCxnSpPr>
          <p:nvPr/>
        </p:nvCxnSpPr>
        <p:spPr>
          <a:xfrm>
            <a:off x="5183181" y="3096344"/>
            <a:ext cx="0" cy="2819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4581811" y="3384376"/>
            <a:ext cx="122591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 smtClean="0"/>
              <a:t>Remisión al Dpto. de Planes</a:t>
            </a:r>
            <a:endParaRPr lang="es-PE" sz="1200" dirty="0"/>
          </a:p>
        </p:txBody>
      </p:sp>
      <p:cxnSp>
        <p:nvCxnSpPr>
          <p:cNvPr id="24" name="23 Conector recto de flecha"/>
          <p:cNvCxnSpPr>
            <a:stCxn id="22" idx="1"/>
            <a:endCxn id="15" idx="3"/>
          </p:cNvCxnSpPr>
          <p:nvPr/>
        </p:nvCxnSpPr>
        <p:spPr>
          <a:xfrm flipH="1">
            <a:off x="2699792" y="3708412"/>
            <a:ext cx="1882019" cy="257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1082713" y="3378279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/>
              <a:t>Si</a:t>
            </a:r>
            <a:endParaRPr lang="es-PE" sz="11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2668559" y="3318959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/>
              <a:t>No</a:t>
            </a:r>
            <a:endParaRPr lang="es-PE" sz="1100" dirty="0"/>
          </a:p>
        </p:txBody>
      </p:sp>
      <p:cxnSp>
        <p:nvCxnSpPr>
          <p:cNvPr id="37" name="36 Conector recto"/>
          <p:cNvCxnSpPr/>
          <p:nvPr/>
        </p:nvCxnSpPr>
        <p:spPr>
          <a:xfrm>
            <a:off x="2848579" y="3734167"/>
            <a:ext cx="0" cy="874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>
            <a:off x="2848579" y="4608512"/>
            <a:ext cx="17234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1331640" y="3734167"/>
            <a:ext cx="0" cy="1188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Rectángulo"/>
          <p:cNvSpPr/>
          <p:nvPr/>
        </p:nvSpPr>
        <p:spPr>
          <a:xfrm>
            <a:off x="754689" y="4653136"/>
            <a:ext cx="122591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 smtClean="0"/>
              <a:t>Remisión al Dpto. de Planes</a:t>
            </a:r>
            <a:endParaRPr lang="es-PE" sz="1200" dirty="0"/>
          </a:p>
        </p:txBody>
      </p:sp>
      <p:sp>
        <p:nvSpPr>
          <p:cNvPr id="44" name="43 Rectángulo"/>
          <p:cNvSpPr/>
          <p:nvPr/>
        </p:nvSpPr>
        <p:spPr>
          <a:xfrm>
            <a:off x="4581811" y="4284476"/>
            <a:ext cx="122591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 smtClean="0"/>
              <a:t>Devolución y Rehacer su presupuesto</a:t>
            </a:r>
            <a:endParaRPr lang="es-PE" sz="1200" dirty="0"/>
          </a:p>
        </p:txBody>
      </p:sp>
      <p:cxnSp>
        <p:nvCxnSpPr>
          <p:cNvPr id="45" name="44 Conector recto de flecha"/>
          <p:cNvCxnSpPr/>
          <p:nvPr/>
        </p:nvCxnSpPr>
        <p:spPr>
          <a:xfrm>
            <a:off x="1331640" y="5301208"/>
            <a:ext cx="0" cy="4783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Rectángulo"/>
          <p:cNvSpPr/>
          <p:nvPr/>
        </p:nvSpPr>
        <p:spPr>
          <a:xfrm>
            <a:off x="754689" y="5779509"/>
            <a:ext cx="122591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 smtClean="0"/>
              <a:t>Consolidación y tramitación para la firma</a:t>
            </a:r>
            <a:endParaRPr lang="es-PE" sz="1200" dirty="0"/>
          </a:p>
        </p:txBody>
      </p:sp>
      <p:cxnSp>
        <p:nvCxnSpPr>
          <p:cNvPr id="48" name="47 Conector recto de flecha"/>
          <p:cNvCxnSpPr>
            <a:endCxn id="51" idx="1"/>
          </p:cNvCxnSpPr>
          <p:nvPr/>
        </p:nvCxnSpPr>
        <p:spPr>
          <a:xfrm>
            <a:off x="1615214" y="6085066"/>
            <a:ext cx="5045018" cy="44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Rectángulo"/>
          <p:cNvSpPr/>
          <p:nvPr/>
        </p:nvSpPr>
        <p:spPr>
          <a:xfrm>
            <a:off x="6660232" y="5805264"/>
            <a:ext cx="122591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 smtClean="0"/>
              <a:t>Firma del Director</a:t>
            </a:r>
            <a:endParaRPr lang="es-PE" sz="1200" dirty="0"/>
          </a:p>
        </p:txBody>
      </p:sp>
      <p:cxnSp>
        <p:nvCxnSpPr>
          <p:cNvPr id="53" name="52 Conector recto de flecha"/>
          <p:cNvCxnSpPr>
            <a:stCxn id="51" idx="3"/>
            <a:endCxn id="55" idx="1"/>
          </p:cNvCxnSpPr>
          <p:nvPr/>
        </p:nvCxnSpPr>
        <p:spPr>
          <a:xfrm flipV="1">
            <a:off x="7886142" y="6106174"/>
            <a:ext cx="286258" cy="23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Rectángulo redondeado"/>
          <p:cNvSpPr/>
          <p:nvPr/>
        </p:nvSpPr>
        <p:spPr>
          <a:xfrm>
            <a:off x="8172400" y="5831019"/>
            <a:ext cx="648072" cy="550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 smtClean="0"/>
              <a:t>FIN</a:t>
            </a:r>
            <a:endParaRPr lang="es-PE" sz="1200" dirty="0"/>
          </a:p>
        </p:txBody>
      </p:sp>
      <p:cxnSp>
        <p:nvCxnSpPr>
          <p:cNvPr id="30" name="29 Conector recto"/>
          <p:cNvCxnSpPr>
            <a:stCxn id="15" idx="1"/>
          </p:cNvCxnSpPr>
          <p:nvPr/>
        </p:nvCxnSpPr>
        <p:spPr>
          <a:xfrm flipH="1">
            <a:off x="1331640" y="3734167"/>
            <a:ext cx="1080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>
            <a:endCxn id="15" idx="0"/>
          </p:cNvCxnSpPr>
          <p:nvPr/>
        </p:nvCxnSpPr>
        <p:spPr>
          <a:xfrm flipH="1">
            <a:off x="2069722" y="2933437"/>
            <a:ext cx="8434" cy="2606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Rectángulo redondeado"/>
          <p:cNvSpPr/>
          <p:nvPr/>
        </p:nvSpPr>
        <p:spPr>
          <a:xfrm>
            <a:off x="1763688" y="1726563"/>
            <a:ext cx="648072" cy="5503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 smtClean="0"/>
              <a:t>INICIO</a:t>
            </a:r>
            <a:endParaRPr lang="es-PE" sz="1200" dirty="0"/>
          </a:p>
        </p:txBody>
      </p:sp>
      <p:cxnSp>
        <p:nvCxnSpPr>
          <p:cNvPr id="50" name="49 Conector recto de flecha"/>
          <p:cNvCxnSpPr>
            <a:stCxn id="49" idx="2"/>
            <a:endCxn id="12" idx="0"/>
          </p:cNvCxnSpPr>
          <p:nvPr/>
        </p:nvCxnSpPr>
        <p:spPr>
          <a:xfrm>
            <a:off x="2087724" y="2276872"/>
            <a:ext cx="0" cy="197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48570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000" b="1" dirty="0" smtClean="0">
                <a:latin typeface="Arial Narrow" panose="020B0606020202030204" pitchFamily="34" charset="0"/>
              </a:rPr>
              <a:t>6.- </a:t>
            </a:r>
            <a:r>
              <a:rPr lang="es-PE" sz="2000" b="1" dirty="0" smtClean="0">
                <a:latin typeface="Arial Narrow" panose="020B0606020202030204" pitchFamily="34" charset="0"/>
              </a:rPr>
              <a:t>Preparar la ficha del proceso que ha sido identificado, seleccionado y descrito</a:t>
            </a:r>
            <a:endParaRPr lang="es-PE" sz="20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23086"/>
              </p:ext>
            </p:extLst>
          </p:nvPr>
        </p:nvGraphicFramePr>
        <p:xfrm>
          <a:off x="539552" y="762972"/>
          <a:ext cx="8352928" cy="583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3384376"/>
              </a:tblGrid>
              <a:tr h="370840">
                <a:tc>
                  <a:txBody>
                    <a:bodyPr/>
                    <a:lstStyle/>
                    <a:p>
                      <a:r>
                        <a:rPr lang="es-PE" sz="1200" b="1" dirty="0" smtClean="0">
                          <a:solidFill>
                            <a:schemeClr val="tx1"/>
                          </a:solidFill>
                        </a:rPr>
                        <a:t>Nombre</a:t>
                      </a:r>
                      <a:r>
                        <a:rPr lang="es-PE" sz="1200" b="1" baseline="0" dirty="0" smtClean="0">
                          <a:solidFill>
                            <a:schemeClr val="tx1"/>
                          </a:solidFill>
                        </a:rPr>
                        <a:t> del Proceso: </a:t>
                      </a:r>
                    </a:p>
                    <a:p>
                      <a:r>
                        <a:rPr lang="es-PE" sz="1200" b="0" baseline="0" dirty="0" smtClean="0">
                          <a:solidFill>
                            <a:schemeClr val="tx1"/>
                          </a:solidFill>
                        </a:rPr>
                        <a:t>Planificación y Presupuesto</a:t>
                      </a:r>
                      <a:endParaRPr lang="es-PE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PE" sz="1200" b="1" dirty="0" smtClean="0">
                          <a:solidFill>
                            <a:schemeClr val="tx1"/>
                          </a:solidFill>
                        </a:rPr>
                        <a:t>Propietario: </a:t>
                      </a:r>
                      <a:r>
                        <a:rPr lang="es-PE" sz="1200" b="0" dirty="0" smtClean="0">
                          <a:solidFill>
                            <a:schemeClr val="tx1"/>
                          </a:solidFill>
                        </a:rPr>
                        <a:t>Director la</a:t>
                      </a:r>
                      <a:r>
                        <a:rPr lang="es-PE" sz="1200" b="0" baseline="0" dirty="0" smtClean="0">
                          <a:solidFill>
                            <a:schemeClr val="tx1"/>
                          </a:solidFill>
                        </a:rPr>
                        <a:t> ECOFFAA y el </a:t>
                      </a:r>
                      <a:r>
                        <a:rPr lang="es-PE" sz="1200" b="0" dirty="0" smtClean="0">
                          <a:solidFill>
                            <a:schemeClr val="tx1"/>
                          </a:solidFill>
                        </a:rPr>
                        <a:t>Jefe</a:t>
                      </a:r>
                      <a:r>
                        <a:rPr lang="es-PE" sz="1200" b="0" baseline="0" dirty="0" smtClean="0">
                          <a:solidFill>
                            <a:schemeClr val="tx1"/>
                          </a:solidFill>
                        </a:rPr>
                        <a:t> del Dpto. de Planes de la ECOFFAA</a:t>
                      </a:r>
                      <a:endParaRPr lang="es-P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PE" sz="1200" b="1" dirty="0" smtClean="0">
                          <a:solidFill>
                            <a:schemeClr val="tx1"/>
                          </a:solidFill>
                        </a:rPr>
                        <a:t>Objetivo: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s-P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Evaluar periódicamente la ejecución de los planes, programas y presupuesto de la Escuela, así como el cumplimiento de las metas y actividades correspondientes.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P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Organizar, conducir y supervisar la formulación de los planes, programas y presupuesto de la Escuela. </a:t>
                      </a:r>
                    </a:p>
                    <a:p>
                      <a:pPr marL="285750" lvl="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P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Supervisar la formulación del Proyecto del Programa Anual de Educación (PAE) de la Escuela.</a:t>
                      </a:r>
                    </a:p>
                    <a:p>
                      <a:pPr marL="285750" lvl="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P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Proponer al Director el anteproyecto de Plan Anual de Contrataciones (PAC) requerido por la Escuela.</a:t>
                      </a:r>
                    </a:p>
                    <a:p>
                      <a:pPr marL="285750" lvl="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P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Supervisar, monitorear y realimentar la ejecución de los planes, programas, presupuesto y metas, así como evaluar la eficiencia y eficacia del Sistema de Evaluación Pedagógica y del Sistema de Gestión de la Calidad Educativa para la autoevaluación, acreditación y certificación de la calidad educativa.</a:t>
                      </a:r>
                    </a:p>
                    <a:p>
                      <a:pPr marL="285750" lvl="0" indent="-285750" algn="just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s-P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Supervisar y controlar el avance del Plan Estratégico de la Escuela, coordinar y monitorear su ejecución.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endParaRPr lang="es-PE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PE" sz="1200" b="1" dirty="0" smtClean="0">
                          <a:solidFill>
                            <a:schemeClr val="tx1"/>
                          </a:solidFill>
                        </a:rPr>
                        <a:t>Recursos: </a:t>
                      </a:r>
                      <a:r>
                        <a:rPr lang="es-PE" sz="12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s-PE" sz="1200" b="0" baseline="0" dirty="0" smtClean="0">
                          <a:solidFill>
                            <a:schemeClr val="tx1"/>
                          </a:solidFill>
                        </a:rPr>
                        <a:t> se han determinado</a:t>
                      </a:r>
                      <a:endParaRPr lang="es-P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eaLnBrk="0" hangingPunct="0">
                        <a:buFont typeface="Arial" panose="020B0604020202020204" pitchFamily="34" charset="0"/>
                        <a:buNone/>
                      </a:pPr>
                      <a:r>
                        <a:rPr lang="es-PE" sz="1200" b="1" dirty="0" smtClean="0">
                          <a:solidFill>
                            <a:schemeClr val="tx1"/>
                          </a:solidFill>
                        </a:rPr>
                        <a:t>Variables de Control: </a:t>
                      </a:r>
                    </a:p>
                    <a:p>
                      <a:pPr marL="180975" indent="-180975" algn="just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s-PE" sz="1200" b="0" dirty="0" smtClean="0">
                          <a:solidFill>
                            <a:schemeClr val="tx1"/>
                          </a:solidFill>
                        </a:rPr>
                        <a:t>Planificación e Información con suficiente antelación para el presupuesto en año antes.</a:t>
                      </a:r>
                    </a:p>
                    <a:p>
                      <a:pPr marL="180975" indent="-180975" algn="just" defTabSz="914400" rtl="0" eaLnBrk="0" latin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es-ES" altLang="es-P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Propuesta de Revisión de Presupuesto.</a:t>
                      </a:r>
                      <a:endParaRPr lang="es-PE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P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PE" sz="1200" b="1" dirty="0" smtClean="0">
                          <a:solidFill>
                            <a:schemeClr val="tx1"/>
                          </a:solidFill>
                        </a:rPr>
                        <a:t>Indicadores: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PE" sz="1200" b="0" dirty="0" smtClean="0">
                          <a:solidFill>
                            <a:schemeClr val="tx1"/>
                          </a:solidFill>
                        </a:rPr>
                        <a:t>Numero</a:t>
                      </a:r>
                      <a:r>
                        <a:rPr lang="es-PE" sz="1200" b="0" baseline="0" dirty="0" smtClean="0">
                          <a:solidFill>
                            <a:schemeClr val="tx1"/>
                          </a:solidFill>
                        </a:rPr>
                        <a:t> de logros de Objetivos.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PE" sz="1200" b="0" baseline="0" dirty="0" smtClean="0">
                          <a:solidFill>
                            <a:schemeClr val="tx1"/>
                          </a:solidFill>
                        </a:rPr>
                        <a:t>Porcentaje de la Ejecución de Presupuesto.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PE" sz="1200" b="0" baseline="0" dirty="0" smtClean="0">
                          <a:solidFill>
                            <a:schemeClr val="tx1"/>
                          </a:solidFill>
                        </a:rPr>
                        <a:t>Numero de Ejecución de Planes y Programas.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PE" sz="1200" b="0" baseline="0" dirty="0" smtClean="0">
                          <a:solidFill>
                            <a:schemeClr val="tx1"/>
                          </a:solidFill>
                        </a:rPr>
                        <a:t>Porcentaje de Metas.</a:t>
                      </a:r>
                      <a:endParaRPr lang="es-PE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PE" sz="1200" b="1" dirty="0" smtClean="0">
                          <a:solidFill>
                            <a:schemeClr val="tx1"/>
                          </a:solidFill>
                        </a:rPr>
                        <a:t>Alcance:</a:t>
                      </a:r>
                      <a:endParaRPr lang="es-PE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200" b="1" dirty="0" smtClean="0">
                          <a:solidFill>
                            <a:schemeClr val="tx1"/>
                          </a:solidFill>
                        </a:rPr>
                        <a:t>Entradas: </a:t>
                      </a:r>
                    </a:p>
                    <a:p>
                      <a:pPr algn="just"/>
                      <a:r>
                        <a:rPr lang="es-PE" sz="1200" b="0" dirty="0" smtClean="0">
                          <a:solidFill>
                            <a:schemeClr val="tx1"/>
                          </a:solidFill>
                        </a:rPr>
                        <a:t>Solicitud de Oficiales</a:t>
                      </a:r>
                      <a:r>
                        <a:rPr lang="es-PE" sz="1200" b="0" baseline="0" dirty="0" smtClean="0">
                          <a:solidFill>
                            <a:schemeClr val="tx1"/>
                          </a:solidFill>
                        </a:rPr>
                        <a:t> Alumnos</a:t>
                      </a:r>
                      <a:endParaRPr lang="es-P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200" b="1" dirty="0" smtClean="0">
                          <a:solidFill>
                            <a:schemeClr val="tx1"/>
                          </a:solidFill>
                        </a:rPr>
                        <a:t>Proveedores:</a:t>
                      </a:r>
                    </a:p>
                    <a:p>
                      <a:r>
                        <a:rPr lang="es-PE" sz="1200" b="0" dirty="0" smtClean="0">
                          <a:solidFill>
                            <a:schemeClr val="tx1"/>
                          </a:solidFill>
                        </a:rPr>
                        <a:t>Oficiales alumnos</a:t>
                      </a:r>
                    </a:p>
                    <a:p>
                      <a:r>
                        <a:rPr lang="es-PE" sz="1200" b="0" dirty="0" smtClean="0">
                          <a:solidFill>
                            <a:schemeClr val="tx1"/>
                          </a:solidFill>
                        </a:rPr>
                        <a:t>Docentes facilitadores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P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200" b="1" dirty="0" smtClean="0">
                          <a:solidFill>
                            <a:schemeClr val="tx1"/>
                          </a:solidFill>
                        </a:rPr>
                        <a:t>Salidas:</a:t>
                      </a:r>
                    </a:p>
                    <a:p>
                      <a:pPr algn="just"/>
                      <a:r>
                        <a:rPr lang="es-PE" sz="1200" b="0" dirty="0" smtClean="0">
                          <a:solidFill>
                            <a:schemeClr val="tx1"/>
                          </a:solidFill>
                        </a:rPr>
                        <a:t>Oficiales Alumnos Graduados</a:t>
                      </a:r>
                      <a:endParaRPr lang="es-P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PE" sz="1200" b="1" dirty="0" smtClean="0">
                          <a:solidFill>
                            <a:schemeClr val="tx1"/>
                          </a:solidFill>
                        </a:rPr>
                        <a:t>Clientes: </a:t>
                      </a:r>
                      <a:r>
                        <a:rPr lang="es-PE" sz="1200" b="0" dirty="0" smtClean="0">
                          <a:solidFill>
                            <a:schemeClr val="tx1"/>
                          </a:solidFill>
                        </a:rPr>
                        <a:t>Oficiales Alumnos</a:t>
                      </a:r>
                      <a:endParaRPr lang="es-P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es-PE" sz="1200" b="1" dirty="0" smtClean="0">
                          <a:solidFill>
                            <a:schemeClr val="tx1"/>
                          </a:solidFill>
                        </a:rPr>
                        <a:t>Registros: </a:t>
                      </a:r>
                      <a:r>
                        <a:rPr lang="es-PE" sz="1200" b="0" dirty="0" smtClean="0">
                          <a:solidFill>
                            <a:schemeClr val="tx1"/>
                          </a:solidFill>
                        </a:rPr>
                        <a:t>Expedientes de presupuesto</a:t>
                      </a:r>
                      <a:endParaRPr lang="es-PE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51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504" y="148570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2000" b="1" dirty="0" smtClean="0">
                <a:latin typeface="Arial Narrow" panose="020B0606020202030204" pitchFamily="34" charset="0"/>
              </a:rPr>
              <a:t>7.- </a:t>
            </a:r>
            <a:r>
              <a:rPr lang="es-PE" sz="2000" b="1" dirty="0" smtClean="0">
                <a:latin typeface="Arial Narrow" panose="020B0606020202030204" pitchFamily="34" charset="0"/>
              </a:rPr>
              <a:t>Preparar el </a:t>
            </a:r>
            <a:r>
              <a:rPr lang="es-PE" sz="2000" b="1" dirty="0" err="1" smtClean="0">
                <a:latin typeface="Arial Narrow" panose="020B0606020202030204" pitchFamily="34" charset="0"/>
              </a:rPr>
              <a:t>Layout</a:t>
            </a:r>
            <a:r>
              <a:rPr lang="es-PE" sz="2000" b="1" dirty="0" smtClean="0">
                <a:latin typeface="Arial Narrow" panose="020B0606020202030204" pitchFamily="34" charset="0"/>
              </a:rPr>
              <a:t> del proceso, describiendo con detalle sus puntos críticos y de control</a:t>
            </a:r>
            <a:endParaRPr lang="es-PE" sz="2000" b="1" dirty="0">
              <a:latin typeface="Arial Narrow" panose="020B0606020202030204" pitchFamily="34" charset="0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7728" y="836712"/>
            <a:ext cx="8998768" cy="360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600" b="1" dirty="0" smtClean="0">
                <a:solidFill>
                  <a:srgbClr val="FF0000"/>
                </a:solidFill>
                <a:latin typeface="Arial Narrow" pitchFamily="34" charset="0"/>
              </a:rPr>
              <a:t>LAYOUT DEL DPTO. DE PLANES DE LA ECOFFAA</a:t>
            </a:r>
            <a:endParaRPr lang="es-ES" sz="16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-36512" y="125946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ENTRADA</a:t>
            </a:r>
            <a:endParaRPr lang="es-ES" sz="1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07504" y="1700808"/>
            <a:ext cx="136815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1400" dirty="0" smtClean="0"/>
          </a:p>
          <a:p>
            <a:pPr algn="ctr"/>
            <a:endParaRPr lang="es-ES" sz="1400" dirty="0"/>
          </a:p>
          <a:p>
            <a:pPr algn="ctr"/>
            <a:endParaRPr lang="es-ES" sz="1400" dirty="0" smtClean="0"/>
          </a:p>
          <a:p>
            <a:pPr algn="ctr"/>
            <a:endParaRPr lang="es-ES" sz="1400" dirty="0" smtClean="0"/>
          </a:p>
          <a:p>
            <a:pPr algn="ctr"/>
            <a:endParaRPr lang="es-ES" sz="1400" dirty="0"/>
          </a:p>
          <a:p>
            <a:pPr algn="ctr"/>
            <a:r>
              <a:rPr lang="es-ES" sz="1400" b="1" dirty="0" smtClean="0"/>
              <a:t>Recursos</a:t>
            </a:r>
          </a:p>
          <a:p>
            <a:pPr algn="ctr"/>
            <a:endParaRPr lang="es-ES" sz="1400" b="1" dirty="0"/>
          </a:p>
          <a:p>
            <a:pPr algn="ctr"/>
            <a:r>
              <a:rPr lang="es-ES" sz="1400" b="1" dirty="0" smtClean="0"/>
              <a:t>Información</a:t>
            </a:r>
          </a:p>
          <a:p>
            <a:pPr algn="ctr"/>
            <a:endParaRPr lang="es-ES" sz="1400" b="1" dirty="0"/>
          </a:p>
          <a:p>
            <a:pPr algn="ctr"/>
            <a:r>
              <a:rPr lang="es-ES" sz="1400" b="1" dirty="0" smtClean="0"/>
              <a:t>Gestión</a:t>
            </a:r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</p:txBody>
      </p:sp>
      <p:sp>
        <p:nvSpPr>
          <p:cNvPr id="7" name="6 Flecha derecha"/>
          <p:cNvSpPr/>
          <p:nvPr/>
        </p:nvSpPr>
        <p:spPr>
          <a:xfrm>
            <a:off x="1547664" y="2996952"/>
            <a:ext cx="50405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8" name="7 CuadroTexto"/>
          <p:cNvSpPr txBox="1"/>
          <p:nvPr/>
        </p:nvSpPr>
        <p:spPr>
          <a:xfrm>
            <a:off x="7524328" y="125946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SALIDA</a:t>
            </a:r>
            <a:endParaRPr lang="es-ES" sz="14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7884368" y="1700808"/>
            <a:ext cx="1008112" cy="372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" sz="1400" dirty="0" smtClean="0"/>
          </a:p>
          <a:p>
            <a:pPr algn="ctr"/>
            <a:endParaRPr lang="es-ES" sz="1400" dirty="0"/>
          </a:p>
          <a:p>
            <a:pPr algn="ctr"/>
            <a:r>
              <a:rPr lang="es-ES" sz="2000" b="1" dirty="0" smtClean="0"/>
              <a:t>U</a:t>
            </a:r>
          </a:p>
          <a:p>
            <a:pPr algn="ctr"/>
            <a:r>
              <a:rPr lang="es-ES" sz="2000" b="1" dirty="0" smtClean="0"/>
              <a:t>S</a:t>
            </a:r>
          </a:p>
          <a:p>
            <a:pPr algn="ctr"/>
            <a:r>
              <a:rPr lang="es-ES" sz="2000" b="1" dirty="0"/>
              <a:t>U</a:t>
            </a:r>
            <a:endParaRPr lang="es-ES" sz="2000" b="1" dirty="0" smtClean="0"/>
          </a:p>
          <a:p>
            <a:pPr algn="ctr"/>
            <a:r>
              <a:rPr lang="es-ES" sz="2000" b="1" dirty="0" smtClean="0"/>
              <a:t>A</a:t>
            </a:r>
          </a:p>
          <a:p>
            <a:pPr algn="ctr"/>
            <a:r>
              <a:rPr lang="es-ES" sz="2000" b="1" dirty="0" smtClean="0"/>
              <a:t>R</a:t>
            </a:r>
          </a:p>
          <a:p>
            <a:pPr algn="ctr"/>
            <a:r>
              <a:rPr lang="es-ES" sz="2000" b="1" dirty="0" smtClean="0"/>
              <a:t>I</a:t>
            </a:r>
          </a:p>
          <a:p>
            <a:pPr algn="ctr"/>
            <a:r>
              <a:rPr lang="es-ES" sz="2000" b="1" dirty="0" smtClean="0"/>
              <a:t>O</a:t>
            </a:r>
          </a:p>
          <a:p>
            <a:pPr algn="ctr"/>
            <a:r>
              <a:rPr lang="es-ES" sz="2000" b="1" dirty="0" smtClean="0"/>
              <a:t>S</a:t>
            </a:r>
            <a:endParaRPr lang="es-ES" sz="1400" dirty="0"/>
          </a:p>
          <a:p>
            <a:endParaRPr lang="es-ES" sz="1400" dirty="0" smtClean="0"/>
          </a:p>
          <a:p>
            <a:endParaRPr lang="es-ES" sz="1400" dirty="0" smtClean="0"/>
          </a:p>
          <a:p>
            <a:endParaRPr lang="es-ES" sz="1400" dirty="0"/>
          </a:p>
        </p:txBody>
      </p:sp>
      <p:sp>
        <p:nvSpPr>
          <p:cNvPr id="10" name="9 Flecha derecha"/>
          <p:cNvSpPr/>
          <p:nvPr/>
        </p:nvSpPr>
        <p:spPr>
          <a:xfrm>
            <a:off x="7380312" y="3284984"/>
            <a:ext cx="50405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11" name="10 CuadroTexto"/>
          <p:cNvSpPr txBox="1"/>
          <p:nvPr/>
        </p:nvSpPr>
        <p:spPr>
          <a:xfrm>
            <a:off x="2123729" y="1772816"/>
            <a:ext cx="5184575" cy="397031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267744" y="1772816"/>
            <a:ext cx="4896544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  <a:p>
            <a:endParaRPr lang="es-ES" sz="1400" dirty="0" smtClean="0"/>
          </a:p>
          <a:p>
            <a:endParaRPr lang="es-ES" sz="14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627784" y="2564904"/>
            <a:ext cx="4248472" cy="400110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Arial Narrow" pitchFamily="34" charset="0"/>
              </a:rPr>
              <a:t>Procesos de Presupuesto</a:t>
            </a:r>
            <a:endParaRPr lang="es-ES" sz="2000" b="1" dirty="0">
              <a:latin typeface="Arial Narrow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627784" y="3995772"/>
            <a:ext cx="4248472" cy="400110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Arial Narrow" pitchFamily="34" charset="0"/>
              </a:rPr>
              <a:t>Procesos de Planeamiento</a:t>
            </a:r>
            <a:endParaRPr lang="es-ES" sz="2000" b="1" dirty="0">
              <a:latin typeface="Arial Narrow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591780" y="5373216"/>
            <a:ext cx="4248472" cy="400110"/>
          </a:xfrm>
          <a:prstGeom prst="rect">
            <a:avLst/>
          </a:prstGeom>
          <a:noFill/>
          <a:ln cap="rnd">
            <a:solidFill>
              <a:schemeClr val="tx1"/>
            </a:solidFill>
            <a:beve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Arial Narrow" pitchFamily="34" charset="0"/>
              </a:rPr>
              <a:t>Procesos de Racionalización</a:t>
            </a:r>
            <a:endParaRPr lang="es-ES" sz="2000" b="1" dirty="0">
              <a:latin typeface="Arial Narrow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051720" y="1268760"/>
            <a:ext cx="1368151" cy="30777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Seguimiento</a:t>
            </a:r>
            <a:endParaRPr lang="es-ES" sz="1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923928" y="1268760"/>
            <a:ext cx="1368151" cy="30777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Control</a:t>
            </a:r>
            <a:endParaRPr lang="es-ES" sz="14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796137" y="1272610"/>
            <a:ext cx="1368151" cy="30777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Evaluación</a:t>
            </a:r>
            <a:endParaRPr lang="es-ES" sz="1400" dirty="0"/>
          </a:p>
        </p:txBody>
      </p:sp>
      <p:sp>
        <p:nvSpPr>
          <p:cNvPr id="19" name="18 Flecha izquierda"/>
          <p:cNvSpPr/>
          <p:nvPr/>
        </p:nvSpPr>
        <p:spPr>
          <a:xfrm>
            <a:off x="1656792" y="6135952"/>
            <a:ext cx="5760640" cy="6680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Innovación y Calidad Educativa</a:t>
            </a:r>
            <a:endParaRPr lang="es-ES" sz="1400" dirty="0"/>
          </a:p>
        </p:txBody>
      </p:sp>
      <p:cxnSp>
        <p:nvCxnSpPr>
          <p:cNvPr id="20" name="19 Conector recto de flecha"/>
          <p:cNvCxnSpPr>
            <a:stCxn id="16" idx="3"/>
            <a:endCxn id="17" idx="1"/>
          </p:cNvCxnSpPr>
          <p:nvPr/>
        </p:nvCxnSpPr>
        <p:spPr>
          <a:xfrm>
            <a:off x="3419871" y="1422649"/>
            <a:ext cx="5040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5292080" y="1456822"/>
            <a:ext cx="5040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Flecha abajo"/>
          <p:cNvSpPr/>
          <p:nvPr/>
        </p:nvSpPr>
        <p:spPr>
          <a:xfrm>
            <a:off x="4427984" y="2060848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23" name="22 Flecha abajo"/>
          <p:cNvSpPr/>
          <p:nvPr/>
        </p:nvSpPr>
        <p:spPr>
          <a:xfrm>
            <a:off x="4427985" y="3356992"/>
            <a:ext cx="576064" cy="6387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24" name="23 Flecha arriba"/>
          <p:cNvSpPr/>
          <p:nvPr/>
        </p:nvSpPr>
        <p:spPr>
          <a:xfrm>
            <a:off x="4373978" y="4581128"/>
            <a:ext cx="684076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pic>
        <p:nvPicPr>
          <p:cNvPr id="25" name="Picture 2" descr="http://scielo.sld.cu/img/revistas/aci/v14n5/f01115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940356"/>
            <a:ext cx="1944216" cy="187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32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1835696" y="1244160"/>
            <a:ext cx="5702424" cy="4176464"/>
          </a:xfrm>
          <a:prstGeom prst="ellipse">
            <a:avLst/>
          </a:prstGeom>
          <a:noFill/>
          <a:ln w="38100" algn="ctr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>
              <a:latin typeface="Calibri" pitchFamily="34" charset="0"/>
            </a:endParaRPr>
          </a:p>
        </p:txBody>
      </p:sp>
      <p:pic>
        <p:nvPicPr>
          <p:cNvPr id="5" name="Picture 2" descr="X:\Galleria Fotos-Videos\2013\01-22 Oficiales para portada de revista\IMG_91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348880"/>
            <a:ext cx="1583274" cy="180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56 Conector recto de flecha"/>
          <p:cNvCxnSpPr>
            <a:endCxn id="5" idx="0"/>
          </p:cNvCxnSpPr>
          <p:nvPr/>
        </p:nvCxnSpPr>
        <p:spPr>
          <a:xfrm>
            <a:off x="4565154" y="2060848"/>
            <a:ext cx="6395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795712" y="1409503"/>
            <a:ext cx="1552575" cy="628650"/>
          </a:xfrm>
          <a:prstGeom prst="rect">
            <a:avLst/>
          </a:prstGeom>
          <a:solidFill>
            <a:srgbClr val="C6D9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Responsabilidad de la Dirección: Planeación y Coordinación</a:t>
            </a:r>
            <a:endParaRPr kumimoji="0" lang="es-PE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051720" y="2780928"/>
            <a:ext cx="1276350" cy="504825"/>
          </a:xfrm>
          <a:prstGeom prst="rect">
            <a:avLst/>
          </a:prstGeom>
          <a:solidFill>
            <a:srgbClr val="C6D9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PROCESO</a:t>
            </a: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631160" y="2740304"/>
            <a:ext cx="1219200" cy="504825"/>
          </a:xfrm>
          <a:prstGeom prst="rect">
            <a:avLst/>
          </a:prstGeom>
          <a:solidFill>
            <a:srgbClr val="C6D9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PROCESO</a:t>
            </a: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28"/>
          <p:cNvSpPr>
            <a:spLocks noChangeArrowheads="1"/>
          </p:cNvSpPr>
          <p:nvPr/>
        </p:nvSpPr>
        <p:spPr bwMode="auto">
          <a:xfrm rot="2680847">
            <a:off x="5380074" y="1904306"/>
            <a:ext cx="953532" cy="777983"/>
          </a:xfrm>
          <a:custGeom>
            <a:avLst/>
            <a:gdLst>
              <a:gd name="T0" fmla="*/ 394 w 21600"/>
              <a:gd name="T1" fmla="*/ 1 h 21600"/>
              <a:gd name="T2" fmla="*/ 150 w 21600"/>
              <a:gd name="T3" fmla="*/ 147 h 21600"/>
              <a:gd name="T4" fmla="*/ 371 w 21600"/>
              <a:gd name="T5" fmla="*/ 145 h 21600"/>
              <a:gd name="T6" fmla="*/ 788 w 21600"/>
              <a:gd name="T7" fmla="*/ 132 h 21600"/>
              <a:gd name="T8" fmla="*/ 653 w 21600"/>
              <a:gd name="T9" fmla="*/ 292 h 21600"/>
              <a:gd name="T10" fmla="*/ 387 w 21600"/>
              <a:gd name="T11" fmla="*/ 21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50 w 21600"/>
              <a:gd name="T19" fmla="*/ 3150 h 21600"/>
              <a:gd name="T20" fmla="*/ 18450 w 21600"/>
              <a:gd name="T21" fmla="*/ 1845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187" y="9695"/>
                </a:moveTo>
                <a:cubicBezTo>
                  <a:pt x="13709" y="8229"/>
                  <a:pt x="12342" y="7237"/>
                  <a:pt x="10800" y="7237"/>
                </a:cubicBezTo>
                <a:cubicBezTo>
                  <a:pt x="9502" y="7236"/>
                  <a:pt x="8308" y="7941"/>
                  <a:pt x="7681" y="9077"/>
                </a:cubicBezTo>
                <a:lnTo>
                  <a:pt x="1346" y="5577"/>
                </a:lnTo>
                <a:cubicBezTo>
                  <a:pt x="3247" y="2136"/>
                  <a:pt x="6868" y="-1"/>
                  <a:pt x="10800" y="0"/>
                </a:cubicBezTo>
                <a:cubicBezTo>
                  <a:pt x="15474" y="0"/>
                  <a:pt x="19618" y="3007"/>
                  <a:pt x="21067" y="7451"/>
                </a:cubicBezTo>
                <a:lnTo>
                  <a:pt x="23634" y="6613"/>
                </a:lnTo>
                <a:lnTo>
                  <a:pt x="19587" y="14581"/>
                </a:lnTo>
                <a:lnTo>
                  <a:pt x="11620" y="10532"/>
                </a:lnTo>
                <a:lnTo>
                  <a:pt x="14187" y="9695"/>
                </a:lnTo>
                <a:close/>
              </a:path>
            </a:pathLst>
          </a:custGeom>
          <a:solidFill>
            <a:srgbClr val="CC66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/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/>
          </a:p>
        </p:txBody>
      </p:sp>
      <p:sp>
        <p:nvSpPr>
          <p:cNvPr id="11" name="AutoShape 24"/>
          <p:cNvSpPr>
            <a:spLocks noChangeArrowheads="1"/>
          </p:cNvSpPr>
          <p:nvPr/>
        </p:nvSpPr>
        <p:spPr bwMode="auto">
          <a:xfrm>
            <a:off x="6012160" y="3377264"/>
            <a:ext cx="457200" cy="48346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66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>
              <a:latin typeface="Calibri" pitchFamily="34" charset="0"/>
            </a:endParaRPr>
          </a:p>
        </p:txBody>
      </p:sp>
      <p:sp>
        <p:nvSpPr>
          <p:cNvPr id="12" name="AutoShape 24"/>
          <p:cNvSpPr>
            <a:spLocks noChangeArrowheads="1"/>
          </p:cNvSpPr>
          <p:nvPr/>
        </p:nvSpPr>
        <p:spPr bwMode="auto">
          <a:xfrm rot="10800000">
            <a:off x="2483769" y="3377579"/>
            <a:ext cx="457200" cy="48346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66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>
              <a:latin typeface="Calibri" pitchFamily="34" charset="0"/>
            </a:endParaRPr>
          </a:p>
        </p:txBody>
      </p:sp>
      <p:sp>
        <p:nvSpPr>
          <p:cNvPr id="13" name="AutoShape 29"/>
          <p:cNvSpPr>
            <a:spLocks noChangeArrowheads="1"/>
          </p:cNvSpPr>
          <p:nvPr/>
        </p:nvSpPr>
        <p:spPr bwMode="auto">
          <a:xfrm rot="18169774">
            <a:off x="2487799" y="1979616"/>
            <a:ext cx="1208670" cy="685800"/>
          </a:xfrm>
          <a:custGeom>
            <a:avLst/>
            <a:gdLst>
              <a:gd name="T0" fmla="*/ 394 w 21600"/>
              <a:gd name="T1" fmla="*/ 1 h 21600"/>
              <a:gd name="T2" fmla="*/ 150 w 21600"/>
              <a:gd name="T3" fmla="*/ 147 h 21600"/>
              <a:gd name="T4" fmla="*/ 371 w 21600"/>
              <a:gd name="T5" fmla="*/ 145 h 21600"/>
              <a:gd name="T6" fmla="*/ 788 w 21600"/>
              <a:gd name="T7" fmla="*/ 132 h 21600"/>
              <a:gd name="T8" fmla="*/ 653 w 21600"/>
              <a:gd name="T9" fmla="*/ 292 h 21600"/>
              <a:gd name="T10" fmla="*/ 387 w 21600"/>
              <a:gd name="T11" fmla="*/ 21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50 w 21600"/>
              <a:gd name="T19" fmla="*/ 3150 h 21600"/>
              <a:gd name="T20" fmla="*/ 18450 w 21600"/>
              <a:gd name="T21" fmla="*/ 1845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187" y="9695"/>
                </a:moveTo>
                <a:cubicBezTo>
                  <a:pt x="13709" y="8229"/>
                  <a:pt x="12342" y="7237"/>
                  <a:pt x="10800" y="7237"/>
                </a:cubicBezTo>
                <a:cubicBezTo>
                  <a:pt x="9502" y="7236"/>
                  <a:pt x="8308" y="7941"/>
                  <a:pt x="7681" y="9077"/>
                </a:cubicBezTo>
                <a:lnTo>
                  <a:pt x="1346" y="5577"/>
                </a:lnTo>
                <a:cubicBezTo>
                  <a:pt x="3247" y="2136"/>
                  <a:pt x="6868" y="-1"/>
                  <a:pt x="10800" y="0"/>
                </a:cubicBezTo>
                <a:cubicBezTo>
                  <a:pt x="15474" y="0"/>
                  <a:pt x="19618" y="3007"/>
                  <a:pt x="21067" y="7451"/>
                </a:cubicBezTo>
                <a:lnTo>
                  <a:pt x="23634" y="6613"/>
                </a:lnTo>
                <a:lnTo>
                  <a:pt x="19587" y="14581"/>
                </a:lnTo>
                <a:lnTo>
                  <a:pt x="11620" y="10532"/>
                </a:lnTo>
                <a:lnTo>
                  <a:pt x="14187" y="9695"/>
                </a:lnTo>
                <a:close/>
              </a:path>
            </a:pathLst>
          </a:custGeom>
          <a:solidFill>
            <a:srgbClr val="CC66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827584" y="1645797"/>
            <a:ext cx="723901" cy="3627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1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1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1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1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1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1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7884368" y="1611287"/>
            <a:ext cx="657225" cy="3617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1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1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1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1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1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11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</a:t>
            </a:r>
            <a:endParaRPr kumimoji="0" lang="es-E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5"/>
          <p:cNvSpPr>
            <a:spLocks noChangeShapeType="1"/>
          </p:cNvSpPr>
          <p:nvPr/>
        </p:nvSpPr>
        <p:spPr bwMode="auto">
          <a:xfrm>
            <a:off x="3437012" y="3002536"/>
            <a:ext cx="34290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" name="AutoShape 3"/>
          <p:cNvSpPr>
            <a:spLocks noChangeShapeType="1"/>
          </p:cNvSpPr>
          <p:nvPr/>
        </p:nvSpPr>
        <p:spPr bwMode="auto">
          <a:xfrm flipH="1">
            <a:off x="5338988" y="2981271"/>
            <a:ext cx="25241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27"/>
          <p:cNvSpPr>
            <a:spLocks noChangeArrowheads="1"/>
          </p:cNvSpPr>
          <p:nvPr/>
        </p:nvSpPr>
        <p:spPr bwMode="auto">
          <a:xfrm rot="9743831">
            <a:off x="3879256" y="4257578"/>
            <a:ext cx="1668359" cy="810827"/>
          </a:xfrm>
          <a:custGeom>
            <a:avLst/>
            <a:gdLst>
              <a:gd name="T0" fmla="*/ 394 w 21600"/>
              <a:gd name="T1" fmla="*/ 1 h 21600"/>
              <a:gd name="T2" fmla="*/ 150 w 21600"/>
              <a:gd name="T3" fmla="*/ 147 h 21600"/>
              <a:gd name="T4" fmla="*/ 371 w 21600"/>
              <a:gd name="T5" fmla="*/ 145 h 21600"/>
              <a:gd name="T6" fmla="*/ 788 w 21600"/>
              <a:gd name="T7" fmla="*/ 132 h 21600"/>
              <a:gd name="T8" fmla="*/ 653 w 21600"/>
              <a:gd name="T9" fmla="*/ 292 h 21600"/>
              <a:gd name="T10" fmla="*/ 387 w 21600"/>
              <a:gd name="T11" fmla="*/ 211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50 w 21600"/>
              <a:gd name="T19" fmla="*/ 3150 h 21600"/>
              <a:gd name="T20" fmla="*/ 18450 w 21600"/>
              <a:gd name="T21" fmla="*/ 1845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187" y="9695"/>
                </a:moveTo>
                <a:cubicBezTo>
                  <a:pt x="13709" y="8229"/>
                  <a:pt x="12342" y="7237"/>
                  <a:pt x="10800" y="7237"/>
                </a:cubicBezTo>
                <a:cubicBezTo>
                  <a:pt x="9502" y="7236"/>
                  <a:pt x="8308" y="7941"/>
                  <a:pt x="7681" y="9077"/>
                </a:cubicBezTo>
                <a:lnTo>
                  <a:pt x="1346" y="5577"/>
                </a:lnTo>
                <a:cubicBezTo>
                  <a:pt x="3247" y="2136"/>
                  <a:pt x="6868" y="-1"/>
                  <a:pt x="10800" y="0"/>
                </a:cubicBezTo>
                <a:cubicBezTo>
                  <a:pt x="15474" y="0"/>
                  <a:pt x="19618" y="3007"/>
                  <a:pt x="21067" y="7451"/>
                </a:cubicBezTo>
                <a:lnTo>
                  <a:pt x="23634" y="6613"/>
                </a:lnTo>
                <a:lnTo>
                  <a:pt x="19587" y="14581"/>
                </a:lnTo>
                <a:lnTo>
                  <a:pt x="11620" y="10532"/>
                </a:lnTo>
                <a:lnTo>
                  <a:pt x="14187" y="9695"/>
                </a:lnTo>
                <a:close/>
              </a:path>
            </a:pathLst>
          </a:custGeom>
          <a:solidFill>
            <a:srgbClr val="CC66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>
            <a:defPPr>
              <a:defRPr lang="es-P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PE"/>
          </a:p>
        </p:txBody>
      </p:sp>
      <p:sp>
        <p:nvSpPr>
          <p:cNvPr id="26" name="Rectangle 6"/>
          <p:cNvSpPr>
            <a:spLocks noChangeArrowheads="1"/>
          </p:cNvSpPr>
          <p:nvPr/>
        </p:nvSpPr>
        <p:spPr bwMode="auto">
          <a:xfrm>
            <a:off x="2332112" y="4024008"/>
            <a:ext cx="1276350" cy="504825"/>
          </a:xfrm>
          <a:prstGeom prst="rect">
            <a:avLst/>
          </a:prstGeom>
          <a:solidFill>
            <a:srgbClr val="C6D9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PROCESO</a:t>
            </a: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5602585" y="4024008"/>
            <a:ext cx="1276350" cy="504825"/>
          </a:xfrm>
          <a:prstGeom prst="rect">
            <a:avLst/>
          </a:prstGeom>
          <a:solidFill>
            <a:srgbClr val="C6D9F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PROCESO</a:t>
            </a:r>
            <a:endParaRPr kumimoji="0" lang="es-P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72" name="AutoShape 24"/>
          <p:cNvCxnSpPr>
            <a:cxnSpLocks noChangeShapeType="1"/>
          </p:cNvCxnSpPr>
          <p:nvPr/>
        </p:nvCxnSpPr>
        <p:spPr bwMode="auto">
          <a:xfrm flipV="1">
            <a:off x="3262538" y="3599952"/>
            <a:ext cx="466725" cy="3698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3" name="AutoShape 25"/>
          <p:cNvCxnSpPr>
            <a:cxnSpLocks noChangeShapeType="1"/>
          </p:cNvCxnSpPr>
          <p:nvPr/>
        </p:nvCxnSpPr>
        <p:spPr bwMode="auto">
          <a:xfrm flipH="1" flipV="1">
            <a:off x="5412085" y="3599952"/>
            <a:ext cx="381000" cy="3032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4991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808</Words>
  <Application>Microsoft Office PowerPoint</Application>
  <PresentationFormat>Presentación en pantalla (4:3)</PresentationFormat>
  <Paragraphs>302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TRABAJO FINAL</vt:lpstr>
      <vt:lpstr>TRABAJO FINAL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Manrique</dc:creator>
  <cp:lastModifiedBy>Docente</cp:lastModifiedBy>
  <cp:revision>35</cp:revision>
  <dcterms:created xsi:type="dcterms:W3CDTF">2014-10-06T16:42:40Z</dcterms:created>
  <dcterms:modified xsi:type="dcterms:W3CDTF">2015-06-19T02:53:20Z</dcterms:modified>
</cp:coreProperties>
</file>