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97" r:id="rId2"/>
    <p:sldId id="335" r:id="rId3"/>
    <p:sldId id="336" r:id="rId4"/>
    <p:sldId id="337" r:id="rId5"/>
    <p:sldId id="338" r:id="rId6"/>
    <p:sldId id="343" r:id="rId7"/>
    <p:sldId id="344" r:id="rId8"/>
    <p:sldId id="345" r:id="rId9"/>
    <p:sldId id="346" r:id="rId10"/>
    <p:sldId id="339" r:id="rId11"/>
    <p:sldId id="347" r:id="rId12"/>
    <p:sldId id="348" r:id="rId13"/>
    <p:sldId id="294" r:id="rId14"/>
  </p:sldIdLst>
  <p:sldSz cx="9144000" cy="6858000" type="screen4x3"/>
  <p:notesSz cx="6669088" cy="97536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65" d="100"/>
          <a:sy n="65" d="100"/>
        </p:scale>
        <p:origin x="-907"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250" cy="487363"/>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sz="quarter" idx="1"/>
          </p:nvPr>
        </p:nvSpPr>
        <p:spPr>
          <a:xfrm>
            <a:off x="3778250" y="0"/>
            <a:ext cx="2889250" cy="487363"/>
          </a:xfrm>
          <a:prstGeom prst="rect">
            <a:avLst/>
          </a:prstGeom>
        </p:spPr>
        <p:txBody>
          <a:bodyPr vert="horz" lIns="91440" tIns="45720" rIns="91440" bIns="45720" rtlCol="0"/>
          <a:lstStyle>
            <a:lvl1pPr algn="r">
              <a:defRPr sz="1200"/>
            </a:lvl1pPr>
          </a:lstStyle>
          <a:p>
            <a:fld id="{6ABC6B91-3E3E-4EED-B6A4-FCB5845569EC}" type="datetimeFigureOut">
              <a:rPr lang="es-PE" smtClean="0"/>
              <a:pPr/>
              <a:t>16/04/2015</a:t>
            </a:fld>
            <a:endParaRPr lang="es-PE"/>
          </a:p>
        </p:txBody>
      </p:sp>
      <p:sp>
        <p:nvSpPr>
          <p:cNvPr id="4" name="3 Marcador de pie de página"/>
          <p:cNvSpPr>
            <a:spLocks noGrp="1"/>
          </p:cNvSpPr>
          <p:nvPr>
            <p:ph type="ftr" sz="quarter" idx="2"/>
          </p:nvPr>
        </p:nvSpPr>
        <p:spPr>
          <a:xfrm>
            <a:off x="0" y="9264650"/>
            <a:ext cx="2889250" cy="487363"/>
          </a:xfrm>
          <a:prstGeom prst="rect">
            <a:avLst/>
          </a:prstGeom>
        </p:spPr>
        <p:txBody>
          <a:bodyPr vert="horz" lIns="91440" tIns="45720" rIns="91440" bIns="45720" rtlCol="0" anchor="b"/>
          <a:lstStyle>
            <a:lvl1pPr algn="l">
              <a:defRPr sz="1200"/>
            </a:lvl1pPr>
          </a:lstStyle>
          <a:p>
            <a:endParaRPr lang="es-PE"/>
          </a:p>
        </p:txBody>
      </p:sp>
      <p:sp>
        <p:nvSpPr>
          <p:cNvPr id="5" name="4 Marcador de número de diapositiva"/>
          <p:cNvSpPr>
            <a:spLocks noGrp="1"/>
          </p:cNvSpPr>
          <p:nvPr>
            <p:ph type="sldNum" sz="quarter" idx="3"/>
          </p:nvPr>
        </p:nvSpPr>
        <p:spPr>
          <a:xfrm>
            <a:off x="3778250" y="9264650"/>
            <a:ext cx="2889250" cy="487363"/>
          </a:xfrm>
          <a:prstGeom prst="rect">
            <a:avLst/>
          </a:prstGeom>
        </p:spPr>
        <p:txBody>
          <a:bodyPr vert="horz" lIns="91440" tIns="45720" rIns="91440" bIns="45720" rtlCol="0" anchor="b"/>
          <a:lstStyle>
            <a:lvl1pPr algn="r">
              <a:defRPr sz="1200"/>
            </a:lvl1pPr>
          </a:lstStyle>
          <a:p>
            <a:fld id="{D81CCB92-69B7-4F69-A9BC-0B5D5F923E3D}" type="slidenum">
              <a:rPr lang="es-PE" smtClean="0"/>
              <a:pPr/>
              <a:t>‹Nº›</a:t>
            </a:fld>
            <a:endParaRPr lang="es-P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889250" cy="487363"/>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778250" y="0"/>
            <a:ext cx="2889250" cy="487363"/>
          </a:xfrm>
          <a:prstGeom prst="rect">
            <a:avLst/>
          </a:prstGeom>
        </p:spPr>
        <p:txBody>
          <a:bodyPr vert="horz" lIns="91440" tIns="45720" rIns="91440" bIns="45720" rtlCol="0"/>
          <a:lstStyle>
            <a:lvl1pPr algn="r">
              <a:defRPr sz="1200"/>
            </a:lvl1pPr>
          </a:lstStyle>
          <a:p>
            <a:fld id="{BF4B1228-E42C-4931-9246-75B682C8CB83}" type="datetimeFigureOut">
              <a:rPr lang="es-PE" smtClean="0"/>
              <a:pPr/>
              <a:t>16/04/2015</a:t>
            </a:fld>
            <a:endParaRPr lang="es-PE"/>
          </a:p>
        </p:txBody>
      </p:sp>
      <p:sp>
        <p:nvSpPr>
          <p:cNvPr id="4" name="3 Marcador de imagen de diapositiva"/>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66750" y="4632325"/>
            <a:ext cx="5335588" cy="43894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9264650"/>
            <a:ext cx="2889250" cy="487363"/>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778250" y="9264650"/>
            <a:ext cx="2889250" cy="487363"/>
          </a:xfrm>
          <a:prstGeom prst="rect">
            <a:avLst/>
          </a:prstGeom>
        </p:spPr>
        <p:txBody>
          <a:bodyPr vert="horz" lIns="91440" tIns="45720" rIns="91440" bIns="45720" rtlCol="0" anchor="b"/>
          <a:lstStyle>
            <a:lvl1pPr algn="r">
              <a:defRPr sz="1200"/>
            </a:lvl1pPr>
          </a:lstStyle>
          <a:p>
            <a:fld id="{D2ABB536-59E1-4C71-9915-E884732372DC}" type="slidenum">
              <a:rPr lang="es-PE" smtClean="0"/>
              <a:pPr/>
              <a:t>‹Nº›</a:t>
            </a:fld>
            <a:endParaRPr lang="es-P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62467" name="2 Marcador de notas"/>
          <p:cNvSpPr>
            <a:spLocks noGrp="1"/>
          </p:cNvSpPr>
          <p:nvPr>
            <p:ph type="body" idx="1"/>
          </p:nvPr>
        </p:nvSpPr>
        <p:spPr bwMode="auto">
          <a:noFill/>
        </p:spPr>
        <p:txBody>
          <a:bodyPr wrap="square" numCol="1" anchor="t" anchorCtr="0" compatLnSpc="1">
            <a:prstTxWarp prst="textNoShape">
              <a:avLst/>
            </a:prstTxWarp>
          </a:bodyPr>
          <a:lstStyle/>
          <a:p>
            <a:endParaRPr lang="es-MX" smtClean="0"/>
          </a:p>
        </p:txBody>
      </p:sp>
      <p:sp>
        <p:nvSpPr>
          <p:cNvPr id="62468"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F8069F-1960-4293-94BD-D6DAA768DA25}" type="slidenum">
              <a:rPr lang="es-ES" smtClean="0"/>
              <a:pPr/>
              <a:t>11</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TextEdit="1"/>
          </p:cNvSpPr>
          <p:nvPr>
            <p:ph type="sldImg"/>
          </p:nvPr>
        </p:nvSpPr>
        <p:spPr bwMode="auto">
          <a:noFill/>
          <a:ln>
            <a:solidFill>
              <a:srgbClr val="000000"/>
            </a:solidFill>
            <a:miter lim="800000"/>
            <a:headEnd/>
            <a:tailEnd/>
          </a:ln>
        </p:spPr>
      </p:sp>
      <p:sp>
        <p:nvSpPr>
          <p:cNvPr id="63491"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hasCustomPrompt="1"/>
          </p:nvPr>
        </p:nvSpPr>
        <p:spPr>
          <a:xfrm>
            <a:off x="722313" y="1726764"/>
            <a:ext cx="7772400" cy="1362075"/>
          </a:xfrm>
        </p:spPr>
        <p:txBody>
          <a:bodyPr anchor="t"/>
          <a:lstStyle>
            <a:lvl1pPr algn="ctr">
              <a:defRPr sz="4000" b="1" cap="none"/>
            </a:lvl1pPr>
          </a:lstStyle>
          <a:p>
            <a:r>
              <a:rPr lang="es-ES_tradnl" dirty="0" smtClean="0"/>
              <a:t>Clic para editar título</a:t>
            </a:r>
            <a:endParaRPr lang="es-ES" dirty="0"/>
          </a:p>
        </p:txBody>
      </p:sp>
      <p:sp>
        <p:nvSpPr>
          <p:cNvPr id="3" name="Marcador de texto 2"/>
          <p:cNvSpPr>
            <a:spLocks noGrp="1"/>
          </p:cNvSpPr>
          <p:nvPr>
            <p:ph type="body" idx="1" hasCustomPrompt="1"/>
          </p:nvPr>
        </p:nvSpPr>
        <p:spPr>
          <a:xfrm>
            <a:off x="722313" y="3285087"/>
            <a:ext cx="7772400" cy="1500187"/>
          </a:xfrm>
        </p:spPr>
        <p:txBody>
          <a:bodyPr anchor="b"/>
          <a:lstStyle>
            <a:lvl1pPr marL="0" indent="0" algn="ctr">
              <a:buNone/>
              <a:defRPr sz="2000" b="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dirty="0" smtClean="0"/>
              <a:t>Clic para editar subtítulo</a:t>
            </a:r>
          </a:p>
        </p:txBody>
      </p:sp>
      <p:sp>
        <p:nvSpPr>
          <p:cNvPr id="4" name="Marcador de fecha 3"/>
          <p:cNvSpPr>
            <a:spLocks noGrp="1"/>
          </p:cNvSpPr>
          <p:nvPr>
            <p:ph type="dt" sz="half" idx="10"/>
          </p:nvPr>
        </p:nvSpPr>
        <p:spPr/>
        <p:txBody>
          <a:bodyPr/>
          <a:lstStyle/>
          <a:p>
            <a:fld id="{4513374F-7192-4441-81BE-9EEE1504CFC7}" type="datetimeFigureOut">
              <a:rPr lang="es-PE" smtClean="0"/>
              <a:pPr/>
              <a:t>16/04/2015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3B9ACB9A-587A-4B43-B074-1C5BB588E3BF}" type="slidenum">
              <a:rPr lang="es-PE" smtClean="0"/>
              <a:pPr/>
              <a:t>‹Nº›</a:t>
            </a:fld>
            <a:endParaRPr lang="es-PE"/>
          </a:p>
        </p:txBody>
      </p:sp>
    </p:spTree>
    <p:extLst>
      <p:ext uri="{BB962C8B-B14F-4D97-AF65-F5344CB8AC3E}">
        <p14:creationId xmlns:p14="http://schemas.microsoft.com/office/powerpoint/2010/main" xmlns="" val="291375282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7" y="4233862"/>
            <a:ext cx="6219998" cy="566738"/>
          </a:xfrm>
        </p:spPr>
        <p:txBody>
          <a:bodyPr anchor="b"/>
          <a:lstStyle>
            <a:lvl1pPr algn="l">
              <a:defRPr sz="2000" b="1"/>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1792288" y="976979"/>
            <a:ext cx="6219998" cy="3103702"/>
          </a:xfrm>
        </p:spPr>
        <p:txBody>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 dirty="0"/>
          </a:p>
        </p:txBody>
      </p:sp>
      <p:sp>
        <p:nvSpPr>
          <p:cNvPr id="4" name="Marcador de texto 3"/>
          <p:cNvSpPr>
            <a:spLocks noGrp="1"/>
          </p:cNvSpPr>
          <p:nvPr>
            <p:ph type="body" sz="half" idx="2"/>
          </p:nvPr>
        </p:nvSpPr>
        <p:spPr>
          <a:xfrm>
            <a:off x="1792287" y="4964907"/>
            <a:ext cx="621999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4"/>
          <p:cNvSpPr>
            <a:spLocks noGrp="1"/>
          </p:cNvSpPr>
          <p:nvPr>
            <p:ph type="dt" sz="half" idx="10"/>
          </p:nvPr>
        </p:nvSpPr>
        <p:spPr>
          <a:xfrm>
            <a:off x="457200" y="6356352"/>
            <a:ext cx="1545871" cy="365125"/>
          </a:xfrm>
        </p:spPr>
        <p:txBody>
          <a:bodyPr/>
          <a:lstStyle/>
          <a:p>
            <a:fld id="{4513374F-7192-4441-81BE-9EEE1504CFC7}" type="datetimeFigureOut">
              <a:rPr lang="es-PE" smtClean="0"/>
              <a:pPr/>
              <a:t>16/04/2015</a:t>
            </a:fld>
            <a:endParaRPr lang="es-PE"/>
          </a:p>
        </p:txBody>
      </p:sp>
      <p:sp>
        <p:nvSpPr>
          <p:cNvPr id="6" name="Marcador de pie de página 5"/>
          <p:cNvSpPr>
            <a:spLocks noGrp="1"/>
          </p:cNvSpPr>
          <p:nvPr>
            <p:ph type="ftr" sz="quarter" idx="11"/>
          </p:nvPr>
        </p:nvSpPr>
        <p:spPr>
          <a:xfrm>
            <a:off x="2367454" y="6360749"/>
            <a:ext cx="2067018" cy="365125"/>
          </a:xfrm>
        </p:spPr>
        <p:txBody>
          <a:bodyPr/>
          <a:lstStyle/>
          <a:p>
            <a:endParaRPr lang="es-PE"/>
          </a:p>
        </p:txBody>
      </p:sp>
      <p:sp>
        <p:nvSpPr>
          <p:cNvPr id="7" name="Marcador de número de diapositiva 6"/>
          <p:cNvSpPr>
            <a:spLocks noGrp="1"/>
          </p:cNvSpPr>
          <p:nvPr>
            <p:ph type="sldNum" sz="quarter" idx="12"/>
          </p:nvPr>
        </p:nvSpPr>
        <p:spPr>
          <a:xfrm>
            <a:off x="4715699" y="6390731"/>
            <a:ext cx="1691218" cy="335143"/>
          </a:xfrm>
        </p:spPr>
        <p:txBody>
          <a:bodyPr/>
          <a:lstStyle/>
          <a:p>
            <a:fld id="{3B9ACB9A-587A-4B43-B074-1C5BB588E3BF}" type="slidenum">
              <a:rPr lang="es-PE" smtClean="0"/>
              <a:pPr/>
              <a:t>‹Nº›</a:t>
            </a:fld>
            <a:endParaRPr lang="es-PE"/>
          </a:p>
        </p:txBody>
      </p:sp>
      <p:cxnSp>
        <p:nvCxnSpPr>
          <p:cNvPr id="8" name="7 Conector recto"/>
          <p:cNvCxnSpPr/>
          <p:nvPr/>
        </p:nvCxnSpPr>
        <p:spPr>
          <a:xfrm flipH="1">
            <a:off x="251959" y="6346115"/>
            <a:ext cx="8654780"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3955506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7483173" y="1150883"/>
            <a:ext cx="1070825" cy="4975281"/>
          </a:xfrm>
        </p:spPr>
        <p:txBody>
          <a:bodyPr vert="eaVert"/>
          <a:lstStyle/>
          <a:p>
            <a:r>
              <a:rPr lang="es-ES" smtClean="0"/>
              <a:t>Haga clic para modificar el estilo de título del patrón</a:t>
            </a:r>
            <a:endParaRPr lang="es-ES" dirty="0"/>
          </a:p>
        </p:txBody>
      </p:sp>
      <p:sp>
        <p:nvSpPr>
          <p:cNvPr id="3" name="Marcador de texto vertical 2"/>
          <p:cNvSpPr>
            <a:spLocks noGrp="1"/>
          </p:cNvSpPr>
          <p:nvPr>
            <p:ph type="body" orient="vert" idx="1"/>
          </p:nvPr>
        </p:nvSpPr>
        <p:spPr>
          <a:xfrm>
            <a:off x="970041" y="1150883"/>
            <a:ext cx="6336760" cy="497528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513374F-7192-4441-81BE-9EEE1504CFC7}" type="datetimeFigureOut">
              <a:rPr lang="es-PE" smtClean="0"/>
              <a:pPr/>
              <a:t>16/04/2015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3B9ACB9A-587A-4B43-B074-1C5BB588E3BF}" type="slidenum">
              <a:rPr lang="es-PE" smtClean="0"/>
              <a:pPr/>
              <a:t>‹Nº›</a:t>
            </a:fld>
            <a:endParaRPr lang="es-PE"/>
          </a:p>
        </p:txBody>
      </p:sp>
      <p:cxnSp>
        <p:nvCxnSpPr>
          <p:cNvPr id="12" name="11 Conector recto"/>
          <p:cNvCxnSpPr/>
          <p:nvPr/>
        </p:nvCxnSpPr>
        <p:spPr>
          <a:xfrm flipH="1">
            <a:off x="251959" y="6346115"/>
            <a:ext cx="8654780"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4443755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076906" y="43841"/>
            <a:ext cx="7640213" cy="902090"/>
          </a:xfrm>
        </p:spPr>
        <p:txBody>
          <a:bodyPr/>
          <a:lstStyle/>
          <a:p>
            <a:r>
              <a:rPr lang="es-ES" smtClean="0"/>
              <a:t>Haga clic para modificar el estilo de título del patrón</a:t>
            </a:r>
            <a:endParaRPr lang="es-ES" dirty="0"/>
          </a:p>
        </p:txBody>
      </p:sp>
      <p:sp>
        <p:nvSpPr>
          <p:cNvPr id="4" name="Marcador de fecha 3"/>
          <p:cNvSpPr>
            <a:spLocks noGrp="1"/>
          </p:cNvSpPr>
          <p:nvPr>
            <p:ph type="dt" sz="half" idx="10"/>
          </p:nvPr>
        </p:nvSpPr>
        <p:spPr/>
        <p:txBody>
          <a:bodyPr/>
          <a:lstStyle/>
          <a:p>
            <a:fld id="{4513374F-7192-4441-81BE-9EEE1504CFC7}" type="datetimeFigureOut">
              <a:rPr lang="es-PE" smtClean="0"/>
              <a:pPr/>
              <a:t>16/04/2015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3B9ACB9A-587A-4B43-B074-1C5BB588E3BF}" type="slidenum">
              <a:rPr lang="es-PE" smtClean="0"/>
              <a:pPr/>
              <a:t>‹Nº›</a:t>
            </a:fld>
            <a:endParaRPr lang="es-PE"/>
          </a:p>
        </p:txBody>
      </p:sp>
      <p:cxnSp>
        <p:nvCxnSpPr>
          <p:cNvPr id="9" name="8 Conector recto"/>
          <p:cNvCxnSpPr/>
          <p:nvPr/>
        </p:nvCxnSpPr>
        <p:spPr>
          <a:xfrm>
            <a:off x="1045006" y="926298"/>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
        <p:nvSpPr>
          <p:cNvPr id="8" name="Marcador de texto 3"/>
          <p:cNvSpPr>
            <a:spLocks noGrp="1"/>
          </p:cNvSpPr>
          <p:nvPr>
            <p:ph type="body" sz="half" idx="2"/>
          </p:nvPr>
        </p:nvSpPr>
        <p:spPr>
          <a:xfrm>
            <a:off x="1076906" y="1166648"/>
            <a:ext cx="7609894" cy="4959516"/>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extLst>
      <p:ext uri="{BB962C8B-B14F-4D97-AF65-F5344CB8AC3E}">
        <p14:creationId xmlns:p14="http://schemas.microsoft.com/office/powerpoint/2010/main" xmlns="" val="222680520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513374F-7192-4441-81BE-9EEE1504CFC7}" type="datetimeFigureOut">
              <a:rPr lang="es-PE" smtClean="0"/>
              <a:pPr/>
              <a:t>16/04/2015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lvl1pPr algn="ctr">
              <a:defRPr/>
            </a:lvl1pPr>
          </a:lstStyle>
          <a:p>
            <a:fld id="{3B9ACB9A-587A-4B43-B074-1C5BB588E3BF}" type="slidenum">
              <a:rPr lang="es-PE" smtClean="0"/>
              <a:pPr/>
              <a:t>‹Nº›</a:t>
            </a:fld>
            <a:endParaRPr lang="es-PE"/>
          </a:p>
        </p:txBody>
      </p:sp>
      <p:cxnSp>
        <p:nvCxnSpPr>
          <p:cNvPr id="7" name="6 Conector recto"/>
          <p:cNvCxnSpPr/>
          <p:nvPr/>
        </p:nvCxnSpPr>
        <p:spPr>
          <a:xfrm>
            <a:off x="1045006" y="944203"/>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0466257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495300" y="1600202"/>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5029201" y="1600202"/>
            <a:ext cx="36575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4513374F-7192-4441-81BE-9EEE1504CFC7}" type="datetimeFigureOut">
              <a:rPr lang="es-PE" smtClean="0"/>
              <a:pPr/>
              <a:t>16/04/2015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3B9ACB9A-587A-4B43-B074-1C5BB588E3BF}" type="slidenum">
              <a:rPr lang="es-PE" smtClean="0"/>
              <a:pPr/>
              <a:t>‹Nº›</a:t>
            </a:fld>
            <a:endParaRPr lang="es-PE"/>
          </a:p>
        </p:txBody>
      </p:sp>
      <p:cxnSp>
        <p:nvCxnSpPr>
          <p:cNvPr id="8" name="7 Conector recto"/>
          <p:cNvCxnSpPr/>
          <p:nvPr/>
        </p:nvCxnSpPr>
        <p:spPr>
          <a:xfrm>
            <a:off x="1045006" y="944203"/>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413315751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4513374F-7192-4441-81BE-9EEE1504CFC7}" type="datetimeFigureOut">
              <a:rPr lang="es-PE" smtClean="0"/>
              <a:pPr/>
              <a:t>16/04/2015</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3B9ACB9A-587A-4B43-B074-1C5BB588E3BF}" type="slidenum">
              <a:rPr lang="es-PE" smtClean="0"/>
              <a:pPr/>
              <a:t>‹Nº›</a:t>
            </a:fld>
            <a:endParaRPr lang="es-PE"/>
          </a:p>
        </p:txBody>
      </p:sp>
      <p:cxnSp>
        <p:nvCxnSpPr>
          <p:cNvPr id="6" name="5 Conector recto"/>
          <p:cNvCxnSpPr/>
          <p:nvPr/>
        </p:nvCxnSpPr>
        <p:spPr>
          <a:xfrm>
            <a:off x="1045006" y="944203"/>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219297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1120564" y="148515"/>
            <a:ext cx="7566237" cy="750121"/>
          </a:xfrm>
        </p:spPr>
        <p:txBody>
          <a:bodyPr/>
          <a:lstStyle>
            <a:lvl1pPr>
              <a:defRPr/>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457200" y="1337481"/>
            <a:ext cx="4040188" cy="83739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45026" y="1337481"/>
            <a:ext cx="4041775" cy="83739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4513374F-7192-4441-81BE-9EEE1504CFC7}" type="datetimeFigureOut">
              <a:rPr lang="es-PE" smtClean="0"/>
              <a:pPr/>
              <a:t>16/04/2015</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3B9ACB9A-587A-4B43-B074-1C5BB588E3BF}" type="slidenum">
              <a:rPr lang="es-PE" smtClean="0"/>
              <a:pPr/>
              <a:t>‹Nº›</a:t>
            </a:fld>
            <a:endParaRPr lang="es-PE"/>
          </a:p>
        </p:txBody>
      </p:sp>
      <p:cxnSp>
        <p:nvCxnSpPr>
          <p:cNvPr id="10" name="9 Conector recto"/>
          <p:cNvCxnSpPr/>
          <p:nvPr/>
        </p:nvCxnSpPr>
        <p:spPr>
          <a:xfrm>
            <a:off x="1045006" y="944203"/>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6697915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513374F-7192-4441-81BE-9EEE1504CFC7}" type="datetimeFigureOut">
              <a:rPr lang="es-PE" smtClean="0"/>
              <a:pPr/>
              <a:t>16/04/2015</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3B9ACB9A-587A-4B43-B074-1C5BB588E3BF}" type="slidenum">
              <a:rPr lang="es-PE" smtClean="0"/>
              <a:pPr/>
              <a:t>‹Nº›</a:t>
            </a:fld>
            <a:endParaRPr lang="es-PE"/>
          </a:p>
        </p:txBody>
      </p:sp>
    </p:spTree>
    <p:extLst>
      <p:ext uri="{BB962C8B-B14F-4D97-AF65-F5344CB8AC3E}">
        <p14:creationId xmlns:p14="http://schemas.microsoft.com/office/powerpoint/2010/main" xmlns="" val="42879800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rot="16200000">
            <a:off x="-2022558" y="3304415"/>
            <a:ext cx="4959516" cy="683981"/>
          </a:xfrm>
        </p:spPr>
        <p:txBody>
          <a:bodyPr anchor="b"/>
          <a:lstStyle>
            <a:lvl1pPr algn="l">
              <a:defRPr sz="2000" b="1"/>
            </a:lvl1pPr>
          </a:lstStyle>
          <a:p>
            <a:r>
              <a:rPr lang="es-ES" smtClean="0"/>
              <a:t>Haga clic para modificar el estilo de título del patrón</a:t>
            </a:r>
            <a:endParaRPr lang="es-ES" dirty="0"/>
          </a:p>
        </p:txBody>
      </p:sp>
      <p:sp>
        <p:nvSpPr>
          <p:cNvPr id="3" name="Marcador de contenido 2"/>
          <p:cNvSpPr>
            <a:spLocks noGrp="1"/>
          </p:cNvSpPr>
          <p:nvPr>
            <p:ph idx="1"/>
          </p:nvPr>
        </p:nvSpPr>
        <p:spPr>
          <a:xfrm>
            <a:off x="3575051" y="1166648"/>
            <a:ext cx="5111750" cy="49595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dirty="0"/>
          </a:p>
        </p:txBody>
      </p:sp>
      <p:sp>
        <p:nvSpPr>
          <p:cNvPr id="4" name="Marcador de texto 3"/>
          <p:cNvSpPr>
            <a:spLocks noGrp="1"/>
          </p:cNvSpPr>
          <p:nvPr>
            <p:ph type="body" sz="half" idx="2"/>
          </p:nvPr>
        </p:nvSpPr>
        <p:spPr>
          <a:xfrm>
            <a:off x="1178775" y="1166648"/>
            <a:ext cx="2286738" cy="49595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4513374F-7192-4441-81BE-9EEE1504CFC7}" type="datetimeFigureOut">
              <a:rPr lang="es-PE" smtClean="0"/>
              <a:pPr/>
              <a:t>16/04/2015</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3B9ACB9A-587A-4B43-B074-1C5BB588E3BF}" type="slidenum">
              <a:rPr lang="es-PE" smtClean="0"/>
              <a:pPr/>
              <a:t>‹Nº›</a:t>
            </a:fld>
            <a:endParaRPr lang="es-PE"/>
          </a:p>
        </p:txBody>
      </p:sp>
      <p:cxnSp>
        <p:nvCxnSpPr>
          <p:cNvPr id="8" name="7 Conector recto"/>
          <p:cNvCxnSpPr/>
          <p:nvPr/>
        </p:nvCxnSpPr>
        <p:spPr>
          <a:xfrm>
            <a:off x="974701" y="1008992"/>
            <a:ext cx="0" cy="5117171"/>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0208548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4513374F-7192-4441-81BE-9EEE1504CFC7}" type="datetimeFigureOut">
              <a:rPr lang="es-PE" smtClean="0"/>
              <a:pPr/>
              <a:t>16/04/2015</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3B9ACB9A-587A-4B43-B074-1C5BB588E3BF}" type="slidenum">
              <a:rPr lang="es-PE" smtClean="0"/>
              <a:pPr/>
              <a:t>‹Nº›</a:t>
            </a:fld>
            <a:endParaRPr lang="es-PE"/>
          </a:p>
        </p:txBody>
      </p:sp>
      <p:cxnSp>
        <p:nvCxnSpPr>
          <p:cNvPr id="7" name="6 Conector recto"/>
          <p:cNvCxnSpPr/>
          <p:nvPr/>
        </p:nvCxnSpPr>
        <p:spPr>
          <a:xfrm>
            <a:off x="1045006" y="944203"/>
            <a:ext cx="7641795" cy="0"/>
          </a:xfrm>
          <a:prstGeom prst="line">
            <a:avLst/>
          </a:prstGeom>
          <a:ln w="12700">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59738163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Imagen 4" descr="fondo-de-pantalla-1.jpg"/>
          <p:cNvPicPr>
            <a:picLocks noChangeAspect="1"/>
          </p:cNvPicPr>
          <p:nvPr/>
        </p:nvPicPr>
        <p:blipFill rotWithShape="1">
          <a:blip r:embed="rId13">
            <a:extLst>
              <a:ext uri="{28A0092B-C50C-407E-A947-70E740481C1C}">
                <a14:useLocalDpi xmlns:a14="http://schemas.microsoft.com/office/drawing/2010/main" xmlns="" val="0"/>
              </a:ext>
            </a:extLst>
          </a:blip>
          <a:srcRect b="14428"/>
          <a:stretch/>
        </p:blipFill>
        <p:spPr>
          <a:xfrm>
            <a:off x="0" y="1"/>
            <a:ext cx="9260422" cy="6858000"/>
          </a:xfrm>
          <a:prstGeom prst="rect">
            <a:avLst/>
          </a:prstGeom>
        </p:spPr>
      </p:pic>
      <p:sp>
        <p:nvSpPr>
          <p:cNvPr id="2" name="Marcador de título 1"/>
          <p:cNvSpPr>
            <a:spLocks noGrp="1"/>
          </p:cNvSpPr>
          <p:nvPr>
            <p:ph type="title"/>
          </p:nvPr>
        </p:nvSpPr>
        <p:spPr>
          <a:xfrm>
            <a:off x="1179375" y="43840"/>
            <a:ext cx="7423115" cy="900363"/>
          </a:xfrm>
          <a:prstGeom prst="rect">
            <a:avLst/>
          </a:prstGeom>
        </p:spPr>
        <p:txBody>
          <a:bodyPr vert="horz" lIns="91440" tIns="45720" rIns="91440" bIns="45720" rtlCol="0" anchor="ctr">
            <a:normAutofit/>
          </a:bodyPr>
          <a:lstStyle/>
          <a:p>
            <a:r>
              <a:rPr lang="es-ES_tradnl" dirty="0" smtClean="0"/>
              <a:t>Clic para editar título</a:t>
            </a:r>
            <a:endParaRPr lang="es-ES" dirty="0"/>
          </a:p>
        </p:txBody>
      </p:sp>
      <p:sp>
        <p:nvSpPr>
          <p:cNvPr id="3" name="Marcador de texto 2"/>
          <p:cNvSpPr>
            <a:spLocks noGrp="1"/>
          </p:cNvSpPr>
          <p:nvPr>
            <p:ph type="body" idx="1"/>
          </p:nvPr>
        </p:nvSpPr>
        <p:spPr>
          <a:xfrm>
            <a:off x="457200" y="1292772"/>
            <a:ext cx="8229600" cy="4351284"/>
          </a:xfrm>
          <a:prstGeom prst="rect">
            <a:avLst/>
          </a:prstGeom>
        </p:spPr>
        <p:txBody>
          <a:bodyPr vert="horz" lIns="91440" tIns="45720" rIns="91440" bIns="45720" rtlCol="0">
            <a:normAutofit/>
          </a:bodyPr>
          <a:lstStyle/>
          <a:p>
            <a:pPr lvl="0"/>
            <a:r>
              <a:rPr lang="es-ES_tradnl" dirty="0" smtClean="0"/>
              <a:t>Haga clic para modificar el estilo de texto del patrón</a:t>
            </a:r>
          </a:p>
          <a:p>
            <a:pPr lvl="1"/>
            <a:r>
              <a:rPr lang="es-ES_tradnl" dirty="0" smtClean="0"/>
              <a:t>Segundo nivel</a:t>
            </a:r>
          </a:p>
          <a:p>
            <a:pPr lvl="2"/>
            <a:r>
              <a:rPr lang="es-ES_tradnl" dirty="0" smtClean="0"/>
              <a:t>Tercer nivel</a:t>
            </a:r>
          </a:p>
          <a:p>
            <a:pPr lvl="3"/>
            <a:r>
              <a:rPr lang="es-ES_tradnl" dirty="0" smtClean="0"/>
              <a:t>Cuarto nivel</a:t>
            </a:r>
          </a:p>
          <a:p>
            <a:pPr lvl="4"/>
            <a:r>
              <a:rPr lang="es-ES_tradnl" dirty="0" smtClean="0"/>
              <a:t>Quinto nivel</a:t>
            </a:r>
            <a:endParaRPr lang="es-ES" dirty="0"/>
          </a:p>
        </p:txBody>
      </p:sp>
      <p:sp>
        <p:nvSpPr>
          <p:cNvPr id="4" name="Marcador de fecha 3"/>
          <p:cNvSpPr>
            <a:spLocks noGrp="1"/>
          </p:cNvSpPr>
          <p:nvPr>
            <p:ph type="dt" sz="half" idx="2"/>
          </p:nvPr>
        </p:nvSpPr>
        <p:spPr>
          <a:xfrm>
            <a:off x="457200" y="6356352"/>
            <a:ext cx="13910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13374F-7192-4441-81BE-9EEE1504CFC7}" type="datetimeFigureOut">
              <a:rPr lang="es-PE" smtClean="0"/>
              <a:pPr/>
              <a:t>16/04/2015</a:t>
            </a:fld>
            <a:endParaRPr lang="es-PE"/>
          </a:p>
        </p:txBody>
      </p:sp>
      <p:sp>
        <p:nvSpPr>
          <p:cNvPr id="5" name="Marcador de pie de página 4"/>
          <p:cNvSpPr>
            <a:spLocks noGrp="1"/>
          </p:cNvSpPr>
          <p:nvPr>
            <p:ph type="ftr" sz="quarter" idx="3"/>
          </p:nvPr>
        </p:nvSpPr>
        <p:spPr>
          <a:xfrm>
            <a:off x="2367455" y="6360749"/>
            <a:ext cx="175098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4551925" y="6386334"/>
            <a:ext cx="1691218" cy="335143"/>
          </a:xfrm>
          <a:prstGeom prst="rect">
            <a:avLst/>
          </a:prstGeom>
        </p:spPr>
        <p:txBody>
          <a:bodyPr vert="horz" lIns="91440" tIns="45720" rIns="91440" bIns="45720" rtlCol="0" anchor="ctr"/>
          <a:lstStyle>
            <a:lvl1pPr algn="ctr">
              <a:defRPr sz="1200">
                <a:solidFill>
                  <a:schemeClr val="tx1">
                    <a:tint val="75000"/>
                  </a:schemeClr>
                </a:solidFill>
              </a:defRPr>
            </a:lvl1pPr>
          </a:lstStyle>
          <a:p>
            <a:fld id="{3B9ACB9A-587A-4B43-B074-1C5BB588E3BF}" type="slidenum">
              <a:rPr lang="es-PE" smtClean="0"/>
              <a:pPr/>
              <a:t>‹Nº›</a:t>
            </a:fld>
            <a:endParaRPr lang="es-PE"/>
          </a:p>
        </p:txBody>
      </p:sp>
      <p:pic>
        <p:nvPicPr>
          <p:cNvPr id="9" name="Imagen 4" descr="fondo-de-pantalla-1.jpg"/>
          <p:cNvPicPr>
            <a:picLocks noChangeAspect="1"/>
          </p:cNvPicPr>
          <p:nvPr/>
        </p:nvPicPr>
        <p:blipFill rotWithShape="1">
          <a:blip r:embed="rId13">
            <a:extLst>
              <a:ext uri="{28A0092B-C50C-407E-A947-70E740481C1C}">
                <a14:useLocalDpi xmlns:a14="http://schemas.microsoft.com/office/drawing/2010/main" xmlns="" val="0"/>
              </a:ext>
            </a:extLst>
          </a:blip>
          <a:srcRect l="63005" t="85372" r="5725" b="6134"/>
          <a:stretch/>
        </p:blipFill>
        <p:spPr>
          <a:xfrm>
            <a:off x="6899437" y="6386334"/>
            <a:ext cx="1966930" cy="339540"/>
          </a:xfrm>
          <a:prstGeom prst="rect">
            <a:avLst/>
          </a:prstGeom>
        </p:spPr>
      </p:pic>
      <p:pic>
        <p:nvPicPr>
          <p:cNvPr id="7" name="Imagen 4" descr="fondo-de-pantalla-2.jpg"/>
          <p:cNvPicPr>
            <a:picLocks noChangeAspect="1"/>
          </p:cNvPicPr>
          <p:nvPr/>
        </p:nvPicPr>
        <p:blipFill rotWithShape="1">
          <a:blip r:embed="rId14">
            <a:extLst>
              <a:ext uri="{28A0092B-C50C-407E-A947-70E740481C1C}">
                <a14:useLocalDpi xmlns:a14="http://schemas.microsoft.com/office/drawing/2010/main" xmlns="" val="0"/>
              </a:ext>
            </a:extLst>
          </a:blip>
          <a:srcRect l="9123" t="3416" r="83716" b="85176"/>
          <a:stretch/>
        </p:blipFill>
        <p:spPr>
          <a:xfrm>
            <a:off x="239360" y="-1"/>
            <a:ext cx="748032" cy="944204"/>
          </a:xfrm>
          <a:prstGeom prst="rect">
            <a:avLst/>
          </a:prstGeom>
        </p:spPr>
      </p:pic>
    </p:spTree>
    <p:extLst>
      <p:ext uri="{BB962C8B-B14F-4D97-AF65-F5344CB8AC3E}">
        <p14:creationId xmlns:p14="http://schemas.microsoft.com/office/powerpoint/2010/main" xmlns="" val="2481760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4414" y="0"/>
            <a:ext cx="7772400" cy="1362075"/>
          </a:xfrm>
        </p:spPr>
        <p:txBody>
          <a:bodyPr>
            <a:noAutofit/>
          </a:bodyPr>
          <a:lstStyle/>
          <a:p>
            <a:r>
              <a:rPr lang="es-PE" sz="2400" dirty="0" smtClean="0"/>
              <a:t>FACULTAD DE CIENCIAS EMPRESARIALES</a:t>
            </a:r>
            <a:br>
              <a:rPr lang="es-PE" sz="2400" dirty="0" smtClean="0"/>
            </a:br>
            <a:r>
              <a:rPr lang="es-PE" sz="2400" dirty="0" smtClean="0"/>
              <a:t>ESCUELA ACADÉMICO PROFESIONAL DE ADMINISTRACIÓN</a:t>
            </a:r>
          </a:p>
        </p:txBody>
      </p:sp>
      <p:sp>
        <p:nvSpPr>
          <p:cNvPr id="3" name="2 Marcador de texto"/>
          <p:cNvSpPr>
            <a:spLocks noGrp="1"/>
          </p:cNvSpPr>
          <p:nvPr>
            <p:ph type="body" idx="1"/>
          </p:nvPr>
        </p:nvSpPr>
        <p:spPr>
          <a:xfrm>
            <a:off x="857224" y="2357430"/>
            <a:ext cx="7772400" cy="1000132"/>
          </a:xfrm>
        </p:spPr>
        <p:txBody>
          <a:bodyPr>
            <a:noAutofit/>
          </a:bodyPr>
          <a:lstStyle/>
          <a:p>
            <a:r>
              <a:rPr lang="es-PE" sz="4800" dirty="0" smtClean="0">
                <a:solidFill>
                  <a:schemeClr val="accent5">
                    <a:lumMod val="75000"/>
                  </a:schemeClr>
                </a:solidFill>
                <a:effectLst>
                  <a:outerShdw blurRad="38100" dist="38100" dir="2700000" algn="tl">
                    <a:srgbClr val="000000">
                      <a:alpha val="43137"/>
                    </a:srgbClr>
                  </a:outerShdw>
                </a:effectLst>
              </a:rPr>
              <a:t>Gestión Por Resultados</a:t>
            </a:r>
            <a:endParaRPr lang="es-PE" sz="4800" dirty="0">
              <a:solidFill>
                <a:schemeClr val="accent5">
                  <a:lumMod val="75000"/>
                </a:schemeClr>
              </a:solidFill>
              <a:effectLst>
                <a:outerShdw blurRad="38100" dist="38100" dir="2700000" algn="tl">
                  <a:srgbClr val="000000">
                    <a:alpha val="43137"/>
                  </a:srgbClr>
                </a:outerShdw>
              </a:effectLst>
            </a:endParaRPr>
          </a:p>
        </p:txBody>
      </p:sp>
      <p:sp>
        <p:nvSpPr>
          <p:cNvPr id="4" name="1 Título"/>
          <p:cNvSpPr txBox="1">
            <a:spLocks/>
          </p:cNvSpPr>
          <p:nvPr/>
        </p:nvSpPr>
        <p:spPr>
          <a:xfrm>
            <a:off x="571472" y="4857760"/>
            <a:ext cx="7772400" cy="1362075"/>
          </a:xfrm>
          <a:prstGeom prst="rect">
            <a:avLst/>
          </a:prstGeom>
        </p:spPr>
        <p:txBody>
          <a:bodyPr vert="horz" lIns="91440" tIns="45720" rIns="91440" bIns="45720" rtlCol="0" anchor="t">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s-PE" sz="2400" b="1"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PE" sz="2400" b="1" i="0" u="none" strike="noStrike" kern="1200" cap="none" spc="0" normalizeH="0" baseline="0" noProof="0" dirty="0" smtClean="0">
                <a:ln>
                  <a:noFill/>
                </a:ln>
                <a:solidFill>
                  <a:schemeClr val="tx1"/>
                </a:solidFill>
                <a:effectLst/>
                <a:uLnTx/>
                <a:uFillTx/>
                <a:latin typeface="+mj-lt"/>
                <a:ea typeface="+mj-ea"/>
                <a:cs typeface="+mj-cs"/>
              </a:rPr>
              <a:t>Tercera</a:t>
            </a:r>
            <a:r>
              <a:rPr kumimoji="0" lang="es-PE" sz="2400" b="1" i="0" u="none" strike="noStrike" kern="1200" cap="none" spc="0" normalizeH="0" noProof="0" dirty="0" smtClean="0">
                <a:ln>
                  <a:noFill/>
                </a:ln>
                <a:solidFill>
                  <a:schemeClr val="tx1"/>
                </a:solidFill>
                <a:effectLst/>
                <a:uLnTx/>
                <a:uFillTx/>
                <a:latin typeface="+mj-lt"/>
                <a:ea typeface="+mj-ea"/>
                <a:cs typeface="+mj-cs"/>
              </a:rPr>
              <a:t> </a:t>
            </a:r>
            <a:r>
              <a:rPr kumimoji="0" lang="es-PE" sz="2400" b="1" i="0" u="none" strike="noStrike" kern="1200" cap="none" spc="0" normalizeH="0" baseline="0" noProof="0" dirty="0" smtClean="0">
                <a:ln>
                  <a:noFill/>
                </a:ln>
                <a:solidFill>
                  <a:schemeClr val="tx1"/>
                </a:solidFill>
                <a:effectLst/>
                <a:uLnTx/>
                <a:uFillTx/>
                <a:latin typeface="+mj-lt"/>
                <a:ea typeface="+mj-ea"/>
                <a:cs typeface="+mj-cs"/>
              </a:rPr>
              <a:t>Semana</a:t>
            </a:r>
          </a:p>
          <a:p>
            <a:pPr marL="0" marR="0" lvl="0" indent="0" algn="ctr" defTabSz="457200" rtl="0" eaLnBrk="1" fontAlgn="auto" latinLnBrk="0" hangingPunct="1">
              <a:lnSpc>
                <a:spcPct val="100000"/>
              </a:lnSpc>
              <a:spcBef>
                <a:spcPct val="0"/>
              </a:spcBef>
              <a:spcAft>
                <a:spcPts val="0"/>
              </a:spcAft>
              <a:buClrTx/>
              <a:buSzTx/>
              <a:buFontTx/>
              <a:buNone/>
              <a:tabLst/>
              <a:defRPr/>
            </a:pPr>
            <a:r>
              <a:rPr lang="es-PE" sz="2400" b="1" dirty="0" smtClean="0">
                <a:latin typeface="+mj-lt"/>
                <a:ea typeface="+mj-ea"/>
                <a:cs typeface="+mj-cs"/>
              </a:rPr>
              <a:t>16/04/2015</a:t>
            </a:r>
            <a:endParaRPr kumimoji="0" lang="es-PE" sz="2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4 Rectángulo"/>
          <p:cNvSpPr/>
          <p:nvPr/>
        </p:nvSpPr>
        <p:spPr>
          <a:xfrm>
            <a:off x="0" y="6488668"/>
            <a:ext cx="2452723" cy="307777"/>
          </a:xfrm>
          <a:prstGeom prst="rect">
            <a:avLst/>
          </a:prstGeom>
        </p:spPr>
        <p:txBody>
          <a:bodyPr wrap="none">
            <a:spAutoFit/>
          </a:bodyPr>
          <a:lstStyle/>
          <a:p>
            <a:r>
              <a:rPr lang="es-PE" sz="1400" i="1" dirty="0" smtClean="0">
                <a:solidFill>
                  <a:schemeClr val="tx2"/>
                </a:solidFill>
              </a:rPr>
              <a:t>Ing. Juan Alberto </a:t>
            </a:r>
            <a:r>
              <a:rPr lang="es-PE" sz="1400" i="1" dirty="0" err="1" smtClean="0">
                <a:solidFill>
                  <a:schemeClr val="tx2"/>
                </a:solidFill>
              </a:rPr>
              <a:t>Paucar</a:t>
            </a:r>
            <a:r>
              <a:rPr lang="es-PE" sz="1400" i="1" dirty="0" smtClean="0">
                <a:solidFill>
                  <a:schemeClr val="tx2"/>
                </a:solidFill>
              </a:rPr>
              <a:t> </a:t>
            </a:r>
            <a:r>
              <a:rPr lang="es-PE" sz="1400" i="1" dirty="0" err="1" smtClean="0">
                <a:solidFill>
                  <a:schemeClr val="tx2"/>
                </a:solidFill>
              </a:rPr>
              <a:t>Rupay</a:t>
            </a:r>
            <a:endParaRPr lang="es-PE" sz="1400" i="1" dirty="0"/>
          </a:p>
        </p:txBody>
      </p:sp>
    </p:spTree>
    <p:extLst>
      <p:ext uri="{BB962C8B-B14F-4D97-AF65-F5344CB8AC3E}">
        <p14:creationId xmlns="" xmlns:p14="http://schemas.microsoft.com/office/powerpoint/2010/main" val="797305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0" y="1344613"/>
            <a:ext cx="2659063" cy="3767137"/>
          </a:xfrm>
          <a:prstGeom prst="rect">
            <a:avLst/>
          </a:prstGeom>
          <a:noFill/>
          <a:ln w="9525">
            <a:noFill/>
            <a:miter lim="800000"/>
            <a:headEnd/>
            <a:tailEnd/>
          </a:ln>
        </p:spPr>
        <p:txBody>
          <a:bodyPr anchor="ctr"/>
          <a:lstStyle/>
          <a:p>
            <a:pPr algn="ctr" eaLnBrk="1" hangingPunct="1"/>
            <a:r>
              <a:rPr lang="es-PE" sz="2800" b="1" dirty="0"/>
              <a:t>Consecuencias de la ausencia de aplicación</a:t>
            </a:r>
          </a:p>
        </p:txBody>
      </p:sp>
      <p:sp>
        <p:nvSpPr>
          <p:cNvPr id="3" name="Rectangle 3"/>
          <p:cNvSpPr txBox="1">
            <a:spLocks noChangeArrowheads="1"/>
          </p:cNvSpPr>
          <p:nvPr/>
        </p:nvSpPr>
        <p:spPr bwMode="auto">
          <a:xfrm>
            <a:off x="2659063" y="2190779"/>
            <a:ext cx="6134100" cy="3309923"/>
          </a:xfrm>
          <a:prstGeom prst="rect">
            <a:avLst/>
          </a:prstGeom>
          <a:noFill/>
          <a:ln w="9525">
            <a:noFill/>
            <a:miter lim="800000"/>
            <a:headEnd/>
            <a:tailEnd/>
          </a:ln>
        </p:spPr>
        <p:txBody>
          <a:bodyPr/>
          <a:lstStyle/>
          <a:p>
            <a:pPr marL="182563" indent="-182563" algn="just">
              <a:spcBef>
                <a:spcPts val="0"/>
              </a:spcBef>
              <a:defRPr/>
            </a:pPr>
            <a:endParaRPr lang="es-PE" sz="2400" dirty="0">
              <a:latin typeface="+mn-lt"/>
            </a:endParaRPr>
          </a:p>
          <a:p>
            <a:pPr marL="182563" indent="-182563" algn="just">
              <a:spcBef>
                <a:spcPts val="0"/>
              </a:spcBef>
              <a:defRPr/>
            </a:pPr>
            <a:r>
              <a:rPr lang="es-PE" sz="2400" dirty="0">
                <a:latin typeface="+mn-lt"/>
              </a:rPr>
              <a:t>•	Se repiten esfuerzos.</a:t>
            </a:r>
          </a:p>
          <a:p>
            <a:pPr marL="182563" indent="-182563" algn="just">
              <a:spcBef>
                <a:spcPts val="0"/>
              </a:spcBef>
              <a:defRPr/>
            </a:pPr>
            <a:endParaRPr lang="es-PE" sz="2400" dirty="0">
              <a:latin typeface="+mn-lt"/>
            </a:endParaRPr>
          </a:p>
          <a:p>
            <a:pPr marL="182563" indent="-182563" algn="just">
              <a:spcBef>
                <a:spcPts val="0"/>
              </a:spcBef>
              <a:defRPr/>
            </a:pPr>
            <a:r>
              <a:rPr lang="es-PE" sz="2400" dirty="0">
                <a:latin typeface="+mn-lt"/>
              </a:rPr>
              <a:t>•	Se dejan de materializar objetivos.</a:t>
            </a:r>
          </a:p>
          <a:p>
            <a:pPr marL="182563" indent="-182563" algn="just">
              <a:spcBef>
                <a:spcPts val="0"/>
              </a:spcBef>
              <a:defRPr/>
            </a:pPr>
            <a:endParaRPr lang="es-PE" sz="2400" dirty="0">
              <a:latin typeface="+mn-lt"/>
            </a:endParaRPr>
          </a:p>
          <a:p>
            <a:pPr marL="182563" indent="-182563" algn="just">
              <a:spcBef>
                <a:spcPts val="0"/>
              </a:spcBef>
              <a:defRPr/>
            </a:pPr>
            <a:r>
              <a:rPr lang="es-PE" sz="2400" dirty="0">
                <a:latin typeface="+mn-lt"/>
              </a:rPr>
              <a:t>•	Se distraen recursos en actividades y tareas no relacionadas con la finalidad del sistema.</a:t>
            </a:r>
          </a:p>
        </p:txBody>
      </p:sp>
    </p:spTree>
    <p:extLst>
      <p:ext uri="{BB962C8B-B14F-4D97-AF65-F5344CB8AC3E}">
        <p14:creationId xmlns:p14="http://schemas.microsoft.com/office/powerpoint/2010/main" xmlns="" val="964989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contenido"/>
          <p:cNvSpPr>
            <a:spLocks noGrp="1"/>
          </p:cNvSpPr>
          <p:nvPr>
            <p:ph idx="1"/>
          </p:nvPr>
        </p:nvSpPr>
        <p:spPr>
          <a:xfrm>
            <a:off x="500034" y="2000240"/>
            <a:ext cx="8229600" cy="4351284"/>
          </a:xfrm>
        </p:spPr>
        <p:txBody>
          <a:bodyPr>
            <a:normAutofit/>
          </a:bodyPr>
          <a:lstStyle/>
          <a:p>
            <a:pPr algn="just"/>
            <a:r>
              <a:rPr lang="es-MX" sz="2800" dirty="0" smtClean="0"/>
              <a:t>LIDERAZGO POLITICO</a:t>
            </a:r>
          </a:p>
          <a:p>
            <a:pPr algn="just"/>
            <a:r>
              <a:rPr lang="es-MX" sz="2800" dirty="0" smtClean="0"/>
              <a:t>Equipos Técnicos Capacitados y Comprometidos.</a:t>
            </a:r>
          </a:p>
          <a:p>
            <a:pPr algn="just"/>
            <a:r>
              <a:rPr lang="es-MX" sz="2800" dirty="0" smtClean="0"/>
              <a:t>Herramientas Técnicas (Metodologías, </a:t>
            </a:r>
            <a:r>
              <a:rPr lang="es-MX" sz="2800" dirty="0" err="1" smtClean="0"/>
              <a:t>etc</a:t>
            </a:r>
            <a:r>
              <a:rPr lang="es-MX" sz="2800" dirty="0" smtClean="0"/>
              <a:t>).</a:t>
            </a:r>
          </a:p>
          <a:p>
            <a:pPr algn="just"/>
            <a:r>
              <a:rPr lang="es-MX" sz="2800" dirty="0" smtClean="0"/>
              <a:t>Información y Estadísticas.</a:t>
            </a:r>
          </a:p>
          <a:p>
            <a:pPr algn="just"/>
            <a:r>
              <a:rPr lang="es-MX" sz="2800" dirty="0" smtClean="0"/>
              <a:t>COMPROMISO POLITICO </a:t>
            </a:r>
            <a:endParaRPr lang="es-GT" sz="2400" dirty="0" smtClean="0"/>
          </a:p>
        </p:txBody>
      </p:sp>
      <p:sp>
        <p:nvSpPr>
          <p:cNvPr id="40963" name="2 Título"/>
          <p:cNvSpPr>
            <a:spLocks noGrp="1"/>
          </p:cNvSpPr>
          <p:nvPr>
            <p:ph type="title"/>
          </p:nvPr>
        </p:nvSpPr>
        <p:spPr/>
        <p:txBody>
          <a:bodyPr>
            <a:noAutofit/>
          </a:bodyPr>
          <a:lstStyle/>
          <a:p>
            <a:r>
              <a:rPr lang="es-MX" sz="3200" b="1" dirty="0" smtClean="0"/>
              <a:t>GESTION POR RESULTADOS, Requiere:</a:t>
            </a:r>
            <a:endParaRPr lang="es-GT" sz="3200" b="1"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contenido"/>
          <p:cNvSpPr>
            <a:spLocks noGrp="1"/>
          </p:cNvSpPr>
          <p:nvPr>
            <p:ph idx="4294967295"/>
          </p:nvPr>
        </p:nvSpPr>
        <p:spPr>
          <a:xfrm>
            <a:off x="539750" y="1484313"/>
            <a:ext cx="8229600" cy="4525962"/>
          </a:xfrm>
        </p:spPr>
        <p:txBody>
          <a:bodyPr>
            <a:normAutofit/>
          </a:bodyPr>
          <a:lstStyle/>
          <a:p>
            <a:pPr algn="just"/>
            <a:r>
              <a:rPr lang="es-GT" sz="2800" dirty="0" smtClean="0"/>
              <a:t>Definir Resultados.</a:t>
            </a:r>
          </a:p>
          <a:p>
            <a:pPr algn="just"/>
            <a:r>
              <a:rPr lang="es-GT" sz="2800" dirty="0" smtClean="0"/>
              <a:t>Tener un Plan con su Presupuesto, que se enfoquen en lograr los resultados.</a:t>
            </a:r>
          </a:p>
          <a:p>
            <a:pPr algn="just"/>
            <a:r>
              <a:rPr lang="es-GT" sz="2800" dirty="0" smtClean="0"/>
              <a:t>Definir Indicadores con Metas.</a:t>
            </a:r>
          </a:p>
          <a:p>
            <a:pPr algn="just"/>
            <a:r>
              <a:rPr lang="es-GT" sz="2800" dirty="0" smtClean="0"/>
              <a:t>Realizar Seguimiento y Evaluación.</a:t>
            </a:r>
          </a:p>
          <a:p>
            <a:pPr algn="just"/>
            <a:r>
              <a:rPr lang="es-GT" sz="2800" dirty="0" smtClean="0"/>
              <a:t>Que el Seguimiento y Evaluación incida en las decisiones y se Informe.</a:t>
            </a:r>
            <a:endParaRPr lang="es-ES" sz="2800" dirty="0" smtClean="0"/>
          </a:p>
        </p:txBody>
      </p:sp>
      <p:sp>
        <p:nvSpPr>
          <p:cNvPr id="3" name="2 Título"/>
          <p:cNvSpPr>
            <a:spLocks noGrp="1"/>
          </p:cNvSpPr>
          <p:nvPr>
            <p:ph type="title" idx="4294967295"/>
          </p:nvPr>
        </p:nvSpPr>
        <p:spPr>
          <a:xfrm>
            <a:off x="1285852" y="214290"/>
            <a:ext cx="7423115" cy="81339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tlCol="0">
            <a:scene3d>
              <a:camera prst="orthographicFront"/>
              <a:lightRig rig="soft" dir="t"/>
            </a:scene3d>
            <a:sp3d prstMaterial="softEdge">
              <a:bevelT w="25400" h="25400"/>
            </a:sp3d>
          </a:bodyPr>
          <a:lstStyle/>
          <a:p>
            <a:pPr>
              <a:defRPr/>
            </a:pPr>
            <a:r>
              <a:rPr lang="es-GT" b="1" dirty="0" smtClean="0"/>
              <a:t>Gestión para Resultados</a:t>
            </a:r>
            <a:endParaRPr lang="es-ES" b="1" dirty="0"/>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428860" y="2714620"/>
            <a:ext cx="4572000" cy="523220"/>
          </a:xfrm>
          <a:prstGeom prst="rect">
            <a:avLst/>
          </a:prstGeom>
        </p:spPr>
        <p:txBody>
          <a:bodyPr>
            <a:spAutoFit/>
          </a:bodyPr>
          <a:lstStyle/>
          <a:p>
            <a:pPr algn="ctr"/>
            <a:r>
              <a:rPr lang="es-PE" sz="2800" b="1" dirty="0" smtClean="0">
                <a:solidFill>
                  <a:srgbClr val="FF0000"/>
                </a:solidFill>
              </a:rPr>
              <a:t>Gracias…</a:t>
            </a:r>
            <a:endParaRPr lang="es-PE" sz="2800" b="1" dirty="0">
              <a:solidFill>
                <a:srgbClr val="FF0000"/>
              </a:solidFill>
            </a:endParaRPr>
          </a:p>
        </p:txBody>
      </p:sp>
    </p:spTree>
    <p:extLst>
      <p:ext uri="{BB962C8B-B14F-4D97-AF65-F5344CB8AC3E}">
        <p14:creationId xmlns:p14="http://schemas.microsoft.com/office/powerpoint/2010/main" xmlns="" val="964989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214338"/>
            <a:ext cx="9144000" cy="1582738"/>
          </a:xfrm>
          <a:prstGeom prst="rect">
            <a:avLst/>
          </a:prstGeom>
          <a:noFill/>
          <a:ln w="9525">
            <a:noFill/>
            <a:miter lim="800000"/>
            <a:headEnd/>
            <a:tailEnd/>
          </a:ln>
        </p:spPr>
        <p:txBody>
          <a:bodyPr anchor="ctr"/>
          <a:lstStyle/>
          <a:p>
            <a:pPr algn="ctr">
              <a:defRPr/>
            </a:pPr>
            <a:r>
              <a:rPr lang="es-PE" sz="3600" b="1" dirty="0">
                <a:ln w="1905"/>
                <a:effectLst>
                  <a:outerShdw blurRad="38100" dist="38100" dir="2700000" algn="tl">
                    <a:srgbClr val="000000">
                      <a:alpha val="43137"/>
                    </a:srgbClr>
                  </a:outerShdw>
                </a:effectLst>
              </a:rPr>
              <a:t>            Gestión por Resultados</a:t>
            </a:r>
            <a:endParaRPr lang="es-PE" sz="2800" b="1" dirty="0">
              <a:ln w="1905"/>
              <a:effectLst>
                <a:outerShdw blurRad="38100" dist="38100" dir="2700000" algn="tl">
                  <a:srgbClr val="000000">
                    <a:alpha val="43137"/>
                  </a:srgbClr>
                </a:outerShdw>
              </a:effectLst>
            </a:endParaRPr>
          </a:p>
        </p:txBody>
      </p:sp>
      <p:sp>
        <p:nvSpPr>
          <p:cNvPr id="6" name="Shape 10202113"/>
          <p:cNvSpPr txBox="1">
            <a:spLocks noChangeArrowheads="1"/>
          </p:cNvSpPr>
          <p:nvPr/>
        </p:nvSpPr>
        <p:spPr>
          <a:xfrm>
            <a:off x="1143000" y="2430463"/>
            <a:ext cx="7534275" cy="3044825"/>
          </a:xfrm>
          <a:prstGeom prst="rect">
            <a:avLst/>
          </a:prstGeom>
        </p:spPr>
        <p:txBody>
          <a:bodyPr/>
          <a:lstStyle/>
          <a:p>
            <a:pPr>
              <a:defRPr/>
            </a:pPr>
            <a:r>
              <a:rPr lang="es-PE" sz="2800" b="1" dirty="0">
                <a:latin typeface="+mn-lt"/>
                <a:ea typeface="+mj-ea"/>
                <a:cs typeface="+mj-cs"/>
              </a:rPr>
              <a:t>Según Silabo:</a:t>
            </a:r>
          </a:p>
          <a:p>
            <a:pPr>
              <a:defRPr/>
            </a:pPr>
            <a:endParaRPr lang="es-PE" sz="2800" b="1" dirty="0">
              <a:latin typeface="+mn-lt"/>
              <a:ea typeface="+mj-ea"/>
              <a:cs typeface="+mj-cs"/>
            </a:endParaRPr>
          </a:p>
          <a:p>
            <a:pPr>
              <a:defRPr/>
            </a:pPr>
            <a:r>
              <a:rPr lang="es-PE" sz="2800" b="1" dirty="0">
                <a:latin typeface="+mn-lt"/>
                <a:ea typeface="+mj-ea"/>
                <a:cs typeface="+mj-cs"/>
              </a:rPr>
              <a:t>- Objetivos y Resultados</a:t>
            </a:r>
          </a:p>
          <a:p>
            <a:pPr>
              <a:defRPr/>
            </a:pPr>
            <a:r>
              <a:rPr lang="es-PE" sz="2800" b="1" dirty="0">
                <a:latin typeface="+mn-lt"/>
                <a:ea typeface="+mj-ea"/>
                <a:cs typeface="+mj-cs"/>
              </a:rPr>
              <a:t>- Problemas, Beneficios y Limitaciones.</a:t>
            </a:r>
          </a:p>
        </p:txBody>
      </p:sp>
    </p:spTree>
    <p:extLst>
      <p:ext uri="{BB962C8B-B14F-4D97-AF65-F5344CB8AC3E}">
        <p14:creationId xmlns:p14="http://schemas.microsoft.com/office/powerpoint/2010/main" xmlns="" val="96498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dissolv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advAuto="100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10202113"/>
          <p:cNvSpPr txBox="1">
            <a:spLocks noChangeArrowheads="1"/>
          </p:cNvSpPr>
          <p:nvPr/>
        </p:nvSpPr>
        <p:spPr bwMode="auto">
          <a:xfrm>
            <a:off x="609600" y="1752600"/>
            <a:ext cx="7772400" cy="3044825"/>
          </a:xfrm>
          <a:prstGeom prst="rect">
            <a:avLst/>
          </a:prstGeom>
          <a:noFill/>
          <a:ln w="9525">
            <a:noFill/>
            <a:miter lim="800000"/>
            <a:headEnd/>
            <a:tailEnd/>
          </a:ln>
        </p:spPr>
        <p:txBody>
          <a:bodyPr anchor="ctr"/>
          <a:lstStyle/>
          <a:p>
            <a:pPr algn="ctr">
              <a:defRPr/>
            </a:pPr>
            <a:r>
              <a:rPr lang="es-ES" sz="3200" b="1" dirty="0">
                <a:latin typeface="+mn-lt"/>
                <a:ea typeface="+mj-ea"/>
                <a:cs typeface="+mj-cs"/>
              </a:rPr>
              <a:t>Beneficios </a:t>
            </a:r>
          </a:p>
        </p:txBody>
      </p:sp>
    </p:spTree>
    <p:extLst>
      <p:ext uri="{BB962C8B-B14F-4D97-AF65-F5344CB8AC3E}">
        <p14:creationId xmlns:p14="http://schemas.microsoft.com/office/powerpoint/2010/main" xmlns="" val="96498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utoUpdateAnimBg="0" advAuto="100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0" y="1344613"/>
            <a:ext cx="2659063" cy="3767137"/>
          </a:xfrm>
          <a:prstGeom prst="rect">
            <a:avLst/>
          </a:prstGeom>
          <a:noFill/>
          <a:ln w="9525">
            <a:noFill/>
            <a:miter lim="800000"/>
            <a:headEnd/>
            <a:tailEnd/>
          </a:ln>
        </p:spPr>
        <p:txBody>
          <a:bodyPr anchor="ctr"/>
          <a:lstStyle/>
          <a:p>
            <a:pPr algn="ctr" eaLnBrk="1" hangingPunct="1"/>
            <a:r>
              <a:rPr lang="es-ES_tradnl" sz="2800" b="1"/>
              <a:t>Beneficios para el subordinado:</a:t>
            </a:r>
          </a:p>
        </p:txBody>
      </p:sp>
      <p:sp>
        <p:nvSpPr>
          <p:cNvPr id="3" name="Rectangle 3"/>
          <p:cNvSpPr txBox="1">
            <a:spLocks noChangeArrowheads="1"/>
          </p:cNvSpPr>
          <p:nvPr/>
        </p:nvSpPr>
        <p:spPr bwMode="auto">
          <a:xfrm>
            <a:off x="2659063" y="1071545"/>
            <a:ext cx="6484937" cy="5786455"/>
          </a:xfrm>
          <a:prstGeom prst="rect">
            <a:avLst/>
          </a:prstGeom>
          <a:noFill/>
          <a:ln w="9525">
            <a:noFill/>
            <a:miter lim="800000"/>
            <a:headEnd/>
            <a:tailEnd/>
          </a:ln>
        </p:spPr>
        <p:txBody>
          <a:bodyPr/>
          <a:lstStyle/>
          <a:p>
            <a:pPr algn="just">
              <a:spcBef>
                <a:spcPts val="0"/>
              </a:spcBef>
              <a:defRPr/>
            </a:pPr>
            <a:endParaRPr lang="es-PE" sz="1600" dirty="0">
              <a:latin typeface="+mn-lt"/>
            </a:endParaRPr>
          </a:p>
          <a:p>
            <a:pPr marL="180975" indent="-180975" algn="just">
              <a:spcBef>
                <a:spcPts val="0"/>
              </a:spcBef>
              <a:defRPr/>
            </a:pPr>
            <a:r>
              <a:rPr lang="es-PE" sz="1600" dirty="0">
                <a:latin typeface="+mn-lt"/>
              </a:rPr>
              <a:t>•	Le permite conocer exactamente qué es lo que se espera de él.</a:t>
            </a:r>
          </a:p>
          <a:p>
            <a:pPr marL="180975" indent="-180975" algn="just">
              <a:spcBef>
                <a:spcPts val="0"/>
              </a:spcBef>
              <a:defRPr/>
            </a:pPr>
            <a:endParaRPr lang="es-PE" sz="1600" dirty="0">
              <a:latin typeface="+mn-lt"/>
            </a:endParaRPr>
          </a:p>
          <a:p>
            <a:pPr marL="180975" indent="-180975" algn="just">
              <a:spcBef>
                <a:spcPts val="0"/>
              </a:spcBef>
              <a:defRPr/>
            </a:pPr>
            <a:r>
              <a:rPr lang="es-PE" sz="1600" dirty="0">
                <a:latin typeface="+mn-lt"/>
              </a:rPr>
              <a:t>•	Le posibilita mayor libertad de acción.</a:t>
            </a:r>
          </a:p>
          <a:p>
            <a:pPr marL="180975" indent="-180975" algn="just">
              <a:spcBef>
                <a:spcPts val="0"/>
              </a:spcBef>
              <a:defRPr/>
            </a:pPr>
            <a:endParaRPr lang="es-PE" sz="1600" dirty="0">
              <a:latin typeface="+mn-lt"/>
            </a:endParaRPr>
          </a:p>
          <a:p>
            <a:pPr marL="180975" indent="-180975" algn="just">
              <a:spcBef>
                <a:spcPts val="0"/>
              </a:spcBef>
              <a:defRPr/>
            </a:pPr>
            <a:r>
              <a:rPr lang="es-PE" sz="1600" dirty="0">
                <a:latin typeface="+mn-lt"/>
              </a:rPr>
              <a:t>•	Sus logros quedan registrados de una manera objetiva.</a:t>
            </a:r>
          </a:p>
          <a:p>
            <a:pPr marL="180975" indent="-180975" algn="just">
              <a:spcBef>
                <a:spcPts val="0"/>
              </a:spcBef>
              <a:defRPr/>
            </a:pPr>
            <a:endParaRPr lang="es-PE" sz="1600" dirty="0">
              <a:latin typeface="+mn-lt"/>
            </a:endParaRPr>
          </a:p>
          <a:p>
            <a:pPr marL="180975" indent="-180975" algn="just">
              <a:spcBef>
                <a:spcPts val="0"/>
              </a:spcBef>
              <a:defRPr/>
            </a:pPr>
            <a:r>
              <a:rPr lang="es-PE" sz="1600" dirty="0">
                <a:latin typeface="+mn-lt"/>
              </a:rPr>
              <a:t>•	Le permite "demostrar" objetivamente, por qué no se pudo lograr algo.</a:t>
            </a:r>
          </a:p>
          <a:p>
            <a:pPr marL="180975" indent="-180975" algn="just">
              <a:spcBef>
                <a:spcPts val="0"/>
              </a:spcBef>
              <a:defRPr/>
            </a:pPr>
            <a:endParaRPr lang="es-PE" sz="1600" dirty="0">
              <a:latin typeface="+mn-lt"/>
            </a:endParaRPr>
          </a:p>
          <a:p>
            <a:pPr marL="180975" indent="-180975" algn="just">
              <a:spcBef>
                <a:spcPts val="0"/>
              </a:spcBef>
              <a:defRPr/>
            </a:pPr>
            <a:r>
              <a:rPr lang="es-PE" sz="1600" dirty="0">
                <a:latin typeface="+mn-lt"/>
              </a:rPr>
              <a:t>•	Todo jefe inferior, tiene constantemente una idea de cuál es su situación, respecto a su trabajo y ante la empresa.</a:t>
            </a:r>
          </a:p>
          <a:p>
            <a:pPr marL="180975" indent="-180975" algn="just">
              <a:spcBef>
                <a:spcPts val="0"/>
              </a:spcBef>
              <a:defRPr/>
            </a:pPr>
            <a:endParaRPr lang="es-PE" sz="1600" dirty="0">
              <a:latin typeface="+mn-lt"/>
            </a:endParaRPr>
          </a:p>
          <a:p>
            <a:pPr marL="180975" indent="-180975" algn="just">
              <a:spcBef>
                <a:spcPts val="0"/>
              </a:spcBef>
              <a:defRPr/>
            </a:pPr>
            <a:r>
              <a:rPr lang="es-PE" sz="1600" dirty="0">
                <a:latin typeface="+mn-lt"/>
              </a:rPr>
              <a:t>•	El jefe puede ser más justo en las promociones o ascensos.</a:t>
            </a:r>
          </a:p>
          <a:p>
            <a:pPr marL="180975" indent="-180975" algn="just">
              <a:spcBef>
                <a:spcPts val="0"/>
              </a:spcBef>
              <a:defRPr/>
            </a:pPr>
            <a:endParaRPr lang="es-PE" sz="1600" dirty="0">
              <a:latin typeface="+mn-lt"/>
            </a:endParaRPr>
          </a:p>
          <a:p>
            <a:pPr marL="180975" indent="-180975" algn="just">
              <a:spcBef>
                <a:spcPts val="0"/>
              </a:spcBef>
              <a:defRPr/>
            </a:pPr>
            <a:r>
              <a:rPr lang="es-PE" sz="1600" dirty="0">
                <a:latin typeface="+mn-lt"/>
              </a:rPr>
              <a:t>•	Permite a todo subordinado dar sus puntos de vista en contra de las metas que pretenden plantearle los "niveles superiores", pero no después de que incumplieron, ni bajo la presión de la discusión o del conflicto, sino con anticipación. </a:t>
            </a:r>
          </a:p>
          <a:p>
            <a:pPr marL="180975" indent="-180975" algn="just">
              <a:spcBef>
                <a:spcPts val="0"/>
              </a:spcBef>
              <a:defRPr/>
            </a:pPr>
            <a:endParaRPr lang="es-PE" sz="1600" dirty="0">
              <a:latin typeface="+mn-lt"/>
            </a:endParaRPr>
          </a:p>
          <a:p>
            <a:pPr marL="180975" indent="-180975" algn="just">
              <a:spcBef>
                <a:spcPts val="0"/>
              </a:spcBef>
              <a:defRPr/>
            </a:pPr>
            <a:r>
              <a:rPr lang="es-PE" sz="1600" dirty="0">
                <a:latin typeface="+mn-lt"/>
              </a:rPr>
              <a:t>•	Sabe cómo ha logrado mejorar o superar sus deficiencias.</a:t>
            </a:r>
          </a:p>
        </p:txBody>
      </p:sp>
    </p:spTree>
    <p:extLst>
      <p:ext uri="{BB962C8B-B14F-4D97-AF65-F5344CB8AC3E}">
        <p14:creationId xmlns:p14="http://schemas.microsoft.com/office/powerpoint/2010/main" xmlns="" val="96498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15" end="15"/>
                                            </p:txEl>
                                          </p:spTgt>
                                        </p:tgtEl>
                                        <p:attrNameLst>
                                          <p:attrName>style.visibility</p:attrName>
                                        </p:attrNameLst>
                                      </p:cBhvr>
                                      <p:to>
                                        <p:strVal val="visible"/>
                                      </p:to>
                                    </p:set>
                                    <p:animEffect transition="in" filter="wipe(left)">
                                      <p:cBhvr>
                                        <p:cTn id="7" dur="2000"/>
                                        <p:tgtEl>
                                          <p:spTgt spid="3">
                                            <p:txEl>
                                              <p:pRg st="15" end="1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3" end="13"/>
                                            </p:txEl>
                                          </p:spTgt>
                                        </p:tgtEl>
                                        <p:attrNameLst>
                                          <p:attrName>style.visibility</p:attrName>
                                        </p:attrNameLst>
                                      </p:cBhvr>
                                      <p:to>
                                        <p:strVal val="visible"/>
                                      </p:to>
                                    </p:set>
                                    <p:animEffect transition="in" filter="wipe(left)">
                                      <p:cBhvr>
                                        <p:cTn id="12" dur="2000"/>
                                        <p:tgtEl>
                                          <p:spTgt spid="3">
                                            <p:txEl>
                                              <p:pRg st="13" end="1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animEffect transition="in" filter="wipe(left)">
                                      <p:cBhvr>
                                        <p:cTn id="17" dur="2000"/>
                                        <p:tgtEl>
                                          <p:spTgt spid="3">
                                            <p:txEl>
                                              <p:pRg st="11" end="1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animEffect transition="in" filter="wipe(left)">
                                      <p:cBhvr>
                                        <p:cTn id="22" dur="2000"/>
                                        <p:tgtEl>
                                          <p:spTgt spid="3">
                                            <p:txEl>
                                              <p:pRg st="9" end="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left)">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wipe(left)">
                                      <p:cBhvr>
                                        <p:cTn id="37" dur="2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
                                            <p:txEl>
                                              <p:pRg st="1" end="1"/>
                                            </p:txEl>
                                          </p:spTgt>
                                        </p:tgtEl>
                                        <p:attrNameLst>
                                          <p:attrName>style.visibility</p:attrName>
                                        </p:attrNameLst>
                                      </p:cBhvr>
                                      <p:to>
                                        <p:strVal val="visible"/>
                                      </p:to>
                                    </p:set>
                                    <p:animEffect transition="in" filter="wipe(left)">
                                      <p:cBhvr>
                                        <p:cTn id="4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rev="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0" y="1344613"/>
            <a:ext cx="2659063" cy="3767137"/>
          </a:xfrm>
          <a:prstGeom prst="rect">
            <a:avLst/>
          </a:prstGeom>
          <a:noFill/>
          <a:ln w="9525">
            <a:noFill/>
            <a:miter lim="800000"/>
            <a:headEnd/>
            <a:tailEnd/>
          </a:ln>
        </p:spPr>
        <p:txBody>
          <a:bodyPr anchor="ctr"/>
          <a:lstStyle/>
          <a:p>
            <a:pPr algn="ctr" eaLnBrk="1" hangingPunct="1"/>
            <a:r>
              <a:rPr lang="es-PE" sz="2800" b="1" dirty="0"/>
              <a:t>Beneficios para el jefe que la aplica:</a:t>
            </a:r>
            <a:endParaRPr lang="es-ES_tradnl" sz="2800" b="1" dirty="0"/>
          </a:p>
        </p:txBody>
      </p:sp>
      <p:sp>
        <p:nvSpPr>
          <p:cNvPr id="3" name="Rectangle 3"/>
          <p:cNvSpPr txBox="1">
            <a:spLocks noChangeArrowheads="1"/>
          </p:cNvSpPr>
          <p:nvPr/>
        </p:nvSpPr>
        <p:spPr bwMode="auto">
          <a:xfrm>
            <a:off x="2659063" y="1043016"/>
            <a:ext cx="6484937" cy="6457950"/>
          </a:xfrm>
          <a:prstGeom prst="rect">
            <a:avLst/>
          </a:prstGeom>
          <a:noFill/>
          <a:ln w="9525">
            <a:noFill/>
            <a:miter lim="800000"/>
            <a:headEnd/>
            <a:tailEnd/>
          </a:ln>
        </p:spPr>
        <p:txBody>
          <a:bodyPr/>
          <a:lstStyle/>
          <a:p>
            <a:pPr algn="just">
              <a:spcBef>
                <a:spcPts val="0"/>
              </a:spcBef>
              <a:defRPr/>
            </a:pPr>
            <a:endParaRPr lang="es-PE" dirty="0">
              <a:latin typeface="+mn-lt"/>
            </a:endParaRPr>
          </a:p>
          <a:p>
            <a:pPr marL="180975" indent="-180975" algn="just">
              <a:spcBef>
                <a:spcPts val="0"/>
              </a:spcBef>
              <a:defRPr/>
            </a:pPr>
            <a:r>
              <a:rPr lang="es-PE" dirty="0" smtClean="0">
                <a:latin typeface="+mn-lt"/>
              </a:rPr>
              <a:t>• Vincula </a:t>
            </a:r>
            <a:r>
              <a:rPr lang="es-PE" dirty="0">
                <a:latin typeface="+mn-lt"/>
              </a:rPr>
              <a:t>a todos en la responsabilidad de lograr los resultados.</a:t>
            </a:r>
          </a:p>
          <a:p>
            <a:pPr marL="180975" indent="-180975" algn="just">
              <a:spcBef>
                <a:spcPts val="0"/>
              </a:spcBef>
              <a:defRPr/>
            </a:pPr>
            <a:endParaRPr lang="es-PE" dirty="0">
              <a:latin typeface="+mn-lt"/>
            </a:endParaRPr>
          </a:p>
          <a:p>
            <a:pPr marL="180975" indent="-180975" algn="just">
              <a:spcBef>
                <a:spcPts val="0"/>
              </a:spcBef>
              <a:defRPr/>
            </a:pPr>
            <a:r>
              <a:rPr lang="es-PE" dirty="0">
                <a:latin typeface="+mn-lt"/>
              </a:rPr>
              <a:t>•	La evaluación de sus subordinados es más objetiva e indiscutible.</a:t>
            </a:r>
          </a:p>
          <a:p>
            <a:pPr marL="180975" indent="-180975" algn="just">
              <a:spcBef>
                <a:spcPts val="0"/>
              </a:spcBef>
              <a:defRPr/>
            </a:pPr>
            <a:endParaRPr lang="es-PE" dirty="0">
              <a:latin typeface="+mn-lt"/>
            </a:endParaRPr>
          </a:p>
          <a:p>
            <a:pPr marL="180975" indent="-180975" algn="just">
              <a:spcBef>
                <a:spcPts val="0"/>
              </a:spcBef>
              <a:defRPr/>
            </a:pPr>
            <a:r>
              <a:rPr lang="es-PE" dirty="0">
                <a:latin typeface="+mn-lt"/>
              </a:rPr>
              <a:t>•	Concentra la supervisión en pocas áreas, que son las principales.</a:t>
            </a:r>
          </a:p>
          <a:p>
            <a:pPr marL="180975" indent="-180975" algn="just">
              <a:spcBef>
                <a:spcPts val="0"/>
              </a:spcBef>
              <a:defRPr/>
            </a:pPr>
            <a:endParaRPr lang="es-PE" dirty="0">
              <a:latin typeface="+mn-lt"/>
            </a:endParaRPr>
          </a:p>
          <a:p>
            <a:pPr marL="180975" indent="-180975" algn="just">
              <a:spcBef>
                <a:spcPts val="0"/>
              </a:spcBef>
              <a:defRPr/>
            </a:pPr>
            <a:r>
              <a:rPr lang="es-PE" dirty="0">
                <a:latin typeface="+mn-lt"/>
              </a:rPr>
              <a:t>•	Le evita la necesidad de que se discuta "el grado" de esfuerzo o desempeño.</a:t>
            </a:r>
          </a:p>
          <a:p>
            <a:pPr marL="180975" indent="-180975" algn="just">
              <a:spcBef>
                <a:spcPts val="0"/>
              </a:spcBef>
              <a:defRPr/>
            </a:pPr>
            <a:endParaRPr lang="es-PE" dirty="0">
              <a:latin typeface="+mn-lt"/>
            </a:endParaRPr>
          </a:p>
          <a:p>
            <a:pPr marL="180975" indent="-180975" algn="just">
              <a:spcBef>
                <a:spcPts val="0"/>
              </a:spcBef>
              <a:defRPr/>
            </a:pPr>
            <a:r>
              <a:rPr lang="es-PE" dirty="0">
                <a:latin typeface="+mn-lt"/>
              </a:rPr>
              <a:t>•	Le permite recibir ideas sobre el posible mejoramiento de los objetivos que, en ocasiones, a él personalmente no se le habrían ocurrido.</a:t>
            </a:r>
          </a:p>
          <a:p>
            <a:pPr marL="180975" indent="-180975" algn="just">
              <a:spcBef>
                <a:spcPts val="0"/>
              </a:spcBef>
              <a:defRPr/>
            </a:pPr>
            <a:endParaRPr lang="es-PE" dirty="0">
              <a:latin typeface="+mn-lt"/>
            </a:endParaRPr>
          </a:p>
          <a:p>
            <a:pPr marL="180975" indent="-180975" algn="just">
              <a:spcBef>
                <a:spcPts val="0"/>
              </a:spcBef>
              <a:defRPr/>
            </a:pPr>
            <a:r>
              <a:rPr lang="es-PE" dirty="0">
                <a:latin typeface="+mn-lt"/>
              </a:rPr>
              <a:t>•	Hace que se cumplan mejor las cosas, al mismo tiempo que de manera más fácil y efectiva.</a:t>
            </a:r>
          </a:p>
          <a:p>
            <a:pPr marL="180975" indent="-180975" algn="just">
              <a:spcBef>
                <a:spcPts val="0"/>
              </a:spcBef>
              <a:defRPr/>
            </a:pPr>
            <a:endParaRPr lang="es-PE" dirty="0">
              <a:latin typeface="+mn-lt"/>
            </a:endParaRPr>
          </a:p>
          <a:p>
            <a:pPr marL="180975" indent="-180975" algn="just">
              <a:spcBef>
                <a:spcPts val="0"/>
              </a:spcBef>
              <a:defRPr/>
            </a:pPr>
            <a:r>
              <a:rPr lang="es-PE" dirty="0">
                <a:latin typeface="+mn-lt"/>
              </a:rPr>
              <a:t>•	Le exige mayor comunicación con sus subordinados.</a:t>
            </a:r>
          </a:p>
        </p:txBody>
      </p:sp>
    </p:spTree>
    <p:extLst>
      <p:ext uri="{BB962C8B-B14F-4D97-AF65-F5344CB8AC3E}">
        <p14:creationId xmlns:p14="http://schemas.microsoft.com/office/powerpoint/2010/main" xmlns="" val="96498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13" end="13"/>
                                            </p:txEl>
                                          </p:spTgt>
                                        </p:tgtEl>
                                        <p:attrNameLst>
                                          <p:attrName>style.visibility</p:attrName>
                                        </p:attrNameLst>
                                      </p:cBhvr>
                                      <p:to>
                                        <p:strVal val="visible"/>
                                      </p:to>
                                    </p:set>
                                    <p:animEffect transition="in" filter="wipe(left)">
                                      <p:cBhvr>
                                        <p:cTn id="7" dur="2000"/>
                                        <p:tgtEl>
                                          <p:spTgt spid="3">
                                            <p:txEl>
                                              <p:pRg st="13" end="1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1" end="11"/>
                                            </p:txEl>
                                          </p:spTgt>
                                        </p:tgtEl>
                                        <p:attrNameLst>
                                          <p:attrName>style.visibility</p:attrName>
                                        </p:attrNameLst>
                                      </p:cBhvr>
                                      <p:to>
                                        <p:strVal val="visible"/>
                                      </p:to>
                                    </p:set>
                                    <p:animEffect transition="in" filter="wipe(left)">
                                      <p:cBhvr>
                                        <p:cTn id="12" dur="2000"/>
                                        <p:tgtEl>
                                          <p:spTgt spid="3">
                                            <p:txEl>
                                              <p:pRg st="11" end="1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Effect transition="in" filter="wipe(left)">
                                      <p:cBhvr>
                                        <p:cTn id="17" dur="2000"/>
                                        <p:tgtEl>
                                          <p:spTgt spid="3">
                                            <p:txEl>
                                              <p:pRg st="9" end="9"/>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left)">
                                      <p:cBhvr>
                                        <p:cTn id="22" dur="20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left)">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wipe(left)">
                                      <p:cBhvr>
                                        <p:cTn id="32" dur="2000"/>
                                        <p:tgtEl>
                                          <p:spTgt spid="3">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wipe(left)">
                                      <p:cBhvr>
                                        <p:cTn id="3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utoUpdateAnimBg="0" rev="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0202113"/>
          <p:cNvSpPr txBox="1">
            <a:spLocks noChangeArrowheads="1"/>
          </p:cNvSpPr>
          <p:nvPr/>
        </p:nvSpPr>
        <p:spPr bwMode="auto">
          <a:xfrm>
            <a:off x="609600" y="1752600"/>
            <a:ext cx="7772400" cy="3044825"/>
          </a:xfrm>
          <a:prstGeom prst="rect">
            <a:avLst/>
          </a:prstGeom>
          <a:noFill/>
          <a:ln w="9525">
            <a:noFill/>
            <a:miter lim="800000"/>
            <a:headEnd/>
            <a:tailEnd/>
          </a:ln>
        </p:spPr>
        <p:txBody>
          <a:bodyPr anchor="ctr"/>
          <a:lstStyle/>
          <a:p>
            <a:pPr algn="ctr" eaLnBrk="1" hangingPunct="1"/>
            <a:r>
              <a:rPr lang="es-PE" sz="3200" b="1" dirty="0"/>
              <a:t>La importancia de los objetivos: </a:t>
            </a:r>
            <a:endParaRPr lang="es-ES_tradnl" sz="3200" b="1" dirty="0"/>
          </a:p>
        </p:txBody>
      </p:sp>
    </p:spTree>
    <p:extLst>
      <p:ext uri="{BB962C8B-B14F-4D97-AF65-F5344CB8AC3E}">
        <p14:creationId xmlns:p14="http://schemas.microsoft.com/office/powerpoint/2010/main" xmlns="" val="96498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advAuto="100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0" y="-142900"/>
            <a:ext cx="9144000" cy="1582738"/>
          </a:xfrm>
          <a:prstGeom prst="rect">
            <a:avLst/>
          </a:prstGeom>
          <a:noFill/>
          <a:ln w="9525">
            <a:noFill/>
            <a:miter lim="800000"/>
            <a:headEnd/>
            <a:tailEnd/>
          </a:ln>
        </p:spPr>
        <p:txBody>
          <a:bodyPr anchor="ctr"/>
          <a:lstStyle/>
          <a:p>
            <a:pPr algn="ctr"/>
            <a:r>
              <a:rPr lang="es-PE" sz="3600" b="1" dirty="0"/>
              <a:t>                   La importancia de los objetivos: </a:t>
            </a:r>
            <a:endParaRPr lang="es-ES_tradnl" sz="3600" b="1" dirty="0"/>
          </a:p>
        </p:txBody>
      </p:sp>
      <p:sp>
        <p:nvSpPr>
          <p:cNvPr id="3" name="Text Box 2051"/>
          <p:cNvSpPr txBox="1">
            <a:spLocks noChangeArrowheads="1"/>
          </p:cNvSpPr>
          <p:nvPr/>
        </p:nvSpPr>
        <p:spPr bwMode="auto">
          <a:xfrm>
            <a:off x="642910" y="1500174"/>
            <a:ext cx="8501090" cy="4401205"/>
          </a:xfrm>
          <a:prstGeom prst="rect">
            <a:avLst/>
          </a:prstGeom>
          <a:noFill/>
          <a:ln w="9525">
            <a:noFill/>
            <a:miter lim="800000"/>
            <a:headEnd/>
            <a:tailEnd/>
          </a:ln>
        </p:spPr>
        <p:txBody>
          <a:bodyPr wrap="square">
            <a:spAutoFit/>
          </a:bodyPr>
          <a:lstStyle/>
          <a:p>
            <a:pPr marL="182563" indent="-182563" algn="just">
              <a:buFont typeface="Arial" pitchFamily="34" charset="0"/>
              <a:buChar char="•"/>
            </a:pPr>
            <a:r>
              <a:rPr lang="es-PE" sz="2000" dirty="0"/>
              <a:t>Los objetivos proporcionan a la organización una directriz precisa orientada hacia una finalidad común.</a:t>
            </a:r>
          </a:p>
          <a:p>
            <a:pPr marL="182563" indent="-182563" algn="just">
              <a:buFont typeface="Arial" pitchFamily="34" charset="0"/>
              <a:buChar char="•"/>
            </a:pPr>
            <a:endParaRPr lang="es-PE" sz="2000" dirty="0"/>
          </a:p>
          <a:p>
            <a:pPr marL="182563" indent="-182563" algn="just">
              <a:buFont typeface="Arial" pitchFamily="34" charset="0"/>
              <a:buChar char="•"/>
            </a:pPr>
            <a:r>
              <a:rPr lang="es-PE" sz="2000" dirty="0"/>
              <a:t>Convidan al trabajo en equipo y pueden utilizarse para eliminar las tendencias egocéntricas de grupos existentes en la organización. </a:t>
            </a:r>
          </a:p>
          <a:p>
            <a:pPr marL="182563" indent="-182563" algn="just">
              <a:buFont typeface="Arial" pitchFamily="34" charset="0"/>
              <a:buChar char="•"/>
            </a:pPr>
            <a:endParaRPr lang="es-PE" sz="2000" dirty="0"/>
          </a:p>
          <a:p>
            <a:pPr marL="182563" indent="-182563" algn="just">
              <a:buFont typeface="Arial" pitchFamily="34" charset="0"/>
              <a:buChar char="•"/>
            </a:pPr>
            <a:r>
              <a:rPr lang="es-PE" sz="2000" dirty="0"/>
              <a:t>Sirven de base segura para verificar el valor de las metas y de los planes y ayudan a evitar errores debidos a omisiones.</a:t>
            </a:r>
          </a:p>
          <a:p>
            <a:pPr marL="182563" indent="-182563" algn="just">
              <a:buFont typeface="Arial" pitchFamily="34" charset="0"/>
              <a:buChar char="•"/>
            </a:pPr>
            <a:endParaRPr lang="es-PE" sz="2000" dirty="0"/>
          </a:p>
          <a:p>
            <a:pPr marL="182563" indent="-182563" algn="just">
              <a:buFont typeface="Arial" pitchFamily="34" charset="0"/>
              <a:buChar char="•"/>
            </a:pPr>
            <a:r>
              <a:rPr lang="es-PE" sz="2000" dirty="0"/>
              <a:t>Aumentan las posibilidades de previsión del futuro; una organización debe dirigir su destino, en vez de someterse a las fatalidades o al azar.</a:t>
            </a:r>
          </a:p>
          <a:p>
            <a:pPr marL="182563" indent="-182563" algn="just">
              <a:buFont typeface="Arial" pitchFamily="34" charset="0"/>
              <a:buChar char="•"/>
            </a:pPr>
            <a:endParaRPr lang="es-PE" sz="2000" dirty="0"/>
          </a:p>
          <a:p>
            <a:pPr marL="182563" indent="-182563" algn="just">
              <a:buFont typeface="Arial" pitchFamily="34" charset="0"/>
              <a:buChar char="•"/>
            </a:pPr>
            <a:r>
              <a:rPr lang="es-PE" sz="2000" dirty="0"/>
              <a:t>Muchas veces los recursos son escasos o están mal situados; los objetivos ayudan a orientar y a prever su distribución con criterio.</a:t>
            </a:r>
          </a:p>
        </p:txBody>
      </p:sp>
    </p:spTree>
    <p:extLst>
      <p:ext uri="{BB962C8B-B14F-4D97-AF65-F5344CB8AC3E}">
        <p14:creationId xmlns:p14="http://schemas.microsoft.com/office/powerpoint/2010/main" xmlns="" val="964989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10202113"/>
          <p:cNvSpPr txBox="1">
            <a:spLocks noChangeArrowheads="1"/>
          </p:cNvSpPr>
          <p:nvPr/>
        </p:nvSpPr>
        <p:spPr bwMode="auto">
          <a:xfrm>
            <a:off x="609600" y="1752600"/>
            <a:ext cx="7772400" cy="3044825"/>
          </a:xfrm>
          <a:prstGeom prst="rect">
            <a:avLst/>
          </a:prstGeom>
          <a:noFill/>
          <a:ln w="9525">
            <a:noFill/>
            <a:miter lim="800000"/>
            <a:headEnd/>
            <a:tailEnd/>
          </a:ln>
        </p:spPr>
        <p:txBody>
          <a:bodyPr anchor="ctr"/>
          <a:lstStyle/>
          <a:p>
            <a:pPr algn="ctr" eaLnBrk="1" hangingPunct="1"/>
            <a:r>
              <a:rPr lang="es-PE" sz="3200" b="1" dirty="0"/>
              <a:t>Deficiencias :</a:t>
            </a:r>
            <a:endParaRPr lang="es-ES_tradnl" sz="3200" b="1" dirty="0"/>
          </a:p>
        </p:txBody>
      </p:sp>
    </p:spTree>
    <p:extLst>
      <p:ext uri="{BB962C8B-B14F-4D97-AF65-F5344CB8AC3E}">
        <p14:creationId xmlns:p14="http://schemas.microsoft.com/office/powerpoint/2010/main" xmlns="" val="964989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10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ssolv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advAuto="100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0" y="1344613"/>
            <a:ext cx="2659063" cy="3767137"/>
          </a:xfrm>
          <a:prstGeom prst="rect">
            <a:avLst/>
          </a:prstGeom>
          <a:noFill/>
          <a:ln w="9525">
            <a:noFill/>
            <a:miter lim="800000"/>
            <a:headEnd/>
            <a:tailEnd/>
          </a:ln>
        </p:spPr>
        <p:txBody>
          <a:bodyPr anchor="ctr"/>
          <a:lstStyle/>
          <a:p>
            <a:pPr algn="ctr" eaLnBrk="1" hangingPunct="1"/>
            <a:r>
              <a:rPr lang="es-PE" sz="2800" b="1" dirty="0"/>
              <a:t>Deficiencias</a:t>
            </a:r>
            <a:endParaRPr lang="es-ES_tradnl" sz="2800" b="1" dirty="0"/>
          </a:p>
        </p:txBody>
      </p:sp>
      <p:sp>
        <p:nvSpPr>
          <p:cNvPr id="5" name="Rectangle 3"/>
          <p:cNvSpPr txBox="1">
            <a:spLocks noChangeArrowheads="1"/>
          </p:cNvSpPr>
          <p:nvPr/>
        </p:nvSpPr>
        <p:spPr bwMode="auto">
          <a:xfrm>
            <a:off x="2659063" y="1047771"/>
            <a:ext cx="6134100" cy="5381625"/>
          </a:xfrm>
          <a:prstGeom prst="rect">
            <a:avLst/>
          </a:prstGeom>
          <a:noFill/>
          <a:ln w="9525">
            <a:noFill/>
            <a:miter lim="800000"/>
            <a:headEnd/>
            <a:tailEnd/>
          </a:ln>
        </p:spPr>
        <p:txBody>
          <a:bodyPr/>
          <a:lstStyle/>
          <a:p>
            <a:pPr marL="182563" indent="-182563" algn="just">
              <a:spcBef>
                <a:spcPts val="0"/>
              </a:spcBef>
              <a:defRPr/>
            </a:pPr>
            <a:r>
              <a:rPr lang="es-PE" dirty="0">
                <a:latin typeface="+mn-lt"/>
              </a:rPr>
              <a:t>•	Falta de formación. (explicar a los subordinados en qué consiste la DPO, cómo funciona, por qué se aplica, qué papel tendrá en la evaluación del desempeño y qué beneficios tendrá a quienes participen).</a:t>
            </a:r>
          </a:p>
          <a:p>
            <a:pPr marL="182563" indent="-182563" algn="just">
              <a:spcBef>
                <a:spcPts val="0"/>
              </a:spcBef>
              <a:defRPr/>
            </a:pPr>
            <a:endParaRPr lang="es-PE" dirty="0">
              <a:latin typeface="+mn-lt"/>
            </a:endParaRPr>
          </a:p>
          <a:p>
            <a:pPr marL="182563" indent="-182563" algn="just">
              <a:spcBef>
                <a:spcPts val="0"/>
              </a:spcBef>
              <a:defRPr/>
            </a:pPr>
            <a:r>
              <a:rPr lang="es-PE" dirty="0">
                <a:latin typeface="+mn-lt"/>
              </a:rPr>
              <a:t>•	La omisión de pautas a quienes deben establecer objetivos (los superiores deben conocer los objetivos de la empresa para que sirvan de guía a los siguientes niveles).</a:t>
            </a:r>
          </a:p>
          <a:p>
            <a:pPr marL="182563" indent="-182563" algn="just">
              <a:spcBef>
                <a:spcPts val="0"/>
              </a:spcBef>
              <a:defRPr/>
            </a:pPr>
            <a:endParaRPr lang="es-PE" dirty="0">
              <a:latin typeface="+mn-lt"/>
            </a:endParaRPr>
          </a:p>
          <a:p>
            <a:pPr marL="182563" indent="-182563" algn="just">
              <a:spcBef>
                <a:spcPts val="0"/>
              </a:spcBef>
              <a:defRPr/>
            </a:pPr>
            <a:r>
              <a:rPr lang="es-PE" dirty="0">
                <a:latin typeface="+mn-lt"/>
              </a:rPr>
              <a:t>•	Dificultad para establecer metas verificables dentro de ciertos límites.</a:t>
            </a:r>
          </a:p>
          <a:p>
            <a:pPr marL="182563" indent="-182563" algn="just">
              <a:spcBef>
                <a:spcPts val="0"/>
              </a:spcBef>
              <a:defRPr/>
            </a:pPr>
            <a:endParaRPr lang="es-PE" dirty="0">
              <a:latin typeface="+mn-lt"/>
            </a:endParaRPr>
          </a:p>
          <a:p>
            <a:pPr marL="182563" indent="-182563" algn="just">
              <a:spcBef>
                <a:spcPts val="0"/>
              </a:spcBef>
              <a:defRPr/>
            </a:pPr>
            <a:r>
              <a:rPr lang="es-PE" dirty="0">
                <a:latin typeface="+mn-lt"/>
              </a:rPr>
              <a:t>•	Los objetivos deben ser razonables.</a:t>
            </a:r>
          </a:p>
          <a:p>
            <a:pPr marL="182563" indent="-182563" algn="just">
              <a:spcBef>
                <a:spcPts val="0"/>
              </a:spcBef>
              <a:defRPr/>
            </a:pPr>
            <a:endParaRPr lang="es-PE" dirty="0">
              <a:latin typeface="+mn-lt"/>
            </a:endParaRPr>
          </a:p>
          <a:p>
            <a:pPr marL="182563" indent="-182563" algn="just">
              <a:spcBef>
                <a:spcPts val="0"/>
              </a:spcBef>
              <a:defRPr/>
            </a:pPr>
            <a:r>
              <a:rPr lang="es-PE" dirty="0">
                <a:latin typeface="+mn-lt"/>
              </a:rPr>
              <a:t>•	Riesgo en preocuparse sólo por objetivos a  corto plazo.</a:t>
            </a:r>
          </a:p>
          <a:p>
            <a:pPr marL="182563" indent="-182563" algn="just">
              <a:spcBef>
                <a:spcPts val="0"/>
              </a:spcBef>
              <a:defRPr/>
            </a:pPr>
            <a:endParaRPr lang="es-PE" dirty="0">
              <a:latin typeface="+mn-lt"/>
            </a:endParaRPr>
          </a:p>
          <a:p>
            <a:pPr marL="182563" indent="-182563" algn="just">
              <a:spcBef>
                <a:spcPts val="0"/>
              </a:spcBef>
              <a:defRPr/>
            </a:pPr>
            <a:r>
              <a:rPr lang="es-PE" dirty="0">
                <a:latin typeface="+mn-lt"/>
              </a:rPr>
              <a:t>•	Falta de inflexibilidad en los objetivos (se pueden modificar por ajustes a la organización).</a:t>
            </a:r>
          </a:p>
        </p:txBody>
      </p:sp>
    </p:spTree>
    <p:extLst>
      <p:ext uri="{BB962C8B-B14F-4D97-AF65-F5344CB8AC3E}">
        <p14:creationId xmlns:p14="http://schemas.microsoft.com/office/powerpoint/2010/main" xmlns="" val="964989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UC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 UCV</Template>
  <TotalTime>180</TotalTime>
  <Words>269</Words>
  <Application>Microsoft Office PowerPoint</Application>
  <PresentationFormat>Presentación en pantalla (4:3)</PresentationFormat>
  <Paragraphs>89</Paragraphs>
  <Slides>13</Slides>
  <Notes>2</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Tema UCV</vt:lpstr>
      <vt:lpstr>FACULTAD DE CIENCIAS EMPRESARIALES ESCUELA ACADÉMICO PROFESIONAL DE ADMINISTRACIÓN</vt:lpstr>
      <vt:lpstr>Diapositiva 2</vt:lpstr>
      <vt:lpstr>Diapositiva 3</vt:lpstr>
      <vt:lpstr>Diapositiva 4</vt:lpstr>
      <vt:lpstr>Diapositiva 5</vt:lpstr>
      <vt:lpstr>Diapositiva 6</vt:lpstr>
      <vt:lpstr>Diapositiva 7</vt:lpstr>
      <vt:lpstr>Diapositiva 8</vt:lpstr>
      <vt:lpstr>Diapositiva 9</vt:lpstr>
      <vt:lpstr>Diapositiva 10</vt:lpstr>
      <vt:lpstr>GESTION POR RESULTADOS, Requiere:</vt:lpstr>
      <vt:lpstr>Gestión para Resultados</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PLANTILLA_ UCV 2015</dc:title>
  <dc:creator>ISOTOH</dc:creator>
  <cp:lastModifiedBy>PJUDICIAL</cp:lastModifiedBy>
  <cp:revision>31</cp:revision>
  <dcterms:created xsi:type="dcterms:W3CDTF">2015-02-13T05:41:54Z</dcterms:created>
  <dcterms:modified xsi:type="dcterms:W3CDTF">2015-04-16T22:09:31Z</dcterms:modified>
</cp:coreProperties>
</file>