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9" r:id="rId4"/>
    <p:sldId id="257" r:id="rId5"/>
    <p:sldId id="265" r:id="rId6"/>
    <p:sldId id="266" r:id="rId7"/>
    <p:sldId id="267" r:id="rId8"/>
    <p:sldId id="268" r:id="rId9"/>
    <p:sldId id="269" r:id="rId10"/>
    <p:sldId id="270" r:id="rId11"/>
    <p:sldId id="271" r:id="rId12"/>
    <p:sldId id="272" r:id="rId13"/>
    <p:sldId id="273" r:id="rId14"/>
    <p:sldId id="274" r:id="rId15"/>
    <p:sldId id="263" r:id="rId16"/>
    <p:sldId id="276" r:id="rId17"/>
    <p:sldId id="264" r:id="rId18"/>
    <p:sldId id="277" r:id="rId19"/>
    <p:sldId id="278" r:id="rId20"/>
    <p:sldId id="279" r:id="rId21"/>
    <p:sldId id="283" r:id="rId22"/>
    <p:sldId id="280" r:id="rId23"/>
    <p:sldId id="281" r:id="rId24"/>
    <p:sldId id="284" r:id="rId25"/>
    <p:sldId id="285" r:id="rId26"/>
    <p:sldId id="286" r:id="rId27"/>
    <p:sldId id="260" r:id="rId28"/>
    <p:sldId id="291" r:id="rId29"/>
    <p:sldId id="261" r:id="rId30"/>
    <p:sldId id="292" r:id="rId31"/>
    <p:sldId id="293" r:id="rId32"/>
    <p:sldId id="294" r:id="rId33"/>
    <p:sldId id="290" r:id="rId34"/>
    <p:sldId id="295" r:id="rId35"/>
    <p:sldId id="296" r:id="rId36"/>
    <p:sldId id="297" r:id="rId37"/>
    <p:sldId id="298" r:id="rId38"/>
    <p:sldId id="299" r:id="rId39"/>
    <p:sldId id="300" r:id="rId40"/>
    <p:sldId id="301" r:id="rId41"/>
    <p:sldId id="302" r:id="rId42"/>
    <p:sldId id="303" r:id="rId43"/>
    <p:sldId id="304" r:id="rId44"/>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90" d="100"/>
          <a:sy n="90" d="100"/>
        </p:scale>
        <p:origin x="-918"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P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PE"/>
          </a:p>
        </p:txBody>
      </p:sp>
      <p:sp>
        <p:nvSpPr>
          <p:cNvPr id="4" name="3 Marcador de fecha"/>
          <p:cNvSpPr>
            <a:spLocks noGrp="1"/>
          </p:cNvSpPr>
          <p:nvPr>
            <p:ph type="dt" sz="half" idx="10"/>
          </p:nvPr>
        </p:nvSpPr>
        <p:spPr/>
        <p:txBody>
          <a:bodyPr/>
          <a:lstStyle/>
          <a:p>
            <a:fld id="{869975E8-4991-421A-8E7B-C501C4C7186C}" type="datetimeFigureOut">
              <a:rPr lang="es-PE" smtClean="0"/>
              <a:pPr/>
              <a:t>05/09/2014</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979974DF-A536-4471-94FE-34DFBA7BDB03}" type="slidenum">
              <a:rPr lang="es-PE" smtClean="0"/>
              <a:pPr/>
              <a:t>‹Nº›</a:t>
            </a:fld>
            <a:endParaRPr lang="es-P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869975E8-4991-421A-8E7B-C501C4C7186C}" type="datetimeFigureOut">
              <a:rPr lang="es-PE" smtClean="0"/>
              <a:pPr/>
              <a:t>05/09/2014</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979974DF-A536-4471-94FE-34DFBA7BDB03}" type="slidenum">
              <a:rPr lang="es-PE" smtClean="0"/>
              <a:pPr/>
              <a:t>‹Nº›</a:t>
            </a:fld>
            <a:endParaRPr lang="es-P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869975E8-4991-421A-8E7B-C501C4C7186C}" type="datetimeFigureOut">
              <a:rPr lang="es-PE" smtClean="0"/>
              <a:pPr/>
              <a:t>05/09/2014</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979974DF-A536-4471-94FE-34DFBA7BDB03}" type="slidenum">
              <a:rPr lang="es-PE" smtClean="0"/>
              <a:pPr/>
              <a:t>‹Nº›</a:t>
            </a:fld>
            <a:endParaRPr lang="es-P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869975E8-4991-421A-8E7B-C501C4C7186C}" type="datetimeFigureOut">
              <a:rPr lang="es-PE" smtClean="0"/>
              <a:pPr/>
              <a:t>05/09/2014</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979974DF-A536-4471-94FE-34DFBA7BDB03}" type="slidenum">
              <a:rPr lang="es-PE" smtClean="0"/>
              <a:pPr/>
              <a:t>‹Nº›</a:t>
            </a:fld>
            <a:endParaRPr lang="es-P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69975E8-4991-421A-8E7B-C501C4C7186C}" type="datetimeFigureOut">
              <a:rPr lang="es-PE" smtClean="0"/>
              <a:pPr/>
              <a:t>05/09/2014</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979974DF-A536-4471-94FE-34DFBA7BDB03}" type="slidenum">
              <a:rPr lang="es-PE" smtClean="0"/>
              <a:pPr/>
              <a:t>‹Nº›</a:t>
            </a:fld>
            <a:endParaRPr lang="es-P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fecha"/>
          <p:cNvSpPr>
            <a:spLocks noGrp="1"/>
          </p:cNvSpPr>
          <p:nvPr>
            <p:ph type="dt" sz="half" idx="10"/>
          </p:nvPr>
        </p:nvSpPr>
        <p:spPr/>
        <p:txBody>
          <a:bodyPr/>
          <a:lstStyle/>
          <a:p>
            <a:fld id="{869975E8-4991-421A-8E7B-C501C4C7186C}" type="datetimeFigureOut">
              <a:rPr lang="es-PE" smtClean="0"/>
              <a:pPr/>
              <a:t>05/09/2014</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979974DF-A536-4471-94FE-34DFBA7BDB03}" type="slidenum">
              <a:rPr lang="es-PE" smtClean="0"/>
              <a:pPr/>
              <a:t>‹Nº›</a:t>
            </a:fld>
            <a:endParaRPr lang="es-P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6 Marcador de fecha"/>
          <p:cNvSpPr>
            <a:spLocks noGrp="1"/>
          </p:cNvSpPr>
          <p:nvPr>
            <p:ph type="dt" sz="half" idx="10"/>
          </p:nvPr>
        </p:nvSpPr>
        <p:spPr/>
        <p:txBody>
          <a:bodyPr/>
          <a:lstStyle/>
          <a:p>
            <a:fld id="{869975E8-4991-421A-8E7B-C501C4C7186C}" type="datetimeFigureOut">
              <a:rPr lang="es-PE" smtClean="0"/>
              <a:pPr/>
              <a:t>05/09/2014</a:t>
            </a:fld>
            <a:endParaRPr lang="es-PE"/>
          </a:p>
        </p:txBody>
      </p:sp>
      <p:sp>
        <p:nvSpPr>
          <p:cNvPr id="8" name="7 Marcador de pie de página"/>
          <p:cNvSpPr>
            <a:spLocks noGrp="1"/>
          </p:cNvSpPr>
          <p:nvPr>
            <p:ph type="ftr" sz="quarter" idx="11"/>
          </p:nvPr>
        </p:nvSpPr>
        <p:spPr/>
        <p:txBody>
          <a:bodyPr/>
          <a:lstStyle/>
          <a:p>
            <a:endParaRPr lang="es-PE"/>
          </a:p>
        </p:txBody>
      </p:sp>
      <p:sp>
        <p:nvSpPr>
          <p:cNvPr id="9" name="8 Marcador de número de diapositiva"/>
          <p:cNvSpPr>
            <a:spLocks noGrp="1"/>
          </p:cNvSpPr>
          <p:nvPr>
            <p:ph type="sldNum" sz="quarter" idx="12"/>
          </p:nvPr>
        </p:nvSpPr>
        <p:spPr/>
        <p:txBody>
          <a:bodyPr/>
          <a:lstStyle/>
          <a:p>
            <a:fld id="{979974DF-A536-4471-94FE-34DFBA7BDB03}" type="slidenum">
              <a:rPr lang="es-PE" smtClean="0"/>
              <a:pPr/>
              <a:t>‹Nº›</a:t>
            </a:fld>
            <a:endParaRPr lang="es-P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fecha"/>
          <p:cNvSpPr>
            <a:spLocks noGrp="1"/>
          </p:cNvSpPr>
          <p:nvPr>
            <p:ph type="dt" sz="half" idx="10"/>
          </p:nvPr>
        </p:nvSpPr>
        <p:spPr/>
        <p:txBody>
          <a:bodyPr/>
          <a:lstStyle/>
          <a:p>
            <a:fld id="{869975E8-4991-421A-8E7B-C501C4C7186C}" type="datetimeFigureOut">
              <a:rPr lang="es-PE" smtClean="0"/>
              <a:pPr/>
              <a:t>05/09/2014</a:t>
            </a:fld>
            <a:endParaRPr lang="es-PE"/>
          </a:p>
        </p:txBody>
      </p:sp>
      <p:sp>
        <p:nvSpPr>
          <p:cNvPr id="4" name="3 Marcador de pie de página"/>
          <p:cNvSpPr>
            <a:spLocks noGrp="1"/>
          </p:cNvSpPr>
          <p:nvPr>
            <p:ph type="ftr" sz="quarter" idx="11"/>
          </p:nvPr>
        </p:nvSpPr>
        <p:spPr/>
        <p:txBody>
          <a:bodyPr/>
          <a:lstStyle/>
          <a:p>
            <a:endParaRPr lang="es-PE"/>
          </a:p>
        </p:txBody>
      </p:sp>
      <p:sp>
        <p:nvSpPr>
          <p:cNvPr id="5" name="4 Marcador de número de diapositiva"/>
          <p:cNvSpPr>
            <a:spLocks noGrp="1"/>
          </p:cNvSpPr>
          <p:nvPr>
            <p:ph type="sldNum" sz="quarter" idx="12"/>
          </p:nvPr>
        </p:nvSpPr>
        <p:spPr/>
        <p:txBody>
          <a:bodyPr/>
          <a:lstStyle/>
          <a:p>
            <a:fld id="{979974DF-A536-4471-94FE-34DFBA7BDB03}" type="slidenum">
              <a:rPr lang="es-PE" smtClean="0"/>
              <a:pPr/>
              <a:t>‹Nº›</a:t>
            </a:fld>
            <a:endParaRPr lang="es-P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69975E8-4991-421A-8E7B-C501C4C7186C}" type="datetimeFigureOut">
              <a:rPr lang="es-PE" smtClean="0"/>
              <a:pPr/>
              <a:t>05/09/2014</a:t>
            </a:fld>
            <a:endParaRPr lang="es-PE"/>
          </a:p>
        </p:txBody>
      </p:sp>
      <p:sp>
        <p:nvSpPr>
          <p:cNvPr id="3" name="2 Marcador de pie de página"/>
          <p:cNvSpPr>
            <a:spLocks noGrp="1"/>
          </p:cNvSpPr>
          <p:nvPr>
            <p:ph type="ftr" sz="quarter" idx="11"/>
          </p:nvPr>
        </p:nvSpPr>
        <p:spPr/>
        <p:txBody>
          <a:bodyPr/>
          <a:lstStyle/>
          <a:p>
            <a:endParaRPr lang="es-PE"/>
          </a:p>
        </p:txBody>
      </p:sp>
      <p:sp>
        <p:nvSpPr>
          <p:cNvPr id="4" name="3 Marcador de número de diapositiva"/>
          <p:cNvSpPr>
            <a:spLocks noGrp="1"/>
          </p:cNvSpPr>
          <p:nvPr>
            <p:ph type="sldNum" sz="quarter" idx="12"/>
          </p:nvPr>
        </p:nvSpPr>
        <p:spPr/>
        <p:txBody>
          <a:bodyPr/>
          <a:lstStyle/>
          <a:p>
            <a:fld id="{979974DF-A536-4471-94FE-34DFBA7BDB03}" type="slidenum">
              <a:rPr lang="es-PE" smtClean="0"/>
              <a:pPr/>
              <a:t>‹Nº›</a:t>
            </a:fld>
            <a:endParaRPr lang="es-P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69975E8-4991-421A-8E7B-C501C4C7186C}" type="datetimeFigureOut">
              <a:rPr lang="es-PE" smtClean="0"/>
              <a:pPr/>
              <a:t>05/09/2014</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979974DF-A536-4471-94FE-34DFBA7BDB03}" type="slidenum">
              <a:rPr lang="es-PE" smtClean="0"/>
              <a:pPr/>
              <a:t>‹Nº›</a:t>
            </a:fld>
            <a:endParaRPr lang="es-P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69975E8-4991-421A-8E7B-C501C4C7186C}" type="datetimeFigureOut">
              <a:rPr lang="es-PE" smtClean="0"/>
              <a:pPr/>
              <a:t>05/09/2014</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979974DF-A536-4471-94FE-34DFBA7BDB03}" type="slidenum">
              <a:rPr lang="es-PE" smtClean="0"/>
              <a:pPr/>
              <a:t>‹Nº›</a:t>
            </a:fld>
            <a:endParaRPr lang="es-P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9975E8-4991-421A-8E7B-C501C4C7186C}" type="datetimeFigureOut">
              <a:rPr lang="es-PE" smtClean="0"/>
              <a:pPr/>
              <a:t>05/09/2014</a:t>
            </a:fld>
            <a:endParaRPr lang="es-PE"/>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9974DF-A536-4471-94FE-34DFBA7BDB03}" type="slidenum">
              <a:rPr lang="es-PE" smtClean="0"/>
              <a:pPr/>
              <a:t>‹Nº›</a:t>
            </a:fld>
            <a:endParaRPr lang="es-P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0" y="-24"/>
            <a:ext cx="9144000" cy="6858024"/>
          </a:xfrm>
          <a:prstGeom prst="rect">
            <a:avLst/>
          </a:prstGeom>
          <a:noFill/>
          <a:ln w="9525">
            <a:noFill/>
            <a:miter lim="800000"/>
            <a:headEnd/>
            <a:tailEnd/>
          </a:ln>
          <a:effectLst/>
        </p:spPr>
      </p:pic>
      <p:sp>
        <p:nvSpPr>
          <p:cNvPr id="4" name="7 Marcador de número de diapositiva"/>
          <p:cNvSpPr>
            <a:spLocks noGrp="1"/>
          </p:cNvSpPr>
          <p:nvPr>
            <p:ph type="sldNum" sz="quarter" idx="12"/>
          </p:nvPr>
        </p:nvSpPr>
        <p:spPr bwMode="auto">
          <a:xfrm>
            <a:off x="8715402" y="6492875"/>
            <a:ext cx="428598" cy="365125"/>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s-ES" dirty="0" smtClean="0">
                <a:solidFill>
                  <a:schemeClr val="bg1"/>
                </a:solidFill>
              </a:rPr>
              <a:t>[</a:t>
            </a:r>
            <a:fld id="{138FBF70-BCC1-42F5-9994-CE5605A58EF4}" type="slidenum">
              <a:rPr lang="es-ES" smtClean="0">
                <a:solidFill>
                  <a:schemeClr val="bg1"/>
                </a:solidFill>
              </a:rPr>
              <a:pPr eaLnBrk="1" hangingPunct="1">
                <a:defRPr/>
              </a:pPr>
              <a:t>1</a:t>
            </a:fld>
            <a:r>
              <a:rPr lang="es-ES" dirty="0" smtClean="0">
                <a:solidFill>
                  <a:schemeClr val="bg1"/>
                </a:solidFill>
              </a:rPr>
              <a:t>]</a:t>
            </a:r>
          </a:p>
        </p:txBody>
      </p:sp>
      <p:sp>
        <p:nvSpPr>
          <p:cNvPr id="5" name="Rectangle 6"/>
          <p:cNvSpPr>
            <a:spLocks noChangeArrowheads="1"/>
          </p:cNvSpPr>
          <p:nvPr/>
        </p:nvSpPr>
        <p:spPr bwMode="auto">
          <a:xfrm>
            <a:off x="2286000" y="285750"/>
            <a:ext cx="6286500" cy="523875"/>
          </a:xfrm>
          <a:prstGeom prst="rect">
            <a:avLst/>
          </a:prstGeom>
          <a:noFill/>
          <a:ln w="9525">
            <a:noFill/>
            <a:miter lim="800000"/>
            <a:headEnd/>
            <a:tailEnd/>
          </a:ln>
        </p:spPr>
        <p:txBody>
          <a:bodyPr anchor="ctr">
            <a:spAutoFit/>
          </a:bodyPr>
          <a:lstStyle/>
          <a:p>
            <a:pPr algn="ctr"/>
            <a:r>
              <a:rPr lang="es-ES" sz="1400" b="1" dirty="0">
                <a:solidFill>
                  <a:schemeClr val="bg1"/>
                </a:solidFill>
                <a:latin typeface="Arial Black" pitchFamily="34" charset="0"/>
                <a:ea typeface="Times New Roman" pitchFamily="18" charset="0"/>
                <a:cs typeface="Aharoni" pitchFamily="2" charset="-79"/>
              </a:rPr>
              <a:t>FACULTAD DE CIENCIAS EMPRESARIALES</a:t>
            </a:r>
            <a:endParaRPr lang="es-PE" sz="1400" b="1" dirty="0">
              <a:solidFill>
                <a:schemeClr val="bg1"/>
              </a:solidFill>
              <a:latin typeface="Arial Black" pitchFamily="34" charset="0"/>
              <a:ea typeface="Times New Roman" pitchFamily="18" charset="0"/>
              <a:cs typeface="Aharoni" pitchFamily="2" charset="-79"/>
            </a:endParaRPr>
          </a:p>
          <a:p>
            <a:pPr algn="ctr" eaLnBrk="0" hangingPunct="0"/>
            <a:r>
              <a:rPr lang="es-ES" sz="1400" b="1" dirty="0">
                <a:solidFill>
                  <a:schemeClr val="bg1"/>
                </a:solidFill>
                <a:latin typeface="Arial Black" pitchFamily="34" charset="0"/>
                <a:ea typeface="Times New Roman" pitchFamily="18" charset="0"/>
                <a:cs typeface="Aharoni" pitchFamily="2" charset="-79"/>
              </a:rPr>
              <a:t>ESCUELA ACADÉMICO PROFESIONAL DE ADMINISTRACIÓN</a:t>
            </a:r>
          </a:p>
        </p:txBody>
      </p:sp>
      <p:sp>
        <p:nvSpPr>
          <p:cNvPr id="6" name="5 CuadroTexto"/>
          <p:cNvSpPr txBox="1"/>
          <p:nvPr/>
        </p:nvSpPr>
        <p:spPr>
          <a:xfrm>
            <a:off x="1142976" y="1357298"/>
            <a:ext cx="7000924" cy="3139321"/>
          </a:xfrm>
          <a:prstGeom prst="rect">
            <a:avLst/>
          </a:prstGeom>
          <a:noFill/>
        </p:spPr>
        <p:txBody>
          <a:bodyPr>
            <a:spAutoFit/>
          </a:bodyPr>
          <a:lstStyle/>
          <a:p>
            <a:pPr algn="ctr">
              <a:defRPr/>
            </a:pPr>
            <a:r>
              <a:rPr lang="es-ES_tradnl" sz="6600" b="1" cap="all" dirty="0">
                <a:ln w="9000" cmpd="sng">
                  <a:solidFill>
                    <a:schemeClr val="accent4">
                      <a:shade val="50000"/>
                      <a:satMod val="120000"/>
                    </a:schemeClr>
                  </a:solidFill>
                  <a:prstDash val="solid"/>
                </a:ln>
                <a:solidFill>
                  <a:srgbClr val="FFC000"/>
                </a:solidFill>
                <a:effectLst>
                  <a:reflection blurRad="12700" stA="28000" endPos="45000" dist="1000" dir="5400000" sy="-100000" algn="bl" rotWithShape="0"/>
                </a:effectLst>
                <a:latin typeface="Calibri" pitchFamily="34" charset="0"/>
                <a:cs typeface="+mn-cs"/>
              </a:rPr>
              <a:t>INTELIGENCIA</a:t>
            </a:r>
          </a:p>
          <a:p>
            <a:pPr algn="ctr">
              <a:defRPr/>
            </a:pPr>
            <a:r>
              <a:rPr lang="es-ES_tradnl" sz="6600" b="1" cap="all" dirty="0">
                <a:ln w="9000" cmpd="sng">
                  <a:solidFill>
                    <a:schemeClr val="accent4">
                      <a:shade val="50000"/>
                      <a:satMod val="120000"/>
                    </a:schemeClr>
                  </a:solidFill>
                  <a:prstDash val="solid"/>
                </a:ln>
                <a:solidFill>
                  <a:srgbClr val="FFC000"/>
                </a:solidFill>
                <a:effectLst>
                  <a:reflection blurRad="12700" stA="28000" endPos="45000" dist="1000" dir="5400000" sy="-100000" algn="bl" rotWithShape="0"/>
                </a:effectLst>
                <a:latin typeface="Calibri" pitchFamily="34" charset="0"/>
                <a:cs typeface="+mn-cs"/>
              </a:rPr>
              <a:t>DE </a:t>
            </a:r>
          </a:p>
          <a:p>
            <a:pPr algn="ctr">
              <a:defRPr/>
            </a:pPr>
            <a:r>
              <a:rPr lang="es-ES_tradnl" sz="6600" b="1" cap="all" dirty="0" smtClean="0">
                <a:ln w="9000" cmpd="sng">
                  <a:solidFill>
                    <a:schemeClr val="accent4">
                      <a:shade val="50000"/>
                      <a:satMod val="120000"/>
                    </a:schemeClr>
                  </a:solidFill>
                  <a:prstDash val="solid"/>
                </a:ln>
                <a:solidFill>
                  <a:srgbClr val="FFC000"/>
                </a:solidFill>
                <a:effectLst>
                  <a:reflection blurRad="12700" stA="28000" endPos="45000" dist="1000" dir="5400000" sy="-100000" algn="bl" rotWithShape="0"/>
                </a:effectLst>
                <a:latin typeface="Calibri" pitchFamily="34" charset="0"/>
                <a:cs typeface="+mn-cs"/>
              </a:rPr>
              <a:t>MERCADO</a:t>
            </a:r>
            <a:endParaRPr lang="es-ES" sz="7200" b="1" cap="all" dirty="0">
              <a:ln w="9000" cmpd="sng">
                <a:solidFill>
                  <a:schemeClr val="accent4">
                    <a:shade val="50000"/>
                    <a:satMod val="120000"/>
                  </a:schemeClr>
                </a:solidFill>
                <a:prstDash val="solid"/>
              </a:ln>
              <a:solidFill>
                <a:srgbClr val="FFC000"/>
              </a:solidFill>
              <a:effectLst>
                <a:reflection blurRad="12700" stA="28000" endPos="45000" dist="1000" dir="5400000" sy="-100000" algn="bl" rotWithShape="0"/>
              </a:effectLst>
              <a:latin typeface="Calibri" pitchFamily="34" charset="0"/>
              <a:cs typeface="+mn-cs"/>
            </a:endParaRPr>
          </a:p>
        </p:txBody>
      </p:sp>
      <p:sp>
        <p:nvSpPr>
          <p:cNvPr id="7" name="4 Rectángulo"/>
          <p:cNvSpPr>
            <a:spLocks noChangeArrowheads="1"/>
          </p:cNvSpPr>
          <p:nvPr/>
        </p:nvSpPr>
        <p:spPr bwMode="auto">
          <a:xfrm>
            <a:off x="3643306" y="5786454"/>
            <a:ext cx="1396536" cy="369332"/>
          </a:xfrm>
          <a:prstGeom prst="rect">
            <a:avLst/>
          </a:prstGeom>
          <a:noFill/>
          <a:ln w="9525">
            <a:noFill/>
            <a:miter lim="800000"/>
            <a:headEnd/>
            <a:tailEnd/>
          </a:ln>
        </p:spPr>
        <p:txBody>
          <a:bodyPr wrap="none">
            <a:spAutoFit/>
          </a:bodyPr>
          <a:lstStyle/>
          <a:p>
            <a:r>
              <a:rPr lang="es-ES" b="1" dirty="0">
                <a:solidFill>
                  <a:schemeClr val="accent3">
                    <a:lumMod val="60000"/>
                    <a:lumOff val="40000"/>
                  </a:schemeClr>
                </a:solidFill>
              </a:rPr>
              <a:t>Ciclo 2014 - I</a:t>
            </a:r>
            <a:endParaRPr lang="es-PE" dirty="0">
              <a:solidFill>
                <a:schemeClr val="accent3">
                  <a:lumMod val="60000"/>
                  <a:lumOff val="40000"/>
                </a:schemeClr>
              </a:solidFill>
            </a:endParaRPr>
          </a:p>
        </p:txBody>
      </p:sp>
      <p:sp>
        <p:nvSpPr>
          <p:cNvPr id="8" name="5 Rectángulo"/>
          <p:cNvSpPr>
            <a:spLocks noChangeArrowheads="1"/>
          </p:cNvSpPr>
          <p:nvPr/>
        </p:nvSpPr>
        <p:spPr bwMode="auto">
          <a:xfrm>
            <a:off x="3500430" y="4857760"/>
            <a:ext cx="1673856" cy="369332"/>
          </a:xfrm>
          <a:prstGeom prst="rect">
            <a:avLst/>
          </a:prstGeom>
          <a:noFill/>
          <a:ln w="9525">
            <a:noFill/>
            <a:miter lim="800000"/>
            <a:headEnd/>
            <a:tailEnd/>
          </a:ln>
        </p:spPr>
        <p:txBody>
          <a:bodyPr wrap="none">
            <a:spAutoFit/>
          </a:bodyPr>
          <a:lstStyle/>
          <a:p>
            <a:r>
              <a:rPr lang="es-ES" b="1" dirty="0">
                <a:solidFill>
                  <a:schemeClr val="accent3">
                    <a:lumMod val="60000"/>
                    <a:lumOff val="40000"/>
                  </a:schemeClr>
                </a:solidFill>
              </a:rPr>
              <a:t>Segunda </a:t>
            </a:r>
            <a:r>
              <a:rPr lang="es-ES" b="1" dirty="0" smtClean="0">
                <a:solidFill>
                  <a:schemeClr val="accent3">
                    <a:lumMod val="60000"/>
                    <a:lumOff val="40000"/>
                  </a:schemeClr>
                </a:solidFill>
              </a:rPr>
              <a:t>Sesión</a:t>
            </a:r>
            <a:endParaRPr lang="es-PE" dirty="0">
              <a:solidFill>
                <a:schemeClr val="accent3">
                  <a:lumMod val="60000"/>
                  <a:lumOff val="4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144000" cy="6857999"/>
          </a:xfrm>
          <a:prstGeom prst="rect">
            <a:avLst/>
          </a:prstGeom>
          <a:noFill/>
          <a:ln w="9525">
            <a:noFill/>
            <a:miter lim="800000"/>
            <a:headEnd/>
            <a:tailEnd/>
          </a:ln>
          <a:effectLst/>
        </p:spPr>
      </p:pic>
      <p:sp>
        <p:nvSpPr>
          <p:cNvPr id="5" name="4 Rectángulo"/>
          <p:cNvSpPr/>
          <p:nvPr/>
        </p:nvSpPr>
        <p:spPr>
          <a:xfrm>
            <a:off x="285720" y="2571744"/>
            <a:ext cx="1571636" cy="830997"/>
          </a:xfrm>
          <a:prstGeom prst="rect">
            <a:avLst/>
          </a:prstGeom>
        </p:spPr>
        <p:txBody>
          <a:bodyPr wrap="square">
            <a:spAutoFit/>
          </a:bodyPr>
          <a:lstStyle/>
          <a:p>
            <a:pPr algn="ctr">
              <a:spcBef>
                <a:spcPct val="50000"/>
              </a:spcBef>
            </a:pPr>
            <a:r>
              <a:rPr lang="es-CO" sz="1600" b="1" dirty="0" smtClean="0">
                <a:solidFill>
                  <a:srgbClr val="FF0000"/>
                </a:solidFill>
                <a:cs typeface="Times New Roman" pitchFamily="18" charset="0"/>
              </a:rPr>
              <a:t>SISTEMA DE INFORMACIÓN DE MARKETING</a:t>
            </a:r>
            <a:endParaRPr lang="es-CO" sz="1600" b="1" dirty="0">
              <a:solidFill>
                <a:srgbClr val="FF0000"/>
              </a:solidFill>
              <a:cs typeface="Times New Roman" pitchFamily="18" charset="0"/>
            </a:endParaRPr>
          </a:p>
        </p:txBody>
      </p:sp>
      <p:sp>
        <p:nvSpPr>
          <p:cNvPr id="6" name="7 Marcador de número de diapositiva"/>
          <p:cNvSpPr>
            <a:spLocks noGrp="1"/>
          </p:cNvSpPr>
          <p:nvPr>
            <p:ph type="sldNum" sz="quarter" idx="12"/>
          </p:nvPr>
        </p:nvSpPr>
        <p:spPr bwMode="auto">
          <a:xfrm>
            <a:off x="8715402" y="6492875"/>
            <a:ext cx="428598" cy="365125"/>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s-ES" dirty="0" smtClean="0">
                <a:solidFill>
                  <a:schemeClr val="bg1"/>
                </a:solidFill>
              </a:rPr>
              <a:t>[</a:t>
            </a:r>
            <a:fld id="{138FBF70-BCC1-42F5-9994-CE5605A58EF4}" type="slidenum">
              <a:rPr lang="es-ES" smtClean="0">
                <a:solidFill>
                  <a:schemeClr val="bg1"/>
                </a:solidFill>
              </a:rPr>
              <a:pPr eaLnBrk="1" hangingPunct="1">
                <a:defRPr/>
              </a:pPr>
              <a:t>10</a:t>
            </a:fld>
            <a:r>
              <a:rPr lang="es-ES" dirty="0" smtClean="0">
                <a:solidFill>
                  <a:schemeClr val="bg1"/>
                </a:solidFill>
              </a:rPr>
              <a:t>]</a:t>
            </a:r>
          </a:p>
        </p:txBody>
      </p:sp>
      <p:sp>
        <p:nvSpPr>
          <p:cNvPr id="8" name="7 Rectángulo"/>
          <p:cNvSpPr/>
          <p:nvPr/>
        </p:nvSpPr>
        <p:spPr>
          <a:xfrm>
            <a:off x="2043112" y="1347132"/>
            <a:ext cx="6743730" cy="1323439"/>
          </a:xfrm>
          <a:prstGeom prst="rect">
            <a:avLst/>
          </a:prstGeom>
        </p:spPr>
        <p:txBody>
          <a:bodyPr wrap="square">
            <a:spAutoFit/>
          </a:bodyPr>
          <a:lstStyle/>
          <a:p>
            <a:pPr marL="358775" indent="-358775" algn="just">
              <a:defRPr/>
            </a:pPr>
            <a:r>
              <a:rPr lang="es-ES" sz="2000" dirty="0">
                <a:latin typeface="+mn-lt"/>
                <a:ea typeface="Times New Roman" pitchFamily="18" charset="0"/>
                <a:cs typeface="Times New Roman" pitchFamily="18" charset="0"/>
              </a:rPr>
              <a:t>2. La evolución desde la manera de  satisfacción de necesidades a la satisfacción de deseos y caprichos de los compradores: A medida que se incrementa el nivel del poder adquisitivo de los compradores. </a:t>
            </a:r>
          </a:p>
        </p:txBody>
      </p:sp>
      <p:sp>
        <p:nvSpPr>
          <p:cNvPr id="9" name="8 Rectángulo"/>
          <p:cNvSpPr/>
          <p:nvPr/>
        </p:nvSpPr>
        <p:spPr>
          <a:xfrm>
            <a:off x="2071670" y="3133082"/>
            <a:ext cx="6643687" cy="1938992"/>
          </a:xfrm>
          <a:prstGeom prst="rect">
            <a:avLst/>
          </a:prstGeom>
        </p:spPr>
        <p:txBody>
          <a:bodyPr>
            <a:spAutoFit/>
          </a:bodyPr>
          <a:lstStyle/>
          <a:p>
            <a:pPr marL="358775" indent="-358775" algn="just">
              <a:defRPr/>
            </a:pPr>
            <a:r>
              <a:rPr lang="es-ES" sz="2000" dirty="0">
                <a:latin typeface="+mn-lt"/>
                <a:cs typeface="+mn-cs"/>
              </a:rPr>
              <a:t>3. La evolución de la diferenciación de los productos por el precio hacer otras satisfacciones, a medida que los vendedores aumentan el uso de las marcas, diferenciación de productos, publicidad promociones, necesitan más información sobre la eficiencia de cada una  de las herramientas de marketing.</a:t>
            </a:r>
            <a:endParaRPr lang="es-PE" sz="2000" dirty="0">
              <a:latin typeface="+mn-lt"/>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0" y="1"/>
            <a:ext cx="9144000" cy="6858024"/>
          </a:xfrm>
          <a:prstGeom prst="rect">
            <a:avLst/>
          </a:prstGeom>
          <a:noFill/>
          <a:ln w="9525">
            <a:noFill/>
            <a:miter lim="800000"/>
            <a:headEnd/>
            <a:tailEnd/>
          </a:ln>
          <a:effectLst/>
        </p:spPr>
      </p:pic>
      <p:sp>
        <p:nvSpPr>
          <p:cNvPr id="3" name="2 Rectángulo"/>
          <p:cNvSpPr/>
          <p:nvPr/>
        </p:nvSpPr>
        <p:spPr>
          <a:xfrm>
            <a:off x="2428860" y="2571744"/>
            <a:ext cx="4842030" cy="861774"/>
          </a:xfrm>
          <a:prstGeom prst="rect">
            <a:avLst/>
          </a:prstGeom>
        </p:spPr>
        <p:txBody>
          <a:bodyPr wrap="none">
            <a:spAutoFit/>
          </a:bodyPr>
          <a:lstStyle/>
          <a:p>
            <a:pPr algn="ctr">
              <a:spcBef>
                <a:spcPct val="50000"/>
              </a:spcBef>
            </a:pPr>
            <a:r>
              <a:rPr lang="es-CO" sz="2000" b="1" dirty="0" smtClean="0">
                <a:solidFill>
                  <a:srgbClr val="FFC000"/>
                </a:solidFill>
                <a:cs typeface="Times New Roman" pitchFamily="18" charset="0"/>
              </a:rPr>
              <a:t>SISTEMA DE INFORMACIÓN DE MARKETING</a:t>
            </a:r>
          </a:p>
          <a:p>
            <a:pPr algn="ctr">
              <a:spcBef>
                <a:spcPct val="50000"/>
              </a:spcBef>
            </a:pPr>
            <a:r>
              <a:rPr lang="es-CO" sz="2000" b="1" dirty="0" smtClean="0">
                <a:solidFill>
                  <a:srgbClr val="FFC000"/>
                </a:solidFill>
                <a:cs typeface="Times New Roman" pitchFamily="18" charset="0"/>
              </a:rPr>
              <a:t>- Ventajas -</a:t>
            </a:r>
            <a:endParaRPr lang="es-CO" sz="2000" b="1" dirty="0">
              <a:solidFill>
                <a:srgbClr val="FFC000"/>
              </a:solidFill>
              <a:cs typeface="Times New Roman" pitchFamily="18" charset="0"/>
            </a:endParaRPr>
          </a:p>
        </p:txBody>
      </p:sp>
      <p:sp>
        <p:nvSpPr>
          <p:cNvPr id="4" name="7 Marcador de número de diapositiva"/>
          <p:cNvSpPr>
            <a:spLocks noGrp="1"/>
          </p:cNvSpPr>
          <p:nvPr>
            <p:ph type="sldNum" sz="quarter" idx="12"/>
          </p:nvPr>
        </p:nvSpPr>
        <p:spPr bwMode="auto">
          <a:xfrm>
            <a:off x="8715402" y="6492875"/>
            <a:ext cx="428598" cy="365125"/>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s-ES" dirty="0" smtClean="0">
                <a:solidFill>
                  <a:schemeClr val="bg1"/>
                </a:solidFill>
              </a:rPr>
              <a:t>[</a:t>
            </a:r>
            <a:fld id="{138FBF70-BCC1-42F5-9994-CE5605A58EF4}" type="slidenum">
              <a:rPr lang="es-ES" smtClean="0">
                <a:solidFill>
                  <a:schemeClr val="bg1"/>
                </a:solidFill>
              </a:rPr>
              <a:pPr eaLnBrk="1" hangingPunct="1">
                <a:defRPr/>
              </a:pPr>
              <a:t>11</a:t>
            </a:fld>
            <a:r>
              <a:rPr lang="es-ES" dirty="0" smtClean="0">
                <a:solidFill>
                  <a:schemeClr val="bg1"/>
                </a:solidFill>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2"/>
          <a:srcRect/>
          <a:stretch>
            <a:fillRect/>
          </a:stretch>
        </p:blipFill>
        <p:spPr bwMode="auto">
          <a:xfrm>
            <a:off x="0" y="0"/>
            <a:ext cx="9144000" cy="6857999"/>
          </a:xfrm>
          <a:prstGeom prst="rect">
            <a:avLst/>
          </a:prstGeom>
          <a:noFill/>
          <a:ln w="9525">
            <a:noFill/>
            <a:miter lim="800000"/>
            <a:headEnd/>
            <a:tailEnd/>
          </a:ln>
          <a:effectLst/>
        </p:spPr>
      </p:pic>
      <p:sp>
        <p:nvSpPr>
          <p:cNvPr id="3" name="2 Rectángulo"/>
          <p:cNvSpPr/>
          <p:nvPr/>
        </p:nvSpPr>
        <p:spPr>
          <a:xfrm>
            <a:off x="1285852" y="428604"/>
            <a:ext cx="6643688" cy="4893647"/>
          </a:xfrm>
          <a:prstGeom prst="rect">
            <a:avLst/>
          </a:prstGeom>
        </p:spPr>
        <p:txBody>
          <a:bodyPr>
            <a:spAutoFit/>
          </a:bodyPr>
          <a:lstStyle/>
          <a:p>
            <a:pPr algn="ctr">
              <a:spcBef>
                <a:spcPct val="50000"/>
              </a:spcBef>
              <a:defRPr/>
            </a:pPr>
            <a:r>
              <a:rPr lang="es-CO" sz="2400" b="1" dirty="0">
                <a:solidFill>
                  <a:srgbClr val="FF0000"/>
                </a:solidFill>
                <a:latin typeface="+mn-lt"/>
                <a:cs typeface="Times New Roman" pitchFamily="18" charset="0"/>
              </a:rPr>
              <a:t>VENTAJAS DE S.I.M.</a:t>
            </a:r>
          </a:p>
          <a:p>
            <a:pPr marL="358775" indent="-358775" algn="just">
              <a:spcBef>
                <a:spcPct val="50000"/>
              </a:spcBef>
              <a:buFont typeface="Arial" pitchFamily="34" charset="0"/>
              <a:buChar char="•"/>
              <a:defRPr/>
            </a:pPr>
            <a:endParaRPr lang="es-CO" sz="2400" dirty="0" smtClean="0">
              <a:latin typeface="+mn-lt"/>
              <a:cs typeface="Times New Roman" pitchFamily="18" charset="0"/>
            </a:endParaRPr>
          </a:p>
          <a:p>
            <a:pPr marL="358775" indent="-358775" algn="just">
              <a:spcBef>
                <a:spcPct val="50000"/>
              </a:spcBef>
              <a:buFont typeface="Arial" pitchFamily="34" charset="0"/>
              <a:buChar char="•"/>
              <a:defRPr/>
            </a:pPr>
            <a:endParaRPr lang="es-CO" sz="2400" dirty="0" smtClean="0">
              <a:latin typeface="+mn-lt"/>
              <a:cs typeface="Times New Roman" pitchFamily="18" charset="0"/>
            </a:endParaRPr>
          </a:p>
          <a:p>
            <a:pPr marL="358775" indent="-358775" algn="just">
              <a:spcBef>
                <a:spcPct val="50000"/>
              </a:spcBef>
              <a:buFont typeface="Arial" pitchFamily="34" charset="0"/>
              <a:buChar char="•"/>
              <a:defRPr/>
            </a:pPr>
            <a:r>
              <a:rPr lang="es-CO" sz="2400" dirty="0" smtClean="0">
                <a:latin typeface="+mn-lt"/>
                <a:cs typeface="Times New Roman" pitchFamily="18" charset="0"/>
              </a:rPr>
              <a:t>Drástica </a:t>
            </a:r>
            <a:r>
              <a:rPr lang="es-CO" sz="2400" dirty="0">
                <a:latin typeface="+mn-lt"/>
                <a:cs typeface="Times New Roman" pitchFamily="18" charset="0"/>
              </a:rPr>
              <a:t>reducción de los costos operativos. </a:t>
            </a:r>
          </a:p>
          <a:p>
            <a:pPr marL="358775" indent="-358775" algn="just">
              <a:spcBef>
                <a:spcPct val="50000"/>
              </a:spcBef>
              <a:buFont typeface="Arial" pitchFamily="34" charset="0"/>
              <a:buChar char="•"/>
              <a:defRPr/>
            </a:pPr>
            <a:r>
              <a:rPr lang="es-CO" sz="2400" dirty="0">
                <a:latin typeface="+mn-lt"/>
                <a:cs typeface="Times New Roman" pitchFamily="18" charset="0"/>
              </a:rPr>
              <a:t>Disponibilidad inmediata de la información. </a:t>
            </a:r>
          </a:p>
          <a:p>
            <a:pPr marL="358775" indent="-358775" algn="just">
              <a:spcBef>
                <a:spcPct val="50000"/>
              </a:spcBef>
              <a:buFont typeface="Arial" pitchFamily="34" charset="0"/>
              <a:buChar char="•"/>
              <a:defRPr/>
            </a:pPr>
            <a:r>
              <a:rPr lang="es-CO" sz="2400" dirty="0">
                <a:latin typeface="+mn-lt"/>
                <a:cs typeface="Times New Roman" pitchFamily="18" charset="0"/>
              </a:rPr>
              <a:t>Intercambio instantáneo de los resultados. </a:t>
            </a:r>
          </a:p>
          <a:p>
            <a:pPr marL="358775" indent="-358775" algn="just">
              <a:spcBef>
                <a:spcPct val="50000"/>
              </a:spcBef>
              <a:buFont typeface="Arial" pitchFamily="34" charset="0"/>
              <a:buChar char="•"/>
              <a:defRPr/>
            </a:pPr>
            <a:r>
              <a:rPr lang="es-CO" sz="2400" dirty="0">
                <a:latin typeface="+mn-lt"/>
                <a:cs typeface="Times New Roman" pitchFamily="18" charset="0"/>
              </a:rPr>
              <a:t>Rapidez en la toma de decisiones. </a:t>
            </a:r>
          </a:p>
          <a:p>
            <a:pPr marL="358775" indent="-358775" algn="just">
              <a:spcBef>
                <a:spcPct val="50000"/>
              </a:spcBef>
              <a:buFont typeface="Arial" pitchFamily="34" charset="0"/>
              <a:buChar char="•"/>
              <a:defRPr/>
            </a:pPr>
            <a:r>
              <a:rPr lang="es-CO" sz="2400" dirty="0">
                <a:latin typeface="+mn-lt"/>
                <a:cs typeface="Times New Roman" pitchFamily="18" charset="0"/>
              </a:rPr>
              <a:t>Actualización constante de la Base de Datos. </a:t>
            </a:r>
          </a:p>
          <a:p>
            <a:pPr marL="358775" indent="-358775" algn="just">
              <a:spcBef>
                <a:spcPct val="50000"/>
              </a:spcBef>
              <a:buFont typeface="Arial" pitchFamily="34" charset="0"/>
              <a:buChar char="•"/>
              <a:defRPr/>
            </a:pPr>
            <a:r>
              <a:rPr lang="es-CO" sz="2400" dirty="0">
                <a:latin typeface="+mn-lt"/>
                <a:cs typeface="Times New Roman" pitchFamily="18" charset="0"/>
              </a:rPr>
              <a:t>Mayor eficiencia.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2"/>
          <a:srcRect/>
          <a:stretch>
            <a:fillRect/>
          </a:stretch>
        </p:blipFill>
        <p:spPr bwMode="auto">
          <a:xfrm>
            <a:off x="0" y="0"/>
            <a:ext cx="9144000" cy="6857999"/>
          </a:xfrm>
          <a:prstGeom prst="rect">
            <a:avLst/>
          </a:prstGeom>
          <a:noFill/>
          <a:ln w="9525">
            <a:noFill/>
            <a:miter lim="800000"/>
            <a:headEnd/>
            <a:tailEnd/>
          </a:ln>
          <a:effectLst/>
        </p:spPr>
      </p:pic>
      <p:sp>
        <p:nvSpPr>
          <p:cNvPr id="3" name="2 Rectángulo"/>
          <p:cNvSpPr/>
          <p:nvPr/>
        </p:nvSpPr>
        <p:spPr>
          <a:xfrm>
            <a:off x="1071538" y="714356"/>
            <a:ext cx="6858000" cy="5078313"/>
          </a:xfrm>
          <a:prstGeom prst="rect">
            <a:avLst/>
          </a:prstGeom>
        </p:spPr>
        <p:txBody>
          <a:bodyPr>
            <a:spAutoFit/>
          </a:bodyPr>
          <a:lstStyle/>
          <a:p>
            <a:pPr>
              <a:spcBef>
                <a:spcPct val="50000"/>
              </a:spcBef>
              <a:defRPr/>
            </a:pPr>
            <a:r>
              <a:rPr lang="es-CO" sz="2400" b="1" dirty="0">
                <a:solidFill>
                  <a:srgbClr val="FF0000"/>
                </a:solidFill>
                <a:latin typeface="+mn-lt"/>
                <a:cs typeface="Times New Roman" pitchFamily="18" charset="0"/>
              </a:rPr>
              <a:t>…VENTAJAS DE S.I.M.</a:t>
            </a:r>
          </a:p>
          <a:p>
            <a:pPr marL="358775" indent="-358775" algn="just">
              <a:spcBef>
                <a:spcPct val="50000"/>
              </a:spcBef>
              <a:buFont typeface="Arial" pitchFamily="34" charset="0"/>
              <a:buChar char="•"/>
              <a:tabLst>
                <a:tab pos="358775" algn="l"/>
              </a:tabLst>
              <a:defRPr/>
            </a:pPr>
            <a:endParaRPr lang="es-CO" sz="2400" dirty="0" smtClean="0">
              <a:latin typeface="+mn-lt"/>
              <a:cs typeface="Times New Roman" pitchFamily="18" charset="0"/>
            </a:endParaRPr>
          </a:p>
          <a:p>
            <a:pPr marL="358775" indent="-358775" algn="just">
              <a:spcBef>
                <a:spcPct val="50000"/>
              </a:spcBef>
              <a:buFont typeface="Arial" pitchFamily="34" charset="0"/>
              <a:buChar char="•"/>
              <a:tabLst>
                <a:tab pos="358775" algn="l"/>
              </a:tabLst>
              <a:defRPr/>
            </a:pPr>
            <a:r>
              <a:rPr lang="es-CO" sz="2400" dirty="0" smtClean="0">
                <a:latin typeface="+mn-lt"/>
                <a:cs typeface="Times New Roman" pitchFamily="18" charset="0"/>
              </a:rPr>
              <a:t>Más </a:t>
            </a:r>
            <a:r>
              <a:rPr lang="es-CO" sz="2400" dirty="0">
                <a:latin typeface="+mn-lt"/>
                <a:cs typeface="Times New Roman" pitchFamily="18" charset="0"/>
              </a:rPr>
              <a:t>y mejores servicios a los clientes. </a:t>
            </a:r>
          </a:p>
          <a:p>
            <a:pPr marL="358775" indent="-358775" algn="just">
              <a:spcBef>
                <a:spcPct val="50000"/>
              </a:spcBef>
              <a:buFont typeface="Arial" pitchFamily="34" charset="0"/>
              <a:buChar char="•"/>
              <a:tabLst>
                <a:tab pos="358775" algn="l"/>
              </a:tabLst>
              <a:defRPr/>
            </a:pPr>
            <a:r>
              <a:rPr lang="es-CO" sz="2400" dirty="0">
                <a:latin typeface="+mn-lt"/>
                <a:cs typeface="Times New Roman" pitchFamily="18" charset="0"/>
              </a:rPr>
              <a:t>Incremento en la eficiencia de la fuerza de venta. </a:t>
            </a:r>
          </a:p>
          <a:p>
            <a:pPr marL="358775" indent="-358775" algn="just">
              <a:spcBef>
                <a:spcPct val="50000"/>
              </a:spcBef>
              <a:buFont typeface="Arial" pitchFamily="34" charset="0"/>
              <a:buChar char="•"/>
              <a:tabLst>
                <a:tab pos="358775" algn="l"/>
              </a:tabLst>
              <a:defRPr/>
            </a:pPr>
            <a:r>
              <a:rPr lang="es-CO" sz="2400" dirty="0">
                <a:latin typeface="+mn-lt"/>
                <a:cs typeface="Times New Roman" pitchFamily="18" charset="0"/>
              </a:rPr>
              <a:t>Retener el dominio del mercado por parte del líder. </a:t>
            </a:r>
          </a:p>
          <a:p>
            <a:pPr marL="358775" indent="-358775" algn="just">
              <a:spcBef>
                <a:spcPct val="50000"/>
              </a:spcBef>
              <a:buFont typeface="Arial" pitchFamily="34" charset="0"/>
              <a:buChar char="•"/>
              <a:tabLst>
                <a:tab pos="358775" algn="l"/>
              </a:tabLst>
              <a:defRPr/>
            </a:pPr>
            <a:r>
              <a:rPr lang="es-CO" sz="2400" dirty="0">
                <a:latin typeface="+mn-lt"/>
                <a:cs typeface="Times New Roman" pitchFamily="18" charset="0"/>
              </a:rPr>
              <a:t>Retener a los clientes casuales u ocasionales. </a:t>
            </a:r>
          </a:p>
          <a:p>
            <a:pPr marL="358775" indent="-358775" algn="just">
              <a:spcBef>
                <a:spcPct val="50000"/>
              </a:spcBef>
              <a:buFont typeface="Arial" pitchFamily="34" charset="0"/>
              <a:buChar char="•"/>
              <a:tabLst>
                <a:tab pos="358775" algn="l"/>
              </a:tabLst>
              <a:defRPr/>
            </a:pPr>
            <a:r>
              <a:rPr lang="es-CO" sz="2400" dirty="0">
                <a:latin typeface="+mn-lt"/>
                <a:cs typeface="Times New Roman" pitchFamily="18" charset="0"/>
              </a:rPr>
              <a:t>Incrementar en el tiempo el valor potencial de cada cliente. </a:t>
            </a:r>
          </a:p>
          <a:p>
            <a:pPr marL="358775" indent="-358775" algn="just">
              <a:spcBef>
                <a:spcPct val="50000"/>
              </a:spcBef>
              <a:buFont typeface="Arial" pitchFamily="34" charset="0"/>
              <a:buChar char="•"/>
              <a:tabLst>
                <a:tab pos="358775" algn="l"/>
              </a:tabLst>
              <a:defRPr/>
            </a:pPr>
            <a:r>
              <a:rPr lang="es-CO" sz="2400" dirty="0">
                <a:latin typeface="+mn-lt"/>
                <a:cs typeface="Times New Roman" pitchFamily="18" charset="0"/>
              </a:rPr>
              <a:t>Ganarle clientes a la competencia.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0" y="1"/>
            <a:ext cx="9144000" cy="6858024"/>
          </a:xfrm>
          <a:prstGeom prst="rect">
            <a:avLst/>
          </a:prstGeom>
          <a:noFill/>
          <a:ln w="9525">
            <a:noFill/>
            <a:miter lim="800000"/>
            <a:headEnd/>
            <a:tailEnd/>
          </a:ln>
          <a:effectLst/>
        </p:spPr>
      </p:pic>
      <p:sp>
        <p:nvSpPr>
          <p:cNvPr id="3" name="2 Rectángulo"/>
          <p:cNvSpPr/>
          <p:nvPr/>
        </p:nvSpPr>
        <p:spPr>
          <a:xfrm>
            <a:off x="2428860" y="2571744"/>
            <a:ext cx="4842030" cy="861774"/>
          </a:xfrm>
          <a:prstGeom prst="rect">
            <a:avLst/>
          </a:prstGeom>
        </p:spPr>
        <p:txBody>
          <a:bodyPr wrap="none">
            <a:spAutoFit/>
          </a:bodyPr>
          <a:lstStyle/>
          <a:p>
            <a:pPr algn="ctr">
              <a:spcBef>
                <a:spcPct val="50000"/>
              </a:spcBef>
            </a:pPr>
            <a:r>
              <a:rPr lang="es-CO" sz="2000" b="1" dirty="0" smtClean="0">
                <a:solidFill>
                  <a:srgbClr val="FFC000"/>
                </a:solidFill>
                <a:cs typeface="Times New Roman" pitchFamily="18" charset="0"/>
              </a:rPr>
              <a:t>SISTEMA DE INFORMACIÓN DE MARKETING</a:t>
            </a:r>
          </a:p>
          <a:p>
            <a:pPr algn="ctr">
              <a:spcBef>
                <a:spcPct val="50000"/>
              </a:spcBef>
            </a:pPr>
            <a:r>
              <a:rPr lang="es-CO" sz="2000" b="1" dirty="0" smtClean="0">
                <a:solidFill>
                  <a:srgbClr val="FFC000"/>
                </a:solidFill>
                <a:cs typeface="Times New Roman" pitchFamily="18" charset="0"/>
              </a:rPr>
              <a:t>- Funciones-</a:t>
            </a:r>
            <a:endParaRPr lang="es-CO" sz="2000" b="1" dirty="0">
              <a:solidFill>
                <a:srgbClr val="FFC000"/>
              </a:solidFill>
              <a:cs typeface="Times New Roman" pitchFamily="18" charset="0"/>
            </a:endParaRPr>
          </a:p>
        </p:txBody>
      </p:sp>
      <p:sp>
        <p:nvSpPr>
          <p:cNvPr id="4" name="7 Marcador de número de diapositiva"/>
          <p:cNvSpPr>
            <a:spLocks noGrp="1"/>
          </p:cNvSpPr>
          <p:nvPr>
            <p:ph type="sldNum" sz="quarter" idx="12"/>
          </p:nvPr>
        </p:nvSpPr>
        <p:spPr bwMode="auto">
          <a:xfrm>
            <a:off x="8715402" y="6492875"/>
            <a:ext cx="428598" cy="365125"/>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s-ES" dirty="0" smtClean="0">
                <a:solidFill>
                  <a:schemeClr val="bg1"/>
                </a:solidFill>
              </a:rPr>
              <a:t>[</a:t>
            </a:r>
            <a:fld id="{138FBF70-BCC1-42F5-9994-CE5605A58EF4}" type="slidenum">
              <a:rPr lang="es-ES" smtClean="0">
                <a:solidFill>
                  <a:schemeClr val="bg1"/>
                </a:solidFill>
              </a:rPr>
              <a:pPr eaLnBrk="1" hangingPunct="1">
                <a:defRPr/>
              </a:pPr>
              <a:t>14</a:t>
            </a:fld>
            <a:r>
              <a:rPr lang="es-ES" dirty="0" smtClean="0">
                <a:solidFill>
                  <a:schemeClr val="bg1"/>
                </a:solidFill>
              </a:rPr>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144000" cy="6857999"/>
          </a:xfrm>
          <a:prstGeom prst="rect">
            <a:avLst/>
          </a:prstGeom>
          <a:noFill/>
          <a:ln w="9525">
            <a:noFill/>
            <a:miter lim="800000"/>
            <a:headEnd/>
            <a:tailEnd/>
          </a:ln>
          <a:effectLst/>
        </p:spPr>
      </p:pic>
      <p:sp>
        <p:nvSpPr>
          <p:cNvPr id="3" name="Rectangle 3"/>
          <p:cNvSpPr txBox="1">
            <a:spLocks noChangeArrowheads="1"/>
          </p:cNvSpPr>
          <p:nvPr/>
        </p:nvSpPr>
        <p:spPr>
          <a:xfrm>
            <a:off x="2285984" y="1571612"/>
            <a:ext cx="6286544" cy="3286125"/>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 typeface="Arial" charset="0"/>
              <a:buNone/>
              <a:tabLst/>
              <a:defRPr/>
            </a:pPr>
            <a:endParaRPr kumimoji="0" lang="es-PE" sz="2400" b="0" i="0" u="none" strike="noStrike" kern="1200" cap="none" spc="0" normalizeH="0" baseline="0" noProof="0" dirty="0" smtClean="0">
              <a:ln>
                <a:noFill/>
              </a:ln>
              <a:effectLst/>
              <a:uLnTx/>
              <a:uFillTx/>
              <a:latin typeface="+mn-lt"/>
              <a:ea typeface="+mn-ea"/>
              <a:cs typeface="+mn-cs"/>
            </a:endParaRPr>
          </a:p>
          <a:p>
            <a:pPr marL="266700" marR="0" lvl="0" indent="-266700" algn="just" defTabSz="914400" rtl="0" eaLnBrk="1" fontAlgn="auto" latinLnBrk="0" hangingPunct="1">
              <a:lnSpc>
                <a:spcPct val="100000"/>
              </a:lnSpc>
              <a:spcBef>
                <a:spcPct val="20000"/>
              </a:spcBef>
              <a:spcAft>
                <a:spcPts val="0"/>
              </a:spcAft>
              <a:buClrTx/>
              <a:buSzTx/>
              <a:buFont typeface="Arial" charset="0"/>
              <a:buNone/>
              <a:tabLst/>
              <a:defRPr/>
            </a:pPr>
            <a:r>
              <a:rPr kumimoji="0" lang="es-PE" sz="2000" b="0" i="0" u="none" strike="noStrike" kern="1200" cap="none" spc="0" normalizeH="0" baseline="0" noProof="0" dirty="0" smtClean="0">
                <a:ln>
                  <a:noFill/>
                </a:ln>
                <a:effectLst/>
                <a:uLnTx/>
                <a:uFillTx/>
                <a:latin typeface="+mn-lt"/>
                <a:ea typeface="+mn-ea"/>
                <a:cs typeface="+mn-cs"/>
              </a:rPr>
              <a:t>· Evaluar las necesidades de información que se necesitan.</a:t>
            </a:r>
          </a:p>
          <a:p>
            <a:pPr marL="266700" marR="0" lvl="0" indent="-266700" algn="just" defTabSz="914400" rtl="0" eaLnBrk="1" fontAlgn="auto" latinLnBrk="0" hangingPunct="1">
              <a:lnSpc>
                <a:spcPct val="100000"/>
              </a:lnSpc>
              <a:spcBef>
                <a:spcPct val="20000"/>
              </a:spcBef>
              <a:spcAft>
                <a:spcPts val="0"/>
              </a:spcAft>
              <a:buClrTx/>
              <a:buSzTx/>
              <a:buFont typeface="Arial" charset="0"/>
              <a:buNone/>
              <a:tabLst/>
              <a:defRPr/>
            </a:pPr>
            <a:endParaRPr kumimoji="0" lang="es-PE" sz="2000" b="0" i="0" u="none" strike="noStrike" kern="1200" cap="none" spc="0" normalizeH="0" baseline="0" noProof="0" dirty="0" smtClean="0">
              <a:ln>
                <a:noFill/>
              </a:ln>
              <a:effectLst/>
              <a:uLnTx/>
              <a:uFillTx/>
              <a:latin typeface="+mn-lt"/>
              <a:ea typeface="+mn-ea"/>
              <a:cs typeface="+mn-cs"/>
            </a:endParaRPr>
          </a:p>
          <a:p>
            <a:pPr marL="266700" marR="0" lvl="0" indent="-266700" algn="just" defTabSz="914400" rtl="0" eaLnBrk="1" fontAlgn="auto" latinLnBrk="0" hangingPunct="1">
              <a:lnSpc>
                <a:spcPct val="100000"/>
              </a:lnSpc>
              <a:spcBef>
                <a:spcPct val="20000"/>
              </a:spcBef>
              <a:spcAft>
                <a:spcPts val="0"/>
              </a:spcAft>
              <a:buClrTx/>
              <a:buSzTx/>
              <a:buFont typeface="Arial" charset="0"/>
              <a:buNone/>
              <a:tabLst/>
              <a:defRPr/>
            </a:pPr>
            <a:r>
              <a:rPr kumimoji="0" lang="es-PE" sz="2000" b="0" i="0" u="none" strike="noStrike" kern="1200" cap="none" spc="0" normalizeH="0" baseline="0" noProof="0" dirty="0" smtClean="0">
                <a:ln>
                  <a:noFill/>
                </a:ln>
                <a:effectLst/>
                <a:uLnTx/>
                <a:uFillTx/>
                <a:latin typeface="+mn-lt"/>
                <a:ea typeface="+mn-ea"/>
                <a:cs typeface="+mn-cs"/>
              </a:rPr>
              <a:t>· Desarrollar ésta información, es decir, generarla.</a:t>
            </a:r>
          </a:p>
          <a:p>
            <a:pPr marL="266700" marR="0" lvl="0" indent="-266700" algn="just" defTabSz="914400" rtl="0" eaLnBrk="1" fontAlgn="auto" latinLnBrk="0" hangingPunct="1">
              <a:lnSpc>
                <a:spcPct val="100000"/>
              </a:lnSpc>
              <a:spcBef>
                <a:spcPct val="20000"/>
              </a:spcBef>
              <a:spcAft>
                <a:spcPts val="0"/>
              </a:spcAft>
              <a:buClrTx/>
              <a:buSzTx/>
              <a:buFont typeface="Arial" charset="0"/>
              <a:buNone/>
              <a:tabLst/>
              <a:defRPr/>
            </a:pPr>
            <a:endParaRPr kumimoji="0" lang="es-PE" sz="2000" b="0" i="0" u="none" strike="noStrike" kern="1200" cap="none" spc="0" normalizeH="0" baseline="0" noProof="0" dirty="0" smtClean="0">
              <a:ln>
                <a:noFill/>
              </a:ln>
              <a:effectLst/>
              <a:uLnTx/>
              <a:uFillTx/>
              <a:latin typeface="+mn-lt"/>
              <a:ea typeface="+mn-ea"/>
              <a:cs typeface="+mn-cs"/>
            </a:endParaRPr>
          </a:p>
          <a:p>
            <a:pPr marL="266700" marR="0" lvl="0" indent="-266700" algn="just" defTabSz="914400" rtl="0" eaLnBrk="1" fontAlgn="auto" latinLnBrk="0" hangingPunct="1">
              <a:lnSpc>
                <a:spcPct val="100000"/>
              </a:lnSpc>
              <a:spcBef>
                <a:spcPct val="20000"/>
              </a:spcBef>
              <a:spcAft>
                <a:spcPts val="0"/>
              </a:spcAft>
              <a:buClrTx/>
              <a:buSzTx/>
              <a:buFont typeface="Arial" charset="0"/>
              <a:buNone/>
              <a:tabLst/>
              <a:defRPr/>
            </a:pPr>
            <a:r>
              <a:rPr kumimoji="0" lang="es-PE" sz="2000" b="0" i="0" u="none" strike="noStrike" kern="1200" cap="none" spc="0" normalizeH="0" baseline="0" noProof="0" dirty="0" smtClean="0">
                <a:ln>
                  <a:noFill/>
                </a:ln>
                <a:effectLst/>
                <a:uLnTx/>
                <a:uFillTx/>
                <a:latin typeface="+mn-lt"/>
                <a:ea typeface="+mn-ea"/>
                <a:cs typeface="+mn-cs"/>
              </a:rPr>
              <a:t>· Distribuirla y analizarla.</a:t>
            </a:r>
            <a:endParaRPr kumimoji="0" lang="es-PE" sz="2000" b="0" i="0" u="none" strike="noStrike" kern="1200" cap="none" spc="0" normalizeH="0" baseline="0" noProof="0" dirty="0">
              <a:ln>
                <a:noFill/>
              </a:ln>
              <a:effectLst/>
              <a:uLnTx/>
              <a:uFillTx/>
              <a:latin typeface="+mn-lt"/>
              <a:ea typeface="+mn-ea"/>
              <a:cs typeface="+mn-cs"/>
            </a:endParaRPr>
          </a:p>
        </p:txBody>
      </p:sp>
      <p:sp>
        <p:nvSpPr>
          <p:cNvPr id="4" name="3 Rectángulo"/>
          <p:cNvSpPr/>
          <p:nvPr/>
        </p:nvSpPr>
        <p:spPr>
          <a:xfrm>
            <a:off x="142844" y="2643182"/>
            <a:ext cx="1785950" cy="1200329"/>
          </a:xfrm>
          <a:prstGeom prst="rect">
            <a:avLst/>
          </a:prstGeom>
        </p:spPr>
        <p:txBody>
          <a:bodyPr wrap="square">
            <a:spAutoFit/>
          </a:bodyPr>
          <a:lstStyle/>
          <a:p>
            <a:pPr lvl="0" algn="ctr">
              <a:spcBef>
                <a:spcPct val="20000"/>
              </a:spcBef>
              <a:defRPr/>
            </a:pPr>
            <a:r>
              <a:rPr lang="es-PE" b="1" dirty="0">
                <a:solidFill>
                  <a:srgbClr val="FF0000"/>
                </a:solidFill>
              </a:rPr>
              <a:t>Funciones del</a:t>
            </a:r>
            <a:r>
              <a:rPr lang="es-PE" dirty="0">
                <a:solidFill>
                  <a:srgbClr val="FF0000"/>
                </a:solidFill>
              </a:rPr>
              <a:t> </a:t>
            </a:r>
            <a:r>
              <a:rPr lang="es-PE" b="1" dirty="0">
                <a:solidFill>
                  <a:srgbClr val="FF0000"/>
                </a:solidFill>
              </a:rPr>
              <a:t>Sistema de Información de </a:t>
            </a:r>
            <a:r>
              <a:rPr lang="es-PE" b="1" dirty="0" smtClean="0">
                <a:solidFill>
                  <a:srgbClr val="FF0000"/>
                </a:solidFill>
              </a:rPr>
              <a:t>Marketing</a:t>
            </a:r>
            <a:r>
              <a:rPr lang="es-PE" dirty="0" smtClean="0">
                <a:solidFill>
                  <a:srgbClr val="FF0000"/>
                </a:solidFill>
              </a:rPr>
              <a:t> </a:t>
            </a:r>
            <a:r>
              <a:rPr lang="es-PE" b="1" dirty="0">
                <a:solidFill>
                  <a:srgbClr val="FF0000"/>
                </a:solidFill>
              </a:rPr>
              <a:t>:</a:t>
            </a:r>
            <a:r>
              <a:rPr lang="es-PE" dirty="0">
                <a:solidFill>
                  <a:srgbClr val="FF0000"/>
                </a:solidFill>
              </a:rPr>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0" y="1"/>
            <a:ext cx="9144000" cy="6858024"/>
          </a:xfrm>
          <a:prstGeom prst="rect">
            <a:avLst/>
          </a:prstGeom>
          <a:noFill/>
          <a:ln w="9525">
            <a:noFill/>
            <a:miter lim="800000"/>
            <a:headEnd/>
            <a:tailEnd/>
          </a:ln>
          <a:effectLst/>
        </p:spPr>
      </p:pic>
      <p:sp>
        <p:nvSpPr>
          <p:cNvPr id="3" name="2 Rectángulo"/>
          <p:cNvSpPr/>
          <p:nvPr/>
        </p:nvSpPr>
        <p:spPr>
          <a:xfrm>
            <a:off x="2428860" y="2571744"/>
            <a:ext cx="5626990" cy="400110"/>
          </a:xfrm>
          <a:prstGeom prst="rect">
            <a:avLst/>
          </a:prstGeom>
        </p:spPr>
        <p:txBody>
          <a:bodyPr wrap="none">
            <a:spAutoFit/>
          </a:bodyPr>
          <a:lstStyle/>
          <a:p>
            <a:pPr algn="ctr">
              <a:spcBef>
                <a:spcPct val="50000"/>
              </a:spcBef>
            </a:pPr>
            <a:r>
              <a:rPr lang="es-CO" sz="2000" b="1" dirty="0" smtClean="0">
                <a:solidFill>
                  <a:srgbClr val="FFC000"/>
                </a:solidFill>
                <a:cs typeface="Times New Roman" pitchFamily="18" charset="0"/>
              </a:rPr>
              <a:t>DESARROLLO DE LA INFORMACIÓN </a:t>
            </a:r>
            <a:r>
              <a:rPr lang="es-CO" sz="2000" b="1" dirty="0" smtClean="0">
                <a:solidFill>
                  <a:srgbClr val="FFC000"/>
                </a:solidFill>
                <a:cs typeface="Times New Roman" pitchFamily="18" charset="0"/>
              </a:rPr>
              <a:t>DE </a:t>
            </a:r>
            <a:r>
              <a:rPr lang="es-CO" sz="2000" b="1" dirty="0" smtClean="0">
                <a:solidFill>
                  <a:srgbClr val="FFC000"/>
                </a:solidFill>
                <a:cs typeface="Times New Roman" pitchFamily="18" charset="0"/>
              </a:rPr>
              <a:t>MARKETING</a:t>
            </a:r>
            <a:endParaRPr lang="es-CO" sz="2000" b="1" dirty="0" smtClean="0">
              <a:solidFill>
                <a:srgbClr val="FFC000"/>
              </a:solidFill>
              <a:cs typeface="Times New Roman" pitchFamily="18" charset="0"/>
            </a:endParaRPr>
          </a:p>
        </p:txBody>
      </p:sp>
      <p:sp>
        <p:nvSpPr>
          <p:cNvPr id="4" name="7 Marcador de número de diapositiva"/>
          <p:cNvSpPr>
            <a:spLocks noGrp="1"/>
          </p:cNvSpPr>
          <p:nvPr>
            <p:ph type="sldNum" sz="quarter" idx="12"/>
          </p:nvPr>
        </p:nvSpPr>
        <p:spPr bwMode="auto">
          <a:xfrm>
            <a:off x="8572528" y="6492875"/>
            <a:ext cx="571472" cy="365125"/>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s-ES" dirty="0" smtClean="0">
                <a:solidFill>
                  <a:schemeClr val="bg1"/>
                </a:solidFill>
              </a:rPr>
              <a:t>[</a:t>
            </a:r>
            <a:fld id="{138FBF70-BCC1-42F5-9994-CE5605A58EF4}" type="slidenum">
              <a:rPr lang="es-ES" smtClean="0">
                <a:solidFill>
                  <a:schemeClr val="bg1"/>
                </a:solidFill>
              </a:rPr>
              <a:pPr eaLnBrk="1" hangingPunct="1">
                <a:defRPr/>
              </a:pPr>
              <a:t>16</a:t>
            </a:fld>
            <a:r>
              <a:rPr lang="es-ES" dirty="0" smtClean="0">
                <a:solidFill>
                  <a:schemeClr val="bg1"/>
                </a:solidFill>
              </a:rPr>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144000" cy="6857999"/>
          </a:xfrm>
          <a:prstGeom prst="rect">
            <a:avLst/>
          </a:prstGeom>
          <a:noFill/>
          <a:ln w="9525">
            <a:noFill/>
            <a:miter lim="800000"/>
            <a:headEnd/>
            <a:tailEnd/>
          </a:ln>
          <a:effectLst/>
        </p:spPr>
      </p:pic>
      <p:sp>
        <p:nvSpPr>
          <p:cNvPr id="3" name="2 Rectángulo"/>
          <p:cNvSpPr/>
          <p:nvPr/>
        </p:nvSpPr>
        <p:spPr>
          <a:xfrm>
            <a:off x="142844" y="2643182"/>
            <a:ext cx="1785950" cy="923330"/>
          </a:xfrm>
          <a:prstGeom prst="rect">
            <a:avLst/>
          </a:prstGeom>
        </p:spPr>
        <p:txBody>
          <a:bodyPr wrap="square">
            <a:spAutoFit/>
          </a:bodyPr>
          <a:lstStyle/>
          <a:p>
            <a:pPr lvl="0" algn="ctr">
              <a:spcBef>
                <a:spcPct val="20000"/>
              </a:spcBef>
              <a:defRPr/>
            </a:pPr>
            <a:r>
              <a:rPr lang="es-PE" b="1" dirty="0" smtClean="0">
                <a:solidFill>
                  <a:srgbClr val="FF0000"/>
                </a:solidFill>
              </a:rPr>
              <a:t>Desarrollo de la Información </a:t>
            </a:r>
            <a:r>
              <a:rPr lang="es-PE" b="1" dirty="0">
                <a:solidFill>
                  <a:srgbClr val="FF0000"/>
                </a:solidFill>
              </a:rPr>
              <a:t>de </a:t>
            </a:r>
            <a:r>
              <a:rPr lang="es-PE" b="1" dirty="0" smtClean="0">
                <a:solidFill>
                  <a:srgbClr val="FF0000"/>
                </a:solidFill>
              </a:rPr>
              <a:t>Marketing</a:t>
            </a:r>
            <a:r>
              <a:rPr lang="es-PE" dirty="0" smtClean="0">
                <a:solidFill>
                  <a:srgbClr val="FF0000"/>
                </a:solidFill>
              </a:rPr>
              <a:t> </a:t>
            </a:r>
            <a:r>
              <a:rPr lang="es-PE" b="1" dirty="0">
                <a:solidFill>
                  <a:srgbClr val="FF0000"/>
                </a:solidFill>
              </a:rPr>
              <a:t>:</a:t>
            </a:r>
            <a:r>
              <a:rPr lang="es-PE" dirty="0">
                <a:solidFill>
                  <a:srgbClr val="FF0000"/>
                </a:solidFill>
              </a:rPr>
              <a:t> </a:t>
            </a:r>
          </a:p>
        </p:txBody>
      </p:sp>
      <p:sp>
        <p:nvSpPr>
          <p:cNvPr id="4" name="Rectangle 3"/>
          <p:cNvSpPr txBox="1">
            <a:spLocks noChangeArrowheads="1"/>
          </p:cNvSpPr>
          <p:nvPr/>
        </p:nvSpPr>
        <p:spPr>
          <a:xfrm>
            <a:off x="2285984" y="1214438"/>
            <a:ext cx="5500704" cy="4286250"/>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 typeface="Arial" charset="0"/>
              <a:buNone/>
              <a:tabLst/>
              <a:defRPr/>
            </a:pPr>
            <a:r>
              <a:rPr kumimoji="0" lang="es-PE" sz="2000" b="1" i="0" u="none" strike="noStrike" kern="1200" cap="none" spc="0" normalizeH="0" baseline="0" noProof="0" dirty="0" smtClean="0">
                <a:ln>
                  <a:noFill/>
                </a:ln>
                <a:solidFill>
                  <a:srgbClr val="FF0000"/>
                </a:solidFill>
                <a:effectLst/>
                <a:uLnTx/>
                <a:uFillTx/>
                <a:latin typeface="+mn-lt"/>
                <a:ea typeface="+mn-ea"/>
                <a:cs typeface="+mn-cs"/>
              </a:rPr>
              <a:t>Proceso del</a:t>
            </a:r>
            <a:r>
              <a:rPr kumimoji="0" lang="es-PE" sz="2000" b="0" i="0" u="none" strike="noStrike" kern="1200" cap="none" spc="0" normalizeH="0" baseline="0" noProof="0" dirty="0" smtClean="0">
                <a:ln>
                  <a:noFill/>
                </a:ln>
                <a:solidFill>
                  <a:srgbClr val="FF0000"/>
                </a:solidFill>
                <a:effectLst/>
                <a:uLnTx/>
                <a:uFillTx/>
                <a:latin typeface="+mn-lt"/>
                <a:ea typeface="+mn-ea"/>
                <a:cs typeface="+mn-cs"/>
              </a:rPr>
              <a:t> </a:t>
            </a:r>
            <a:r>
              <a:rPr kumimoji="0" lang="es-PE" sz="2000" b="1" i="0" u="none" strike="noStrike" kern="1200" cap="none" spc="0" normalizeH="0" baseline="0" noProof="0" dirty="0" smtClean="0">
                <a:ln>
                  <a:noFill/>
                </a:ln>
                <a:solidFill>
                  <a:srgbClr val="FF0000"/>
                </a:solidFill>
                <a:effectLst/>
                <a:uLnTx/>
                <a:uFillTx/>
                <a:latin typeface="+mn-lt"/>
                <a:ea typeface="+mn-ea"/>
                <a:cs typeface="+mn-cs"/>
              </a:rPr>
              <a:t>Sistema de Información de Mercadotecnia</a:t>
            </a:r>
            <a:r>
              <a:rPr kumimoji="0" lang="es-PE" sz="2000" b="0" i="0" u="none" strike="noStrike" kern="1200" cap="none" spc="0" normalizeH="0" baseline="0" noProof="0" dirty="0" smtClean="0">
                <a:ln>
                  <a:noFill/>
                </a:ln>
                <a:solidFill>
                  <a:srgbClr val="FF0000"/>
                </a:solidFill>
                <a:effectLst/>
                <a:uLnTx/>
                <a:uFillTx/>
                <a:latin typeface="+mn-lt"/>
                <a:ea typeface="+mn-ea"/>
                <a:cs typeface="+mn-cs"/>
              </a:rPr>
              <a:t>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PE" sz="20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charset="0"/>
              <a:buNone/>
              <a:tabLst/>
              <a:defRPr/>
            </a:pPr>
            <a:r>
              <a:rPr kumimoji="0" lang="es-PE" sz="2000" b="1" i="0" u="none" strike="noStrike" kern="1200" cap="none" spc="0" normalizeH="0" baseline="0" noProof="0" dirty="0" smtClean="0">
                <a:ln>
                  <a:noFill/>
                </a:ln>
                <a:effectLst/>
                <a:uLnTx/>
                <a:uFillTx/>
                <a:latin typeface="+mn-lt"/>
                <a:ea typeface="+mn-ea"/>
                <a:cs typeface="+mn-cs"/>
              </a:rPr>
              <a:t>Evaluación de necesidades de información:</a:t>
            </a:r>
          </a:p>
          <a:p>
            <a:pPr marL="0" marR="0" lvl="0" indent="0" algn="just" defTabSz="914400" rtl="0" eaLnBrk="1" fontAlgn="auto" latinLnBrk="0" hangingPunct="1">
              <a:lnSpc>
                <a:spcPct val="100000"/>
              </a:lnSpc>
              <a:spcBef>
                <a:spcPct val="20000"/>
              </a:spcBef>
              <a:spcAft>
                <a:spcPts val="0"/>
              </a:spcAft>
              <a:buClrTx/>
              <a:buSzTx/>
              <a:buFont typeface="Arial" charset="0"/>
              <a:buNone/>
              <a:tabLst/>
              <a:defRPr/>
            </a:pPr>
            <a:endParaRPr kumimoji="0" lang="es-PE" sz="2000" b="0" i="0" u="none" strike="noStrike" kern="1200" cap="none" spc="0" normalizeH="0" baseline="0" noProof="0" dirty="0" smtClean="0">
              <a:ln>
                <a:noFill/>
              </a:ln>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charset="0"/>
              <a:buNone/>
              <a:tabLst/>
              <a:defRPr/>
            </a:pPr>
            <a:r>
              <a:rPr kumimoji="0" lang="es-PE" sz="2000" b="0" i="0" u="none" strike="noStrike" kern="1200" cap="none" spc="0" normalizeH="0" baseline="0" noProof="0" dirty="0" smtClean="0">
                <a:ln>
                  <a:noFill/>
                </a:ln>
                <a:effectLst/>
                <a:uLnTx/>
                <a:uFillTx/>
                <a:latin typeface="+mn-lt"/>
                <a:ea typeface="+mn-ea"/>
                <a:cs typeface="+mn-cs"/>
              </a:rPr>
              <a:t>La primera estación o función del sistema consiste en evaluar las necesidades de información, con ello se busca conocer cuáles son las necesidades de información que tienen las personas encargadas de la toma de decisiones de marketing.</a:t>
            </a:r>
            <a:endParaRPr kumimoji="0" lang="es-PE" sz="2000" b="0" i="0" u="none" strike="noStrike" kern="1200" cap="none" spc="0" normalizeH="0" baseline="0" noProof="0" dirty="0">
              <a:ln>
                <a:noFill/>
              </a:ln>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144000" cy="6857999"/>
          </a:xfrm>
          <a:prstGeom prst="rect">
            <a:avLst/>
          </a:prstGeom>
          <a:noFill/>
          <a:ln w="9525">
            <a:noFill/>
            <a:miter lim="800000"/>
            <a:headEnd/>
            <a:tailEnd/>
          </a:ln>
          <a:effectLst/>
        </p:spPr>
      </p:pic>
      <p:sp>
        <p:nvSpPr>
          <p:cNvPr id="3" name="2 Rectángulo"/>
          <p:cNvSpPr/>
          <p:nvPr/>
        </p:nvSpPr>
        <p:spPr>
          <a:xfrm>
            <a:off x="142844" y="2643182"/>
            <a:ext cx="1785950" cy="923330"/>
          </a:xfrm>
          <a:prstGeom prst="rect">
            <a:avLst/>
          </a:prstGeom>
        </p:spPr>
        <p:txBody>
          <a:bodyPr wrap="square">
            <a:spAutoFit/>
          </a:bodyPr>
          <a:lstStyle/>
          <a:p>
            <a:pPr lvl="0" algn="ctr">
              <a:spcBef>
                <a:spcPct val="20000"/>
              </a:spcBef>
              <a:defRPr/>
            </a:pPr>
            <a:r>
              <a:rPr lang="es-PE" b="1" dirty="0" smtClean="0">
                <a:solidFill>
                  <a:srgbClr val="FF0000"/>
                </a:solidFill>
              </a:rPr>
              <a:t>Desarrollo de la Información </a:t>
            </a:r>
            <a:r>
              <a:rPr lang="es-PE" b="1" dirty="0">
                <a:solidFill>
                  <a:srgbClr val="FF0000"/>
                </a:solidFill>
              </a:rPr>
              <a:t>de </a:t>
            </a:r>
            <a:r>
              <a:rPr lang="es-PE" b="1" dirty="0" smtClean="0">
                <a:solidFill>
                  <a:srgbClr val="FF0000"/>
                </a:solidFill>
              </a:rPr>
              <a:t>Marketing</a:t>
            </a:r>
            <a:r>
              <a:rPr lang="es-PE" dirty="0" smtClean="0">
                <a:solidFill>
                  <a:srgbClr val="FF0000"/>
                </a:solidFill>
              </a:rPr>
              <a:t> </a:t>
            </a:r>
            <a:r>
              <a:rPr lang="es-PE" b="1" dirty="0">
                <a:solidFill>
                  <a:srgbClr val="FF0000"/>
                </a:solidFill>
              </a:rPr>
              <a:t>:</a:t>
            </a:r>
            <a:r>
              <a:rPr lang="es-PE" dirty="0">
                <a:solidFill>
                  <a:srgbClr val="FF0000"/>
                </a:solidFill>
              </a:rPr>
              <a:t> </a:t>
            </a:r>
          </a:p>
        </p:txBody>
      </p:sp>
      <p:sp>
        <p:nvSpPr>
          <p:cNvPr id="4" name="Rectangle 3"/>
          <p:cNvSpPr txBox="1">
            <a:spLocks noChangeArrowheads="1"/>
          </p:cNvSpPr>
          <p:nvPr/>
        </p:nvSpPr>
        <p:spPr>
          <a:xfrm>
            <a:off x="2285984" y="1214438"/>
            <a:ext cx="5500704" cy="4286250"/>
          </a:xfrm>
          <a:prstGeom prst="rect">
            <a:avLst/>
          </a:prstGeom>
        </p:spPr>
        <p:txBody>
          <a:bodyPr vert="horz" lIns="91440" tIns="45720" rIns="91440" bIns="45720" rtlCol="0">
            <a:normAutofit/>
          </a:bodyPr>
          <a:lstStyle/>
          <a:p>
            <a:pPr algn="just">
              <a:defRPr/>
            </a:pPr>
            <a:r>
              <a:rPr lang="es-PE" sz="2000" b="1" dirty="0" smtClean="0"/>
              <a:t>….Evaluación de necesidades de información:</a:t>
            </a:r>
          </a:p>
          <a:p>
            <a:pPr algn="just">
              <a:defRPr/>
            </a:pPr>
            <a:endParaRPr lang="es-PE" sz="2000" dirty="0" smtClean="0"/>
          </a:p>
          <a:p>
            <a:pPr algn="just">
              <a:defRPr/>
            </a:pPr>
            <a:r>
              <a:rPr lang="es-PE" sz="2000" dirty="0" smtClean="0"/>
              <a:t>Lo que el SIM debe efectuar es plasmar lo que estas personas desean conocer, lo que necesitan y lo que se puede conseguir.</a:t>
            </a:r>
          </a:p>
          <a:p>
            <a:pPr algn="just">
              <a:defRPr/>
            </a:pPr>
            <a:endParaRPr lang="es-PE" sz="2000" dirty="0" smtClean="0"/>
          </a:p>
          <a:p>
            <a:pPr>
              <a:buFont typeface="Arial" charset="0"/>
              <a:buNone/>
              <a:defRPr/>
            </a:pPr>
            <a:r>
              <a:rPr lang="es-PE" sz="2000" b="1" dirty="0" smtClean="0"/>
              <a:t>a.</a:t>
            </a:r>
            <a:r>
              <a:rPr lang="es-PE" sz="2000" b="1" dirty="0" smtClean="0"/>
              <a:t>      </a:t>
            </a:r>
            <a:r>
              <a:rPr lang="es-PE" sz="2000" dirty="0" smtClean="0"/>
              <a:t> Información que queremos tener.</a:t>
            </a:r>
          </a:p>
          <a:p>
            <a:pPr>
              <a:buFont typeface="Arial" charset="0"/>
              <a:buNone/>
              <a:defRPr/>
            </a:pPr>
            <a:r>
              <a:rPr lang="es-PE" sz="2000" b="1" dirty="0" smtClean="0"/>
              <a:t>b.</a:t>
            </a:r>
            <a:r>
              <a:rPr lang="es-PE" sz="2000" b="1" dirty="0" smtClean="0"/>
              <a:t>      </a:t>
            </a:r>
            <a:r>
              <a:rPr lang="es-PE" sz="2000" dirty="0" smtClean="0"/>
              <a:t> Información que realmente necesitamos.</a:t>
            </a:r>
          </a:p>
          <a:p>
            <a:pPr>
              <a:buFont typeface="Arial" charset="0"/>
              <a:buNone/>
              <a:defRPr/>
            </a:pPr>
            <a:r>
              <a:rPr lang="es-PE" sz="2000" b="1" dirty="0" smtClean="0"/>
              <a:t>c </a:t>
            </a:r>
            <a:r>
              <a:rPr lang="es-PE" sz="2000" b="1" dirty="0" smtClean="0"/>
              <a:t>.</a:t>
            </a:r>
            <a:r>
              <a:rPr lang="es-PE" sz="2000" b="1" dirty="0" smtClean="0"/>
              <a:t>      </a:t>
            </a:r>
            <a:r>
              <a:rPr lang="es-PE" sz="2000" dirty="0" smtClean="0"/>
              <a:t> Información que podemos obtener.</a:t>
            </a:r>
          </a:p>
          <a:p>
            <a:pPr algn="just">
              <a:defRPr/>
            </a:pPr>
            <a:endParaRPr lang="es-PE"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144000" cy="6857999"/>
          </a:xfrm>
          <a:prstGeom prst="rect">
            <a:avLst/>
          </a:prstGeom>
          <a:noFill/>
          <a:ln w="9525">
            <a:noFill/>
            <a:miter lim="800000"/>
            <a:headEnd/>
            <a:tailEnd/>
          </a:ln>
          <a:effectLst/>
        </p:spPr>
      </p:pic>
      <p:sp>
        <p:nvSpPr>
          <p:cNvPr id="3" name="2 Rectángulo"/>
          <p:cNvSpPr/>
          <p:nvPr/>
        </p:nvSpPr>
        <p:spPr>
          <a:xfrm>
            <a:off x="142844" y="2643182"/>
            <a:ext cx="1785950" cy="923330"/>
          </a:xfrm>
          <a:prstGeom prst="rect">
            <a:avLst/>
          </a:prstGeom>
        </p:spPr>
        <p:txBody>
          <a:bodyPr wrap="square">
            <a:spAutoFit/>
          </a:bodyPr>
          <a:lstStyle/>
          <a:p>
            <a:pPr lvl="0" algn="ctr">
              <a:spcBef>
                <a:spcPct val="20000"/>
              </a:spcBef>
              <a:defRPr/>
            </a:pPr>
            <a:r>
              <a:rPr lang="es-PE" b="1" dirty="0" smtClean="0">
                <a:solidFill>
                  <a:srgbClr val="FF0000"/>
                </a:solidFill>
              </a:rPr>
              <a:t>Desarrollo de la Información </a:t>
            </a:r>
            <a:r>
              <a:rPr lang="es-PE" b="1" dirty="0">
                <a:solidFill>
                  <a:srgbClr val="FF0000"/>
                </a:solidFill>
              </a:rPr>
              <a:t>de </a:t>
            </a:r>
            <a:r>
              <a:rPr lang="es-PE" b="1" dirty="0" smtClean="0">
                <a:solidFill>
                  <a:srgbClr val="FF0000"/>
                </a:solidFill>
              </a:rPr>
              <a:t>Marketing</a:t>
            </a:r>
            <a:r>
              <a:rPr lang="es-PE" dirty="0" smtClean="0">
                <a:solidFill>
                  <a:srgbClr val="FF0000"/>
                </a:solidFill>
              </a:rPr>
              <a:t> </a:t>
            </a:r>
            <a:r>
              <a:rPr lang="es-PE" b="1" dirty="0">
                <a:solidFill>
                  <a:srgbClr val="FF0000"/>
                </a:solidFill>
              </a:rPr>
              <a:t>:</a:t>
            </a:r>
            <a:r>
              <a:rPr lang="es-PE" dirty="0">
                <a:solidFill>
                  <a:srgbClr val="FF0000"/>
                </a:solidFill>
              </a:rPr>
              <a:t> </a:t>
            </a:r>
          </a:p>
        </p:txBody>
      </p:sp>
      <p:sp>
        <p:nvSpPr>
          <p:cNvPr id="5" name="Rectangle 3"/>
          <p:cNvSpPr txBox="1">
            <a:spLocks noChangeArrowheads="1"/>
          </p:cNvSpPr>
          <p:nvPr/>
        </p:nvSpPr>
        <p:spPr>
          <a:xfrm>
            <a:off x="2714612" y="1214438"/>
            <a:ext cx="5715040" cy="4286250"/>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s-PE" b="0" i="0" u="none" strike="noStrike" kern="1200" cap="none" spc="0" normalizeH="0" baseline="0" noProof="0" dirty="0" smtClean="0">
                <a:ln>
                  <a:noFill/>
                </a:ln>
                <a:effectLst/>
                <a:uLnTx/>
                <a:uFillTx/>
                <a:latin typeface="+mn-lt"/>
                <a:ea typeface="+mn-ea"/>
                <a:cs typeface="+mn-cs"/>
              </a:rPr>
              <a:t>¿Qué tipo de informaciones tomamos regularmente?</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PE" b="0" i="0" u="none" strike="noStrike" kern="1200" cap="none" spc="0" normalizeH="0" baseline="0" noProof="0" dirty="0" smtClean="0">
              <a:ln>
                <a:noFill/>
              </a:ln>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s-PE" b="0" i="0" u="none" strike="noStrike" kern="1200" cap="none" spc="0" normalizeH="0" baseline="0" noProof="0" dirty="0" smtClean="0">
                <a:ln>
                  <a:noFill/>
                </a:ln>
                <a:effectLst/>
                <a:uLnTx/>
                <a:uFillTx/>
                <a:latin typeface="+mn-lt"/>
                <a:ea typeface="+mn-ea"/>
                <a:cs typeface="+mn-cs"/>
              </a:rPr>
              <a:t>¿Qué información necesitamos para tomar decisiones?</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PE" b="0" i="0" u="none" strike="noStrike" kern="1200" cap="none" spc="0" normalizeH="0" baseline="0" noProof="0" dirty="0" smtClean="0">
              <a:ln>
                <a:noFill/>
              </a:ln>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s-PE" b="0" i="0" u="none" strike="noStrike" kern="1200" cap="none" spc="0" normalizeH="0" baseline="0" noProof="0" dirty="0" smtClean="0">
                <a:ln>
                  <a:noFill/>
                </a:ln>
                <a:effectLst/>
                <a:uLnTx/>
                <a:uFillTx/>
                <a:latin typeface="+mn-lt"/>
                <a:ea typeface="+mn-ea"/>
                <a:cs typeface="+mn-cs"/>
              </a:rPr>
              <a:t>¿Cuál es la información que se obtiene actualmente?</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PE" b="0" i="0" u="none" strike="noStrike" kern="1200" cap="none" spc="0" normalizeH="0" baseline="0" noProof="0" dirty="0" smtClean="0">
              <a:ln>
                <a:noFill/>
              </a:ln>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s-PE" b="0" i="0" u="none" strike="noStrike" kern="1200" cap="none" spc="0" normalizeH="0" baseline="0" noProof="0" dirty="0" smtClean="0">
                <a:ln>
                  <a:noFill/>
                </a:ln>
                <a:effectLst/>
                <a:uLnTx/>
                <a:uFillTx/>
                <a:latin typeface="+mn-lt"/>
                <a:ea typeface="+mn-ea"/>
                <a:cs typeface="+mn-cs"/>
              </a:rPr>
              <a:t>¿Qué información quisieras tener que ahora no tienes?</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PE" b="0" i="0" u="none" strike="noStrike" kern="1200" cap="none" spc="0" normalizeH="0" baseline="0" noProof="0" dirty="0" smtClean="0">
              <a:ln>
                <a:noFill/>
              </a:ln>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s-PE" b="0" i="0" u="none" strike="noStrike" kern="1200" cap="none" spc="0" normalizeH="0" baseline="0" noProof="0" dirty="0" smtClean="0">
                <a:ln>
                  <a:noFill/>
                </a:ln>
                <a:effectLst/>
                <a:uLnTx/>
                <a:uFillTx/>
                <a:latin typeface="+mn-lt"/>
                <a:ea typeface="+mn-ea"/>
                <a:cs typeface="+mn-cs"/>
              </a:rPr>
              <a:t>¿Qué información necesitas par poder hacer tu trabajo: cada día, cada semana, cada mes, etc.?</a:t>
            </a:r>
          </a:p>
          <a:p>
            <a:pPr marL="0" marR="0" lvl="0" indent="0" algn="just" defTabSz="914400" rtl="0" eaLnBrk="1" fontAlgn="auto" latinLnBrk="0" hangingPunct="1">
              <a:lnSpc>
                <a:spcPct val="100000"/>
              </a:lnSpc>
              <a:spcBef>
                <a:spcPct val="20000"/>
              </a:spcBef>
              <a:spcAft>
                <a:spcPts val="0"/>
              </a:spcAft>
              <a:buClrTx/>
              <a:buSzTx/>
              <a:buFont typeface="Arial" charset="0"/>
              <a:buNone/>
              <a:tabLst/>
              <a:defRPr/>
            </a:pPr>
            <a:endParaRPr kumimoji="0" lang="es-PE" b="0" i="0" u="none" strike="noStrike" kern="1200" cap="none" spc="0" normalizeH="0" baseline="0" noProof="0" dirty="0">
              <a:ln>
                <a:noFill/>
              </a:ln>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2"/>
          <a:srcRect/>
          <a:stretch>
            <a:fillRect/>
          </a:stretch>
        </p:blipFill>
        <p:spPr bwMode="auto">
          <a:xfrm>
            <a:off x="0" y="0"/>
            <a:ext cx="9144000" cy="6857999"/>
          </a:xfrm>
          <a:prstGeom prst="rect">
            <a:avLst/>
          </a:prstGeom>
          <a:noFill/>
          <a:ln w="9525">
            <a:noFill/>
            <a:miter lim="800000"/>
            <a:headEnd/>
            <a:tailEnd/>
          </a:ln>
          <a:effectLst/>
        </p:spPr>
      </p:pic>
      <p:sp>
        <p:nvSpPr>
          <p:cNvPr id="9" name="8 Rectángulo"/>
          <p:cNvSpPr/>
          <p:nvPr/>
        </p:nvSpPr>
        <p:spPr>
          <a:xfrm>
            <a:off x="2286000" y="2413338"/>
            <a:ext cx="4572000" cy="2031325"/>
          </a:xfrm>
          <a:prstGeom prst="rect">
            <a:avLst/>
          </a:prstGeom>
        </p:spPr>
        <p:txBody>
          <a:bodyPr>
            <a:spAutoFit/>
          </a:bodyPr>
          <a:lstStyle/>
          <a:p>
            <a:pPr marL="180975" indent="-180975">
              <a:spcBef>
                <a:spcPct val="0"/>
              </a:spcBef>
              <a:buFont typeface="Arial" pitchFamily="34" charset="0"/>
              <a:buChar char="•"/>
            </a:pPr>
            <a:r>
              <a:rPr lang="es-ES" b="1" dirty="0" smtClean="0">
                <a:solidFill>
                  <a:srgbClr val="FF0000"/>
                </a:solidFill>
              </a:rPr>
              <a:t>El Sistema de Información del Marketing. </a:t>
            </a:r>
          </a:p>
          <a:p>
            <a:pPr marL="180975" indent="-180975">
              <a:spcBef>
                <a:spcPct val="0"/>
              </a:spcBef>
              <a:buFont typeface="Arial" pitchFamily="34" charset="0"/>
              <a:buChar char="•"/>
            </a:pPr>
            <a:endParaRPr lang="es-ES" b="1" dirty="0" smtClean="0">
              <a:solidFill>
                <a:srgbClr val="FF0000"/>
              </a:solidFill>
            </a:endParaRPr>
          </a:p>
          <a:p>
            <a:pPr marL="180975" indent="-180975">
              <a:spcBef>
                <a:spcPct val="0"/>
              </a:spcBef>
              <a:buFont typeface="Arial" pitchFamily="34" charset="0"/>
              <a:buChar char="•"/>
            </a:pPr>
            <a:r>
              <a:rPr lang="es-ES" b="1" dirty="0" smtClean="0">
                <a:solidFill>
                  <a:srgbClr val="FF0000"/>
                </a:solidFill>
              </a:rPr>
              <a:t>Desarrollo de la información de marketing. </a:t>
            </a:r>
          </a:p>
          <a:p>
            <a:pPr marL="180975" indent="-180975">
              <a:spcBef>
                <a:spcPct val="0"/>
              </a:spcBef>
              <a:buFont typeface="Arial" pitchFamily="34" charset="0"/>
              <a:buChar char="•"/>
            </a:pPr>
            <a:endParaRPr lang="es-ES" b="1" dirty="0" smtClean="0">
              <a:solidFill>
                <a:srgbClr val="FF0000"/>
              </a:solidFill>
            </a:endParaRPr>
          </a:p>
          <a:p>
            <a:pPr marL="180975" indent="-180975">
              <a:spcBef>
                <a:spcPct val="0"/>
              </a:spcBef>
              <a:buFont typeface="Arial" pitchFamily="34" charset="0"/>
              <a:buChar char="•"/>
            </a:pPr>
            <a:r>
              <a:rPr lang="es-ES" b="1" dirty="0" smtClean="0">
                <a:solidFill>
                  <a:srgbClr val="FF0000"/>
                </a:solidFill>
              </a:rPr>
              <a:t>Datos internos. </a:t>
            </a:r>
          </a:p>
          <a:p>
            <a:pPr marL="180975" indent="-180975">
              <a:spcBef>
                <a:spcPct val="0"/>
              </a:spcBef>
              <a:buFont typeface="Arial" pitchFamily="34" charset="0"/>
              <a:buChar char="•"/>
            </a:pPr>
            <a:endParaRPr lang="es-ES" b="1" dirty="0" smtClean="0">
              <a:solidFill>
                <a:srgbClr val="FF0000"/>
              </a:solidFill>
            </a:endParaRPr>
          </a:p>
          <a:p>
            <a:pPr marL="180975" indent="-180975">
              <a:spcBef>
                <a:spcPct val="0"/>
              </a:spcBef>
              <a:buFont typeface="Arial" pitchFamily="34" charset="0"/>
              <a:buChar char="•"/>
            </a:pPr>
            <a:r>
              <a:rPr lang="es-ES" b="1" dirty="0" smtClean="0">
                <a:solidFill>
                  <a:srgbClr val="FF0000"/>
                </a:solidFill>
              </a:rPr>
              <a:t>La investigación comercial. </a:t>
            </a:r>
            <a:endParaRPr lang="es-ES_tradnl" b="1" dirty="0" smtClean="0">
              <a:solidFill>
                <a:srgbClr val="FF0000"/>
              </a:solidFill>
              <a:latin typeface="Arial" charset="0"/>
              <a:cs typeface="Arial" charset="0"/>
            </a:endParaRPr>
          </a:p>
        </p:txBody>
      </p:sp>
      <p:sp>
        <p:nvSpPr>
          <p:cNvPr id="10" name="7 Marcador de número de diapositiva"/>
          <p:cNvSpPr>
            <a:spLocks noGrp="1"/>
          </p:cNvSpPr>
          <p:nvPr>
            <p:ph type="sldNum" sz="quarter" idx="12"/>
          </p:nvPr>
        </p:nvSpPr>
        <p:spPr bwMode="auto">
          <a:xfrm>
            <a:off x="8715402" y="6492875"/>
            <a:ext cx="428598" cy="365125"/>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s-ES" dirty="0" smtClean="0">
                <a:solidFill>
                  <a:schemeClr val="bg1"/>
                </a:solidFill>
              </a:rPr>
              <a:t>[</a:t>
            </a:r>
            <a:fld id="{138FBF70-BCC1-42F5-9994-CE5605A58EF4}" type="slidenum">
              <a:rPr lang="es-ES" smtClean="0">
                <a:solidFill>
                  <a:schemeClr val="bg1"/>
                </a:solidFill>
              </a:rPr>
              <a:pPr eaLnBrk="1" hangingPunct="1">
                <a:defRPr/>
              </a:pPr>
              <a:t>2</a:t>
            </a:fld>
            <a:r>
              <a:rPr lang="es-ES" dirty="0" smtClean="0">
                <a:solidFill>
                  <a:schemeClr val="bg1"/>
                </a:solidFill>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144000" cy="6857999"/>
          </a:xfrm>
          <a:prstGeom prst="rect">
            <a:avLst/>
          </a:prstGeom>
          <a:noFill/>
          <a:ln w="9525">
            <a:noFill/>
            <a:miter lim="800000"/>
            <a:headEnd/>
            <a:tailEnd/>
          </a:ln>
          <a:effectLst/>
        </p:spPr>
      </p:pic>
      <p:sp>
        <p:nvSpPr>
          <p:cNvPr id="3" name="2 Rectángulo"/>
          <p:cNvSpPr/>
          <p:nvPr/>
        </p:nvSpPr>
        <p:spPr>
          <a:xfrm>
            <a:off x="142844" y="2643182"/>
            <a:ext cx="1785950" cy="923330"/>
          </a:xfrm>
          <a:prstGeom prst="rect">
            <a:avLst/>
          </a:prstGeom>
        </p:spPr>
        <p:txBody>
          <a:bodyPr wrap="square">
            <a:spAutoFit/>
          </a:bodyPr>
          <a:lstStyle/>
          <a:p>
            <a:pPr lvl="0" algn="ctr">
              <a:spcBef>
                <a:spcPct val="20000"/>
              </a:spcBef>
              <a:defRPr/>
            </a:pPr>
            <a:r>
              <a:rPr lang="es-PE" b="1" dirty="0" smtClean="0">
                <a:solidFill>
                  <a:srgbClr val="FF0000"/>
                </a:solidFill>
              </a:rPr>
              <a:t>Desarrollo de la Información </a:t>
            </a:r>
            <a:r>
              <a:rPr lang="es-PE" b="1" dirty="0">
                <a:solidFill>
                  <a:srgbClr val="FF0000"/>
                </a:solidFill>
              </a:rPr>
              <a:t>de </a:t>
            </a:r>
            <a:r>
              <a:rPr lang="es-PE" b="1" dirty="0" smtClean="0">
                <a:solidFill>
                  <a:srgbClr val="FF0000"/>
                </a:solidFill>
              </a:rPr>
              <a:t>Marketing</a:t>
            </a:r>
            <a:r>
              <a:rPr lang="es-PE" dirty="0" smtClean="0">
                <a:solidFill>
                  <a:srgbClr val="FF0000"/>
                </a:solidFill>
              </a:rPr>
              <a:t> </a:t>
            </a:r>
            <a:r>
              <a:rPr lang="es-PE" b="1" dirty="0">
                <a:solidFill>
                  <a:srgbClr val="FF0000"/>
                </a:solidFill>
              </a:rPr>
              <a:t>:</a:t>
            </a:r>
            <a:r>
              <a:rPr lang="es-PE" dirty="0">
                <a:solidFill>
                  <a:srgbClr val="FF0000"/>
                </a:solidFill>
              </a:rPr>
              <a:t> </a:t>
            </a:r>
          </a:p>
        </p:txBody>
      </p:sp>
      <p:sp>
        <p:nvSpPr>
          <p:cNvPr id="6" name="Rectangle 3"/>
          <p:cNvSpPr txBox="1">
            <a:spLocks noChangeArrowheads="1"/>
          </p:cNvSpPr>
          <p:nvPr/>
        </p:nvSpPr>
        <p:spPr>
          <a:xfrm>
            <a:off x="2285984" y="928688"/>
            <a:ext cx="6000766" cy="5072062"/>
          </a:xfrm>
          <a:prstGeom prst="rect">
            <a:avLst/>
          </a:prstGeom>
        </p:spPr>
        <p:txBody>
          <a:bodyPr vert="horz" lIns="91440" tIns="45720" rIns="91440" bIns="45720" rtlCol="0">
            <a:normAutofit/>
          </a:bodyPr>
          <a:lstStyle/>
          <a:p>
            <a:pPr marL="0" marR="0" lvl="0" indent="0" defTabSz="914400" rtl="0" eaLnBrk="1" fontAlgn="auto" latinLnBrk="0" hangingPunct="1">
              <a:lnSpc>
                <a:spcPct val="100000"/>
              </a:lnSpc>
              <a:spcBef>
                <a:spcPct val="20000"/>
              </a:spcBef>
              <a:spcAft>
                <a:spcPts val="0"/>
              </a:spcAft>
              <a:buClrTx/>
              <a:buSzTx/>
              <a:buFont typeface="Arial" charset="0"/>
              <a:buNone/>
              <a:tabLst/>
              <a:defRPr/>
            </a:pPr>
            <a:r>
              <a:rPr kumimoji="0" lang="es-PE" sz="2000" b="1" i="0" u="none" strike="noStrike" kern="1200" cap="none" spc="0" normalizeH="0" baseline="0" noProof="0" dirty="0" smtClean="0">
                <a:ln>
                  <a:noFill/>
                </a:ln>
                <a:solidFill>
                  <a:srgbClr val="FF0000"/>
                </a:solidFill>
                <a:effectLst/>
                <a:uLnTx/>
                <a:uFillTx/>
                <a:latin typeface="+mn-lt"/>
                <a:ea typeface="+mn-ea"/>
                <a:cs typeface="+mn-cs"/>
              </a:rPr>
              <a:t>A.   </a:t>
            </a:r>
            <a:r>
              <a:rPr kumimoji="0" lang="es-PE" sz="2000" b="0" i="0" u="none" strike="noStrike" kern="1200" cap="none" spc="0" normalizeH="0" baseline="0" noProof="0" dirty="0" smtClean="0">
                <a:ln>
                  <a:noFill/>
                </a:ln>
                <a:solidFill>
                  <a:srgbClr val="FF0000"/>
                </a:solidFill>
                <a:effectLst/>
                <a:uLnTx/>
                <a:uFillTx/>
                <a:latin typeface="+mn-lt"/>
                <a:ea typeface="+mn-ea"/>
                <a:cs typeface="+mn-cs"/>
              </a:rPr>
              <a:t> </a:t>
            </a:r>
            <a:r>
              <a:rPr kumimoji="0" lang="es-PE" sz="2000" b="1" i="0" u="none" strike="noStrike" kern="1200" cap="none" spc="0" normalizeH="0" baseline="0" noProof="0" dirty="0" smtClean="0">
                <a:ln>
                  <a:noFill/>
                </a:ln>
                <a:solidFill>
                  <a:srgbClr val="FF0000"/>
                </a:solidFill>
                <a:effectLst/>
                <a:uLnTx/>
                <a:uFillTx/>
                <a:latin typeface="+mn-lt"/>
                <a:ea typeface="+mn-ea"/>
                <a:cs typeface="+mn-cs"/>
              </a:rPr>
              <a:t>Informes o registros internos de marketing</a:t>
            </a:r>
            <a:endParaRPr kumimoji="0" lang="es-PE" sz="2000" b="0" i="0" u="none" strike="noStrike" kern="1200" cap="none" spc="0" normalizeH="0" baseline="0" noProof="0" dirty="0" smtClean="0">
              <a:ln>
                <a:noFill/>
              </a:ln>
              <a:solidFill>
                <a:srgbClr val="FF0000"/>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charset="0"/>
              <a:buNone/>
              <a:tabLst/>
              <a:defRPr/>
            </a:pPr>
            <a:endParaRPr kumimoji="0" lang="es-PE" sz="2000" b="0" i="0" u="none" strike="noStrike" kern="1200" cap="none" spc="0" normalizeH="0" baseline="0" noProof="0" dirty="0" smtClean="0">
              <a:ln>
                <a:noFill/>
              </a:ln>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charset="0"/>
              <a:buNone/>
              <a:tabLst/>
              <a:defRPr/>
            </a:pPr>
            <a:r>
              <a:rPr kumimoji="0" lang="es-PE" sz="2000" b="0" i="0" u="none" strike="noStrike" kern="1200" cap="none" spc="0" normalizeH="0" baseline="0" noProof="0" dirty="0" smtClean="0">
                <a:ln>
                  <a:noFill/>
                </a:ln>
                <a:effectLst/>
                <a:uLnTx/>
                <a:uFillTx/>
                <a:latin typeface="+mn-lt"/>
                <a:ea typeface="+mn-ea"/>
                <a:cs typeface="+mn-cs"/>
              </a:rPr>
              <a:t>El primer paso, consiste en la búsqueda de información en los registros  e informes internos de la compañía, por ejemplo en los estados financieros o en los registros detallados de ventas, pedidos, inventarios, cuentas por cobrar y costos.  </a:t>
            </a:r>
          </a:p>
          <a:p>
            <a:pPr marL="0" marR="0" lvl="0" indent="0" algn="just" defTabSz="914400" rtl="0" eaLnBrk="1" fontAlgn="auto" latinLnBrk="0" hangingPunct="1">
              <a:lnSpc>
                <a:spcPct val="100000"/>
              </a:lnSpc>
              <a:spcBef>
                <a:spcPct val="20000"/>
              </a:spcBef>
              <a:spcAft>
                <a:spcPts val="0"/>
              </a:spcAft>
              <a:buClrTx/>
              <a:buSzTx/>
              <a:buFont typeface="Arial" charset="0"/>
              <a:buNone/>
              <a:tabLst/>
              <a:defRPr/>
            </a:pPr>
            <a:endParaRPr kumimoji="0" lang="es-PE" sz="2000" b="0" i="0" u="none" strike="noStrike" kern="1200" cap="none" spc="0" normalizeH="0" baseline="0" noProof="0" dirty="0" smtClean="0">
              <a:ln>
                <a:noFill/>
              </a:ln>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charset="0"/>
              <a:buNone/>
              <a:tabLst/>
              <a:defRPr/>
            </a:pPr>
            <a:r>
              <a:rPr kumimoji="0" lang="es-PE" sz="2000" b="0" i="0" u="none" strike="noStrike" kern="1200" cap="none" spc="0" normalizeH="0" baseline="0" noProof="0" dirty="0" smtClean="0">
                <a:ln>
                  <a:noFill/>
                </a:ln>
                <a:effectLst/>
                <a:uLnTx/>
                <a:uFillTx/>
                <a:latin typeface="+mn-lt"/>
                <a:ea typeface="+mn-ea"/>
                <a:cs typeface="+mn-cs"/>
              </a:rPr>
              <a:t>Este tipo de información se obtiene con rapidez y a bajos costos, además no está adaptada a los requerimientos del departamento de marketing.</a:t>
            </a:r>
            <a:endParaRPr kumimoji="0" lang="es-ES" sz="2000" b="1" i="0" u="none" strike="noStrike" kern="1200" cap="none" spc="0" normalizeH="0" baseline="0" noProof="0" dirty="0" smtClean="0">
              <a:ln>
                <a:noFill/>
              </a:ln>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144000" cy="6857999"/>
          </a:xfrm>
          <a:prstGeom prst="rect">
            <a:avLst/>
          </a:prstGeom>
          <a:noFill/>
          <a:ln w="9525">
            <a:noFill/>
            <a:miter lim="800000"/>
            <a:headEnd/>
            <a:tailEnd/>
          </a:ln>
          <a:effectLst/>
        </p:spPr>
      </p:pic>
      <p:sp>
        <p:nvSpPr>
          <p:cNvPr id="3" name="2 Rectángulo"/>
          <p:cNvSpPr/>
          <p:nvPr/>
        </p:nvSpPr>
        <p:spPr>
          <a:xfrm>
            <a:off x="142844" y="2643182"/>
            <a:ext cx="1785950" cy="923330"/>
          </a:xfrm>
          <a:prstGeom prst="rect">
            <a:avLst/>
          </a:prstGeom>
        </p:spPr>
        <p:txBody>
          <a:bodyPr wrap="square">
            <a:spAutoFit/>
          </a:bodyPr>
          <a:lstStyle/>
          <a:p>
            <a:pPr lvl="0" algn="ctr">
              <a:spcBef>
                <a:spcPct val="20000"/>
              </a:spcBef>
              <a:defRPr/>
            </a:pPr>
            <a:r>
              <a:rPr lang="es-PE" b="1" dirty="0" smtClean="0">
                <a:solidFill>
                  <a:srgbClr val="FF0000"/>
                </a:solidFill>
              </a:rPr>
              <a:t>Desarrollo de la Información </a:t>
            </a:r>
            <a:r>
              <a:rPr lang="es-PE" b="1" dirty="0">
                <a:solidFill>
                  <a:srgbClr val="FF0000"/>
                </a:solidFill>
              </a:rPr>
              <a:t>de </a:t>
            </a:r>
            <a:r>
              <a:rPr lang="es-PE" b="1" dirty="0" smtClean="0">
                <a:solidFill>
                  <a:srgbClr val="FF0000"/>
                </a:solidFill>
              </a:rPr>
              <a:t>Marketing</a:t>
            </a:r>
            <a:r>
              <a:rPr lang="es-PE" dirty="0" smtClean="0">
                <a:solidFill>
                  <a:srgbClr val="FF0000"/>
                </a:solidFill>
              </a:rPr>
              <a:t> </a:t>
            </a:r>
            <a:r>
              <a:rPr lang="es-PE" b="1" dirty="0">
                <a:solidFill>
                  <a:srgbClr val="FF0000"/>
                </a:solidFill>
              </a:rPr>
              <a:t>:</a:t>
            </a:r>
            <a:r>
              <a:rPr lang="es-PE" dirty="0">
                <a:solidFill>
                  <a:srgbClr val="FF0000"/>
                </a:solidFill>
              </a:rPr>
              <a:t> </a:t>
            </a:r>
          </a:p>
        </p:txBody>
      </p:sp>
      <p:sp>
        <p:nvSpPr>
          <p:cNvPr id="5" name="Rectangle 3"/>
          <p:cNvSpPr txBox="1">
            <a:spLocks noChangeArrowheads="1"/>
          </p:cNvSpPr>
          <p:nvPr/>
        </p:nvSpPr>
        <p:spPr>
          <a:xfrm>
            <a:off x="2214546" y="1357298"/>
            <a:ext cx="5857890" cy="5072062"/>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 typeface="Arial" charset="0"/>
              <a:buNone/>
              <a:tabLst/>
              <a:defRPr/>
            </a:pPr>
            <a:r>
              <a:rPr kumimoji="0" lang="es-PE" b="1" i="0" u="none" strike="noStrike" kern="1200" cap="none" spc="0" normalizeH="0" baseline="0" noProof="0" dirty="0" smtClean="0">
                <a:ln>
                  <a:noFill/>
                </a:ln>
                <a:solidFill>
                  <a:srgbClr val="FF0000"/>
                </a:solidFill>
                <a:effectLst/>
                <a:uLnTx/>
                <a:uFillTx/>
                <a:latin typeface="+mn-lt"/>
                <a:ea typeface="+mn-ea"/>
                <a:cs typeface="+mn-cs"/>
              </a:rPr>
              <a:t>B.    </a:t>
            </a:r>
            <a:r>
              <a:rPr kumimoji="0" lang="es-PE" b="0" i="0" u="none" strike="noStrike" kern="1200" cap="none" spc="0" normalizeH="0" baseline="0" noProof="0" dirty="0" smtClean="0">
                <a:ln>
                  <a:noFill/>
                </a:ln>
                <a:solidFill>
                  <a:srgbClr val="FF0000"/>
                </a:solidFill>
                <a:effectLst/>
                <a:uLnTx/>
                <a:uFillTx/>
                <a:latin typeface="+mn-lt"/>
                <a:ea typeface="+mn-ea"/>
                <a:cs typeface="+mn-cs"/>
              </a:rPr>
              <a:t> </a:t>
            </a:r>
            <a:r>
              <a:rPr kumimoji="0" lang="es-PE" b="1" i="0" u="none" strike="noStrike" kern="1200" cap="none" spc="0" normalizeH="0" baseline="0" noProof="0" dirty="0" smtClean="0">
                <a:ln>
                  <a:noFill/>
                </a:ln>
                <a:solidFill>
                  <a:srgbClr val="FF0000"/>
                </a:solidFill>
                <a:effectLst/>
                <a:uLnTx/>
                <a:uFillTx/>
                <a:latin typeface="+mn-lt"/>
                <a:ea typeface="+mn-ea"/>
                <a:cs typeface="+mn-cs"/>
              </a:rPr>
              <a:t>Informes de Mercadotecnia</a:t>
            </a:r>
            <a:r>
              <a:rPr kumimoji="0" lang="es-PE" b="0" i="0" u="none" strike="noStrike" kern="1200" cap="none" spc="0" normalizeH="0" baseline="0" noProof="0" dirty="0" smtClean="0">
                <a:ln>
                  <a:noFill/>
                </a:ln>
                <a:solidFill>
                  <a:srgbClr val="FF0000"/>
                </a:solidFill>
                <a:effectLst/>
                <a:uLnTx/>
                <a:uFillTx/>
                <a:latin typeface="+mn-lt"/>
                <a:ea typeface="+mn-ea"/>
                <a:cs typeface="+mn-cs"/>
              </a:rPr>
              <a:t> </a:t>
            </a:r>
          </a:p>
          <a:p>
            <a:pPr marL="0" marR="0" lvl="0" indent="0" algn="just" defTabSz="914400" rtl="0" eaLnBrk="1" fontAlgn="auto" latinLnBrk="0" hangingPunct="1">
              <a:lnSpc>
                <a:spcPct val="100000"/>
              </a:lnSpc>
              <a:spcBef>
                <a:spcPct val="20000"/>
              </a:spcBef>
              <a:spcAft>
                <a:spcPts val="0"/>
              </a:spcAft>
              <a:buClrTx/>
              <a:buSzTx/>
              <a:buFont typeface="Arial" charset="0"/>
              <a:buNone/>
              <a:tabLst/>
              <a:defRPr/>
            </a:pPr>
            <a:endParaRPr kumimoji="0" lang="es-PE" b="0" i="0" u="none" strike="noStrike" kern="1200" cap="none" spc="0" normalizeH="0" baseline="0" noProof="0" dirty="0" smtClean="0">
              <a:ln>
                <a:noFill/>
              </a:ln>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charset="0"/>
              <a:buNone/>
              <a:tabLst/>
              <a:defRPr/>
            </a:pPr>
            <a:r>
              <a:rPr kumimoji="0" lang="es-PE" b="0" i="0" u="none" strike="noStrike" kern="1200" cap="none" spc="0" normalizeH="0" baseline="0" noProof="0" dirty="0" smtClean="0">
                <a:ln>
                  <a:noFill/>
                </a:ln>
                <a:effectLst/>
                <a:uLnTx/>
                <a:uFillTx/>
                <a:latin typeface="+mn-lt"/>
                <a:ea typeface="+mn-ea"/>
                <a:cs typeface="+mn-cs"/>
              </a:rPr>
              <a:t>Después de mirar la información interna, se debe proceder a buscar información del entorno, esta se consigue mediante los llamados </a:t>
            </a:r>
            <a:r>
              <a:rPr kumimoji="0" lang="es-PE" b="1" i="0" u="none" strike="noStrike" kern="1200" cap="none" spc="0" normalizeH="0" baseline="0" noProof="0" dirty="0" smtClean="0">
                <a:ln>
                  <a:noFill/>
                </a:ln>
                <a:effectLst/>
                <a:uLnTx/>
                <a:uFillTx/>
                <a:latin typeface="+mn-lt"/>
                <a:ea typeface="+mn-ea"/>
                <a:cs typeface="+mn-cs"/>
              </a:rPr>
              <a:t>informes de mercadotecnia</a:t>
            </a:r>
            <a:r>
              <a:rPr kumimoji="0" lang="es-PE" b="0" i="0" u="none" strike="noStrike" kern="1200" cap="none" spc="0" normalizeH="0" baseline="0" noProof="0" dirty="0" smtClean="0">
                <a:ln>
                  <a:noFill/>
                </a:ln>
                <a:effectLst/>
                <a:uLnTx/>
                <a:uFillTx/>
                <a:latin typeface="+mn-lt"/>
                <a:ea typeface="+mn-ea"/>
                <a:cs typeface="+mn-cs"/>
              </a:rPr>
              <a:t> que consisten en información relativa a acontecimientos, sucesos y todo tipo de información cotidiana del entorno (nuevas reglamentaciones, tendencias demográficas y sociales, desarrollos tecnológicos, ambiente macroeconómico, comportamiento de los competidores) que pueda ayudar a los tomadores de decisiones a preparar y ajustar el plan de marketing de la firma. </a:t>
            </a:r>
            <a:endParaRPr kumimoji="0" lang="es-PE" b="0" i="0" u="none" strike="noStrike" kern="1200" cap="none" spc="0" normalizeH="0" baseline="0" noProof="0" dirty="0">
              <a:ln>
                <a:noFill/>
              </a:ln>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144000" cy="6857999"/>
          </a:xfrm>
          <a:prstGeom prst="rect">
            <a:avLst/>
          </a:prstGeom>
          <a:noFill/>
          <a:ln w="9525">
            <a:noFill/>
            <a:miter lim="800000"/>
            <a:headEnd/>
            <a:tailEnd/>
          </a:ln>
          <a:effectLst/>
        </p:spPr>
      </p:pic>
      <p:sp>
        <p:nvSpPr>
          <p:cNvPr id="3" name="2 Rectángulo"/>
          <p:cNvSpPr/>
          <p:nvPr/>
        </p:nvSpPr>
        <p:spPr>
          <a:xfrm>
            <a:off x="142844" y="2643182"/>
            <a:ext cx="1785950" cy="923330"/>
          </a:xfrm>
          <a:prstGeom prst="rect">
            <a:avLst/>
          </a:prstGeom>
        </p:spPr>
        <p:txBody>
          <a:bodyPr wrap="square">
            <a:spAutoFit/>
          </a:bodyPr>
          <a:lstStyle/>
          <a:p>
            <a:pPr lvl="0" algn="ctr">
              <a:spcBef>
                <a:spcPct val="20000"/>
              </a:spcBef>
              <a:defRPr/>
            </a:pPr>
            <a:r>
              <a:rPr lang="es-PE" b="1" dirty="0" smtClean="0">
                <a:solidFill>
                  <a:srgbClr val="FF0000"/>
                </a:solidFill>
              </a:rPr>
              <a:t>Desarrollo de la Información </a:t>
            </a:r>
            <a:r>
              <a:rPr lang="es-PE" b="1" dirty="0">
                <a:solidFill>
                  <a:srgbClr val="FF0000"/>
                </a:solidFill>
              </a:rPr>
              <a:t>de </a:t>
            </a:r>
            <a:r>
              <a:rPr lang="es-PE" b="1" dirty="0" smtClean="0">
                <a:solidFill>
                  <a:srgbClr val="FF0000"/>
                </a:solidFill>
              </a:rPr>
              <a:t>Marketing</a:t>
            </a:r>
            <a:r>
              <a:rPr lang="es-PE" dirty="0" smtClean="0">
                <a:solidFill>
                  <a:srgbClr val="FF0000"/>
                </a:solidFill>
              </a:rPr>
              <a:t> </a:t>
            </a:r>
            <a:r>
              <a:rPr lang="es-PE" b="1" dirty="0">
                <a:solidFill>
                  <a:srgbClr val="FF0000"/>
                </a:solidFill>
              </a:rPr>
              <a:t>:</a:t>
            </a:r>
            <a:r>
              <a:rPr lang="es-PE" dirty="0">
                <a:solidFill>
                  <a:srgbClr val="FF0000"/>
                </a:solidFill>
              </a:rPr>
              <a:t> </a:t>
            </a:r>
          </a:p>
        </p:txBody>
      </p:sp>
      <p:sp>
        <p:nvSpPr>
          <p:cNvPr id="4" name="Rectangle 3"/>
          <p:cNvSpPr txBox="1">
            <a:spLocks noChangeArrowheads="1"/>
          </p:cNvSpPr>
          <p:nvPr/>
        </p:nvSpPr>
        <p:spPr>
          <a:xfrm>
            <a:off x="2071670" y="928688"/>
            <a:ext cx="6572296" cy="5072062"/>
          </a:xfrm>
          <a:prstGeom prst="rect">
            <a:avLst/>
          </a:prstGeom>
        </p:spPr>
        <p:txBody>
          <a:bodyPr vert="horz" lIns="91440" tIns="45720" rIns="91440" bIns="45720" rtlCol="0">
            <a:normAutofit/>
          </a:bodyPr>
          <a:lstStyle/>
          <a:p>
            <a:pPr marL="0" marR="0" lvl="0" indent="0" defTabSz="914400" rtl="0" eaLnBrk="1" fontAlgn="auto" latinLnBrk="0" hangingPunct="1">
              <a:lnSpc>
                <a:spcPct val="100000"/>
              </a:lnSpc>
              <a:spcBef>
                <a:spcPct val="20000"/>
              </a:spcBef>
              <a:spcAft>
                <a:spcPts val="0"/>
              </a:spcAft>
              <a:buClrTx/>
              <a:buSzTx/>
              <a:buFont typeface="Arial" charset="0"/>
              <a:buNone/>
              <a:tabLst/>
              <a:defRPr/>
            </a:pPr>
            <a:r>
              <a:rPr kumimoji="0" lang="es-PE" sz="1900" b="0" i="0" u="none" strike="noStrike" kern="1200" cap="none" spc="0" normalizeH="0" baseline="0" noProof="0" dirty="0" smtClean="0">
                <a:ln>
                  <a:noFill/>
                </a:ln>
                <a:effectLst/>
                <a:uLnTx/>
                <a:uFillTx/>
                <a:latin typeface="+mn-lt"/>
                <a:ea typeface="+mn-ea"/>
                <a:cs typeface="+mn-cs"/>
              </a:rPr>
              <a:t>Hay dos clases de informes:</a:t>
            </a:r>
          </a:p>
          <a:p>
            <a:pPr marL="0" marR="0" lvl="0" indent="0" defTabSz="914400" rtl="0" eaLnBrk="1" fontAlgn="auto" latinLnBrk="0" hangingPunct="1">
              <a:lnSpc>
                <a:spcPct val="100000"/>
              </a:lnSpc>
              <a:spcBef>
                <a:spcPct val="20000"/>
              </a:spcBef>
              <a:spcAft>
                <a:spcPts val="0"/>
              </a:spcAft>
              <a:buClrTx/>
              <a:buSzTx/>
              <a:buFont typeface="Arial" charset="0"/>
              <a:buNone/>
              <a:tabLst/>
              <a:defRPr/>
            </a:pPr>
            <a:endParaRPr kumimoji="0" lang="es-PE" sz="1900" b="0" i="0" u="none" strike="noStrike" kern="1200" cap="none" spc="0" normalizeH="0" baseline="0" noProof="0" dirty="0" smtClean="0">
              <a:ln>
                <a:noFill/>
              </a:ln>
              <a:effectLst/>
              <a:uLnTx/>
              <a:uFillTx/>
              <a:latin typeface="+mn-lt"/>
              <a:ea typeface="+mn-ea"/>
              <a:cs typeface="+mn-cs"/>
            </a:endParaRPr>
          </a:p>
          <a:p>
            <a:pPr marL="180975" marR="0" lvl="0" indent="-180975" algn="just" defTabSz="914400" rtl="0" eaLnBrk="1" fontAlgn="auto" latinLnBrk="0" hangingPunct="1">
              <a:lnSpc>
                <a:spcPct val="100000"/>
              </a:lnSpc>
              <a:spcBef>
                <a:spcPct val="20000"/>
              </a:spcBef>
              <a:spcAft>
                <a:spcPts val="0"/>
              </a:spcAft>
              <a:buClrTx/>
              <a:buSzTx/>
              <a:buFont typeface="Arial" charset="0"/>
              <a:buNone/>
              <a:tabLst/>
              <a:defRPr/>
            </a:pPr>
            <a:r>
              <a:rPr kumimoji="0" lang="es-PE" sz="1900" b="1" i="0" u="none" strike="noStrike" kern="1200" cap="none" spc="0" normalizeH="0" baseline="0" noProof="0" dirty="0" smtClean="0">
                <a:ln>
                  <a:noFill/>
                </a:ln>
                <a:effectLst/>
                <a:uLnTx/>
                <a:uFillTx/>
                <a:latin typeface="+mn-lt"/>
                <a:ea typeface="+mn-ea"/>
                <a:cs typeface="+mn-cs"/>
              </a:rPr>
              <a:t>1) Defensivos</a:t>
            </a:r>
            <a:r>
              <a:rPr kumimoji="0" lang="es-PE" sz="1900" b="0" i="0" u="none" strike="noStrike" kern="1200" cap="none" spc="0" normalizeH="0" baseline="0" noProof="0" dirty="0" smtClean="0">
                <a:ln>
                  <a:noFill/>
                </a:ln>
                <a:effectLst/>
                <a:uLnTx/>
                <a:uFillTx/>
                <a:latin typeface="+mn-lt"/>
                <a:ea typeface="+mn-ea"/>
                <a:cs typeface="+mn-cs"/>
              </a:rPr>
              <a:t>: Ayuda a que los planes sigan su curso normal sin que se vean afectados por el entorno.</a:t>
            </a:r>
          </a:p>
          <a:p>
            <a:pPr marL="180975" marR="0" lvl="0" indent="-180975" algn="just" defTabSz="914400" rtl="0" eaLnBrk="1" fontAlgn="auto" latinLnBrk="0" hangingPunct="1">
              <a:lnSpc>
                <a:spcPct val="100000"/>
              </a:lnSpc>
              <a:spcBef>
                <a:spcPct val="20000"/>
              </a:spcBef>
              <a:spcAft>
                <a:spcPts val="0"/>
              </a:spcAft>
              <a:buClrTx/>
              <a:buSzTx/>
              <a:buFont typeface="Arial" charset="0"/>
              <a:buNone/>
              <a:tabLst/>
              <a:defRPr/>
            </a:pPr>
            <a:r>
              <a:rPr kumimoji="0" lang="es-PE" sz="1900" b="1" i="0" u="none" strike="noStrike" kern="1200" cap="none" spc="0" normalizeH="0" baseline="0" noProof="0" dirty="0" smtClean="0">
                <a:ln>
                  <a:noFill/>
                </a:ln>
                <a:effectLst/>
                <a:uLnTx/>
                <a:uFillTx/>
                <a:latin typeface="+mn-lt"/>
                <a:ea typeface="+mn-ea"/>
                <a:cs typeface="+mn-cs"/>
              </a:rPr>
              <a:t>2) Ofensivos</a:t>
            </a:r>
            <a:r>
              <a:rPr kumimoji="0" lang="es-PE" sz="1900" b="0" i="0" u="none" strike="noStrike" kern="1200" cap="none" spc="0" normalizeH="0" baseline="0" noProof="0" dirty="0" smtClean="0">
                <a:ln>
                  <a:noFill/>
                </a:ln>
                <a:effectLst/>
                <a:uLnTx/>
                <a:uFillTx/>
                <a:latin typeface="+mn-lt"/>
                <a:ea typeface="+mn-ea"/>
                <a:cs typeface="+mn-cs"/>
              </a:rPr>
              <a:t>: Busca detectar nuevas oportunidades de mercado.</a:t>
            </a:r>
          </a:p>
          <a:p>
            <a:pPr marL="0" marR="0" lvl="0" indent="0" algn="just" defTabSz="914400" rtl="0" eaLnBrk="1" fontAlgn="auto" latinLnBrk="0" hangingPunct="1">
              <a:lnSpc>
                <a:spcPct val="100000"/>
              </a:lnSpc>
              <a:spcBef>
                <a:spcPct val="20000"/>
              </a:spcBef>
              <a:spcAft>
                <a:spcPts val="0"/>
              </a:spcAft>
              <a:buClrTx/>
              <a:buSzTx/>
              <a:buFont typeface="Arial" charset="0"/>
              <a:buNone/>
              <a:tabLst/>
              <a:defRPr/>
            </a:pPr>
            <a:endParaRPr kumimoji="0" lang="es-PE" sz="1900" b="0" i="0" u="none" strike="noStrike" kern="1200" cap="none" spc="0" normalizeH="0" baseline="0" noProof="0" dirty="0" smtClean="0">
              <a:ln>
                <a:noFill/>
              </a:ln>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charset="0"/>
              <a:buNone/>
              <a:tabLst/>
              <a:defRPr/>
            </a:pPr>
            <a:r>
              <a:rPr kumimoji="0" lang="es-PE" sz="1900" b="0" i="0" u="none" strike="noStrike" kern="1200" cap="none" spc="0" normalizeH="0" baseline="0" noProof="0" dirty="0" smtClean="0">
                <a:ln>
                  <a:noFill/>
                </a:ln>
                <a:effectLst/>
                <a:uLnTx/>
                <a:uFillTx/>
                <a:latin typeface="+mn-lt"/>
                <a:ea typeface="+mn-ea"/>
                <a:cs typeface="+mn-cs"/>
              </a:rPr>
              <a:t>La información que se consigue mediante los informes de mercadotecnia se puede recabar en diversas fuentes, los proveedores y clientes, los mismos empleados, la fuerza de ventas, los encargados de compras y hasta el gobierno, pueden convertirse en aliados de información del entorno y la competencia.</a:t>
            </a:r>
            <a:endParaRPr kumimoji="0" lang="es-PE" sz="1900" b="0" i="0" u="none" strike="noStrike" kern="1200" cap="none" spc="0" normalizeH="0" baseline="0" noProof="0" dirty="0">
              <a:ln>
                <a:noFill/>
              </a:ln>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144000" cy="6857999"/>
          </a:xfrm>
          <a:prstGeom prst="rect">
            <a:avLst/>
          </a:prstGeom>
          <a:noFill/>
          <a:ln w="9525">
            <a:noFill/>
            <a:miter lim="800000"/>
            <a:headEnd/>
            <a:tailEnd/>
          </a:ln>
          <a:effectLst/>
        </p:spPr>
      </p:pic>
      <p:sp>
        <p:nvSpPr>
          <p:cNvPr id="3" name="2 Rectángulo"/>
          <p:cNvSpPr/>
          <p:nvPr/>
        </p:nvSpPr>
        <p:spPr>
          <a:xfrm>
            <a:off x="142844" y="2643182"/>
            <a:ext cx="1785950" cy="923330"/>
          </a:xfrm>
          <a:prstGeom prst="rect">
            <a:avLst/>
          </a:prstGeom>
        </p:spPr>
        <p:txBody>
          <a:bodyPr wrap="square">
            <a:spAutoFit/>
          </a:bodyPr>
          <a:lstStyle/>
          <a:p>
            <a:pPr lvl="0" algn="ctr">
              <a:spcBef>
                <a:spcPct val="20000"/>
              </a:spcBef>
              <a:defRPr/>
            </a:pPr>
            <a:r>
              <a:rPr lang="es-PE" b="1" dirty="0" smtClean="0">
                <a:solidFill>
                  <a:srgbClr val="FF0000"/>
                </a:solidFill>
              </a:rPr>
              <a:t>Desarrollo de la Información </a:t>
            </a:r>
            <a:r>
              <a:rPr lang="es-PE" b="1" dirty="0">
                <a:solidFill>
                  <a:srgbClr val="FF0000"/>
                </a:solidFill>
              </a:rPr>
              <a:t>de </a:t>
            </a:r>
            <a:r>
              <a:rPr lang="es-PE" b="1" dirty="0" smtClean="0">
                <a:solidFill>
                  <a:srgbClr val="FF0000"/>
                </a:solidFill>
              </a:rPr>
              <a:t>Marketing</a:t>
            </a:r>
            <a:r>
              <a:rPr lang="es-PE" dirty="0" smtClean="0">
                <a:solidFill>
                  <a:srgbClr val="FF0000"/>
                </a:solidFill>
              </a:rPr>
              <a:t> </a:t>
            </a:r>
            <a:r>
              <a:rPr lang="es-PE" b="1" dirty="0">
                <a:solidFill>
                  <a:srgbClr val="FF0000"/>
                </a:solidFill>
              </a:rPr>
              <a:t>:</a:t>
            </a:r>
            <a:r>
              <a:rPr lang="es-PE" dirty="0">
                <a:solidFill>
                  <a:srgbClr val="FF0000"/>
                </a:solidFill>
              </a:rPr>
              <a:t> </a:t>
            </a:r>
          </a:p>
        </p:txBody>
      </p:sp>
      <p:sp>
        <p:nvSpPr>
          <p:cNvPr id="4" name="Rectangle 3"/>
          <p:cNvSpPr txBox="1">
            <a:spLocks noChangeArrowheads="1"/>
          </p:cNvSpPr>
          <p:nvPr/>
        </p:nvSpPr>
        <p:spPr>
          <a:xfrm>
            <a:off x="2500298" y="1214422"/>
            <a:ext cx="5786478" cy="3643320"/>
          </a:xfrm>
          <a:prstGeom prst="rect">
            <a:avLst/>
          </a:prstGeom>
        </p:spPr>
        <p:txBody>
          <a:bodyPr vert="horz" lIns="91440" tIns="45720" rIns="91440" bIns="45720" rtlCol="0">
            <a:normAutofit/>
          </a:bodyPr>
          <a:lstStyle/>
          <a:p>
            <a:pPr marL="0" marR="0" lvl="0" indent="0" defTabSz="914400" rtl="0" eaLnBrk="1" fontAlgn="auto" latinLnBrk="0" hangingPunct="1">
              <a:lnSpc>
                <a:spcPct val="100000"/>
              </a:lnSpc>
              <a:spcBef>
                <a:spcPct val="20000"/>
              </a:spcBef>
              <a:spcAft>
                <a:spcPts val="0"/>
              </a:spcAft>
              <a:buClrTx/>
              <a:buSzTx/>
              <a:buFont typeface="Arial" charset="0"/>
              <a:buNone/>
              <a:tabLst/>
              <a:defRPr/>
            </a:pPr>
            <a:r>
              <a:rPr kumimoji="0" lang="es-PE" sz="2000" b="1" i="0" u="none" strike="noStrike" kern="1200" cap="none" spc="0" normalizeH="0" baseline="0" noProof="0" dirty="0" smtClean="0">
                <a:ln>
                  <a:noFill/>
                </a:ln>
                <a:solidFill>
                  <a:srgbClr val="FF0000"/>
                </a:solidFill>
                <a:effectLst/>
                <a:uLnTx/>
                <a:uFillTx/>
                <a:latin typeface="+mn-lt"/>
                <a:ea typeface="+mn-ea"/>
                <a:cs typeface="+mn-cs"/>
              </a:rPr>
              <a:t>C.   </a:t>
            </a:r>
            <a:r>
              <a:rPr kumimoji="0" lang="es-PE" sz="2000" b="0" i="0" u="none" strike="noStrike" kern="1200" cap="none" spc="0" normalizeH="0" baseline="0" noProof="0" dirty="0" smtClean="0">
                <a:ln>
                  <a:noFill/>
                </a:ln>
                <a:solidFill>
                  <a:srgbClr val="FF0000"/>
                </a:solidFill>
                <a:effectLst/>
                <a:uLnTx/>
                <a:uFillTx/>
                <a:latin typeface="+mn-lt"/>
                <a:ea typeface="+mn-ea"/>
                <a:cs typeface="+mn-cs"/>
              </a:rPr>
              <a:t> </a:t>
            </a:r>
            <a:r>
              <a:rPr kumimoji="0" lang="es-PE" sz="2000" b="1" i="0" u="none" strike="noStrike" kern="1200" cap="none" spc="0" normalizeH="0" baseline="0" noProof="0" dirty="0" smtClean="0">
                <a:ln>
                  <a:noFill/>
                </a:ln>
                <a:solidFill>
                  <a:srgbClr val="FF0000"/>
                </a:solidFill>
                <a:effectLst/>
                <a:uLnTx/>
                <a:uFillTx/>
                <a:latin typeface="+mn-lt"/>
                <a:ea typeface="+mn-ea"/>
                <a:cs typeface="+mn-cs"/>
              </a:rPr>
              <a:t>Investigación de mercados</a:t>
            </a:r>
            <a:r>
              <a:rPr kumimoji="0" lang="es-PE" sz="2000" b="0" i="0" u="none" strike="noStrike" kern="1200" cap="none" spc="0" normalizeH="0" baseline="0" noProof="0" dirty="0" smtClean="0">
                <a:ln>
                  <a:noFill/>
                </a:ln>
                <a:solidFill>
                  <a:srgbClr val="FF0000"/>
                </a:solidFill>
                <a:effectLst/>
                <a:uLnTx/>
                <a:uFillTx/>
                <a:latin typeface="+mn-lt"/>
                <a:ea typeface="+mn-ea"/>
                <a:cs typeface="+mn-cs"/>
              </a:rPr>
              <a:t> </a:t>
            </a:r>
          </a:p>
          <a:p>
            <a:pPr marL="0" marR="0" lvl="0" indent="0" algn="ctr" defTabSz="914400" rtl="0" eaLnBrk="1" fontAlgn="auto" latinLnBrk="0" hangingPunct="1">
              <a:lnSpc>
                <a:spcPct val="100000"/>
              </a:lnSpc>
              <a:spcBef>
                <a:spcPct val="20000"/>
              </a:spcBef>
              <a:spcAft>
                <a:spcPts val="0"/>
              </a:spcAft>
              <a:buClrTx/>
              <a:buSzTx/>
              <a:buFont typeface="Arial" charset="0"/>
              <a:buNone/>
              <a:tabLst/>
              <a:defRPr/>
            </a:pPr>
            <a:endParaRPr kumimoji="0" lang="es-PE" sz="2000" b="0" i="0" u="none" strike="noStrike" kern="1200" cap="none" spc="0" normalizeH="0" baseline="0" noProof="0" dirty="0" smtClean="0">
              <a:ln>
                <a:noFill/>
              </a:ln>
              <a:effectLst/>
              <a:uLnTx/>
              <a:uFillTx/>
              <a:latin typeface="+mn-lt"/>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charset="0"/>
              <a:buNone/>
              <a:tabLst/>
              <a:defRPr/>
            </a:pPr>
            <a:r>
              <a:rPr kumimoji="0" lang="es-PE" sz="2000" b="0" i="0" u="none" strike="noStrike" kern="1200" cap="none" spc="0" normalizeH="0" baseline="0" noProof="0" dirty="0" smtClean="0">
                <a:ln>
                  <a:noFill/>
                </a:ln>
                <a:effectLst/>
                <a:uLnTx/>
                <a:uFillTx/>
                <a:latin typeface="+mn-lt"/>
                <a:ea typeface="+mn-ea"/>
                <a:cs typeface="+mn-cs"/>
              </a:rPr>
              <a:t>La investigación de mercados es el diseño, obtención, análisis y comunicación sistemáticos de los datos y resultados pertinentes para una situación específica de marketing que afronta la compañía .</a:t>
            </a:r>
            <a:endParaRPr kumimoji="0" lang="es-PE" sz="2000" b="0" i="0" u="none" strike="noStrike" kern="1200" cap="none" spc="0" normalizeH="0" baseline="0" noProof="0" dirty="0">
              <a:ln>
                <a:noFill/>
              </a:ln>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144000" cy="6857999"/>
          </a:xfrm>
          <a:prstGeom prst="rect">
            <a:avLst/>
          </a:prstGeom>
          <a:noFill/>
          <a:ln w="9525">
            <a:noFill/>
            <a:miter lim="800000"/>
            <a:headEnd/>
            <a:tailEnd/>
          </a:ln>
          <a:effectLst/>
        </p:spPr>
      </p:pic>
      <p:sp>
        <p:nvSpPr>
          <p:cNvPr id="3" name="2 Rectángulo"/>
          <p:cNvSpPr/>
          <p:nvPr/>
        </p:nvSpPr>
        <p:spPr>
          <a:xfrm>
            <a:off x="142844" y="2643182"/>
            <a:ext cx="1785950" cy="923330"/>
          </a:xfrm>
          <a:prstGeom prst="rect">
            <a:avLst/>
          </a:prstGeom>
        </p:spPr>
        <p:txBody>
          <a:bodyPr wrap="square">
            <a:spAutoFit/>
          </a:bodyPr>
          <a:lstStyle/>
          <a:p>
            <a:pPr lvl="0" algn="ctr">
              <a:spcBef>
                <a:spcPct val="20000"/>
              </a:spcBef>
              <a:defRPr/>
            </a:pPr>
            <a:r>
              <a:rPr lang="es-PE" b="1" dirty="0" smtClean="0">
                <a:solidFill>
                  <a:srgbClr val="FF0000"/>
                </a:solidFill>
              </a:rPr>
              <a:t>Desarrollo de la Información </a:t>
            </a:r>
            <a:r>
              <a:rPr lang="es-PE" b="1" dirty="0">
                <a:solidFill>
                  <a:srgbClr val="FF0000"/>
                </a:solidFill>
              </a:rPr>
              <a:t>de </a:t>
            </a:r>
            <a:r>
              <a:rPr lang="es-PE" b="1" dirty="0" smtClean="0">
                <a:solidFill>
                  <a:srgbClr val="FF0000"/>
                </a:solidFill>
              </a:rPr>
              <a:t>Marketing</a:t>
            </a:r>
            <a:r>
              <a:rPr lang="es-PE" dirty="0" smtClean="0">
                <a:solidFill>
                  <a:srgbClr val="FF0000"/>
                </a:solidFill>
              </a:rPr>
              <a:t> </a:t>
            </a:r>
            <a:r>
              <a:rPr lang="es-PE" b="1" dirty="0">
                <a:solidFill>
                  <a:srgbClr val="FF0000"/>
                </a:solidFill>
              </a:rPr>
              <a:t>:</a:t>
            </a:r>
            <a:r>
              <a:rPr lang="es-PE" dirty="0">
                <a:solidFill>
                  <a:srgbClr val="FF0000"/>
                </a:solidFill>
              </a:rPr>
              <a:t> </a:t>
            </a:r>
          </a:p>
        </p:txBody>
      </p:sp>
      <p:sp>
        <p:nvSpPr>
          <p:cNvPr id="4" name="Rectangle 3"/>
          <p:cNvSpPr txBox="1">
            <a:spLocks noChangeArrowheads="1"/>
          </p:cNvSpPr>
          <p:nvPr/>
        </p:nvSpPr>
        <p:spPr>
          <a:xfrm>
            <a:off x="2214546" y="928688"/>
            <a:ext cx="6072204" cy="5072062"/>
          </a:xfrm>
          <a:prstGeom prst="rect">
            <a:avLst/>
          </a:prstGeom>
        </p:spPr>
        <p:txBody>
          <a:bodyPr vert="horz" lIns="91440" tIns="45720" rIns="91440" bIns="45720" rtlCol="0">
            <a:normAutofit/>
          </a:bodyPr>
          <a:lstStyle/>
          <a:p>
            <a:pPr marL="0" marR="0" lvl="0" indent="0" defTabSz="914400" rtl="0" eaLnBrk="1" fontAlgn="auto" latinLnBrk="0" hangingPunct="1">
              <a:lnSpc>
                <a:spcPct val="100000"/>
              </a:lnSpc>
              <a:spcBef>
                <a:spcPct val="20000"/>
              </a:spcBef>
              <a:spcAft>
                <a:spcPts val="0"/>
              </a:spcAft>
              <a:buClrTx/>
              <a:buSzTx/>
              <a:buFont typeface="Arial" charset="0"/>
              <a:buNone/>
              <a:tabLst/>
              <a:defRPr/>
            </a:pPr>
            <a:r>
              <a:rPr kumimoji="0" lang="es-PE" sz="2000" i="0" u="none" strike="noStrike" kern="1200" cap="none" spc="0" normalizeH="0" baseline="0" noProof="0" dirty="0" smtClean="0">
                <a:ln>
                  <a:noFill/>
                </a:ln>
                <a:effectLst/>
                <a:uLnTx/>
                <a:uFillTx/>
                <a:latin typeface="+mn-lt"/>
                <a:ea typeface="+mn-ea"/>
                <a:cs typeface="+mn-cs"/>
              </a:rPr>
              <a:t>La Investigación de mercados se encarga de:</a:t>
            </a:r>
          </a:p>
          <a:p>
            <a:pPr marL="0" marR="0" lvl="0" indent="0" defTabSz="914400" rtl="0" eaLnBrk="1" fontAlgn="auto" latinLnBrk="0" hangingPunct="1">
              <a:lnSpc>
                <a:spcPct val="100000"/>
              </a:lnSpc>
              <a:spcBef>
                <a:spcPct val="20000"/>
              </a:spcBef>
              <a:spcAft>
                <a:spcPts val="0"/>
              </a:spcAft>
              <a:buClrTx/>
              <a:buSzTx/>
              <a:buFont typeface="Arial" charset="0"/>
              <a:buNone/>
              <a:tabLst/>
              <a:defRPr/>
            </a:pPr>
            <a:endParaRPr kumimoji="0" lang="es-PE" sz="2000" b="0" i="0" u="none" strike="noStrike" kern="1200" cap="none" spc="0" normalizeH="0" baseline="0" noProof="0" dirty="0" smtClean="0">
              <a:ln>
                <a:noFill/>
              </a:ln>
              <a:effectLst/>
              <a:uLnTx/>
              <a:uFillTx/>
              <a:latin typeface="+mn-lt"/>
              <a:ea typeface="+mn-ea"/>
              <a:cs typeface="+mn-cs"/>
            </a:endParaRPr>
          </a:p>
          <a:p>
            <a:pPr marL="180975" marR="0" lvl="0" indent="-180975" defTabSz="914400" rtl="0" eaLnBrk="1" fontAlgn="auto" latinLnBrk="0" hangingPunct="1">
              <a:lnSpc>
                <a:spcPct val="100000"/>
              </a:lnSpc>
              <a:spcBef>
                <a:spcPct val="0"/>
              </a:spcBef>
              <a:spcAft>
                <a:spcPts val="0"/>
              </a:spcAft>
              <a:buClrTx/>
              <a:buSzTx/>
              <a:buFont typeface="Arial" pitchFamily="34" charset="0"/>
              <a:buChar char="•"/>
              <a:tabLst/>
              <a:defRPr/>
            </a:pPr>
            <a:r>
              <a:rPr kumimoji="0" lang="es-PE" sz="2000" b="0" i="0" u="none" strike="noStrike" kern="1200" cap="none" spc="0" normalizeH="0" baseline="0" noProof="0" dirty="0" smtClean="0">
                <a:ln>
                  <a:noFill/>
                </a:ln>
                <a:effectLst/>
                <a:uLnTx/>
                <a:uFillTx/>
                <a:latin typeface="+mn-lt"/>
                <a:ea typeface="+mn-ea"/>
                <a:cs typeface="+mn-cs"/>
              </a:rPr>
              <a:t>La medición de potenciales de mercado</a:t>
            </a:r>
          </a:p>
          <a:p>
            <a:pPr marL="180975" marR="0" lvl="0" indent="-180975" defTabSz="914400" rtl="0" eaLnBrk="1" fontAlgn="auto" latinLnBrk="0" hangingPunct="1">
              <a:lnSpc>
                <a:spcPct val="100000"/>
              </a:lnSpc>
              <a:spcBef>
                <a:spcPct val="0"/>
              </a:spcBef>
              <a:spcAft>
                <a:spcPts val="0"/>
              </a:spcAft>
              <a:buClrTx/>
              <a:buSzTx/>
              <a:buFont typeface="Arial" pitchFamily="34" charset="0"/>
              <a:buChar char="•"/>
              <a:tabLst/>
              <a:defRPr/>
            </a:pPr>
            <a:r>
              <a:rPr kumimoji="0" lang="es-PE" sz="2000" b="0" i="0" u="none" strike="noStrike" kern="1200" cap="none" spc="0" normalizeH="0" baseline="0" noProof="0" dirty="0" smtClean="0">
                <a:ln>
                  <a:noFill/>
                </a:ln>
                <a:effectLst/>
                <a:uLnTx/>
                <a:uFillTx/>
                <a:latin typeface="+mn-lt"/>
                <a:ea typeface="+mn-ea"/>
                <a:cs typeface="+mn-cs"/>
              </a:rPr>
              <a:t>Análisis de participación en el mercado</a:t>
            </a:r>
          </a:p>
          <a:p>
            <a:pPr marL="180975" marR="0" lvl="0" indent="-180975" defTabSz="914400" rtl="0" eaLnBrk="1" fontAlgn="auto" latinLnBrk="0" hangingPunct="1">
              <a:lnSpc>
                <a:spcPct val="100000"/>
              </a:lnSpc>
              <a:spcBef>
                <a:spcPct val="0"/>
              </a:spcBef>
              <a:spcAft>
                <a:spcPts val="0"/>
              </a:spcAft>
              <a:buClrTx/>
              <a:buSzTx/>
              <a:buFont typeface="Arial" pitchFamily="34" charset="0"/>
              <a:buChar char="•"/>
              <a:tabLst/>
              <a:defRPr/>
            </a:pPr>
            <a:r>
              <a:rPr kumimoji="0" lang="es-PE" sz="2000" b="0" i="0" u="none" strike="noStrike" kern="1200" cap="none" spc="0" normalizeH="0" baseline="0" noProof="0" dirty="0" smtClean="0">
                <a:ln>
                  <a:noFill/>
                </a:ln>
                <a:effectLst/>
                <a:uLnTx/>
                <a:uFillTx/>
                <a:latin typeface="+mn-lt"/>
                <a:ea typeface="+mn-ea"/>
                <a:cs typeface="+mn-cs"/>
              </a:rPr>
              <a:t>Determinación de las características de un mercado</a:t>
            </a:r>
          </a:p>
          <a:p>
            <a:pPr marL="180975" marR="0" lvl="0" indent="-180975" defTabSz="914400" rtl="0" eaLnBrk="1" fontAlgn="auto" latinLnBrk="0" hangingPunct="1">
              <a:lnSpc>
                <a:spcPct val="100000"/>
              </a:lnSpc>
              <a:spcBef>
                <a:spcPct val="0"/>
              </a:spcBef>
              <a:spcAft>
                <a:spcPts val="0"/>
              </a:spcAft>
              <a:buClrTx/>
              <a:buSzTx/>
              <a:buFont typeface="Arial" pitchFamily="34" charset="0"/>
              <a:buChar char="•"/>
              <a:tabLst/>
              <a:defRPr/>
            </a:pPr>
            <a:r>
              <a:rPr kumimoji="0" lang="es-PE" sz="2000" b="0" i="0" u="none" strike="noStrike" kern="1200" cap="none" spc="0" normalizeH="0" baseline="0" noProof="0" dirty="0" smtClean="0">
                <a:ln>
                  <a:noFill/>
                </a:ln>
                <a:effectLst/>
                <a:uLnTx/>
                <a:uFillTx/>
                <a:latin typeface="+mn-lt"/>
                <a:ea typeface="+mn-ea"/>
                <a:cs typeface="+mn-cs"/>
              </a:rPr>
              <a:t>Análisis de ventas</a:t>
            </a:r>
          </a:p>
          <a:p>
            <a:pPr marL="180975" marR="0" lvl="0" indent="-180975" defTabSz="914400" rtl="0" eaLnBrk="1" fontAlgn="auto" latinLnBrk="0" hangingPunct="1">
              <a:lnSpc>
                <a:spcPct val="100000"/>
              </a:lnSpc>
              <a:spcBef>
                <a:spcPct val="0"/>
              </a:spcBef>
              <a:spcAft>
                <a:spcPts val="0"/>
              </a:spcAft>
              <a:buClrTx/>
              <a:buSzTx/>
              <a:buFont typeface="Arial" pitchFamily="34" charset="0"/>
              <a:buChar char="•"/>
              <a:tabLst/>
              <a:defRPr/>
            </a:pPr>
            <a:r>
              <a:rPr kumimoji="0" lang="es-PE" sz="2000" b="0" i="0" u="none" strike="noStrike" kern="1200" cap="none" spc="0" normalizeH="0" baseline="0" noProof="0" dirty="0" smtClean="0">
                <a:ln>
                  <a:noFill/>
                </a:ln>
                <a:effectLst/>
                <a:uLnTx/>
                <a:uFillTx/>
                <a:latin typeface="+mn-lt"/>
                <a:ea typeface="+mn-ea"/>
                <a:cs typeface="+mn-cs"/>
              </a:rPr>
              <a:t>Estudios de tendencias comerciales</a:t>
            </a:r>
          </a:p>
          <a:p>
            <a:pPr marL="180975" marR="0" lvl="0" indent="-180975" defTabSz="914400" rtl="0" eaLnBrk="1" fontAlgn="auto" latinLnBrk="0" hangingPunct="1">
              <a:lnSpc>
                <a:spcPct val="100000"/>
              </a:lnSpc>
              <a:spcBef>
                <a:spcPct val="0"/>
              </a:spcBef>
              <a:spcAft>
                <a:spcPts val="0"/>
              </a:spcAft>
              <a:buClrTx/>
              <a:buSzTx/>
              <a:buFont typeface="Arial" pitchFamily="34" charset="0"/>
              <a:buChar char="•"/>
              <a:tabLst/>
              <a:defRPr/>
            </a:pPr>
            <a:r>
              <a:rPr kumimoji="0" lang="es-PE" sz="2000" b="0" i="0" u="none" strike="noStrike" kern="1200" cap="none" spc="0" normalizeH="0" baseline="0" noProof="0" dirty="0" smtClean="0">
                <a:ln>
                  <a:noFill/>
                </a:ln>
                <a:effectLst/>
                <a:uLnTx/>
                <a:uFillTx/>
                <a:latin typeface="+mn-lt"/>
                <a:ea typeface="+mn-ea"/>
                <a:cs typeface="+mn-cs"/>
              </a:rPr>
              <a:t>Pronósticos a corto plazo</a:t>
            </a:r>
          </a:p>
          <a:p>
            <a:pPr marL="180975" marR="0" lvl="0" indent="-180975" defTabSz="914400" rtl="0" eaLnBrk="1" fontAlgn="auto" latinLnBrk="0" hangingPunct="1">
              <a:lnSpc>
                <a:spcPct val="100000"/>
              </a:lnSpc>
              <a:spcBef>
                <a:spcPct val="0"/>
              </a:spcBef>
              <a:spcAft>
                <a:spcPts val="0"/>
              </a:spcAft>
              <a:buClrTx/>
              <a:buSzTx/>
              <a:buFont typeface="Arial" pitchFamily="34" charset="0"/>
              <a:buChar char="•"/>
              <a:tabLst/>
              <a:defRPr/>
            </a:pPr>
            <a:r>
              <a:rPr kumimoji="0" lang="es-PE" sz="2000" b="0" i="0" u="none" strike="noStrike" kern="1200" cap="none" spc="0" normalizeH="0" baseline="0" noProof="0" dirty="0" smtClean="0">
                <a:ln>
                  <a:noFill/>
                </a:ln>
                <a:effectLst/>
                <a:uLnTx/>
                <a:uFillTx/>
                <a:latin typeface="+mn-lt"/>
                <a:ea typeface="+mn-ea"/>
                <a:cs typeface="+mn-cs"/>
              </a:rPr>
              <a:t>Estudios de productos competidores</a:t>
            </a:r>
          </a:p>
          <a:p>
            <a:pPr marL="180975" marR="0" lvl="0" indent="-180975" defTabSz="914400" rtl="0" eaLnBrk="1" fontAlgn="auto" latinLnBrk="0" hangingPunct="1">
              <a:lnSpc>
                <a:spcPct val="100000"/>
              </a:lnSpc>
              <a:spcBef>
                <a:spcPct val="0"/>
              </a:spcBef>
              <a:spcAft>
                <a:spcPts val="0"/>
              </a:spcAft>
              <a:buClrTx/>
              <a:buSzTx/>
              <a:buFont typeface="Arial" pitchFamily="34" charset="0"/>
              <a:buChar char="•"/>
              <a:tabLst/>
              <a:defRPr/>
            </a:pPr>
            <a:r>
              <a:rPr kumimoji="0" lang="es-PE" sz="2000" b="0" i="0" u="none" strike="noStrike" kern="1200" cap="none" spc="0" normalizeH="0" baseline="0" noProof="0" dirty="0" smtClean="0">
                <a:ln>
                  <a:noFill/>
                </a:ln>
                <a:effectLst/>
                <a:uLnTx/>
                <a:uFillTx/>
                <a:latin typeface="+mn-lt"/>
                <a:ea typeface="+mn-ea"/>
                <a:cs typeface="+mn-cs"/>
              </a:rPr>
              <a:t>Pronóstico a largo plazo</a:t>
            </a:r>
          </a:p>
          <a:p>
            <a:pPr marL="180975" marR="0" lvl="0" indent="-180975" defTabSz="914400" rtl="0" eaLnBrk="1" fontAlgn="auto" latinLnBrk="0" hangingPunct="1">
              <a:lnSpc>
                <a:spcPct val="100000"/>
              </a:lnSpc>
              <a:spcBef>
                <a:spcPct val="0"/>
              </a:spcBef>
              <a:spcAft>
                <a:spcPts val="0"/>
              </a:spcAft>
              <a:buClrTx/>
              <a:buSzTx/>
              <a:buFont typeface="Arial" pitchFamily="34" charset="0"/>
              <a:buChar char="•"/>
              <a:tabLst/>
              <a:defRPr/>
            </a:pPr>
            <a:r>
              <a:rPr kumimoji="0" lang="es-PE" sz="2000" b="0" i="0" u="none" strike="noStrike" kern="1200" cap="none" spc="0" normalizeH="0" baseline="0" noProof="0" dirty="0" smtClean="0">
                <a:ln>
                  <a:noFill/>
                </a:ln>
                <a:effectLst/>
                <a:uLnTx/>
                <a:uFillTx/>
                <a:latin typeface="+mn-lt"/>
                <a:ea typeface="+mn-ea"/>
                <a:cs typeface="+mn-cs"/>
              </a:rPr>
              <a:t>Estudios de SIM</a:t>
            </a:r>
          </a:p>
          <a:p>
            <a:pPr marL="180975" marR="0" lvl="0" indent="-180975" defTabSz="914400" rtl="0" eaLnBrk="1" fontAlgn="auto" latinLnBrk="0" hangingPunct="1">
              <a:lnSpc>
                <a:spcPct val="100000"/>
              </a:lnSpc>
              <a:spcBef>
                <a:spcPct val="0"/>
              </a:spcBef>
              <a:spcAft>
                <a:spcPts val="0"/>
              </a:spcAft>
              <a:buClrTx/>
              <a:buSzTx/>
              <a:buFont typeface="Arial" pitchFamily="34" charset="0"/>
              <a:buChar char="•"/>
              <a:tabLst/>
              <a:defRPr/>
            </a:pPr>
            <a:r>
              <a:rPr kumimoji="0" lang="es-PE" sz="2000" b="0" i="0" u="none" strike="noStrike" kern="1200" cap="none" spc="0" normalizeH="0" baseline="0" noProof="0" dirty="0" smtClean="0">
                <a:ln>
                  <a:noFill/>
                </a:ln>
                <a:effectLst/>
                <a:uLnTx/>
                <a:uFillTx/>
                <a:latin typeface="+mn-lt"/>
                <a:ea typeface="+mn-ea"/>
                <a:cs typeface="+mn-cs"/>
              </a:rPr>
              <a:t>Pruebas de productos existentes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144000" cy="6857999"/>
          </a:xfrm>
          <a:prstGeom prst="rect">
            <a:avLst/>
          </a:prstGeom>
          <a:noFill/>
          <a:ln w="9525">
            <a:noFill/>
            <a:miter lim="800000"/>
            <a:headEnd/>
            <a:tailEnd/>
          </a:ln>
          <a:effectLst/>
        </p:spPr>
      </p:pic>
      <p:sp>
        <p:nvSpPr>
          <p:cNvPr id="3" name="2 Rectángulo"/>
          <p:cNvSpPr/>
          <p:nvPr/>
        </p:nvSpPr>
        <p:spPr>
          <a:xfrm>
            <a:off x="142844" y="2643182"/>
            <a:ext cx="1785950" cy="923330"/>
          </a:xfrm>
          <a:prstGeom prst="rect">
            <a:avLst/>
          </a:prstGeom>
        </p:spPr>
        <p:txBody>
          <a:bodyPr wrap="square">
            <a:spAutoFit/>
          </a:bodyPr>
          <a:lstStyle/>
          <a:p>
            <a:pPr lvl="0" algn="ctr">
              <a:spcBef>
                <a:spcPct val="20000"/>
              </a:spcBef>
              <a:defRPr/>
            </a:pPr>
            <a:r>
              <a:rPr lang="es-PE" b="1" dirty="0" smtClean="0">
                <a:solidFill>
                  <a:srgbClr val="FF0000"/>
                </a:solidFill>
              </a:rPr>
              <a:t>Desarrollo de la Información </a:t>
            </a:r>
            <a:r>
              <a:rPr lang="es-PE" b="1" dirty="0">
                <a:solidFill>
                  <a:srgbClr val="FF0000"/>
                </a:solidFill>
              </a:rPr>
              <a:t>de </a:t>
            </a:r>
            <a:r>
              <a:rPr lang="es-PE" b="1" dirty="0" smtClean="0">
                <a:solidFill>
                  <a:srgbClr val="FF0000"/>
                </a:solidFill>
              </a:rPr>
              <a:t>Marketing</a:t>
            </a:r>
            <a:r>
              <a:rPr lang="es-PE" dirty="0" smtClean="0">
                <a:solidFill>
                  <a:srgbClr val="FF0000"/>
                </a:solidFill>
              </a:rPr>
              <a:t> </a:t>
            </a:r>
            <a:r>
              <a:rPr lang="es-PE" b="1" dirty="0">
                <a:solidFill>
                  <a:srgbClr val="FF0000"/>
                </a:solidFill>
              </a:rPr>
              <a:t>:</a:t>
            </a:r>
            <a:r>
              <a:rPr lang="es-PE" dirty="0">
                <a:solidFill>
                  <a:srgbClr val="FF0000"/>
                </a:solidFill>
              </a:rPr>
              <a:t> </a:t>
            </a:r>
          </a:p>
        </p:txBody>
      </p:sp>
      <p:sp>
        <p:nvSpPr>
          <p:cNvPr id="4" name="Rectangle 3"/>
          <p:cNvSpPr txBox="1">
            <a:spLocks noChangeArrowheads="1"/>
          </p:cNvSpPr>
          <p:nvPr/>
        </p:nvSpPr>
        <p:spPr>
          <a:xfrm>
            <a:off x="2214546" y="928688"/>
            <a:ext cx="6072204" cy="5072062"/>
          </a:xfrm>
          <a:prstGeom prst="rect">
            <a:avLst/>
          </a:prstGeom>
        </p:spPr>
        <p:txBody>
          <a:bodyPr vert="horz" lIns="91440" tIns="45720" rIns="91440" bIns="45720" rtlCol="0">
            <a:normAutofit/>
          </a:bodyPr>
          <a:lstStyle/>
          <a:p>
            <a:pPr marL="0" marR="0" lvl="0" indent="0" defTabSz="914400" rtl="0" eaLnBrk="1" fontAlgn="auto" latinLnBrk="0" hangingPunct="1">
              <a:lnSpc>
                <a:spcPct val="100000"/>
              </a:lnSpc>
              <a:spcBef>
                <a:spcPct val="20000"/>
              </a:spcBef>
              <a:spcAft>
                <a:spcPts val="0"/>
              </a:spcAft>
              <a:buClrTx/>
              <a:buSzTx/>
              <a:buFont typeface="Arial" charset="0"/>
              <a:buNone/>
              <a:tabLst/>
              <a:defRPr/>
            </a:pPr>
            <a:r>
              <a:rPr kumimoji="0" lang="es-PE" sz="2000" i="0" u="none" strike="noStrike" kern="1200" cap="none" spc="0" normalizeH="0" baseline="0" noProof="0" dirty="0" smtClean="0">
                <a:ln>
                  <a:noFill/>
                </a:ln>
                <a:effectLst/>
                <a:uLnTx/>
                <a:uFillTx/>
                <a:latin typeface="+mn-lt"/>
                <a:ea typeface="+mn-ea"/>
                <a:cs typeface="+mn-cs"/>
              </a:rPr>
              <a:t>La Investigación de mercados se encarga de:</a:t>
            </a:r>
          </a:p>
          <a:p>
            <a:pPr marL="0" marR="0" lvl="0" indent="0" defTabSz="914400" rtl="0" eaLnBrk="1" fontAlgn="auto" latinLnBrk="0" hangingPunct="1">
              <a:lnSpc>
                <a:spcPct val="100000"/>
              </a:lnSpc>
              <a:spcBef>
                <a:spcPct val="20000"/>
              </a:spcBef>
              <a:spcAft>
                <a:spcPts val="0"/>
              </a:spcAft>
              <a:buClrTx/>
              <a:buSzTx/>
              <a:buFont typeface="Arial" charset="0"/>
              <a:buNone/>
              <a:tabLst/>
              <a:defRPr/>
            </a:pPr>
            <a:endParaRPr kumimoji="0" lang="es-PE" sz="2000" b="0" i="0" u="none" strike="noStrike" kern="1200" cap="none" spc="0" normalizeH="0" baseline="0" noProof="0" dirty="0" smtClean="0">
              <a:ln>
                <a:noFill/>
              </a:ln>
              <a:effectLst/>
              <a:uLnTx/>
              <a:uFillTx/>
              <a:latin typeface="+mn-lt"/>
              <a:ea typeface="+mn-ea"/>
              <a:cs typeface="+mn-cs"/>
            </a:endParaRPr>
          </a:p>
          <a:p>
            <a:pPr marL="180975" marR="0" lvl="0" indent="-180975" defTabSz="914400" rtl="0" eaLnBrk="1" fontAlgn="auto" latinLnBrk="0" hangingPunct="1">
              <a:lnSpc>
                <a:spcPct val="100000"/>
              </a:lnSpc>
              <a:spcBef>
                <a:spcPct val="0"/>
              </a:spcBef>
              <a:spcAft>
                <a:spcPts val="0"/>
              </a:spcAft>
              <a:buClrTx/>
              <a:buSzTx/>
              <a:buFont typeface="Arial" pitchFamily="34" charset="0"/>
              <a:buChar char="•"/>
              <a:tabLst/>
              <a:defRPr/>
            </a:pPr>
            <a:r>
              <a:rPr kumimoji="0" lang="es-PE" sz="2000" b="0" i="0" u="none" strike="noStrike" kern="1200" cap="none" spc="0" normalizeH="0" baseline="0" noProof="0" dirty="0" smtClean="0">
                <a:ln>
                  <a:noFill/>
                </a:ln>
                <a:effectLst/>
                <a:uLnTx/>
                <a:uFillTx/>
                <a:latin typeface="+mn-lt"/>
                <a:ea typeface="+mn-ea"/>
                <a:cs typeface="+mn-cs"/>
              </a:rPr>
              <a:t>La medición de potenciales de mercado</a:t>
            </a:r>
          </a:p>
          <a:p>
            <a:pPr marL="180975" marR="0" lvl="0" indent="-180975" defTabSz="914400" rtl="0" eaLnBrk="1" fontAlgn="auto" latinLnBrk="0" hangingPunct="1">
              <a:lnSpc>
                <a:spcPct val="100000"/>
              </a:lnSpc>
              <a:spcBef>
                <a:spcPct val="0"/>
              </a:spcBef>
              <a:spcAft>
                <a:spcPts val="0"/>
              </a:spcAft>
              <a:buClrTx/>
              <a:buSzTx/>
              <a:buFont typeface="Arial" pitchFamily="34" charset="0"/>
              <a:buChar char="•"/>
              <a:tabLst/>
              <a:defRPr/>
            </a:pPr>
            <a:r>
              <a:rPr kumimoji="0" lang="es-PE" sz="2000" b="0" i="0" u="none" strike="noStrike" kern="1200" cap="none" spc="0" normalizeH="0" baseline="0" noProof="0" dirty="0" smtClean="0">
                <a:ln>
                  <a:noFill/>
                </a:ln>
                <a:effectLst/>
                <a:uLnTx/>
                <a:uFillTx/>
                <a:latin typeface="+mn-lt"/>
                <a:ea typeface="+mn-ea"/>
                <a:cs typeface="+mn-cs"/>
              </a:rPr>
              <a:t>Análisis de participación en el mercado</a:t>
            </a:r>
          </a:p>
          <a:p>
            <a:pPr marL="180975" marR="0" lvl="0" indent="-180975" defTabSz="914400" rtl="0" eaLnBrk="1" fontAlgn="auto" latinLnBrk="0" hangingPunct="1">
              <a:lnSpc>
                <a:spcPct val="100000"/>
              </a:lnSpc>
              <a:spcBef>
                <a:spcPct val="0"/>
              </a:spcBef>
              <a:spcAft>
                <a:spcPts val="0"/>
              </a:spcAft>
              <a:buClrTx/>
              <a:buSzTx/>
              <a:buFont typeface="Arial" pitchFamily="34" charset="0"/>
              <a:buChar char="•"/>
              <a:tabLst/>
              <a:defRPr/>
            </a:pPr>
            <a:r>
              <a:rPr kumimoji="0" lang="es-PE" sz="2000" b="0" i="0" u="none" strike="noStrike" kern="1200" cap="none" spc="0" normalizeH="0" baseline="0" noProof="0" dirty="0" smtClean="0">
                <a:ln>
                  <a:noFill/>
                </a:ln>
                <a:effectLst/>
                <a:uLnTx/>
                <a:uFillTx/>
                <a:latin typeface="+mn-lt"/>
                <a:ea typeface="+mn-ea"/>
                <a:cs typeface="+mn-cs"/>
              </a:rPr>
              <a:t>Determinación de las características de un mercado</a:t>
            </a:r>
          </a:p>
          <a:p>
            <a:pPr marL="180975" marR="0" lvl="0" indent="-180975" defTabSz="914400" rtl="0" eaLnBrk="1" fontAlgn="auto" latinLnBrk="0" hangingPunct="1">
              <a:lnSpc>
                <a:spcPct val="100000"/>
              </a:lnSpc>
              <a:spcBef>
                <a:spcPct val="0"/>
              </a:spcBef>
              <a:spcAft>
                <a:spcPts val="0"/>
              </a:spcAft>
              <a:buClrTx/>
              <a:buSzTx/>
              <a:buFont typeface="Arial" pitchFamily="34" charset="0"/>
              <a:buChar char="•"/>
              <a:tabLst/>
              <a:defRPr/>
            </a:pPr>
            <a:r>
              <a:rPr kumimoji="0" lang="es-PE" sz="2000" b="0" i="0" u="none" strike="noStrike" kern="1200" cap="none" spc="0" normalizeH="0" baseline="0" noProof="0" dirty="0" smtClean="0">
                <a:ln>
                  <a:noFill/>
                </a:ln>
                <a:effectLst/>
                <a:uLnTx/>
                <a:uFillTx/>
                <a:latin typeface="+mn-lt"/>
                <a:ea typeface="+mn-ea"/>
                <a:cs typeface="+mn-cs"/>
              </a:rPr>
              <a:t>Análisis de ventas</a:t>
            </a:r>
          </a:p>
          <a:p>
            <a:pPr marL="180975" marR="0" lvl="0" indent="-180975" defTabSz="914400" rtl="0" eaLnBrk="1" fontAlgn="auto" latinLnBrk="0" hangingPunct="1">
              <a:lnSpc>
                <a:spcPct val="100000"/>
              </a:lnSpc>
              <a:spcBef>
                <a:spcPct val="0"/>
              </a:spcBef>
              <a:spcAft>
                <a:spcPts val="0"/>
              </a:spcAft>
              <a:buClrTx/>
              <a:buSzTx/>
              <a:buFont typeface="Arial" pitchFamily="34" charset="0"/>
              <a:buChar char="•"/>
              <a:tabLst/>
              <a:defRPr/>
            </a:pPr>
            <a:r>
              <a:rPr kumimoji="0" lang="es-PE" sz="2000" b="0" i="0" u="none" strike="noStrike" kern="1200" cap="none" spc="0" normalizeH="0" baseline="0" noProof="0" dirty="0" smtClean="0">
                <a:ln>
                  <a:noFill/>
                </a:ln>
                <a:effectLst/>
                <a:uLnTx/>
                <a:uFillTx/>
                <a:latin typeface="+mn-lt"/>
                <a:ea typeface="+mn-ea"/>
                <a:cs typeface="+mn-cs"/>
              </a:rPr>
              <a:t>Estudios de tendencias comerciales</a:t>
            </a:r>
          </a:p>
          <a:p>
            <a:pPr marL="180975" marR="0" lvl="0" indent="-180975" defTabSz="914400" rtl="0" eaLnBrk="1" fontAlgn="auto" latinLnBrk="0" hangingPunct="1">
              <a:lnSpc>
                <a:spcPct val="100000"/>
              </a:lnSpc>
              <a:spcBef>
                <a:spcPct val="0"/>
              </a:spcBef>
              <a:spcAft>
                <a:spcPts val="0"/>
              </a:spcAft>
              <a:buClrTx/>
              <a:buSzTx/>
              <a:buFont typeface="Arial" pitchFamily="34" charset="0"/>
              <a:buChar char="•"/>
              <a:tabLst/>
              <a:defRPr/>
            </a:pPr>
            <a:r>
              <a:rPr kumimoji="0" lang="es-PE" sz="2000" b="0" i="0" u="none" strike="noStrike" kern="1200" cap="none" spc="0" normalizeH="0" baseline="0" noProof="0" dirty="0" smtClean="0">
                <a:ln>
                  <a:noFill/>
                </a:ln>
                <a:effectLst/>
                <a:uLnTx/>
                <a:uFillTx/>
                <a:latin typeface="+mn-lt"/>
                <a:ea typeface="+mn-ea"/>
                <a:cs typeface="+mn-cs"/>
              </a:rPr>
              <a:t>Pronósticos a corto plazo</a:t>
            </a:r>
          </a:p>
          <a:p>
            <a:pPr marL="180975" marR="0" lvl="0" indent="-180975" defTabSz="914400" rtl="0" eaLnBrk="1" fontAlgn="auto" latinLnBrk="0" hangingPunct="1">
              <a:lnSpc>
                <a:spcPct val="100000"/>
              </a:lnSpc>
              <a:spcBef>
                <a:spcPct val="0"/>
              </a:spcBef>
              <a:spcAft>
                <a:spcPts val="0"/>
              </a:spcAft>
              <a:buClrTx/>
              <a:buSzTx/>
              <a:buFont typeface="Arial" pitchFamily="34" charset="0"/>
              <a:buChar char="•"/>
              <a:tabLst/>
              <a:defRPr/>
            </a:pPr>
            <a:r>
              <a:rPr kumimoji="0" lang="es-PE" sz="2000" b="0" i="0" u="none" strike="noStrike" kern="1200" cap="none" spc="0" normalizeH="0" baseline="0" noProof="0" dirty="0" smtClean="0">
                <a:ln>
                  <a:noFill/>
                </a:ln>
                <a:effectLst/>
                <a:uLnTx/>
                <a:uFillTx/>
                <a:latin typeface="+mn-lt"/>
                <a:ea typeface="+mn-ea"/>
                <a:cs typeface="+mn-cs"/>
              </a:rPr>
              <a:t>Estudios de productos competidores</a:t>
            </a:r>
          </a:p>
          <a:p>
            <a:pPr marL="180975" marR="0" lvl="0" indent="-180975" defTabSz="914400" rtl="0" eaLnBrk="1" fontAlgn="auto" latinLnBrk="0" hangingPunct="1">
              <a:lnSpc>
                <a:spcPct val="100000"/>
              </a:lnSpc>
              <a:spcBef>
                <a:spcPct val="0"/>
              </a:spcBef>
              <a:spcAft>
                <a:spcPts val="0"/>
              </a:spcAft>
              <a:buClrTx/>
              <a:buSzTx/>
              <a:buFont typeface="Arial" pitchFamily="34" charset="0"/>
              <a:buChar char="•"/>
              <a:tabLst/>
              <a:defRPr/>
            </a:pPr>
            <a:r>
              <a:rPr kumimoji="0" lang="es-PE" sz="2000" b="0" i="0" u="none" strike="noStrike" kern="1200" cap="none" spc="0" normalizeH="0" baseline="0" noProof="0" dirty="0" smtClean="0">
                <a:ln>
                  <a:noFill/>
                </a:ln>
                <a:effectLst/>
                <a:uLnTx/>
                <a:uFillTx/>
                <a:latin typeface="+mn-lt"/>
                <a:ea typeface="+mn-ea"/>
                <a:cs typeface="+mn-cs"/>
              </a:rPr>
              <a:t>Pronóstico a largo plazo</a:t>
            </a:r>
          </a:p>
          <a:p>
            <a:pPr marL="180975" marR="0" lvl="0" indent="-180975" defTabSz="914400" rtl="0" eaLnBrk="1" fontAlgn="auto" latinLnBrk="0" hangingPunct="1">
              <a:lnSpc>
                <a:spcPct val="100000"/>
              </a:lnSpc>
              <a:spcBef>
                <a:spcPct val="0"/>
              </a:spcBef>
              <a:spcAft>
                <a:spcPts val="0"/>
              </a:spcAft>
              <a:buClrTx/>
              <a:buSzTx/>
              <a:buFont typeface="Arial" pitchFamily="34" charset="0"/>
              <a:buChar char="•"/>
              <a:tabLst/>
              <a:defRPr/>
            </a:pPr>
            <a:r>
              <a:rPr kumimoji="0" lang="es-PE" sz="2000" b="0" i="0" u="none" strike="noStrike" kern="1200" cap="none" spc="0" normalizeH="0" baseline="0" noProof="0" dirty="0" smtClean="0">
                <a:ln>
                  <a:noFill/>
                </a:ln>
                <a:effectLst/>
                <a:uLnTx/>
                <a:uFillTx/>
                <a:latin typeface="+mn-lt"/>
                <a:ea typeface="+mn-ea"/>
                <a:cs typeface="+mn-cs"/>
              </a:rPr>
              <a:t>Estudios de SIM</a:t>
            </a:r>
          </a:p>
          <a:p>
            <a:pPr marL="180975" marR="0" lvl="0" indent="-180975" defTabSz="914400" rtl="0" eaLnBrk="1" fontAlgn="auto" latinLnBrk="0" hangingPunct="1">
              <a:lnSpc>
                <a:spcPct val="100000"/>
              </a:lnSpc>
              <a:spcBef>
                <a:spcPct val="0"/>
              </a:spcBef>
              <a:spcAft>
                <a:spcPts val="0"/>
              </a:spcAft>
              <a:buClrTx/>
              <a:buSzTx/>
              <a:buFont typeface="Arial" pitchFamily="34" charset="0"/>
              <a:buChar char="•"/>
              <a:tabLst/>
              <a:defRPr/>
            </a:pPr>
            <a:r>
              <a:rPr kumimoji="0" lang="es-PE" sz="2000" b="0" i="0" u="none" strike="noStrike" kern="1200" cap="none" spc="0" normalizeH="0" baseline="0" noProof="0" dirty="0" smtClean="0">
                <a:ln>
                  <a:noFill/>
                </a:ln>
                <a:effectLst/>
                <a:uLnTx/>
                <a:uFillTx/>
                <a:latin typeface="+mn-lt"/>
                <a:ea typeface="+mn-ea"/>
                <a:cs typeface="+mn-cs"/>
              </a:rPr>
              <a:t>Pruebas de productos existentes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144000" cy="6857999"/>
          </a:xfrm>
          <a:prstGeom prst="rect">
            <a:avLst/>
          </a:prstGeom>
          <a:noFill/>
          <a:ln w="9525">
            <a:noFill/>
            <a:miter lim="800000"/>
            <a:headEnd/>
            <a:tailEnd/>
          </a:ln>
          <a:effectLst/>
        </p:spPr>
      </p:pic>
      <p:sp>
        <p:nvSpPr>
          <p:cNvPr id="3" name="2 Rectángulo"/>
          <p:cNvSpPr/>
          <p:nvPr/>
        </p:nvSpPr>
        <p:spPr>
          <a:xfrm>
            <a:off x="142844" y="2643182"/>
            <a:ext cx="1785950" cy="923330"/>
          </a:xfrm>
          <a:prstGeom prst="rect">
            <a:avLst/>
          </a:prstGeom>
        </p:spPr>
        <p:txBody>
          <a:bodyPr wrap="square">
            <a:spAutoFit/>
          </a:bodyPr>
          <a:lstStyle/>
          <a:p>
            <a:pPr lvl="0" algn="ctr">
              <a:spcBef>
                <a:spcPct val="20000"/>
              </a:spcBef>
              <a:defRPr/>
            </a:pPr>
            <a:r>
              <a:rPr lang="es-PE" b="1" dirty="0" smtClean="0">
                <a:solidFill>
                  <a:srgbClr val="FF0000"/>
                </a:solidFill>
              </a:rPr>
              <a:t>Desarrollo de la Información </a:t>
            </a:r>
            <a:r>
              <a:rPr lang="es-PE" b="1" dirty="0">
                <a:solidFill>
                  <a:srgbClr val="FF0000"/>
                </a:solidFill>
              </a:rPr>
              <a:t>de </a:t>
            </a:r>
            <a:r>
              <a:rPr lang="es-PE" b="1" dirty="0" smtClean="0">
                <a:solidFill>
                  <a:srgbClr val="FF0000"/>
                </a:solidFill>
              </a:rPr>
              <a:t>Marketing</a:t>
            </a:r>
            <a:r>
              <a:rPr lang="es-PE" dirty="0" smtClean="0">
                <a:solidFill>
                  <a:srgbClr val="FF0000"/>
                </a:solidFill>
              </a:rPr>
              <a:t> </a:t>
            </a:r>
            <a:r>
              <a:rPr lang="es-PE" b="1" dirty="0">
                <a:solidFill>
                  <a:srgbClr val="FF0000"/>
                </a:solidFill>
              </a:rPr>
              <a:t>:</a:t>
            </a:r>
            <a:r>
              <a:rPr lang="es-PE" dirty="0">
                <a:solidFill>
                  <a:srgbClr val="FF0000"/>
                </a:solidFill>
              </a:rPr>
              <a:t> </a:t>
            </a:r>
          </a:p>
        </p:txBody>
      </p:sp>
      <p:sp>
        <p:nvSpPr>
          <p:cNvPr id="6" name="Rectangle 3"/>
          <p:cNvSpPr txBox="1">
            <a:spLocks noChangeArrowheads="1"/>
          </p:cNvSpPr>
          <p:nvPr/>
        </p:nvSpPr>
        <p:spPr>
          <a:xfrm>
            <a:off x="2285984" y="642918"/>
            <a:ext cx="6500858" cy="5072062"/>
          </a:xfrm>
          <a:prstGeom prst="rect">
            <a:avLst/>
          </a:prstGeom>
        </p:spPr>
        <p:txBody>
          <a:bodyPr vert="horz" lIns="91440" tIns="45720" rIns="91440" bIns="45720" rtlCol="0">
            <a:noAutofit/>
          </a:bodyPr>
          <a:lstStyle/>
          <a:p>
            <a:pPr marL="0" marR="0" lvl="0" indent="0" algn="just" defTabSz="914400" rtl="0" eaLnBrk="1" fontAlgn="auto" latinLnBrk="0" hangingPunct="1">
              <a:lnSpc>
                <a:spcPct val="100000"/>
              </a:lnSpc>
              <a:spcBef>
                <a:spcPct val="0"/>
              </a:spcBef>
              <a:spcAft>
                <a:spcPts val="0"/>
              </a:spcAft>
              <a:buClrTx/>
              <a:buSzTx/>
              <a:buFont typeface="Arial" charset="0"/>
              <a:buNone/>
              <a:tabLst/>
              <a:defRPr/>
            </a:pPr>
            <a:r>
              <a:rPr kumimoji="0" lang="es-PE" b="0" i="0" u="none" strike="noStrike" kern="1200" cap="none" spc="0" normalizeH="0" baseline="0" noProof="0" dirty="0" smtClean="0">
                <a:ln>
                  <a:noFill/>
                </a:ln>
                <a:effectLst/>
                <a:uLnTx/>
                <a:uFillTx/>
                <a:latin typeface="+mn-lt"/>
                <a:ea typeface="+mn-ea"/>
                <a:cs typeface="+mn-cs"/>
              </a:rPr>
              <a:t> </a:t>
            </a:r>
            <a:r>
              <a:rPr kumimoji="0" lang="es-PE" b="1" i="0" u="none" strike="noStrike" kern="1200" cap="none" spc="0" normalizeH="0" baseline="0" noProof="0" dirty="0" smtClean="0">
                <a:ln>
                  <a:noFill/>
                </a:ln>
                <a:effectLst/>
                <a:uLnTx/>
                <a:uFillTx/>
                <a:latin typeface="+mn-lt"/>
                <a:ea typeface="+mn-ea"/>
                <a:cs typeface="+mn-cs"/>
              </a:rPr>
              <a:t>Alternativas de investigación</a:t>
            </a:r>
            <a:r>
              <a:rPr kumimoji="0" lang="es-PE" b="0" i="0" u="none" strike="noStrike" kern="1200" cap="none" spc="0" normalizeH="0" baseline="0" noProof="0" dirty="0" smtClean="0">
                <a:ln>
                  <a:noFill/>
                </a:ln>
                <a:effectLst/>
                <a:uLnTx/>
                <a:uFillTx/>
                <a:latin typeface="+mn-lt"/>
                <a:ea typeface="+mn-ea"/>
                <a:cs typeface="+mn-cs"/>
              </a:rPr>
              <a:t> </a:t>
            </a:r>
          </a:p>
          <a:p>
            <a:pPr marL="0" marR="0" lvl="0" indent="0" algn="just" defTabSz="914400" rtl="0" eaLnBrk="1" fontAlgn="auto" latinLnBrk="0" hangingPunct="1">
              <a:lnSpc>
                <a:spcPct val="100000"/>
              </a:lnSpc>
              <a:spcBef>
                <a:spcPct val="0"/>
              </a:spcBef>
              <a:spcAft>
                <a:spcPts val="0"/>
              </a:spcAft>
              <a:buClrTx/>
              <a:buSzTx/>
              <a:buFont typeface="Arial" charset="0"/>
              <a:buNone/>
              <a:tabLst/>
              <a:defRPr/>
            </a:pPr>
            <a:endParaRPr kumimoji="0" lang="es-PE" b="0" i="0" u="none" strike="noStrike" kern="1200" cap="none" spc="0" normalizeH="0" baseline="0" noProof="0" dirty="0" smtClean="0">
              <a:ln>
                <a:noFill/>
              </a:ln>
              <a:effectLst/>
              <a:uLnTx/>
              <a:uFillTx/>
              <a:latin typeface="+mn-lt"/>
              <a:ea typeface="+mn-ea"/>
              <a:cs typeface="+mn-cs"/>
            </a:endParaRPr>
          </a:p>
          <a:p>
            <a:pPr marL="180975" marR="0" lvl="0" indent="-180975" algn="just" defTabSz="914400" rtl="0" eaLnBrk="1" fontAlgn="auto" latinLnBrk="0" hangingPunct="1">
              <a:lnSpc>
                <a:spcPct val="100000"/>
              </a:lnSpc>
              <a:spcBef>
                <a:spcPct val="0"/>
              </a:spcBef>
              <a:spcAft>
                <a:spcPts val="0"/>
              </a:spcAft>
              <a:buClrTx/>
              <a:buSzTx/>
              <a:buFont typeface="Arial" charset="0"/>
              <a:buNone/>
              <a:tabLst/>
              <a:defRPr/>
            </a:pPr>
            <a:r>
              <a:rPr kumimoji="0" lang="es-PE" b="1" i="0" u="none" strike="noStrike" kern="1200" cap="none" spc="0" normalizeH="0" baseline="0" noProof="0" dirty="0" smtClean="0">
                <a:ln>
                  <a:noFill/>
                </a:ln>
                <a:effectLst/>
                <a:uLnTx/>
                <a:uFillTx/>
                <a:latin typeface="+mn-lt"/>
                <a:ea typeface="+mn-ea"/>
                <a:cs typeface="+mn-cs"/>
              </a:rPr>
              <a:t>1)  </a:t>
            </a:r>
            <a:r>
              <a:rPr kumimoji="0" lang="es-PE" b="0" i="0" u="none" strike="noStrike" kern="1200" cap="none" spc="0" normalizeH="0" baseline="0" noProof="0" dirty="0" smtClean="0">
                <a:ln>
                  <a:noFill/>
                </a:ln>
                <a:effectLst/>
                <a:uLnTx/>
                <a:uFillTx/>
                <a:latin typeface="+mn-lt"/>
                <a:ea typeface="+mn-ea"/>
                <a:cs typeface="+mn-cs"/>
              </a:rPr>
              <a:t>Realizar la investigación de mercados ellas mismas a través de su departamento de ventas y mercadeo.</a:t>
            </a:r>
          </a:p>
          <a:p>
            <a:pPr marL="180975" marR="0" lvl="0" indent="-180975" algn="just" defTabSz="914400" rtl="0" eaLnBrk="1" fontAlgn="auto" latinLnBrk="0" hangingPunct="1">
              <a:lnSpc>
                <a:spcPct val="100000"/>
              </a:lnSpc>
              <a:spcBef>
                <a:spcPct val="0"/>
              </a:spcBef>
              <a:spcAft>
                <a:spcPts val="0"/>
              </a:spcAft>
              <a:buClrTx/>
              <a:buSzTx/>
              <a:buFont typeface="Arial" charset="0"/>
              <a:buNone/>
              <a:tabLst/>
              <a:defRPr/>
            </a:pPr>
            <a:endParaRPr kumimoji="0" lang="es-PE" b="0" i="0" u="none" strike="noStrike" kern="1200" cap="none" spc="0" normalizeH="0" baseline="0" noProof="0" dirty="0" smtClean="0">
              <a:ln>
                <a:noFill/>
              </a:ln>
              <a:effectLst/>
              <a:uLnTx/>
              <a:uFillTx/>
              <a:latin typeface="+mn-lt"/>
              <a:ea typeface="+mn-ea"/>
              <a:cs typeface="+mn-cs"/>
            </a:endParaRPr>
          </a:p>
          <a:p>
            <a:pPr marL="180975" marR="0" lvl="0" indent="-180975" algn="just" defTabSz="914400" rtl="0" eaLnBrk="1" fontAlgn="auto" latinLnBrk="0" hangingPunct="1">
              <a:lnSpc>
                <a:spcPct val="100000"/>
              </a:lnSpc>
              <a:spcBef>
                <a:spcPct val="0"/>
              </a:spcBef>
              <a:spcAft>
                <a:spcPts val="0"/>
              </a:spcAft>
              <a:buClrTx/>
              <a:buSzTx/>
              <a:buFont typeface="Arial" charset="0"/>
              <a:buNone/>
              <a:tabLst/>
              <a:defRPr/>
            </a:pPr>
            <a:r>
              <a:rPr kumimoji="0" lang="es-PE" b="1" i="0" u="none" strike="noStrike" kern="1200" cap="none" spc="0" normalizeH="0" baseline="0" noProof="0" dirty="0" smtClean="0">
                <a:ln>
                  <a:noFill/>
                </a:ln>
                <a:effectLst/>
                <a:uLnTx/>
                <a:uFillTx/>
                <a:latin typeface="+mn-lt"/>
                <a:ea typeface="+mn-ea"/>
                <a:cs typeface="+mn-cs"/>
              </a:rPr>
              <a:t>2)   </a:t>
            </a:r>
            <a:r>
              <a:rPr kumimoji="0" lang="es-PE" b="0" i="0" u="none" strike="noStrike" kern="1200" cap="none" spc="0" normalizeH="0" baseline="0" noProof="0" dirty="0" smtClean="0">
                <a:ln>
                  <a:noFill/>
                </a:ln>
                <a:effectLst/>
                <a:uLnTx/>
                <a:uFillTx/>
                <a:latin typeface="+mn-lt"/>
                <a:ea typeface="+mn-ea"/>
                <a:cs typeface="+mn-cs"/>
              </a:rPr>
              <a:t>Pedir ayuda a una universidad.</a:t>
            </a:r>
          </a:p>
          <a:p>
            <a:pPr marL="180975" marR="0" lvl="0" indent="-180975" algn="just" defTabSz="914400" rtl="0" eaLnBrk="1" fontAlgn="auto" latinLnBrk="0" hangingPunct="1">
              <a:lnSpc>
                <a:spcPct val="100000"/>
              </a:lnSpc>
              <a:spcBef>
                <a:spcPct val="0"/>
              </a:spcBef>
              <a:spcAft>
                <a:spcPts val="0"/>
              </a:spcAft>
              <a:buClrTx/>
              <a:buSzTx/>
              <a:buFont typeface="Arial" charset="0"/>
              <a:buNone/>
              <a:tabLst/>
              <a:defRPr/>
            </a:pPr>
            <a:endParaRPr kumimoji="0" lang="es-PE" b="0" i="0" u="none" strike="noStrike" kern="1200" cap="none" spc="0" normalizeH="0" baseline="0" noProof="0" dirty="0" smtClean="0">
              <a:ln>
                <a:noFill/>
              </a:ln>
              <a:effectLst/>
              <a:uLnTx/>
              <a:uFillTx/>
              <a:latin typeface="+mn-lt"/>
              <a:ea typeface="+mn-ea"/>
              <a:cs typeface="+mn-cs"/>
            </a:endParaRPr>
          </a:p>
          <a:p>
            <a:pPr marL="180975" marR="0" lvl="0" indent="-180975" algn="just" defTabSz="914400" rtl="0" eaLnBrk="1" fontAlgn="auto" latinLnBrk="0" hangingPunct="1">
              <a:lnSpc>
                <a:spcPct val="100000"/>
              </a:lnSpc>
              <a:spcBef>
                <a:spcPct val="0"/>
              </a:spcBef>
              <a:spcAft>
                <a:spcPts val="0"/>
              </a:spcAft>
              <a:buClrTx/>
              <a:buSzTx/>
              <a:buFont typeface="Arial" charset="0"/>
              <a:buNone/>
              <a:tabLst/>
              <a:defRPr/>
            </a:pPr>
            <a:r>
              <a:rPr kumimoji="0" lang="es-PE" b="1" i="0" u="none" strike="noStrike" kern="1200" cap="none" spc="0" normalizeH="0" baseline="0" noProof="0" dirty="0" smtClean="0">
                <a:ln>
                  <a:noFill/>
                </a:ln>
                <a:effectLst/>
                <a:uLnTx/>
                <a:uFillTx/>
                <a:latin typeface="+mn-lt"/>
                <a:ea typeface="+mn-ea"/>
                <a:cs typeface="+mn-cs"/>
              </a:rPr>
              <a:t>3) </a:t>
            </a:r>
            <a:r>
              <a:rPr kumimoji="0" lang="es-PE" b="0" i="0" u="none" strike="noStrike" kern="1200" cap="none" spc="0" normalizeH="0" baseline="0" noProof="0" dirty="0" smtClean="0">
                <a:ln>
                  <a:noFill/>
                </a:ln>
                <a:effectLst/>
                <a:uLnTx/>
                <a:uFillTx/>
                <a:latin typeface="+mn-lt"/>
                <a:ea typeface="+mn-ea"/>
                <a:cs typeface="+mn-cs"/>
              </a:rPr>
              <a:t>Contratar a compañías externas para que la realice, estas firmas de investigación de mercados se dividen en tres grupos:</a:t>
            </a:r>
          </a:p>
          <a:p>
            <a:pPr marL="180975" marR="0" lvl="0" indent="-180975" algn="just" defTabSz="914400" rtl="0" eaLnBrk="1" fontAlgn="auto" latinLnBrk="0" hangingPunct="1">
              <a:lnSpc>
                <a:spcPct val="100000"/>
              </a:lnSpc>
              <a:spcBef>
                <a:spcPct val="0"/>
              </a:spcBef>
              <a:spcAft>
                <a:spcPts val="0"/>
              </a:spcAft>
              <a:buClrTx/>
              <a:buSzTx/>
              <a:buFont typeface="Arial" pitchFamily="34" charset="0"/>
              <a:buNone/>
              <a:tabLst/>
              <a:defRPr/>
            </a:pPr>
            <a:endParaRPr kumimoji="0" lang="es-PE" b="0" i="0" strike="noStrike" kern="1200" cap="none" spc="0" normalizeH="0" baseline="0" noProof="0" dirty="0" smtClean="0">
              <a:ln>
                <a:noFill/>
              </a:ln>
              <a:effectLst/>
              <a:uLnTx/>
              <a:uFillTx/>
              <a:latin typeface="+mn-lt"/>
              <a:ea typeface="+mn-ea"/>
              <a:cs typeface="+mn-cs"/>
            </a:endParaRPr>
          </a:p>
          <a:p>
            <a:pPr marL="180975" marR="0" lvl="0" indent="-180975" algn="just" defTabSz="914400" rtl="0" eaLnBrk="1" fontAlgn="auto" latinLnBrk="0" hangingPunct="1">
              <a:lnSpc>
                <a:spcPct val="100000"/>
              </a:lnSpc>
              <a:spcBef>
                <a:spcPct val="0"/>
              </a:spcBef>
              <a:spcAft>
                <a:spcPts val="0"/>
              </a:spcAft>
              <a:buClrTx/>
              <a:buSzTx/>
              <a:buFont typeface="Arial" pitchFamily="34" charset="0"/>
              <a:buNone/>
              <a:tabLst/>
              <a:defRPr/>
            </a:pPr>
            <a:r>
              <a:rPr kumimoji="0" lang="es-PE" b="0" i="0" strike="noStrike" kern="1200" cap="none" spc="0" normalizeH="0" baseline="0" noProof="0" dirty="0" smtClean="0">
                <a:ln>
                  <a:noFill/>
                </a:ln>
                <a:effectLst/>
                <a:uLnTx/>
                <a:uFillTx/>
                <a:latin typeface="+mn-lt"/>
                <a:ea typeface="+mn-ea"/>
                <a:cs typeface="+mn-cs"/>
              </a:rPr>
              <a:t>	</a:t>
            </a:r>
            <a:r>
              <a:rPr kumimoji="0" lang="es-PE" b="0" i="0" u="sng" strike="noStrike" kern="1200" cap="none" spc="0" normalizeH="0" baseline="0" noProof="0" dirty="0" smtClean="0">
                <a:ln>
                  <a:noFill/>
                </a:ln>
                <a:effectLst/>
                <a:uLnTx/>
                <a:uFillTx/>
                <a:latin typeface="+mn-lt"/>
                <a:ea typeface="+mn-ea"/>
                <a:cs typeface="+mn-cs"/>
              </a:rPr>
              <a:t>Firmas de servicios de agencia de investigación</a:t>
            </a:r>
            <a:r>
              <a:rPr kumimoji="0" lang="es-PE" b="0" i="0" u="none" strike="noStrike" kern="1200" cap="none" spc="0" normalizeH="0" baseline="0" noProof="0" dirty="0" smtClean="0">
                <a:ln>
                  <a:noFill/>
                </a:ln>
                <a:effectLst/>
                <a:uLnTx/>
                <a:uFillTx/>
                <a:latin typeface="+mn-lt"/>
                <a:ea typeface="+mn-ea"/>
                <a:cs typeface="+mn-cs"/>
              </a:rPr>
              <a:t>: recaban información periódica sobre los consumidores y sobre el mercado para venderla a las empresas u otros clientes.</a:t>
            </a:r>
          </a:p>
          <a:p>
            <a:pPr marL="180975" marR="0" lvl="0" indent="-180975" algn="just" defTabSz="914400" rtl="0" eaLnBrk="1" fontAlgn="auto" latinLnBrk="0" hangingPunct="1">
              <a:lnSpc>
                <a:spcPct val="100000"/>
              </a:lnSpc>
              <a:spcBef>
                <a:spcPct val="0"/>
              </a:spcBef>
              <a:spcAft>
                <a:spcPts val="0"/>
              </a:spcAft>
              <a:buClrTx/>
              <a:buSzTx/>
              <a:buFont typeface="Arial" pitchFamily="34" charset="0"/>
              <a:buNone/>
              <a:tabLst/>
              <a:defRPr/>
            </a:pPr>
            <a:r>
              <a:rPr kumimoji="0" lang="es-PE" b="0" i="0" strike="noStrike" kern="1200" cap="none" spc="0" normalizeH="0" baseline="0" noProof="0" dirty="0" smtClean="0">
                <a:ln>
                  <a:noFill/>
                </a:ln>
                <a:effectLst/>
                <a:uLnTx/>
                <a:uFillTx/>
                <a:latin typeface="+mn-lt"/>
                <a:ea typeface="+mn-ea"/>
                <a:cs typeface="+mn-cs"/>
              </a:rPr>
              <a:t>	</a:t>
            </a:r>
            <a:r>
              <a:rPr kumimoji="0" lang="es-PE" b="0" i="0" u="sng" strike="noStrike" kern="1200" cap="none" spc="0" normalizeH="0" baseline="0" noProof="0" dirty="0" smtClean="0">
                <a:ln>
                  <a:noFill/>
                </a:ln>
                <a:effectLst/>
                <a:uLnTx/>
                <a:uFillTx/>
                <a:latin typeface="+mn-lt"/>
                <a:ea typeface="+mn-ea"/>
                <a:cs typeface="+mn-cs"/>
              </a:rPr>
              <a:t>Firmas de investigación de mercados por pedido</a:t>
            </a:r>
            <a:r>
              <a:rPr kumimoji="0" lang="es-PE" b="0" i="0" u="none" strike="noStrike" kern="1200" cap="none" spc="0" normalizeH="0" baseline="0" noProof="0" dirty="0" smtClean="0">
                <a:ln>
                  <a:noFill/>
                </a:ln>
                <a:effectLst/>
                <a:uLnTx/>
                <a:uFillTx/>
                <a:latin typeface="+mn-lt"/>
                <a:ea typeface="+mn-ea"/>
                <a:cs typeface="+mn-cs"/>
              </a:rPr>
              <a:t>: son contratadas para ejecutar proyectos específicos, el informe es del cliente.</a:t>
            </a:r>
          </a:p>
          <a:p>
            <a:pPr marL="180975" marR="0" lvl="0" indent="-180975" algn="just" defTabSz="914400" rtl="0" eaLnBrk="1" fontAlgn="auto" latinLnBrk="0" hangingPunct="1">
              <a:lnSpc>
                <a:spcPct val="100000"/>
              </a:lnSpc>
              <a:spcBef>
                <a:spcPct val="0"/>
              </a:spcBef>
              <a:spcAft>
                <a:spcPts val="0"/>
              </a:spcAft>
              <a:buClrTx/>
              <a:buSzTx/>
              <a:buFont typeface="Arial" pitchFamily="34" charset="0"/>
              <a:buNone/>
              <a:tabLst/>
              <a:defRPr/>
            </a:pPr>
            <a:r>
              <a:rPr kumimoji="0" lang="es-PE" b="0" i="0" strike="noStrike" kern="1200" cap="none" spc="0" normalizeH="0" baseline="0" noProof="0" dirty="0" smtClean="0">
                <a:ln>
                  <a:noFill/>
                </a:ln>
                <a:effectLst/>
                <a:uLnTx/>
                <a:uFillTx/>
                <a:latin typeface="+mn-lt"/>
                <a:ea typeface="+mn-ea"/>
                <a:cs typeface="+mn-cs"/>
              </a:rPr>
              <a:t>	</a:t>
            </a:r>
            <a:r>
              <a:rPr kumimoji="0" lang="es-PE" b="0" i="0" u="sng" strike="noStrike" kern="1200" cap="none" spc="0" normalizeH="0" baseline="0" noProof="0" dirty="0" smtClean="0">
                <a:ln>
                  <a:noFill/>
                </a:ln>
                <a:effectLst/>
                <a:uLnTx/>
                <a:uFillTx/>
                <a:latin typeface="+mn-lt"/>
                <a:ea typeface="+mn-ea"/>
                <a:cs typeface="+mn-cs"/>
              </a:rPr>
              <a:t>Firmas de investigación de mercados especializadas</a:t>
            </a:r>
            <a:r>
              <a:rPr kumimoji="0" lang="es-PE" b="0" i="0" u="none" strike="noStrike" kern="1200" cap="none" spc="0" normalizeH="0" baseline="0" noProof="0" dirty="0" smtClean="0">
                <a:ln>
                  <a:noFill/>
                </a:ln>
                <a:effectLst/>
                <a:uLnTx/>
                <a:uFillTx/>
                <a:latin typeface="+mn-lt"/>
                <a:ea typeface="+mn-ea"/>
                <a:cs typeface="+mn-cs"/>
              </a:rPr>
              <a:t>: proporcionan un servicio especializado a otras firmas de investigación o a los departamentos de marketing de las empresas.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2"/>
          <a:srcRect/>
          <a:stretch>
            <a:fillRect/>
          </a:stretch>
        </p:blipFill>
        <p:spPr bwMode="auto">
          <a:xfrm>
            <a:off x="0" y="0"/>
            <a:ext cx="9144000" cy="6857999"/>
          </a:xfrm>
          <a:prstGeom prst="rect">
            <a:avLst/>
          </a:prstGeom>
          <a:noFill/>
          <a:ln w="9525">
            <a:noFill/>
            <a:miter lim="800000"/>
            <a:headEnd/>
            <a:tailEnd/>
          </a:ln>
          <a:effectLst/>
        </p:spPr>
      </p:pic>
      <p:sp>
        <p:nvSpPr>
          <p:cNvPr id="3" name="Rectangle 2"/>
          <p:cNvSpPr>
            <a:spLocks noChangeArrowheads="1"/>
          </p:cNvSpPr>
          <p:nvPr/>
        </p:nvSpPr>
        <p:spPr bwMode="auto">
          <a:xfrm>
            <a:off x="2743165" y="1990736"/>
            <a:ext cx="4195808" cy="3009900"/>
          </a:xfrm>
          <a:prstGeom prst="rect">
            <a:avLst/>
          </a:prstGeom>
          <a:solidFill>
            <a:schemeClr val="accent1"/>
          </a:solidFill>
          <a:ln w="12700" cap="sq">
            <a:solidFill>
              <a:schemeClr val="tx1"/>
            </a:solidFill>
            <a:miter lim="800000"/>
            <a:headEnd type="none" w="sm" len="sm"/>
            <a:tailEnd type="none" w="sm" len="sm"/>
          </a:ln>
          <a:effectLst/>
        </p:spPr>
        <p:txBody>
          <a:bodyPr wrap="none" anchor="ctr"/>
          <a:lstStyle/>
          <a:p>
            <a:pPr algn="ctr">
              <a:defRPr/>
            </a:pPr>
            <a:endParaRPr lang="es-PE" sz="1200" dirty="0">
              <a:latin typeface="+mn-lt"/>
              <a:cs typeface="+mn-cs"/>
            </a:endParaRPr>
          </a:p>
        </p:txBody>
      </p:sp>
      <p:sp>
        <p:nvSpPr>
          <p:cNvPr id="4" name="Rectangle 3"/>
          <p:cNvSpPr txBox="1">
            <a:spLocks noChangeArrowheads="1"/>
          </p:cNvSpPr>
          <p:nvPr/>
        </p:nvSpPr>
        <p:spPr>
          <a:xfrm>
            <a:off x="642910" y="214290"/>
            <a:ext cx="8229600" cy="11398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2800" b="1" i="0" u="none" strike="noStrike" kern="1200" cap="none" spc="0" normalizeH="0" baseline="0" noProof="0" dirty="0" smtClean="0">
                <a:ln>
                  <a:noFill/>
                </a:ln>
                <a:solidFill>
                  <a:srgbClr val="FF0000"/>
                </a:solidFill>
                <a:effectLst/>
                <a:uLnTx/>
                <a:uFillTx/>
                <a:latin typeface="+mn-lt"/>
                <a:ea typeface="+mj-ea"/>
                <a:cs typeface="+mj-cs"/>
              </a:rPr>
              <a:t>El Sistema de Información de Marketing</a:t>
            </a:r>
            <a:endParaRPr kumimoji="0" lang="es-ES_tradnl" sz="2800" b="1" i="0" u="none" strike="noStrike" kern="1200" cap="none" spc="0" normalizeH="0" baseline="0" noProof="0" dirty="0">
              <a:ln>
                <a:noFill/>
              </a:ln>
              <a:solidFill>
                <a:srgbClr val="FF0000"/>
              </a:solidFill>
              <a:effectLst/>
              <a:uLnTx/>
              <a:uFillTx/>
              <a:latin typeface="+mn-lt"/>
              <a:ea typeface="+mj-ea"/>
              <a:cs typeface="+mj-cs"/>
            </a:endParaRPr>
          </a:p>
        </p:txBody>
      </p:sp>
      <p:sp>
        <p:nvSpPr>
          <p:cNvPr id="5" name="Text Box 4"/>
          <p:cNvSpPr txBox="1">
            <a:spLocks noChangeArrowheads="1"/>
          </p:cNvSpPr>
          <p:nvPr/>
        </p:nvSpPr>
        <p:spPr bwMode="auto">
          <a:xfrm>
            <a:off x="2971765" y="2600336"/>
            <a:ext cx="1524000" cy="523875"/>
          </a:xfrm>
          <a:prstGeom prst="rect">
            <a:avLst/>
          </a:prstGeom>
          <a:noFill/>
          <a:ln w="12700" cap="sq">
            <a:solidFill>
              <a:srgbClr val="00FFCC"/>
            </a:solidFill>
            <a:miter lim="800000"/>
            <a:headEnd type="none" w="sm" len="sm"/>
            <a:tailEnd type="none" w="sm" len="sm"/>
          </a:ln>
          <a:effectLst/>
        </p:spPr>
        <p:txBody>
          <a:bodyPr>
            <a:spAutoFit/>
          </a:bodyPr>
          <a:lstStyle/>
          <a:p>
            <a:pPr algn="ctr" eaLnBrk="0" hangingPunct="0">
              <a:spcBef>
                <a:spcPct val="50000"/>
              </a:spcBef>
              <a:defRPr/>
            </a:pPr>
            <a:r>
              <a:rPr lang="es-ES_tradnl" sz="1400" b="1" dirty="0" err="1">
                <a:latin typeface="+mn-lt"/>
                <a:cs typeface="+mn-cs"/>
              </a:rPr>
              <a:t>Sist</a:t>
            </a:r>
            <a:r>
              <a:rPr lang="es-ES_tradnl" sz="1400" b="1" dirty="0">
                <a:latin typeface="+mn-lt"/>
                <a:cs typeface="+mn-cs"/>
              </a:rPr>
              <a:t>. Datos Internos</a:t>
            </a:r>
            <a:endParaRPr lang="es-ES_tradnl" sz="1600" dirty="0">
              <a:latin typeface="+mn-lt"/>
              <a:cs typeface="+mn-cs"/>
            </a:endParaRPr>
          </a:p>
        </p:txBody>
      </p:sp>
      <p:sp>
        <p:nvSpPr>
          <p:cNvPr id="6" name="Text Box 5"/>
          <p:cNvSpPr txBox="1">
            <a:spLocks noChangeArrowheads="1"/>
          </p:cNvSpPr>
          <p:nvPr/>
        </p:nvSpPr>
        <p:spPr bwMode="auto">
          <a:xfrm>
            <a:off x="5181565" y="2600336"/>
            <a:ext cx="1524000" cy="523875"/>
          </a:xfrm>
          <a:prstGeom prst="rect">
            <a:avLst/>
          </a:prstGeom>
          <a:noFill/>
          <a:ln w="12700" cap="sq">
            <a:solidFill>
              <a:srgbClr val="00FFCC"/>
            </a:solidFill>
            <a:miter lim="800000"/>
            <a:headEnd type="none" w="sm" len="sm"/>
            <a:tailEnd type="none" w="sm" len="sm"/>
          </a:ln>
          <a:effectLst/>
        </p:spPr>
        <p:txBody>
          <a:bodyPr>
            <a:spAutoFit/>
          </a:bodyPr>
          <a:lstStyle/>
          <a:p>
            <a:pPr algn="ctr" eaLnBrk="0" hangingPunct="0">
              <a:spcBef>
                <a:spcPct val="50000"/>
              </a:spcBef>
              <a:defRPr/>
            </a:pPr>
            <a:r>
              <a:rPr lang="es-ES_tradnl" sz="1400" b="1" dirty="0">
                <a:latin typeface="+mn-lt"/>
                <a:cs typeface="+mn-cs"/>
              </a:rPr>
              <a:t>Sistema Inteligencia </a:t>
            </a:r>
            <a:endParaRPr lang="es-ES_tradnl" sz="1600" dirty="0">
              <a:latin typeface="+mn-lt"/>
              <a:cs typeface="+mn-cs"/>
            </a:endParaRPr>
          </a:p>
        </p:txBody>
      </p:sp>
      <p:sp>
        <p:nvSpPr>
          <p:cNvPr id="7" name="Text Box 6"/>
          <p:cNvSpPr txBox="1">
            <a:spLocks noChangeArrowheads="1"/>
          </p:cNvSpPr>
          <p:nvPr/>
        </p:nvSpPr>
        <p:spPr bwMode="auto">
          <a:xfrm>
            <a:off x="2971765" y="3895736"/>
            <a:ext cx="1524000" cy="307975"/>
          </a:xfrm>
          <a:prstGeom prst="rect">
            <a:avLst/>
          </a:prstGeom>
          <a:noFill/>
          <a:ln w="12700" cap="sq">
            <a:solidFill>
              <a:srgbClr val="00FFCC"/>
            </a:solidFill>
            <a:miter lim="800000"/>
            <a:headEnd type="none" w="sm" len="sm"/>
            <a:tailEnd type="none" w="sm" len="sm"/>
          </a:ln>
          <a:effectLst/>
        </p:spPr>
        <p:txBody>
          <a:bodyPr>
            <a:spAutoFit/>
          </a:bodyPr>
          <a:lstStyle/>
          <a:p>
            <a:pPr algn="ctr" eaLnBrk="0" hangingPunct="0">
              <a:spcBef>
                <a:spcPct val="50000"/>
              </a:spcBef>
              <a:defRPr/>
            </a:pPr>
            <a:r>
              <a:rPr lang="es-ES_tradnl" sz="1400" b="1" dirty="0">
                <a:latin typeface="+mn-lt"/>
                <a:cs typeface="+mn-cs"/>
              </a:rPr>
              <a:t>Sistema Apoyo</a:t>
            </a:r>
            <a:endParaRPr lang="es-ES_tradnl" sz="1600" dirty="0">
              <a:latin typeface="+mn-lt"/>
              <a:cs typeface="+mn-cs"/>
            </a:endParaRPr>
          </a:p>
        </p:txBody>
      </p:sp>
      <p:sp>
        <p:nvSpPr>
          <p:cNvPr id="8" name="Text Box 7"/>
          <p:cNvSpPr txBox="1">
            <a:spLocks noChangeArrowheads="1"/>
          </p:cNvSpPr>
          <p:nvPr/>
        </p:nvSpPr>
        <p:spPr bwMode="auto">
          <a:xfrm>
            <a:off x="5181565" y="3895736"/>
            <a:ext cx="1676400" cy="523875"/>
          </a:xfrm>
          <a:prstGeom prst="rect">
            <a:avLst/>
          </a:prstGeom>
          <a:noFill/>
          <a:ln w="12700" cap="sq">
            <a:solidFill>
              <a:srgbClr val="00FFCC"/>
            </a:solidFill>
            <a:miter lim="800000"/>
            <a:headEnd type="none" w="sm" len="sm"/>
            <a:tailEnd type="none" w="sm" len="sm"/>
          </a:ln>
          <a:effectLst/>
        </p:spPr>
        <p:txBody>
          <a:bodyPr>
            <a:spAutoFit/>
          </a:bodyPr>
          <a:lstStyle/>
          <a:p>
            <a:pPr algn="ctr" eaLnBrk="0" hangingPunct="0">
              <a:spcBef>
                <a:spcPct val="50000"/>
              </a:spcBef>
              <a:defRPr/>
            </a:pPr>
            <a:r>
              <a:rPr lang="es-ES_tradnl" sz="1400" b="1" dirty="0">
                <a:latin typeface="+mn-lt"/>
                <a:cs typeface="+mn-cs"/>
              </a:rPr>
              <a:t>Investigación Mercado</a:t>
            </a:r>
            <a:endParaRPr lang="es-ES_tradnl" sz="1600" dirty="0">
              <a:latin typeface="+mn-lt"/>
              <a:cs typeface="+mn-cs"/>
            </a:endParaRPr>
          </a:p>
        </p:txBody>
      </p:sp>
      <p:sp>
        <p:nvSpPr>
          <p:cNvPr id="9" name="Text Box 8"/>
          <p:cNvSpPr txBox="1">
            <a:spLocks noChangeArrowheads="1"/>
          </p:cNvSpPr>
          <p:nvPr/>
        </p:nvSpPr>
        <p:spPr bwMode="auto">
          <a:xfrm>
            <a:off x="1457290" y="2600336"/>
            <a:ext cx="1123950" cy="1108075"/>
          </a:xfrm>
          <a:prstGeom prst="rect">
            <a:avLst/>
          </a:prstGeom>
          <a:noFill/>
          <a:ln w="12700" cap="sq">
            <a:noFill/>
            <a:miter lim="800000"/>
            <a:headEnd type="none" w="sm" len="sm"/>
            <a:tailEnd type="none" w="sm" len="sm"/>
          </a:ln>
          <a:effectLst/>
        </p:spPr>
        <p:txBody>
          <a:bodyPr>
            <a:spAutoFit/>
          </a:bodyPr>
          <a:lstStyle/>
          <a:p>
            <a:pPr eaLnBrk="0" hangingPunct="0">
              <a:spcBef>
                <a:spcPct val="50000"/>
              </a:spcBef>
              <a:defRPr/>
            </a:pPr>
            <a:r>
              <a:rPr lang="es-ES_tradnl" sz="1400" b="1" dirty="0">
                <a:latin typeface="+mn-lt"/>
                <a:cs typeface="+mn-cs"/>
              </a:rPr>
              <a:t>Valorar necesidades información</a:t>
            </a:r>
          </a:p>
          <a:p>
            <a:pPr eaLnBrk="0" hangingPunct="0">
              <a:spcBef>
                <a:spcPct val="50000"/>
              </a:spcBef>
              <a:defRPr/>
            </a:pPr>
            <a:endParaRPr lang="es-ES_tradnl" sz="1600" dirty="0">
              <a:latin typeface="+mn-lt"/>
              <a:cs typeface="+mn-cs"/>
            </a:endParaRPr>
          </a:p>
        </p:txBody>
      </p:sp>
      <p:sp>
        <p:nvSpPr>
          <p:cNvPr id="10" name="Text Box 9"/>
          <p:cNvSpPr txBox="1">
            <a:spLocks noChangeArrowheads="1"/>
          </p:cNvSpPr>
          <p:nvPr/>
        </p:nvSpPr>
        <p:spPr bwMode="auto">
          <a:xfrm>
            <a:off x="1438240" y="3819536"/>
            <a:ext cx="1119187" cy="523875"/>
          </a:xfrm>
          <a:prstGeom prst="rect">
            <a:avLst/>
          </a:prstGeom>
          <a:noFill/>
          <a:ln w="12700" cap="sq">
            <a:noFill/>
            <a:miter lim="800000"/>
            <a:headEnd type="none" w="sm" len="sm"/>
            <a:tailEnd type="none" w="sm" len="sm"/>
          </a:ln>
          <a:effectLst/>
        </p:spPr>
        <p:txBody>
          <a:bodyPr>
            <a:spAutoFit/>
          </a:bodyPr>
          <a:lstStyle/>
          <a:p>
            <a:pPr eaLnBrk="0" hangingPunct="0">
              <a:spcBef>
                <a:spcPct val="50000"/>
              </a:spcBef>
              <a:defRPr/>
            </a:pPr>
            <a:r>
              <a:rPr lang="es-ES_tradnl" sz="1400" b="1" dirty="0">
                <a:latin typeface="+mn-lt"/>
                <a:cs typeface="+mn-cs"/>
              </a:rPr>
              <a:t>Distribuir información</a:t>
            </a:r>
            <a:endParaRPr lang="es-ES_tradnl" sz="1600" dirty="0">
              <a:latin typeface="+mn-lt"/>
              <a:cs typeface="+mn-cs"/>
            </a:endParaRPr>
          </a:p>
        </p:txBody>
      </p:sp>
      <p:sp>
        <p:nvSpPr>
          <p:cNvPr id="11" name="Text Box 10"/>
          <p:cNvSpPr txBox="1">
            <a:spLocks noChangeArrowheads="1"/>
          </p:cNvSpPr>
          <p:nvPr/>
        </p:nvSpPr>
        <p:spPr bwMode="auto">
          <a:xfrm>
            <a:off x="7415235" y="2922626"/>
            <a:ext cx="1238250" cy="1292225"/>
          </a:xfrm>
          <a:prstGeom prst="rect">
            <a:avLst/>
          </a:prstGeom>
          <a:noFill/>
          <a:ln w="12700" cap="sq">
            <a:solidFill>
              <a:schemeClr val="accent1"/>
            </a:solidFill>
            <a:miter lim="800000"/>
            <a:headEnd type="none" w="sm" len="sm"/>
            <a:tailEnd type="none" w="sm" len="sm"/>
          </a:ln>
          <a:effectLst/>
        </p:spPr>
        <p:txBody>
          <a:bodyPr>
            <a:spAutoFit/>
          </a:bodyPr>
          <a:lstStyle/>
          <a:p>
            <a:pPr eaLnBrk="0" hangingPunct="0">
              <a:spcBef>
                <a:spcPct val="50000"/>
              </a:spcBef>
              <a:defRPr/>
            </a:pPr>
            <a:r>
              <a:rPr lang="es-ES_tradnl" sz="1200" b="1" dirty="0">
                <a:latin typeface="+mn-lt"/>
                <a:cs typeface="+mn-cs"/>
              </a:rPr>
              <a:t>Público objetivo</a:t>
            </a:r>
          </a:p>
          <a:p>
            <a:pPr eaLnBrk="0" hangingPunct="0">
              <a:spcBef>
                <a:spcPct val="50000"/>
              </a:spcBef>
              <a:defRPr/>
            </a:pPr>
            <a:r>
              <a:rPr lang="es-ES_tradnl" sz="1200" b="1" dirty="0">
                <a:latin typeface="+mn-lt"/>
                <a:cs typeface="+mn-cs"/>
              </a:rPr>
              <a:t>Canales</a:t>
            </a:r>
          </a:p>
          <a:p>
            <a:pPr eaLnBrk="0" hangingPunct="0">
              <a:spcBef>
                <a:spcPct val="50000"/>
              </a:spcBef>
              <a:defRPr/>
            </a:pPr>
            <a:r>
              <a:rPr lang="es-ES_tradnl" sz="1200" b="1" dirty="0">
                <a:latin typeface="+mn-lt"/>
                <a:cs typeface="+mn-cs"/>
              </a:rPr>
              <a:t>Competencia</a:t>
            </a:r>
          </a:p>
          <a:p>
            <a:pPr eaLnBrk="0" hangingPunct="0">
              <a:spcBef>
                <a:spcPct val="50000"/>
              </a:spcBef>
              <a:defRPr/>
            </a:pPr>
            <a:r>
              <a:rPr lang="es-ES_tradnl" sz="1200" b="1" dirty="0">
                <a:latin typeface="+mn-lt"/>
                <a:cs typeface="+mn-cs"/>
              </a:rPr>
              <a:t>Factores Económicos</a:t>
            </a:r>
          </a:p>
        </p:txBody>
      </p:sp>
      <p:sp>
        <p:nvSpPr>
          <p:cNvPr id="12" name="Text Box 11"/>
          <p:cNvSpPr txBox="1">
            <a:spLocks noChangeArrowheads="1"/>
          </p:cNvSpPr>
          <p:nvPr/>
        </p:nvSpPr>
        <p:spPr bwMode="auto">
          <a:xfrm>
            <a:off x="285720" y="2857511"/>
            <a:ext cx="938213" cy="1292225"/>
          </a:xfrm>
          <a:prstGeom prst="rect">
            <a:avLst/>
          </a:prstGeom>
          <a:noFill/>
          <a:ln w="12700" cap="sq">
            <a:solidFill>
              <a:schemeClr val="accent1"/>
            </a:solidFill>
            <a:miter lim="800000"/>
            <a:headEnd type="none" w="sm" len="sm"/>
            <a:tailEnd type="none" w="sm" len="sm"/>
          </a:ln>
          <a:effectLst/>
        </p:spPr>
        <p:txBody>
          <a:bodyPr>
            <a:spAutoFit/>
          </a:bodyPr>
          <a:lstStyle/>
          <a:p>
            <a:pPr eaLnBrk="0" hangingPunct="0">
              <a:spcBef>
                <a:spcPct val="50000"/>
              </a:spcBef>
              <a:defRPr/>
            </a:pPr>
            <a:r>
              <a:rPr lang="es-ES_tradnl" sz="1200" b="1">
                <a:latin typeface="+mn-lt"/>
                <a:cs typeface="+mn-cs"/>
              </a:rPr>
              <a:t>Dirección Marketing</a:t>
            </a:r>
          </a:p>
          <a:p>
            <a:pPr eaLnBrk="0" hangingPunct="0">
              <a:spcBef>
                <a:spcPct val="50000"/>
              </a:spcBef>
              <a:defRPr/>
            </a:pPr>
            <a:r>
              <a:rPr lang="es-ES_tradnl" sz="1200" b="1">
                <a:latin typeface="+mn-lt"/>
                <a:cs typeface="+mn-cs"/>
              </a:rPr>
              <a:t>Análisis</a:t>
            </a:r>
          </a:p>
          <a:p>
            <a:pPr eaLnBrk="0" hangingPunct="0">
              <a:spcBef>
                <a:spcPct val="50000"/>
              </a:spcBef>
              <a:defRPr/>
            </a:pPr>
            <a:r>
              <a:rPr lang="es-ES_tradnl" sz="1200" b="1">
                <a:latin typeface="+mn-lt"/>
                <a:cs typeface="+mn-cs"/>
              </a:rPr>
              <a:t>Planificac.</a:t>
            </a:r>
          </a:p>
          <a:p>
            <a:pPr eaLnBrk="0" hangingPunct="0">
              <a:spcBef>
                <a:spcPct val="50000"/>
              </a:spcBef>
              <a:defRPr/>
            </a:pPr>
            <a:r>
              <a:rPr lang="es-ES_tradnl" sz="1200" b="1">
                <a:latin typeface="+mn-lt"/>
                <a:cs typeface="+mn-cs"/>
              </a:rPr>
              <a:t>Control</a:t>
            </a:r>
            <a:endParaRPr lang="es-ES_tradnl" sz="1600">
              <a:latin typeface="+mn-lt"/>
              <a:cs typeface="+mn-cs"/>
            </a:endParaRPr>
          </a:p>
        </p:txBody>
      </p:sp>
      <p:sp>
        <p:nvSpPr>
          <p:cNvPr id="13" name="Text Box 12"/>
          <p:cNvSpPr txBox="1">
            <a:spLocks noChangeArrowheads="1"/>
          </p:cNvSpPr>
          <p:nvPr/>
        </p:nvSpPr>
        <p:spPr bwMode="auto">
          <a:xfrm>
            <a:off x="4295767" y="1643083"/>
            <a:ext cx="1600200" cy="276225"/>
          </a:xfrm>
          <a:prstGeom prst="rect">
            <a:avLst/>
          </a:prstGeom>
          <a:noFill/>
          <a:ln w="12700" cap="sq">
            <a:noFill/>
            <a:miter lim="800000"/>
            <a:headEnd type="none" w="sm" len="sm"/>
            <a:tailEnd type="none" w="sm" len="sm"/>
          </a:ln>
          <a:effectLst/>
        </p:spPr>
        <p:txBody>
          <a:bodyPr>
            <a:spAutoFit/>
          </a:bodyPr>
          <a:lstStyle/>
          <a:p>
            <a:pPr eaLnBrk="0" hangingPunct="0">
              <a:spcBef>
                <a:spcPct val="50000"/>
              </a:spcBef>
              <a:defRPr/>
            </a:pPr>
            <a:r>
              <a:rPr lang="es-ES_tradnl" sz="1200" b="1" dirty="0">
                <a:latin typeface="+mn-lt"/>
                <a:cs typeface="+mn-cs"/>
              </a:rPr>
              <a:t>ENTORNO</a:t>
            </a:r>
          </a:p>
        </p:txBody>
      </p:sp>
      <p:sp>
        <p:nvSpPr>
          <p:cNvPr id="14" name="Line 13"/>
          <p:cNvSpPr>
            <a:spLocks noChangeShapeType="1"/>
          </p:cNvSpPr>
          <p:nvPr/>
        </p:nvSpPr>
        <p:spPr bwMode="auto">
          <a:xfrm>
            <a:off x="1281077" y="2905136"/>
            <a:ext cx="228600" cy="0"/>
          </a:xfrm>
          <a:prstGeom prst="line">
            <a:avLst/>
          </a:prstGeom>
          <a:noFill/>
          <a:ln w="12700" cap="sq">
            <a:solidFill>
              <a:schemeClr val="tx1"/>
            </a:solidFill>
            <a:round/>
            <a:headEnd type="triangle" w="med" len="med"/>
            <a:tailEnd type="triangle" w="med" len="med"/>
          </a:ln>
          <a:effectLst/>
        </p:spPr>
        <p:txBody>
          <a:bodyPr wrap="none" anchor="ctr"/>
          <a:lstStyle/>
          <a:p>
            <a:pPr>
              <a:defRPr/>
            </a:pPr>
            <a:endParaRPr lang="es-PE" sz="1200">
              <a:latin typeface="+mn-lt"/>
              <a:cs typeface="+mn-cs"/>
            </a:endParaRPr>
          </a:p>
        </p:txBody>
      </p:sp>
      <p:sp>
        <p:nvSpPr>
          <p:cNvPr id="15" name="Line 14"/>
          <p:cNvSpPr>
            <a:spLocks noChangeShapeType="1"/>
          </p:cNvSpPr>
          <p:nvPr/>
        </p:nvSpPr>
        <p:spPr bwMode="auto">
          <a:xfrm>
            <a:off x="1281077" y="4124336"/>
            <a:ext cx="228600" cy="0"/>
          </a:xfrm>
          <a:prstGeom prst="line">
            <a:avLst/>
          </a:prstGeom>
          <a:noFill/>
          <a:ln w="12700" cap="sq">
            <a:solidFill>
              <a:schemeClr val="tx1"/>
            </a:solidFill>
            <a:round/>
            <a:headEnd type="triangle" w="med" len="med"/>
            <a:tailEnd type="triangle" w="med" len="med"/>
          </a:ln>
          <a:effectLst/>
        </p:spPr>
        <p:txBody>
          <a:bodyPr wrap="none" anchor="ctr"/>
          <a:lstStyle/>
          <a:p>
            <a:pPr>
              <a:defRPr/>
            </a:pPr>
            <a:endParaRPr lang="es-PE" sz="1200">
              <a:latin typeface="+mn-lt"/>
              <a:cs typeface="+mn-cs"/>
            </a:endParaRPr>
          </a:p>
        </p:txBody>
      </p:sp>
      <p:sp>
        <p:nvSpPr>
          <p:cNvPr id="16" name="Line 15"/>
          <p:cNvSpPr>
            <a:spLocks noChangeShapeType="1"/>
          </p:cNvSpPr>
          <p:nvPr/>
        </p:nvSpPr>
        <p:spPr bwMode="auto">
          <a:xfrm>
            <a:off x="2438365" y="2905136"/>
            <a:ext cx="533400" cy="0"/>
          </a:xfrm>
          <a:prstGeom prst="line">
            <a:avLst/>
          </a:prstGeom>
          <a:noFill/>
          <a:ln w="31750" cap="sq">
            <a:solidFill>
              <a:schemeClr val="tx1"/>
            </a:solidFill>
            <a:round/>
            <a:headEnd type="triangle" w="med" len="med"/>
            <a:tailEnd type="triangle" w="med" len="med"/>
          </a:ln>
          <a:effectLst/>
        </p:spPr>
        <p:txBody>
          <a:bodyPr wrap="none" anchor="ctr"/>
          <a:lstStyle/>
          <a:p>
            <a:pPr>
              <a:defRPr/>
            </a:pPr>
            <a:endParaRPr lang="es-PE" sz="1200">
              <a:latin typeface="+mn-lt"/>
              <a:cs typeface="+mn-cs"/>
            </a:endParaRPr>
          </a:p>
        </p:txBody>
      </p:sp>
      <p:sp>
        <p:nvSpPr>
          <p:cNvPr id="17" name="Line 17"/>
          <p:cNvSpPr>
            <a:spLocks noChangeShapeType="1"/>
          </p:cNvSpPr>
          <p:nvPr/>
        </p:nvSpPr>
        <p:spPr bwMode="auto">
          <a:xfrm>
            <a:off x="4495765" y="2905136"/>
            <a:ext cx="685800" cy="0"/>
          </a:xfrm>
          <a:prstGeom prst="line">
            <a:avLst/>
          </a:prstGeom>
          <a:noFill/>
          <a:ln w="31750" cap="sq">
            <a:solidFill>
              <a:schemeClr val="tx1"/>
            </a:solidFill>
            <a:round/>
            <a:headEnd type="triangle" w="med" len="med"/>
            <a:tailEnd type="triangle" w="med" len="med"/>
          </a:ln>
          <a:effectLst/>
        </p:spPr>
        <p:txBody>
          <a:bodyPr wrap="none" anchor="ctr"/>
          <a:lstStyle/>
          <a:p>
            <a:pPr>
              <a:defRPr/>
            </a:pPr>
            <a:endParaRPr lang="es-PE" sz="1200">
              <a:latin typeface="+mn-lt"/>
              <a:cs typeface="+mn-cs"/>
            </a:endParaRPr>
          </a:p>
        </p:txBody>
      </p:sp>
      <p:sp>
        <p:nvSpPr>
          <p:cNvPr id="18" name="Line 18"/>
          <p:cNvSpPr>
            <a:spLocks noChangeShapeType="1"/>
          </p:cNvSpPr>
          <p:nvPr/>
        </p:nvSpPr>
        <p:spPr bwMode="auto">
          <a:xfrm>
            <a:off x="3657565" y="3286136"/>
            <a:ext cx="0" cy="609600"/>
          </a:xfrm>
          <a:prstGeom prst="line">
            <a:avLst/>
          </a:prstGeom>
          <a:noFill/>
          <a:ln w="31750" cap="sq">
            <a:solidFill>
              <a:schemeClr val="tx1"/>
            </a:solidFill>
            <a:round/>
            <a:headEnd type="triangle" w="med" len="med"/>
            <a:tailEnd type="triangle" w="med" len="med"/>
          </a:ln>
          <a:effectLst/>
        </p:spPr>
        <p:txBody>
          <a:bodyPr wrap="none" anchor="ctr"/>
          <a:lstStyle/>
          <a:p>
            <a:pPr>
              <a:defRPr/>
            </a:pPr>
            <a:endParaRPr lang="es-PE" sz="1200">
              <a:latin typeface="+mn-lt"/>
              <a:cs typeface="+mn-cs"/>
            </a:endParaRPr>
          </a:p>
        </p:txBody>
      </p:sp>
      <p:sp>
        <p:nvSpPr>
          <p:cNvPr id="19" name="Line 19"/>
          <p:cNvSpPr>
            <a:spLocks noChangeShapeType="1"/>
          </p:cNvSpPr>
          <p:nvPr/>
        </p:nvSpPr>
        <p:spPr bwMode="auto">
          <a:xfrm>
            <a:off x="4495765" y="4200536"/>
            <a:ext cx="685800" cy="0"/>
          </a:xfrm>
          <a:prstGeom prst="line">
            <a:avLst/>
          </a:prstGeom>
          <a:noFill/>
          <a:ln w="31750" cap="sq">
            <a:solidFill>
              <a:schemeClr val="tx1"/>
            </a:solidFill>
            <a:round/>
            <a:headEnd type="triangle" w="med" len="med"/>
            <a:tailEnd type="triangle" w="med" len="med"/>
          </a:ln>
          <a:effectLst/>
        </p:spPr>
        <p:txBody>
          <a:bodyPr wrap="none" anchor="ctr"/>
          <a:lstStyle/>
          <a:p>
            <a:pPr>
              <a:defRPr/>
            </a:pPr>
            <a:endParaRPr lang="es-PE" sz="1200">
              <a:latin typeface="+mn-lt"/>
              <a:cs typeface="+mn-cs"/>
            </a:endParaRPr>
          </a:p>
        </p:txBody>
      </p:sp>
      <p:sp>
        <p:nvSpPr>
          <p:cNvPr id="20" name="Line 20"/>
          <p:cNvSpPr>
            <a:spLocks noChangeShapeType="1"/>
          </p:cNvSpPr>
          <p:nvPr/>
        </p:nvSpPr>
        <p:spPr bwMode="auto">
          <a:xfrm>
            <a:off x="5867365" y="3438536"/>
            <a:ext cx="0" cy="457200"/>
          </a:xfrm>
          <a:prstGeom prst="line">
            <a:avLst/>
          </a:prstGeom>
          <a:noFill/>
          <a:ln w="31750" cap="sq">
            <a:solidFill>
              <a:schemeClr val="tx1"/>
            </a:solidFill>
            <a:round/>
            <a:headEnd type="triangle" w="med" len="med"/>
            <a:tailEnd type="triangle" w="med" len="med"/>
          </a:ln>
          <a:effectLst/>
        </p:spPr>
        <p:txBody>
          <a:bodyPr wrap="none" anchor="ctr"/>
          <a:lstStyle/>
          <a:p>
            <a:pPr>
              <a:defRPr/>
            </a:pPr>
            <a:endParaRPr lang="es-PE" sz="1200">
              <a:latin typeface="+mn-lt"/>
              <a:cs typeface="+mn-cs"/>
            </a:endParaRPr>
          </a:p>
        </p:txBody>
      </p:sp>
      <p:sp>
        <p:nvSpPr>
          <p:cNvPr id="21" name="Line 22"/>
          <p:cNvSpPr>
            <a:spLocks noChangeShapeType="1"/>
          </p:cNvSpPr>
          <p:nvPr/>
        </p:nvSpPr>
        <p:spPr bwMode="auto">
          <a:xfrm>
            <a:off x="6938973" y="4200536"/>
            <a:ext cx="457200" cy="0"/>
          </a:xfrm>
          <a:prstGeom prst="line">
            <a:avLst/>
          </a:prstGeom>
          <a:noFill/>
          <a:ln w="31750" cap="sq">
            <a:solidFill>
              <a:schemeClr val="tx1"/>
            </a:solidFill>
            <a:round/>
            <a:headEnd type="triangle" w="med" len="med"/>
            <a:tailEnd type="triangle" w="med" len="med"/>
          </a:ln>
          <a:effectLst/>
        </p:spPr>
        <p:txBody>
          <a:bodyPr wrap="none" anchor="ctr"/>
          <a:lstStyle/>
          <a:p>
            <a:pPr>
              <a:defRPr/>
            </a:pPr>
            <a:endParaRPr lang="es-PE" sz="1200">
              <a:latin typeface="+mn-lt"/>
              <a:cs typeface="+mn-cs"/>
            </a:endParaRPr>
          </a:p>
        </p:txBody>
      </p:sp>
      <p:sp>
        <p:nvSpPr>
          <p:cNvPr id="22" name="Line 23"/>
          <p:cNvSpPr>
            <a:spLocks noChangeShapeType="1"/>
          </p:cNvSpPr>
          <p:nvPr/>
        </p:nvSpPr>
        <p:spPr bwMode="auto">
          <a:xfrm>
            <a:off x="4038565" y="3362336"/>
            <a:ext cx="1371600" cy="533400"/>
          </a:xfrm>
          <a:prstGeom prst="line">
            <a:avLst/>
          </a:prstGeom>
          <a:noFill/>
          <a:ln w="31750" cap="sq">
            <a:solidFill>
              <a:schemeClr val="tx1"/>
            </a:solidFill>
            <a:round/>
            <a:headEnd type="triangle" w="med" len="med"/>
            <a:tailEnd type="triangle" w="med" len="med"/>
          </a:ln>
          <a:effectLst/>
        </p:spPr>
        <p:txBody>
          <a:bodyPr wrap="none" anchor="ctr"/>
          <a:lstStyle/>
          <a:p>
            <a:pPr>
              <a:defRPr/>
            </a:pPr>
            <a:endParaRPr lang="es-PE" sz="1200">
              <a:latin typeface="+mn-lt"/>
              <a:cs typeface="+mn-cs"/>
            </a:endParaRPr>
          </a:p>
        </p:txBody>
      </p:sp>
      <p:sp>
        <p:nvSpPr>
          <p:cNvPr id="23" name="Line 24"/>
          <p:cNvSpPr>
            <a:spLocks noChangeShapeType="1"/>
          </p:cNvSpPr>
          <p:nvPr/>
        </p:nvSpPr>
        <p:spPr bwMode="auto">
          <a:xfrm flipV="1">
            <a:off x="4114765" y="3286136"/>
            <a:ext cx="1447800" cy="609600"/>
          </a:xfrm>
          <a:prstGeom prst="line">
            <a:avLst/>
          </a:prstGeom>
          <a:noFill/>
          <a:ln w="31750" cap="sq">
            <a:solidFill>
              <a:schemeClr val="tx1"/>
            </a:solidFill>
            <a:round/>
            <a:headEnd type="triangle" w="med" len="med"/>
            <a:tailEnd type="triangle" w="med" len="med"/>
          </a:ln>
          <a:effectLst/>
        </p:spPr>
        <p:txBody>
          <a:bodyPr wrap="none" anchor="ctr"/>
          <a:lstStyle/>
          <a:p>
            <a:pPr>
              <a:defRPr/>
            </a:pPr>
            <a:endParaRPr lang="es-PE" sz="1200">
              <a:latin typeface="+mn-lt"/>
              <a:cs typeface="+mn-cs"/>
            </a:endParaRPr>
          </a:p>
        </p:txBody>
      </p:sp>
      <p:sp>
        <p:nvSpPr>
          <p:cNvPr id="25" name="Line 15"/>
          <p:cNvSpPr>
            <a:spLocks noChangeShapeType="1"/>
          </p:cNvSpPr>
          <p:nvPr/>
        </p:nvSpPr>
        <p:spPr bwMode="auto">
          <a:xfrm>
            <a:off x="2405045" y="4071949"/>
            <a:ext cx="533400" cy="0"/>
          </a:xfrm>
          <a:prstGeom prst="line">
            <a:avLst/>
          </a:prstGeom>
          <a:noFill/>
          <a:ln w="31750" cap="sq">
            <a:solidFill>
              <a:schemeClr val="tx1"/>
            </a:solidFill>
            <a:round/>
            <a:headEnd type="triangle" w="med" len="med"/>
            <a:tailEnd type="triangle" w="med" len="med"/>
          </a:ln>
          <a:effectLst/>
        </p:spPr>
        <p:txBody>
          <a:bodyPr wrap="none" anchor="ctr"/>
          <a:lstStyle/>
          <a:p>
            <a:pPr>
              <a:defRPr/>
            </a:pPr>
            <a:endParaRPr lang="es-PE" sz="1200">
              <a:latin typeface="+mn-lt"/>
              <a:cs typeface="+mn-cs"/>
            </a:endParaRPr>
          </a:p>
        </p:txBody>
      </p:sp>
      <p:sp>
        <p:nvSpPr>
          <p:cNvPr id="26" name="Line 22"/>
          <p:cNvSpPr>
            <a:spLocks noChangeShapeType="1"/>
          </p:cNvSpPr>
          <p:nvPr/>
        </p:nvSpPr>
        <p:spPr bwMode="auto">
          <a:xfrm>
            <a:off x="6938973" y="2928949"/>
            <a:ext cx="457200" cy="0"/>
          </a:xfrm>
          <a:prstGeom prst="line">
            <a:avLst/>
          </a:prstGeom>
          <a:noFill/>
          <a:ln w="31750" cap="sq">
            <a:solidFill>
              <a:schemeClr val="tx1"/>
            </a:solidFill>
            <a:round/>
            <a:headEnd type="triangle" w="med" len="med"/>
            <a:tailEnd type="triangle" w="med" len="med"/>
          </a:ln>
          <a:effectLst/>
        </p:spPr>
        <p:txBody>
          <a:bodyPr wrap="none" anchor="ctr"/>
          <a:lstStyle/>
          <a:p>
            <a:pPr>
              <a:defRPr/>
            </a:pPr>
            <a:endParaRPr lang="es-PE" sz="1200">
              <a:latin typeface="+mn-lt"/>
              <a:cs typeface="+mn-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144000" cy="6857999"/>
          </a:xfrm>
          <a:prstGeom prst="rect">
            <a:avLst/>
          </a:prstGeom>
          <a:noFill/>
          <a:ln w="9525">
            <a:noFill/>
            <a:miter lim="800000"/>
            <a:headEnd/>
            <a:tailEnd/>
          </a:ln>
          <a:effectLst/>
        </p:spPr>
      </p:pic>
      <p:sp>
        <p:nvSpPr>
          <p:cNvPr id="15361" name="Rectangle 1"/>
          <p:cNvSpPr>
            <a:spLocks noChangeArrowheads="1"/>
          </p:cNvSpPr>
          <p:nvPr/>
        </p:nvSpPr>
        <p:spPr bwMode="auto">
          <a:xfrm>
            <a:off x="2428860" y="1643050"/>
            <a:ext cx="6072230" cy="35086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677863" algn="l"/>
              </a:tabLst>
            </a:pPr>
            <a:r>
              <a:rPr kumimoji="0" lang="es-ES" sz="1600" b="0" i="0" u="sng" strike="noStrike" cap="none" normalizeH="0" baseline="0" dirty="0" smtClean="0">
                <a:ln>
                  <a:noFill/>
                </a:ln>
                <a:solidFill>
                  <a:srgbClr val="0000FF"/>
                </a:solidFill>
                <a:effectLst/>
                <a:latin typeface="Arial" pitchFamily="34" charset="0"/>
                <a:ea typeface="Times New Roman" pitchFamily="18" charset="0"/>
                <a:cs typeface="Times New Roman" pitchFamily="18" charset="0"/>
              </a:rPr>
              <a:t> Sistema de Datos Internos:</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recoge sistemáticamente la información que se genera dentro de la empresa, registrando los datos de cada departamento. Esto permite mejorar el flujo de datos entre departamentos.</a:t>
            </a:r>
          </a:p>
          <a:p>
            <a:pPr marL="0" marR="0" lvl="0" indent="0" algn="just" defTabSz="914400" rtl="0" eaLnBrk="1" fontAlgn="base" latinLnBrk="0" hangingPunct="1">
              <a:lnSpc>
                <a:spcPct val="100000"/>
              </a:lnSpc>
              <a:spcBef>
                <a:spcPct val="0"/>
              </a:spcBef>
              <a:spcAft>
                <a:spcPct val="0"/>
              </a:spcAft>
              <a:buClrTx/>
              <a:buSzTx/>
              <a:buFontTx/>
              <a:buChar char="•"/>
              <a:tabLst>
                <a:tab pos="677863" algn="l"/>
              </a:tabLst>
            </a:pPr>
            <a:endParaRPr kumimoji="0" lang="es-PE"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Char char="•"/>
              <a:tabLst>
                <a:tab pos="677863" algn="l"/>
              </a:tabLst>
            </a:pPr>
            <a:endParaRPr lang="es-PE" sz="1000" dirty="0" smtClean="0">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Char char="•"/>
              <a:tabLst>
                <a:tab pos="677863" algn="l"/>
              </a:tabLst>
            </a:pPr>
            <a:endParaRPr kumimoji="0" lang="es-PE"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77863" algn="l"/>
              </a:tabLst>
            </a:pPr>
            <a:r>
              <a:rPr kumimoji="0" lang="es-ES" sz="1600" b="0" i="0" u="sng" strike="noStrike" cap="none" normalizeH="0" baseline="0" dirty="0" smtClean="0">
                <a:ln>
                  <a:noFill/>
                </a:ln>
                <a:solidFill>
                  <a:srgbClr val="0000FF"/>
                </a:solidFill>
                <a:effectLst/>
                <a:latin typeface="Arial" pitchFamily="34" charset="0"/>
                <a:ea typeface="Times New Roman" pitchFamily="18" charset="0"/>
                <a:cs typeface="Times New Roman" pitchFamily="18" charset="0"/>
              </a:rPr>
              <a:t> Sistema de Inteligencia de Marketing:</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recoge la información que se genera en el entorno de Marketing de la empresa. </a:t>
            </a:r>
          </a:p>
          <a:p>
            <a:pPr marL="0" marR="0" lvl="0" indent="0" algn="just" defTabSz="914400" rtl="0" eaLnBrk="0" fontAlgn="base" latinLnBrk="0" hangingPunct="0">
              <a:lnSpc>
                <a:spcPct val="100000"/>
              </a:lnSpc>
              <a:spcBef>
                <a:spcPct val="0"/>
              </a:spcBef>
              <a:spcAft>
                <a:spcPct val="0"/>
              </a:spcAft>
              <a:buClrTx/>
              <a:buSzTx/>
              <a:tabLst>
                <a:tab pos="677863" algn="l"/>
              </a:tabLst>
            </a:pPr>
            <a:endParaRPr lang="es-ES" sz="1600" dirty="0" smtClean="0">
              <a:latin typeface="Arial"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tab pos="677863"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Esta información se puede recoger del equipo de ventas (sobre distribuidores, consumidores, competencia, etc.), de los distribuidores (motivándoles para que aporten más información), de paneles de consumidores y detallistas (y así se obtienen datos externos) etc.</a:t>
            </a:r>
          </a:p>
        </p:txBody>
      </p:sp>
      <p:sp>
        <p:nvSpPr>
          <p:cNvPr id="28" name="27 Rectángulo"/>
          <p:cNvSpPr/>
          <p:nvPr/>
        </p:nvSpPr>
        <p:spPr>
          <a:xfrm>
            <a:off x="142844" y="2643182"/>
            <a:ext cx="1785950" cy="923330"/>
          </a:xfrm>
          <a:prstGeom prst="rect">
            <a:avLst/>
          </a:prstGeom>
        </p:spPr>
        <p:txBody>
          <a:bodyPr wrap="square">
            <a:spAutoFit/>
          </a:bodyPr>
          <a:lstStyle/>
          <a:p>
            <a:pPr lvl="0" algn="ctr">
              <a:spcBef>
                <a:spcPct val="20000"/>
              </a:spcBef>
              <a:defRPr/>
            </a:pPr>
            <a:r>
              <a:rPr lang="es-PE" b="1" dirty="0" smtClean="0">
                <a:solidFill>
                  <a:srgbClr val="FF0000"/>
                </a:solidFill>
              </a:rPr>
              <a:t>Desarrollo de la Información </a:t>
            </a:r>
            <a:r>
              <a:rPr lang="es-PE" b="1" dirty="0">
                <a:solidFill>
                  <a:srgbClr val="FF0000"/>
                </a:solidFill>
              </a:rPr>
              <a:t>de </a:t>
            </a:r>
            <a:r>
              <a:rPr lang="es-PE" b="1" dirty="0" smtClean="0">
                <a:solidFill>
                  <a:srgbClr val="FF0000"/>
                </a:solidFill>
              </a:rPr>
              <a:t>Marketing</a:t>
            </a:r>
            <a:r>
              <a:rPr lang="es-PE" dirty="0" smtClean="0">
                <a:solidFill>
                  <a:srgbClr val="FF0000"/>
                </a:solidFill>
              </a:rPr>
              <a:t> </a:t>
            </a:r>
            <a:r>
              <a:rPr lang="es-PE" b="1" dirty="0">
                <a:solidFill>
                  <a:srgbClr val="FF0000"/>
                </a:solidFill>
              </a:rPr>
              <a:t>:</a:t>
            </a:r>
            <a:r>
              <a:rPr lang="es-PE" dirty="0">
                <a:solidFill>
                  <a:srgbClr val="FF0000"/>
                </a:solidFill>
              </a:rPr>
              <a: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144000" cy="6857999"/>
          </a:xfrm>
          <a:prstGeom prst="rect">
            <a:avLst/>
          </a:prstGeom>
          <a:noFill/>
          <a:ln w="9525">
            <a:noFill/>
            <a:miter lim="800000"/>
            <a:headEnd/>
            <a:tailEnd/>
          </a:ln>
          <a:effectLst/>
        </p:spPr>
      </p:pic>
      <p:sp>
        <p:nvSpPr>
          <p:cNvPr id="15361" name="Rectangle 1"/>
          <p:cNvSpPr>
            <a:spLocks noChangeArrowheads="1"/>
          </p:cNvSpPr>
          <p:nvPr/>
        </p:nvSpPr>
        <p:spPr bwMode="auto">
          <a:xfrm>
            <a:off x="2428860" y="1428736"/>
            <a:ext cx="6072230" cy="39549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tab pos="677863" algn="l"/>
              </a:tabLst>
            </a:pPr>
            <a:r>
              <a:rPr kumimoji="0" lang="es-ES" sz="1600" b="0" i="0" u="sng" strike="noStrike" cap="none" normalizeH="0" baseline="0" dirty="0" smtClean="0">
                <a:ln>
                  <a:noFill/>
                </a:ln>
                <a:solidFill>
                  <a:srgbClr val="0000FF"/>
                </a:solidFill>
                <a:effectLst/>
                <a:latin typeface="Arial" pitchFamily="34" charset="0"/>
                <a:ea typeface="Times New Roman" pitchFamily="18" charset="0"/>
                <a:cs typeface="Times New Roman" pitchFamily="18" charset="0"/>
              </a:rPr>
              <a:t> Sistema de Apoyo a las Decisiones de Marketing: </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es el conjunto de modelos y técnicas estadísticas, que integran el </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Software </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(equipos informáticos) de la empresa para analizar los datos y permitir mejorar las decisiones de marketing.</a:t>
            </a:r>
          </a:p>
          <a:p>
            <a:pPr marL="0" marR="0" lvl="0" indent="0" algn="just" defTabSz="914400" rtl="0" eaLnBrk="0" fontAlgn="base" latinLnBrk="0" hangingPunct="0">
              <a:lnSpc>
                <a:spcPct val="100000"/>
              </a:lnSpc>
              <a:spcBef>
                <a:spcPct val="0"/>
              </a:spcBef>
              <a:spcAft>
                <a:spcPct val="0"/>
              </a:spcAft>
              <a:buClrTx/>
              <a:buSzTx/>
              <a:tabLst>
                <a:tab pos="677863" algn="l"/>
              </a:tabLst>
            </a:pPr>
            <a:endParaRPr lang="es-ES" sz="1600" dirty="0" smtClean="0">
              <a:latin typeface="Arial"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tab pos="677863" algn="l"/>
              </a:tabLst>
            </a:pPr>
            <a:endParaRPr kumimoji="0" lang="es-PE"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77863" algn="l"/>
              </a:tabLst>
            </a:pPr>
            <a:r>
              <a:rPr kumimoji="0" lang="es-ES" sz="1600" b="0" i="0" u="sng" strike="noStrike" cap="none" normalizeH="0" baseline="0" dirty="0" smtClean="0">
                <a:ln>
                  <a:noFill/>
                </a:ln>
                <a:solidFill>
                  <a:srgbClr val="0000FF"/>
                </a:solidFill>
                <a:effectLst/>
                <a:latin typeface="Arial" pitchFamily="34" charset="0"/>
                <a:ea typeface="Times New Roman" pitchFamily="18" charset="0"/>
                <a:cs typeface="Times New Roman" pitchFamily="18" charset="0"/>
              </a:rPr>
              <a:t> Sistema de Investigación Comercial:</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Son los estudios Ad-hoc que se realizan de una manera puntual para obtener información ante un determinado problema o decisión. Este sistema se centra, pues en la realización de estudios de mercado (directamente por la empresa o subcontratando empresas externas)</a:t>
            </a:r>
          </a:p>
          <a:p>
            <a:pPr marL="0" marR="0" lvl="0" indent="0" algn="just" defTabSz="914400" rtl="0" eaLnBrk="0" fontAlgn="base" latinLnBrk="0" hangingPunct="0">
              <a:lnSpc>
                <a:spcPct val="100000"/>
              </a:lnSpc>
              <a:spcBef>
                <a:spcPct val="0"/>
              </a:spcBef>
              <a:spcAft>
                <a:spcPct val="0"/>
              </a:spcAft>
              <a:buClrTx/>
              <a:buSzTx/>
              <a:buFontTx/>
              <a:buChar char="•"/>
              <a:tabLst>
                <a:tab pos="677863" algn="l"/>
              </a:tabLst>
            </a:pPr>
            <a:endParaRPr lang="es-ES" sz="1600" dirty="0" smtClean="0">
              <a:latin typeface="Arial"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77863" algn="l"/>
              </a:tabLst>
            </a:pPr>
            <a:endParaRPr kumimoji="0" lang="es-ES"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77863" algn="l"/>
              </a:tabLst>
            </a:pPr>
            <a:r>
              <a:rPr kumimoji="0" lang="es-ES" sz="1100" b="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NOTA: las empresas que no disponen de un SIM bien desarrollado deben dar una función más amplia a la investigación comercial, para que puedan cubrir las actividades que corresponderían a otras partes del SIM.</a:t>
            </a:r>
            <a:endParaRPr kumimoji="0" lang="es-ES" sz="2400" b="0" u="none" strike="noStrike" cap="none" normalizeH="0" baseline="0" dirty="0" smtClean="0">
              <a:ln>
                <a:noFill/>
              </a:ln>
              <a:solidFill>
                <a:schemeClr val="tx1"/>
              </a:solidFill>
              <a:effectLst/>
              <a:latin typeface="Arial" pitchFamily="34" charset="0"/>
              <a:cs typeface="Arial" pitchFamily="34" charset="0"/>
            </a:endParaRPr>
          </a:p>
        </p:txBody>
      </p:sp>
      <p:sp>
        <p:nvSpPr>
          <p:cNvPr id="28" name="27 Rectángulo"/>
          <p:cNvSpPr/>
          <p:nvPr/>
        </p:nvSpPr>
        <p:spPr>
          <a:xfrm>
            <a:off x="142844" y="2643182"/>
            <a:ext cx="1785950" cy="923330"/>
          </a:xfrm>
          <a:prstGeom prst="rect">
            <a:avLst/>
          </a:prstGeom>
        </p:spPr>
        <p:txBody>
          <a:bodyPr wrap="square">
            <a:spAutoFit/>
          </a:bodyPr>
          <a:lstStyle/>
          <a:p>
            <a:pPr lvl="0" algn="ctr">
              <a:spcBef>
                <a:spcPct val="20000"/>
              </a:spcBef>
              <a:defRPr/>
            </a:pPr>
            <a:r>
              <a:rPr lang="es-PE" b="1" dirty="0" smtClean="0">
                <a:solidFill>
                  <a:srgbClr val="FF0000"/>
                </a:solidFill>
              </a:rPr>
              <a:t>Desarrollo de la Información </a:t>
            </a:r>
            <a:r>
              <a:rPr lang="es-PE" b="1" dirty="0">
                <a:solidFill>
                  <a:srgbClr val="FF0000"/>
                </a:solidFill>
              </a:rPr>
              <a:t>de </a:t>
            </a:r>
            <a:r>
              <a:rPr lang="es-PE" b="1" dirty="0" smtClean="0">
                <a:solidFill>
                  <a:srgbClr val="FF0000"/>
                </a:solidFill>
              </a:rPr>
              <a:t>Marketing</a:t>
            </a:r>
            <a:r>
              <a:rPr lang="es-PE" dirty="0" smtClean="0">
                <a:solidFill>
                  <a:srgbClr val="FF0000"/>
                </a:solidFill>
              </a:rPr>
              <a:t> </a:t>
            </a:r>
            <a:r>
              <a:rPr lang="es-PE" b="1" dirty="0">
                <a:solidFill>
                  <a:srgbClr val="FF0000"/>
                </a:solidFill>
              </a:rPr>
              <a:t>:</a:t>
            </a:r>
            <a:r>
              <a:rPr lang="es-PE" dirty="0">
                <a:solidFill>
                  <a:srgbClr val="FF0000"/>
                </a:solidFill>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0" y="1"/>
            <a:ext cx="9144000" cy="6858024"/>
          </a:xfrm>
          <a:prstGeom prst="rect">
            <a:avLst/>
          </a:prstGeom>
          <a:noFill/>
          <a:ln w="9525">
            <a:noFill/>
            <a:miter lim="800000"/>
            <a:headEnd/>
            <a:tailEnd/>
          </a:ln>
          <a:effectLst/>
        </p:spPr>
      </p:pic>
      <p:sp>
        <p:nvSpPr>
          <p:cNvPr id="3" name="2 Rectángulo"/>
          <p:cNvSpPr/>
          <p:nvPr/>
        </p:nvSpPr>
        <p:spPr>
          <a:xfrm>
            <a:off x="2385440" y="3244334"/>
            <a:ext cx="4842031" cy="400110"/>
          </a:xfrm>
          <a:prstGeom prst="rect">
            <a:avLst/>
          </a:prstGeom>
        </p:spPr>
        <p:txBody>
          <a:bodyPr wrap="none">
            <a:spAutoFit/>
          </a:bodyPr>
          <a:lstStyle/>
          <a:p>
            <a:pPr algn="ctr">
              <a:spcBef>
                <a:spcPct val="50000"/>
              </a:spcBef>
            </a:pPr>
            <a:r>
              <a:rPr lang="es-CO" sz="2000" b="1" dirty="0" smtClean="0">
                <a:solidFill>
                  <a:srgbClr val="FFC000"/>
                </a:solidFill>
                <a:cs typeface="Times New Roman" pitchFamily="18" charset="0"/>
              </a:rPr>
              <a:t>SISTEMA DE INFORMACIÓN DE MARKETING</a:t>
            </a:r>
            <a:endParaRPr lang="es-CO" sz="2000" b="1" dirty="0">
              <a:solidFill>
                <a:srgbClr val="FFC000"/>
              </a:solidFill>
              <a:cs typeface="Times New Roman" pitchFamily="18" charset="0"/>
            </a:endParaRPr>
          </a:p>
        </p:txBody>
      </p:sp>
      <p:sp>
        <p:nvSpPr>
          <p:cNvPr id="4" name="7 Marcador de número de diapositiva"/>
          <p:cNvSpPr>
            <a:spLocks noGrp="1"/>
          </p:cNvSpPr>
          <p:nvPr>
            <p:ph type="sldNum" sz="quarter" idx="12"/>
          </p:nvPr>
        </p:nvSpPr>
        <p:spPr bwMode="auto">
          <a:xfrm>
            <a:off x="8715402" y="6492875"/>
            <a:ext cx="428598" cy="365125"/>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s-ES" dirty="0" smtClean="0">
                <a:solidFill>
                  <a:schemeClr val="bg1"/>
                </a:solidFill>
              </a:rPr>
              <a:t>[</a:t>
            </a:r>
            <a:fld id="{138FBF70-BCC1-42F5-9994-CE5605A58EF4}" type="slidenum">
              <a:rPr lang="es-ES" smtClean="0">
                <a:solidFill>
                  <a:schemeClr val="bg1"/>
                </a:solidFill>
              </a:rPr>
              <a:pPr eaLnBrk="1" hangingPunct="1">
                <a:defRPr/>
              </a:pPr>
              <a:t>3</a:t>
            </a:fld>
            <a:r>
              <a:rPr lang="es-ES" dirty="0" smtClean="0">
                <a:solidFill>
                  <a:schemeClr val="bg1"/>
                </a:solidFill>
              </a:rPr>
              <a: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144000" cy="6857999"/>
          </a:xfrm>
          <a:prstGeom prst="rect">
            <a:avLst/>
          </a:prstGeom>
          <a:noFill/>
          <a:ln w="9525">
            <a:noFill/>
            <a:miter lim="800000"/>
            <a:headEnd/>
            <a:tailEnd/>
          </a:ln>
          <a:effectLst/>
        </p:spPr>
      </p:pic>
      <p:sp>
        <p:nvSpPr>
          <p:cNvPr id="15361" name="Rectangle 1"/>
          <p:cNvSpPr>
            <a:spLocks noChangeArrowheads="1"/>
          </p:cNvSpPr>
          <p:nvPr/>
        </p:nvSpPr>
        <p:spPr bwMode="auto">
          <a:xfrm>
            <a:off x="2428860" y="1428736"/>
            <a:ext cx="6072230"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ES" dirty="0" smtClean="0"/>
              <a:t>Para establecer un SIM, la empresa debe empezar por entrevistar a los gerentes para ver qué tipo de datos desearían tener (aunque no siempre se pueden proporcionar todos los datos que se solicitan</a:t>
            </a:r>
            <a:r>
              <a:rPr lang="es-ES" dirty="0" smtClean="0"/>
              <a:t>).</a:t>
            </a:r>
          </a:p>
          <a:p>
            <a:pPr algn="just"/>
            <a:endParaRPr lang="es-ES" dirty="0" smtClean="0"/>
          </a:p>
          <a:p>
            <a:pPr algn="just"/>
            <a:r>
              <a:rPr lang="es-ES" dirty="0" smtClean="0"/>
              <a:t>Con </a:t>
            </a:r>
            <a:r>
              <a:rPr lang="es-ES" dirty="0" smtClean="0"/>
              <a:t>la tecnología actual, las empresas pueden proporcionar  muchos mas datos de los que la gerencia puede administrar, y el exceso de información puede ser tan perjudicial como la falta de la misma. </a:t>
            </a:r>
            <a:endParaRPr lang="es-ES" dirty="0" smtClean="0"/>
          </a:p>
          <a:p>
            <a:pPr algn="just"/>
            <a:endParaRPr lang="es-ES" dirty="0" smtClean="0"/>
          </a:p>
          <a:p>
            <a:pPr algn="just"/>
            <a:r>
              <a:rPr lang="es-ES" dirty="0" smtClean="0"/>
              <a:t>El </a:t>
            </a:r>
            <a:r>
              <a:rPr lang="es-ES" dirty="0" smtClean="0"/>
              <a:t>SIM debe vigilar en entorno de Marketing y proporcionar la información adecuada para la toma de decisiones de cada “decisor” de la empresa que lo solicite. </a:t>
            </a:r>
            <a:endParaRPr lang="es-PE" dirty="0"/>
          </a:p>
        </p:txBody>
      </p:sp>
      <p:sp>
        <p:nvSpPr>
          <p:cNvPr id="28" name="27 Rectángulo"/>
          <p:cNvSpPr/>
          <p:nvPr/>
        </p:nvSpPr>
        <p:spPr>
          <a:xfrm>
            <a:off x="142844" y="2643182"/>
            <a:ext cx="1785950" cy="923330"/>
          </a:xfrm>
          <a:prstGeom prst="rect">
            <a:avLst/>
          </a:prstGeom>
        </p:spPr>
        <p:txBody>
          <a:bodyPr wrap="square">
            <a:spAutoFit/>
          </a:bodyPr>
          <a:lstStyle/>
          <a:p>
            <a:pPr lvl="0" algn="ctr">
              <a:spcBef>
                <a:spcPct val="20000"/>
              </a:spcBef>
              <a:defRPr/>
            </a:pPr>
            <a:r>
              <a:rPr lang="es-PE" b="1" dirty="0" smtClean="0">
                <a:solidFill>
                  <a:srgbClr val="FF0000"/>
                </a:solidFill>
              </a:rPr>
              <a:t>Desarrollo de la Información </a:t>
            </a:r>
            <a:r>
              <a:rPr lang="es-PE" b="1" dirty="0">
                <a:solidFill>
                  <a:srgbClr val="FF0000"/>
                </a:solidFill>
              </a:rPr>
              <a:t>de </a:t>
            </a:r>
            <a:r>
              <a:rPr lang="es-PE" b="1" dirty="0" smtClean="0">
                <a:solidFill>
                  <a:srgbClr val="FF0000"/>
                </a:solidFill>
              </a:rPr>
              <a:t>Marketing</a:t>
            </a:r>
            <a:r>
              <a:rPr lang="es-PE" dirty="0" smtClean="0">
                <a:solidFill>
                  <a:srgbClr val="FF0000"/>
                </a:solidFill>
              </a:rPr>
              <a:t> </a:t>
            </a:r>
            <a:r>
              <a:rPr lang="es-PE" b="1" dirty="0">
                <a:solidFill>
                  <a:srgbClr val="FF0000"/>
                </a:solidFill>
              </a:rPr>
              <a:t>:</a:t>
            </a:r>
            <a:r>
              <a:rPr lang="es-PE" dirty="0">
                <a:solidFill>
                  <a:srgbClr val="FF0000"/>
                </a:solidFill>
              </a:rPr>
              <a:t>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144000" cy="6857999"/>
          </a:xfrm>
          <a:prstGeom prst="rect">
            <a:avLst/>
          </a:prstGeom>
          <a:noFill/>
          <a:ln w="9525">
            <a:noFill/>
            <a:miter lim="800000"/>
            <a:headEnd/>
            <a:tailEnd/>
          </a:ln>
          <a:effectLst/>
        </p:spPr>
      </p:pic>
      <p:sp>
        <p:nvSpPr>
          <p:cNvPr id="15361" name="Rectangle 1"/>
          <p:cNvSpPr>
            <a:spLocks noChangeArrowheads="1"/>
          </p:cNvSpPr>
          <p:nvPr/>
        </p:nvSpPr>
        <p:spPr bwMode="auto">
          <a:xfrm>
            <a:off x="2428860" y="1428736"/>
            <a:ext cx="607223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ES" i="1" dirty="0" smtClean="0"/>
              <a:t>Ejemplo, </a:t>
            </a:r>
            <a:r>
              <a:rPr lang="es-ES" i="1" dirty="0" smtClean="0"/>
              <a:t>un directivo de Procter and Gamble que </a:t>
            </a:r>
            <a:r>
              <a:rPr lang="es-ES" i="1" dirty="0" smtClean="0"/>
              <a:t>administra </a:t>
            </a:r>
            <a:r>
              <a:rPr lang="es-ES" i="1" dirty="0" smtClean="0"/>
              <a:t>Ariel, quiere conocer al </a:t>
            </a:r>
            <a:r>
              <a:rPr lang="es-ES" i="1" dirty="0" smtClean="0"/>
              <a:t>mes, </a:t>
            </a:r>
            <a:r>
              <a:rPr lang="es-ES" i="1" dirty="0" smtClean="0"/>
              <a:t>las ventas de  </a:t>
            </a:r>
            <a:r>
              <a:rPr lang="es-ES" i="1" dirty="0" smtClean="0"/>
              <a:t>todas </a:t>
            </a:r>
            <a:r>
              <a:rPr lang="es-ES" i="1" dirty="0" smtClean="0"/>
              <a:t>las marcas de detergentes por región geográfica. Adicionalmente, cada trimestre quiere saber los precios de los competidores y cuanta publicidad realizan. Y una vez al año, debe estar enterado de los factores del mercado que pueden afectar a Ariel a largo plazo (cambios demográficos, etc...)</a:t>
            </a:r>
            <a:endParaRPr lang="es-PE" dirty="0"/>
          </a:p>
        </p:txBody>
      </p:sp>
      <p:sp>
        <p:nvSpPr>
          <p:cNvPr id="28" name="27 Rectángulo"/>
          <p:cNvSpPr/>
          <p:nvPr/>
        </p:nvSpPr>
        <p:spPr>
          <a:xfrm>
            <a:off x="142844" y="2643182"/>
            <a:ext cx="1785950" cy="923330"/>
          </a:xfrm>
          <a:prstGeom prst="rect">
            <a:avLst/>
          </a:prstGeom>
        </p:spPr>
        <p:txBody>
          <a:bodyPr wrap="square">
            <a:spAutoFit/>
          </a:bodyPr>
          <a:lstStyle/>
          <a:p>
            <a:pPr lvl="0" algn="ctr">
              <a:spcBef>
                <a:spcPct val="20000"/>
              </a:spcBef>
              <a:defRPr/>
            </a:pPr>
            <a:r>
              <a:rPr lang="es-PE" b="1" dirty="0" smtClean="0">
                <a:solidFill>
                  <a:srgbClr val="FF0000"/>
                </a:solidFill>
              </a:rPr>
              <a:t>Desarrollo de la Información </a:t>
            </a:r>
            <a:r>
              <a:rPr lang="es-PE" b="1" dirty="0">
                <a:solidFill>
                  <a:srgbClr val="FF0000"/>
                </a:solidFill>
              </a:rPr>
              <a:t>de </a:t>
            </a:r>
            <a:r>
              <a:rPr lang="es-PE" b="1" dirty="0" smtClean="0">
                <a:solidFill>
                  <a:srgbClr val="FF0000"/>
                </a:solidFill>
              </a:rPr>
              <a:t>Marketing</a:t>
            </a:r>
            <a:r>
              <a:rPr lang="es-PE" dirty="0" smtClean="0">
                <a:solidFill>
                  <a:srgbClr val="FF0000"/>
                </a:solidFill>
              </a:rPr>
              <a:t> </a:t>
            </a:r>
            <a:r>
              <a:rPr lang="es-PE" b="1" dirty="0">
                <a:solidFill>
                  <a:srgbClr val="FF0000"/>
                </a:solidFill>
              </a:rPr>
              <a:t>:</a:t>
            </a:r>
            <a:r>
              <a:rPr lang="es-PE" dirty="0">
                <a:solidFill>
                  <a:srgbClr val="FF0000"/>
                </a:solidFill>
              </a:rPr>
              <a: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144000" cy="6857999"/>
          </a:xfrm>
          <a:prstGeom prst="rect">
            <a:avLst/>
          </a:prstGeom>
          <a:noFill/>
          <a:ln w="9525">
            <a:noFill/>
            <a:miter lim="800000"/>
            <a:headEnd/>
            <a:tailEnd/>
          </a:ln>
          <a:effectLst/>
        </p:spPr>
      </p:pic>
      <p:sp>
        <p:nvSpPr>
          <p:cNvPr id="15361" name="Rectangle 1"/>
          <p:cNvSpPr>
            <a:spLocks noChangeArrowheads="1"/>
          </p:cNvSpPr>
          <p:nvPr/>
        </p:nvSpPr>
        <p:spPr bwMode="auto">
          <a:xfrm>
            <a:off x="2428860" y="1428736"/>
            <a:ext cx="607223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ES" dirty="0" smtClean="0"/>
              <a:t>Los SIM tienen una orientación hacia el futuro de las personas, equipos, procedimientos, cuya finalidad es almacenar y procesar la información capaz de ayudar en la toma de decisiones de la gerencia de </a:t>
            </a:r>
            <a:r>
              <a:rPr lang="es-ES" dirty="0" smtClean="0"/>
              <a:t>Marketing.</a:t>
            </a:r>
          </a:p>
          <a:p>
            <a:pPr algn="just"/>
            <a:endParaRPr lang="es-ES" dirty="0" smtClean="0"/>
          </a:p>
          <a:p>
            <a:pPr algn="just"/>
            <a:endParaRPr lang="es-ES" dirty="0" smtClean="0"/>
          </a:p>
          <a:p>
            <a:pPr algn="just"/>
            <a:r>
              <a:rPr lang="es-ES" i="1" dirty="0" smtClean="0"/>
              <a:t>Por </a:t>
            </a:r>
            <a:r>
              <a:rPr lang="es-ES" i="1" dirty="0" smtClean="0"/>
              <a:t>ejemplo, en EE.UU., la empresa </a:t>
            </a:r>
            <a:r>
              <a:rPr lang="es-ES" i="1" dirty="0" smtClean="0"/>
              <a:t>Recursos de Información,  </a:t>
            </a:r>
            <a:r>
              <a:rPr lang="es-ES" i="1" dirty="0" smtClean="0"/>
              <a:t>ha instalado cámaras en los supermercados para obtener información sobre patrones de compra. La información sobre flujo de tráfico y tiempo que los compradores “gastan” en cada sesión se puede usar para medir el éxito de promociones y exhibiciones.</a:t>
            </a:r>
            <a:endParaRPr lang="es-PE" dirty="0"/>
          </a:p>
        </p:txBody>
      </p:sp>
      <p:sp>
        <p:nvSpPr>
          <p:cNvPr id="28" name="27 Rectángulo"/>
          <p:cNvSpPr/>
          <p:nvPr/>
        </p:nvSpPr>
        <p:spPr>
          <a:xfrm>
            <a:off x="142844" y="2643182"/>
            <a:ext cx="1785950" cy="923330"/>
          </a:xfrm>
          <a:prstGeom prst="rect">
            <a:avLst/>
          </a:prstGeom>
        </p:spPr>
        <p:txBody>
          <a:bodyPr wrap="square">
            <a:spAutoFit/>
          </a:bodyPr>
          <a:lstStyle/>
          <a:p>
            <a:pPr lvl="0" algn="ctr">
              <a:spcBef>
                <a:spcPct val="20000"/>
              </a:spcBef>
              <a:defRPr/>
            </a:pPr>
            <a:r>
              <a:rPr lang="es-PE" b="1" dirty="0" smtClean="0">
                <a:solidFill>
                  <a:srgbClr val="FF0000"/>
                </a:solidFill>
              </a:rPr>
              <a:t>Desarrollo de la Información </a:t>
            </a:r>
            <a:r>
              <a:rPr lang="es-PE" b="1" dirty="0">
                <a:solidFill>
                  <a:srgbClr val="FF0000"/>
                </a:solidFill>
              </a:rPr>
              <a:t>de </a:t>
            </a:r>
            <a:r>
              <a:rPr lang="es-PE" b="1" dirty="0" smtClean="0">
                <a:solidFill>
                  <a:srgbClr val="FF0000"/>
                </a:solidFill>
              </a:rPr>
              <a:t>Marketing</a:t>
            </a:r>
            <a:r>
              <a:rPr lang="es-PE" dirty="0" smtClean="0">
                <a:solidFill>
                  <a:srgbClr val="FF0000"/>
                </a:solidFill>
              </a:rPr>
              <a:t> </a:t>
            </a:r>
            <a:r>
              <a:rPr lang="es-PE" b="1" dirty="0">
                <a:solidFill>
                  <a:srgbClr val="FF0000"/>
                </a:solidFill>
              </a:rPr>
              <a:t>:</a:t>
            </a:r>
            <a:r>
              <a:rPr lang="es-PE" dirty="0">
                <a:solidFill>
                  <a:srgbClr val="FF0000"/>
                </a:solidFill>
              </a:rPr>
              <a: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2"/>
          <a:srcRect/>
          <a:stretch>
            <a:fillRect/>
          </a:stretch>
        </p:blipFill>
        <p:spPr bwMode="auto">
          <a:xfrm>
            <a:off x="0" y="0"/>
            <a:ext cx="9144000" cy="6857999"/>
          </a:xfrm>
          <a:prstGeom prst="rect">
            <a:avLst/>
          </a:prstGeom>
          <a:noFill/>
          <a:ln w="9525">
            <a:noFill/>
            <a:miter lim="800000"/>
            <a:headEnd/>
            <a:tailEnd/>
          </a:ln>
          <a:effectLst/>
        </p:spPr>
      </p:pic>
      <p:graphicFrame>
        <p:nvGraphicFramePr>
          <p:cNvPr id="3" name="2 Tabla"/>
          <p:cNvGraphicFramePr>
            <a:graphicFrameLocks noGrp="1"/>
          </p:cNvGraphicFramePr>
          <p:nvPr/>
        </p:nvGraphicFramePr>
        <p:xfrm>
          <a:off x="1428728" y="2571744"/>
          <a:ext cx="6357982" cy="2943424"/>
        </p:xfrm>
        <a:graphic>
          <a:graphicData uri="http://schemas.openxmlformats.org/drawingml/2006/table">
            <a:tbl>
              <a:tblPr/>
              <a:tblGrid>
                <a:gridCol w="3178991"/>
                <a:gridCol w="3178991"/>
              </a:tblGrid>
              <a:tr h="367928">
                <a:tc>
                  <a:txBody>
                    <a:bodyPr/>
                    <a:lstStyle/>
                    <a:p>
                      <a:pPr algn="ctr">
                        <a:lnSpc>
                          <a:spcPct val="150000"/>
                        </a:lnSpc>
                        <a:spcAft>
                          <a:spcPts val="0"/>
                        </a:spcAft>
                      </a:pPr>
                      <a:r>
                        <a:rPr lang="es-ES" sz="1200" b="1" kern="0" dirty="0">
                          <a:solidFill>
                            <a:srgbClr val="0000FF"/>
                          </a:solidFill>
                          <a:latin typeface="Arial" pitchFamily="34" charset="0"/>
                          <a:cs typeface="Arial" pitchFamily="34" charset="0"/>
                        </a:rPr>
                        <a:t>SIM</a:t>
                      </a:r>
                      <a:endParaRPr lang="es-PE" sz="1200" b="1" kern="0" dirty="0">
                        <a:solidFill>
                          <a:srgbClr val="0000FF"/>
                        </a:solidFill>
                        <a:latin typeface="Arial" pitchFamily="34" charset="0"/>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b="1" dirty="0">
                          <a:solidFill>
                            <a:srgbClr val="0000FF"/>
                          </a:solidFill>
                          <a:latin typeface="Arial" pitchFamily="34" charset="0"/>
                          <a:ea typeface="Times New Roman"/>
                          <a:cs typeface="Arial" pitchFamily="34" charset="0"/>
                        </a:rPr>
                        <a:t>INVESTIGACIÓN DE MERCADOS</a:t>
                      </a:r>
                      <a:endParaRPr lang="es-PE" sz="1200"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928">
                <a:tc>
                  <a:txBody>
                    <a:bodyPr/>
                    <a:lstStyle/>
                    <a:p>
                      <a:pPr algn="l">
                        <a:lnSpc>
                          <a:spcPct val="150000"/>
                        </a:lnSpc>
                        <a:spcAft>
                          <a:spcPts val="0"/>
                        </a:spcAft>
                      </a:pPr>
                      <a:r>
                        <a:rPr lang="es-ES" sz="1200">
                          <a:latin typeface="Arial" pitchFamily="34" charset="0"/>
                          <a:ea typeface="Times New Roman"/>
                          <a:cs typeface="Arial" pitchFamily="34" charset="0"/>
                        </a:rPr>
                        <a:t>1. Se aplican constantemente</a:t>
                      </a:r>
                      <a:endParaRPr lang="es-PE" sz="120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1200">
                          <a:latin typeface="Arial" pitchFamily="34" charset="0"/>
                          <a:ea typeface="Times New Roman"/>
                          <a:cs typeface="Arial" pitchFamily="34" charset="0"/>
                        </a:rPr>
                        <a:t>1. Se usan puntualmente.</a:t>
                      </a:r>
                      <a:endParaRPr lang="es-PE" sz="120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928">
                <a:tc>
                  <a:txBody>
                    <a:bodyPr/>
                    <a:lstStyle/>
                    <a:p>
                      <a:pPr algn="l">
                        <a:lnSpc>
                          <a:spcPct val="150000"/>
                        </a:lnSpc>
                        <a:spcAft>
                          <a:spcPts val="0"/>
                        </a:spcAft>
                      </a:pPr>
                      <a:r>
                        <a:rPr lang="es-ES" sz="1200">
                          <a:latin typeface="Arial" pitchFamily="34" charset="0"/>
                          <a:ea typeface="Times New Roman"/>
                          <a:cs typeface="Arial" pitchFamily="34" charset="0"/>
                        </a:rPr>
                        <a:t>2. Tiene orientacion al furturo</a:t>
                      </a:r>
                      <a:endParaRPr lang="es-PE" sz="120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1200">
                          <a:latin typeface="Arial" pitchFamily="34" charset="0"/>
                          <a:ea typeface="Times New Roman"/>
                          <a:cs typeface="Arial" pitchFamily="34" charset="0"/>
                        </a:rPr>
                        <a:t>2. Tiene orientacion al pasado</a:t>
                      </a:r>
                      <a:endParaRPr lang="es-PE" sz="120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928">
                <a:tc>
                  <a:txBody>
                    <a:bodyPr/>
                    <a:lstStyle/>
                    <a:p>
                      <a:pPr algn="l">
                        <a:lnSpc>
                          <a:spcPct val="150000"/>
                        </a:lnSpc>
                        <a:spcAft>
                          <a:spcPts val="0"/>
                        </a:spcAft>
                      </a:pPr>
                      <a:r>
                        <a:rPr lang="es-ES" sz="1200">
                          <a:latin typeface="Arial" pitchFamily="34" charset="0"/>
                          <a:ea typeface="Times New Roman"/>
                          <a:cs typeface="Arial" pitchFamily="34" charset="0"/>
                        </a:rPr>
                        <a:t>3. Recoje información interna y externa</a:t>
                      </a:r>
                      <a:endParaRPr lang="es-PE" sz="120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1200">
                          <a:latin typeface="Arial" pitchFamily="34" charset="0"/>
                          <a:ea typeface="Times New Roman"/>
                          <a:cs typeface="Arial" pitchFamily="34" charset="0"/>
                        </a:rPr>
                        <a:t>3. Recoje información externa</a:t>
                      </a:r>
                      <a:endParaRPr lang="es-PE" sz="120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5856">
                <a:tc>
                  <a:txBody>
                    <a:bodyPr/>
                    <a:lstStyle/>
                    <a:p>
                      <a:pPr algn="l">
                        <a:lnSpc>
                          <a:spcPct val="150000"/>
                        </a:lnSpc>
                        <a:spcAft>
                          <a:spcPts val="0"/>
                        </a:spcAft>
                      </a:pPr>
                      <a:r>
                        <a:rPr lang="es-ES" sz="1200">
                          <a:latin typeface="Arial" pitchFamily="34" charset="0"/>
                          <a:ea typeface="Times New Roman"/>
                          <a:cs typeface="Arial" pitchFamily="34" charset="0"/>
                        </a:rPr>
                        <a:t>4. Exige el uso de ordenadores para su uso y aplicación</a:t>
                      </a:r>
                      <a:endParaRPr lang="es-PE" sz="120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1200">
                          <a:latin typeface="Arial" pitchFamily="34" charset="0"/>
                          <a:ea typeface="Times New Roman"/>
                          <a:cs typeface="Arial" pitchFamily="34" charset="0"/>
                        </a:rPr>
                        <a:t>4. No tiene porqué basarse en ordenadores.</a:t>
                      </a:r>
                      <a:endParaRPr lang="es-PE" sz="120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5856">
                <a:tc>
                  <a:txBody>
                    <a:bodyPr/>
                    <a:lstStyle/>
                    <a:p>
                      <a:pPr algn="l">
                        <a:lnSpc>
                          <a:spcPct val="150000"/>
                        </a:lnSpc>
                        <a:spcAft>
                          <a:spcPts val="0"/>
                        </a:spcAft>
                      </a:pPr>
                      <a:r>
                        <a:rPr lang="es-ES" sz="1200" dirty="0">
                          <a:latin typeface="Arial" pitchFamily="34" charset="0"/>
                          <a:ea typeface="Times New Roman"/>
                          <a:cs typeface="Arial" pitchFamily="34" charset="0"/>
                        </a:rPr>
                        <a:t>5. Incluye otros subsistemas, aparte de Investigación de Mercados</a:t>
                      </a:r>
                      <a:endParaRPr lang="es-PE" sz="1200"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1200" dirty="0">
                          <a:latin typeface="Arial" pitchFamily="34" charset="0"/>
                          <a:ea typeface="Times New Roman"/>
                          <a:cs typeface="Arial" pitchFamily="34" charset="0"/>
                        </a:rPr>
                        <a:t>5. Es una fuente de entrada a los SIM.</a:t>
                      </a:r>
                      <a:endParaRPr lang="es-PE" sz="1200"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857224" y="1714488"/>
            <a:ext cx="6858016"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Las principales diferencias entre los SIM y la Investigación de mercados son:</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1"/>
          <p:cNvSpPr>
            <a:spLocks noChangeArrowheads="1"/>
          </p:cNvSpPr>
          <p:nvPr/>
        </p:nvSpPr>
        <p:spPr bwMode="auto">
          <a:xfrm>
            <a:off x="2143108" y="428604"/>
            <a:ext cx="6858016"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b="1" i="0" u="none" strike="noStrike" cap="none" normalizeH="0" baseline="0" dirty="0" smtClean="0">
                <a:ln>
                  <a:noFill/>
                </a:ln>
                <a:solidFill>
                  <a:srgbClr val="FF0000"/>
                </a:solidFill>
                <a:effectLst/>
                <a:latin typeface="Arial" pitchFamily="34" charset="0"/>
                <a:ea typeface="Times New Roman" pitchFamily="18" charset="0"/>
                <a:cs typeface="Times New Roman" pitchFamily="18" charset="0"/>
              </a:rPr>
              <a:t>Diferencias entre los SIM y la Investigación de mercados</a:t>
            </a:r>
            <a:endParaRPr kumimoji="0" lang="es-ES" sz="2800" b="1"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2"/>
          <a:srcRect/>
          <a:stretch>
            <a:fillRect/>
          </a:stretch>
        </p:blipFill>
        <p:spPr bwMode="auto">
          <a:xfrm>
            <a:off x="0" y="0"/>
            <a:ext cx="9144000" cy="6857999"/>
          </a:xfrm>
          <a:prstGeom prst="rect">
            <a:avLst/>
          </a:prstGeom>
          <a:noFill/>
          <a:ln w="9525">
            <a:noFill/>
            <a:miter lim="800000"/>
            <a:headEnd/>
            <a:tailEnd/>
          </a:ln>
          <a:effectLst/>
        </p:spPr>
      </p:pic>
      <p:sp>
        <p:nvSpPr>
          <p:cNvPr id="1025" name="Rectangle 1"/>
          <p:cNvSpPr>
            <a:spLocks noChangeArrowheads="1"/>
          </p:cNvSpPr>
          <p:nvPr/>
        </p:nvSpPr>
        <p:spPr bwMode="auto">
          <a:xfrm>
            <a:off x="857224" y="1714488"/>
            <a:ext cx="6858016"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ES" dirty="0" smtClean="0"/>
              <a:t>Actualmente, debido al desarrollo tecnológico, han surgido una serie de nuevas herramientas que se pueden aplicar en las empresas para recabar información y establecer un sistema  de información eficiente para reducir la incertidumbre en la toma de decisiones.</a:t>
            </a:r>
            <a:endParaRPr lang="es-PE" dirty="0" smtClean="0"/>
          </a:p>
          <a:p>
            <a:pPr algn="just"/>
            <a:r>
              <a:rPr lang="es-ES" dirty="0" smtClean="0"/>
              <a:t> </a:t>
            </a:r>
            <a:endParaRPr lang="es-PE" dirty="0" smtClean="0"/>
          </a:p>
          <a:p>
            <a:pPr algn="just"/>
            <a:r>
              <a:rPr lang="es-ES" dirty="0" smtClean="0"/>
              <a:t>Se trata de sistemas que permiten a las empresas conocer mejor las necesidades de sus clientes y consumidores, y mejorar las relaciones con éstos, además de reducir los costes de la propia empresa,</a:t>
            </a:r>
            <a:endParaRPr lang="es-PE" dirty="0"/>
          </a:p>
        </p:txBody>
      </p:sp>
      <p:sp>
        <p:nvSpPr>
          <p:cNvPr id="6" name="Rectangle 1"/>
          <p:cNvSpPr>
            <a:spLocks noChangeArrowheads="1"/>
          </p:cNvSpPr>
          <p:nvPr/>
        </p:nvSpPr>
        <p:spPr bwMode="auto">
          <a:xfrm>
            <a:off x="2143108" y="428604"/>
            <a:ext cx="6858016"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es-PE" b="1" dirty="0" smtClean="0">
                <a:solidFill>
                  <a:srgbClr val="FF0000"/>
                </a:solidFill>
                <a:latin typeface="Arial" pitchFamily="34" charset="0"/>
                <a:ea typeface="Times New Roman" pitchFamily="18" charset="0"/>
                <a:cs typeface="Times New Roman" pitchFamily="18" charset="0"/>
              </a:rPr>
              <a:t>Las nuevas tecnologías en los SIM.</a:t>
            </a:r>
            <a:endParaRPr kumimoji="0" lang="es-ES" sz="2800" b="1"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2"/>
          <a:srcRect/>
          <a:stretch>
            <a:fillRect/>
          </a:stretch>
        </p:blipFill>
        <p:spPr bwMode="auto">
          <a:xfrm>
            <a:off x="0" y="0"/>
            <a:ext cx="9144000" cy="6857999"/>
          </a:xfrm>
          <a:prstGeom prst="rect">
            <a:avLst/>
          </a:prstGeom>
          <a:noFill/>
          <a:ln w="9525">
            <a:noFill/>
            <a:miter lim="800000"/>
            <a:headEnd/>
            <a:tailEnd/>
          </a:ln>
          <a:effectLst/>
        </p:spPr>
      </p:pic>
      <p:sp>
        <p:nvSpPr>
          <p:cNvPr id="1025" name="Rectangle 1"/>
          <p:cNvSpPr>
            <a:spLocks noChangeArrowheads="1"/>
          </p:cNvSpPr>
          <p:nvPr/>
        </p:nvSpPr>
        <p:spPr bwMode="auto">
          <a:xfrm>
            <a:off x="1214414" y="2071678"/>
            <a:ext cx="6858016"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s-ES" dirty="0" smtClean="0">
                <a:solidFill>
                  <a:srgbClr val="FF0000"/>
                </a:solidFill>
              </a:rPr>
              <a:t>ECR. (</a:t>
            </a:r>
            <a:r>
              <a:rPr lang="es-ES" i="1" dirty="0" smtClean="0">
                <a:solidFill>
                  <a:srgbClr val="FF0000"/>
                </a:solidFill>
              </a:rPr>
              <a:t>Respuesta eficiente al consumidor</a:t>
            </a:r>
            <a:r>
              <a:rPr lang="es-ES" dirty="0" smtClean="0">
                <a:solidFill>
                  <a:srgbClr val="FF0000"/>
                </a:solidFill>
              </a:rPr>
              <a:t>) </a:t>
            </a:r>
            <a:endParaRPr lang="es-ES" dirty="0" smtClean="0">
              <a:solidFill>
                <a:srgbClr val="FF0000"/>
              </a:solidFill>
            </a:endParaRPr>
          </a:p>
          <a:p>
            <a:pPr lvl="0"/>
            <a:endParaRPr lang="es-ES" dirty="0" smtClean="0"/>
          </a:p>
          <a:p>
            <a:pPr lvl="0" algn="just"/>
            <a:r>
              <a:rPr lang="es-ES" dirty="0" smtClean="0"/>
              <a:t>Es </a:t>
            </a:r>
            <a:r>
              <a:rPr lang="es-ES" dirty="0" smtClean="0"/>
              <a:t>una filosofía de negocio en las que clientes y proveedores trabajan conjuntamente para aportar valor añadido a los consumidores, pero a la vez reduciendo los costes de gestión de pedidos y almacenaje</a:t>
            </a:r>
            <a:r>
              <a:rPr lang="es-ES" dirty="0" smtClean="0"/>
              <a:t>.</a:t>
            </a:r>
          </a:p>
          <a:p>
            <a:pPr lvl="0" algn="just"/>
            <a:endParaRPr lang="es-PE" dirty="0" smtClean="0"/>
          </a:p>
          <a:p>
            <a:pPr algn="just"/>
            <a:r>
              <a:rPr lang="es-ES" dirty="0" smtClean="0"/>
              <a:t>En el ECR hay varias estrategias y todas buscan una mayor eficiencia, bien del reaprovisionamiento, del surtido de productos, de las promociones o en el lanzamiento de nuevos productos. El compartir información entre las empresas, y por ello el EDI, desempeña un papel clave. </a:t>
            </a:r>
            <a:endParaRPr lang="es-PE" dirty="0"/>
          </a:p>
        </p:txBody>
      </p:sp>
      <p:sp>
        <p:nvSpPr>
          <p:cNvPr id="6" name="Rectangle 1"/>
          <p:cNvSpPr>
            <a:spLocks noChangeArrowheads="1"/>
          </p:cNvSpPr>
          <p:nvPr/>
        </p:nvSpPr>
        <p:spPr bwMode="auto">
          <a:xfrm>
            <a:off x="2143108" y="428604"/>
            <a:ext cx="6858016"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es-PE" b="1" dirty="0" smtClean="0">
                <a:solidFill>
                  <a:srgbClr val="FF0000"/>
                </a:solidFill>
                <a:latin typeface="Arial" pitchFamily="34" charset="0"/>
                <a:ea typeface="Times New Roman" pitchFamily="18" charset="0"/>
                <a:cs typeface="Times New Roman" pitchFamily="18" charset="0"/>
              </a:rPr>
              <a:t>Las nuevas tecnologías en los SIM.</a:t>
            </a:r>
            <a:endParaRPr kumimoji="0" lang="es-ES" sz="2800" b="1"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2"/>
          <a:srcRect/>
          <a:stretch>
            <a:fillRect/>
          </a:stretch>
        </p:blipFill>
        <p:spPr bwMode="auto">
          <a:xfrm>
            <a:off x="0" y="0"/>
            <a:ext cx="9144000" cy="6857999"/>
          </a:xfrm>
          <a:prstGeom prst="rect">
            <a:avLst/>
          </a:prstGeom>
          <a:noFill/>
          <a:ln w="9525">
            <a:noFill/>
            <a:miter lim="800000"/>
            <a:headEnd/>
            <a:tailEnd/>
          </a:ln>
          <a:effectLst/>
        </p:spPr>
      </p:pic>
      <p:sp>
        <p:nvSpPr>
          <p:cNvPr id="1025" name="Rectangle 1"/>
          <p:cNvSpPr>
            <a:spLocks noChangeArrowheads="1"/>
          </p:cNvSpPr>
          <p:nvPr/>
        </p:nvSpPr>
        <p:spPr bwMode="auto">
          <a:xfrm>
            <a:off x="785786" y="1571612"/>
            <a:ext cx="7929618"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a:r>
              <a:rPr lang="es-ES" dirty="0" smtClean="0">
                <a:solidFill>
                  <a:srgbClr val="FF0000"/>
                </a:solidFill>
              </a:rPr>
              <a:t>EDI (</a:t>
            </a:r>
            <a:r>
              <a:rPr lang="es-ES" i="1" dirty="0" smtClean="0">
                <a:solidFill>
                  <a:srgbClr val="FF0000"/>
                </a:solidFill>
              </a:rPr>
              <a:t>Intercambio Electrónico de Datos</a:t>
            </a:r>
            <a:r>
              <a:rPr lang="es-ES" dirty="0" smtClean="0">
                <a:solidFill>
                  <a:srgbClr val="FF0000"/>
                </a:solidFill>
              </a:rPr>
              <a:t>) </a:t>
            </a:r>
            <a:endParaRPr lang="es-ES" dirty="0" smtClean="0">
              <a:solidFill>
                <a:srgbClr val="FF0000"/>
              </a:solidFill>
            </a:endParaRPr>
          </a:p>
          <a:p>
            <a:pPr lvl="0" algn="just"/>
            <a:r>
              <a:rPr lang="es-ES" dirty="0" smtClean="0"/>
              <a:t>Consiste </a:t>
            </a:r>
            <a:r>
              <a:rPr lang="es-ES" dirty="0" smtClean="0"/>
              <a:t>en transmitir electrónicamente documentos comerciales y administrativos entre aplicaciones informáticas, en un formato normalizado. </a:t>
            </a:r>
            <a:endParaRPr lang="es-ES" dirty="0" smtClean="0"/>
          </a:p>
          <a:p>
            <a:pPr lvl="0" algn="just"/>
            <a:endParaRPr lang="es-ES" dirty="0" smtClean="0"/>
          </a:p>
          <a:p>
            <a:pPr lvl="0" algn="just"/>
            <a:r>
              <a:rPr lang="es-ES" dirty="0" smtClean="0"/>
              <a:t>El </a:t>
            </a:r>
            <a:r>
              <a:rPr lang="es-ES" dirty="0" smtClean="0"/>
              <a:t>EDI sustituye el soporte papel de los documentos comerciales más habituales (órdenes de compra, remito, factura, lista de precios, etc.) por transacciones electrónicas con formato estandarizados y acordados previamente entre los usuarios del servicio. A través del EDI, las partes involucradas cooperan sobre la base de un entendimiento claro y predefinido acerca de un negocio común, que se lleva a cabo mediante la transmisión de datos electrónicos estructurados.  Este servicio, a diferencia del correo electrónico, relaciona aplicaciones informáticas instaladas en los ordenadores de las distintas empresas. Por lo tanto, el intercambio de información se realiza entre aplicaciones informáticas y no entre personas. </a:t>
            </a:r>
            <a:endParaRPr lang="es-PE" dirty="0"/>
          </a:p>
        </p:txBody>
      </p:sp>
      <p:sp>
        <p:nvSpPr>
          <p:cNvPr id="6" name="Rectangle 1"/>
          <p:cNvSpPr>
            <a:spLocks noChangeArrowheads="1"/>
          </p:cNvSpPr>
          <p:nvPr/>
        </p:nvSpPr>
        <p:spPr bwMode="auto">
          <a:xfrm>
            <a:off x="2143108" y="428604"/>
            <a:ext cx="6858016"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es-PE" b="1" dirty="0" smtClean="0">
                <a:solidFill>
                  <a:srgbClr val="FF0000"/>
                </a:solidFill>
                <a:latin typeface="Arial" pitchFamily="34" charset="0"/>
                <a:ea typeface="Times New Roman" pitchFamily="18" charset="0"/>
                <a:cs typeface="Times New Roman" pitchFamily="18" charset="0"/>
              </a:rPr>
              <a:t>Las nuevas tecnologías en los SIM.</a:t>
            </a:r>
            <a:endParaRPr kumimoji="0" lang="es-ES" sz="2800" b="1"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2"/>
          <a:srcRect/>
          <a:stretch>
            <a:fillRect/>
          </a:stretch>
        </p:blipFill>
        <p:spPr bwMode="auto">
          <a:xfrm>
            <a:off x="0" y="0"/>
            <a:ext cx="9144000" cy="6857999"/>
          </a:xfrm>
          <a:prstGeom prst="rect">
            <a:avLst/>
          </a:prstGeom>
          <a:noFill/>
          <a:ln w="9525">
            <a:noFill/>
            <a:miter lim="800000"/>
            <a:headEnd/>
            <a:tailEnd/>
          </a:ln>
          <a:effectLst/>
        </p:spPr>
      </p:pic>
      <p:sp>
        <p:nvSpPr>
          <p:cNvPr id="1025" name="Rectangle 1"/>
          <p:cNvSpPr>
            <a:spLocks noChangeArrowheads="1"/>
          </p:cNvSpPr>
          <p:nvPr/>
        </p:nvSpPr>
        <p:spPr bwMode="auto">
          <a:xfrm>
            <a:off x="785786" y="1571612"/>
            <a:ext cx="7929618"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a:r>
              <a:rPr lang="es-ES" dirty="0" smtClean="0">
                <a:solidFill>
                  <a:srgbClr val="FF0000"/>
                </a:solidFill>
              </a:rPr>
              <a:t>… EDI </a:t>
            </a:r>
            <a:r>
              <a:rPr lang="es-ES" dirty="0" smtClean="0">
                <a:solidFill>
                  <a:srgbClr val="FF0000"/>
                </a:solidFill>
              </a:rPr>
              <a:t>(</a:t>
            </a:r>
            <a:r>
              <a:rPr lang="es-ES" i="1" dirty="0" smtClean="0">
                <a:solidFill>
                  <a:srgbClr val="FF0000"/>
                </a:solidFill>
              </a:rPr>
              <a:t>Intercambio Electrónico de Datos</a:t>
            </a:r>
            <a:r>
              <a:rPr lang="es-ES" dirty="0" smtClean="0">
                <a:solidFill>
                  <a:srgbClr val="FF0000"/>
                </a:solidFill>
              </a:rPr>
              <a:t>) </a:t>
            </a:r>
            <a:endParaRPr lang="es-ES" dirty="0" smtClean="0">
              <a:solidFill>
                <a:srgbClr val="FF0000"/>
              </a:solidFill>
            </a:endParaRPr>
          </a:p>
          <a:p>
            <a:pPr algn="just"/>
            <a:r>
              <a:rPr lang="es-ES" dirty="0" smtClean="0"/>
              <a:t>El </a:t>
            </a:r>
            <a:r>
              <a:rPr lang="es-ES" dirty="0" smtClean="0"/>
              <a:t>EDI ofrece una serie de beneficios para las empresas: </a:t>
            </a:r>
            <a:endParaRPr lang="es-ES" dirty="0" smtClean="0"/>
          </a:p>
          <a:p>
            <a:pPr algn="just"/>
            <a:endParaRPr lang="es-PE" dirty="0" smtClean="0"/>
          </a:p>
          <a:p>
            <a:pPr marL="180975" indent="-180975" algn="just"/>
            <a:r>
              <a:rPr lang="es-ES" dirty="0" smtClean="0"/>
              <a:t>* Agilización de procesos comerciales </a:t>
            </a:r>
            <a:r>
              <a:rPr lang="es-ES" dirty="0" smtClean="0"/>
              <a:t>.</a:t>
            </a:r>
            <a:endParaRPr lang="es-PE" dirty="0" smtClean="0"/>
          </a:p>
          <a:p>
            <a:pPr marL="180975" indent="-180975" algn="just"/>
            <a:r>
              <a:rPr lang="es-ES" dirty="0" smtClean="0"/>
              <a:t>* Importante disminución de errores en los documentos </a:t>
            </a:r>
            <a:r>
              <a:rPr lang="es-ES" dirty="0" smtClean="0"/>
              <a:t>.</a:t>
            </a:r>
            <a:endParaRPr lang="es-PE" dirty="0" smtClean="0"/>
          </a:p>
          <a:p>
            <a:pPr marL="180975" indent="-180975" algn="just"/>
            <a:r>
              <a:rPr lang="es-ES" dirty="0" smtClean="0"/>
              <a:t>* Disminución de stocks, debido a la facilidad de aplicación de técnicas "</a:t>
            </a:r>
            <a:r>
              <a:rPr lang="es-ES" dirty="0" err="1" smtClean="0"/>
              <a:t>Just</a:t>
            </a:r>
            <a:r>
              <a:rPr lang="es-ES" dirty="0" smtClean="0"/>
              <a:t>-in-Time" </a:t>
            </a:r>
            <a:r>
              <a:rPr lang="es-ES" dirty="0" smtClean="0"/>
              <a:t>.</a:t>
            </a:r>
            <a:endParaRPr lang="es-PE" dirty="0" smtClean="0"/>
          </a:p>
          <a:p>
            <a:pPr marL="180975" indent="-180975" algn="just"/>
            <a:r>
              <a:rPr lang="es-ES" dirty="0" smtClean="0"/>
              <a:t>* Ahorro de costes de administración </a:t>
            </a:r>
            <a:r>
              <a:rPr lang="es-ES" dirty="0" smtClean="0"/>
              <a:t>.</a:t>
            </a:r>
            <a:endParaRPr lang="es-PE" dirty="0" smtClean="0"/>
          </a:p>
          <a:p>
            <a:pPr marL="180975" indent="-180975" algn="just"/>
            <a:r>
              <a:rPr lang="es-ES" dirty="0" smtClean="0"/>
              <a:t>* Mejora de la competitividad de la empresa que lo </a:t>
            </a:r>
            <a:r>
              <a:rPr lang="es-ES" dirty="0" smtClean="0"/>
              <a:t>adopta.</a:t>
            </a:r>
            <a:endParaRPr lang="es-PE" dirty="0"/>
          </a:p>
        </p:txBody>
      </p:sp>
      <p:sp>
        <p:nvSpPr>
          <p:cNvPr id="6" name="Rectangle 1"/>
          <p:cNvSpPr>
            <a:spLocks noChangeArrowheads="1"/>
          </p:cNvSpPr>
          <p:nvPr/>
        </p:nvSpPr>
        <p:spPr bwMode="auto">
          <a:xfrm>
            <a:off x="2143108" y="428604"/>
            <a:ext cx="6858016"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es-PE" b="1" dirty="0" smtClean="0">
                <a:solidFill>
                  <a:srgbClr val="FF0000"/>
                </a:solidFill>
                <a:latin typeface="Arial" pitchFamily="34" charset="0"/>
                <a:ea typeface="Times New Roman" pitchFamily="18" charset="0"/>
                <a:cs typeface="Times New Roman" pitchFamily="18" charset="0"/>
              </a:rPr>
              <a:t>Las nuevas tecnologías en los SIM.</a:t>
            </a:r>
            <a:endParaRPr kumimoji="0" lang="es-ES" sz="2800" b="1"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2"/>
          <a:srcRect/>
          <a:stretch>
            <a:fillRect/>
          </a:stretch>
        </p:blipFill>
        <p:spPr bwMode="auto">
          <a:xfrm>
            <a:off x="0" y="0"/>
            <a:ext cx="9144000" cy="6857999"/>
          </a:xfrm>
          <a:prstGeom prst="rect">
            <a:avLst/>
          </a:prstGeom>
          <a:noFill/>
          <a:ln w="9525">
            <a:noFill/>
            <a:miter lim="800000"/>
            <a:headEnd/>
            <a:tailEnd/>
          </a:ln>
          <a:effectLst/>
        </p:spPr>
      </p:pic>
      <p:sp>
        <p:nvSpPr>
          <p:cNvPr id="1025" name="Rectangle 1"/>
          <p:cNvSpPr>
            <a:spLocks noChangeArrowheads="1"/>
          </p:cNvSpPr>
          <p:nvPr/>
        </p:nvSpPr>
        <p:spPr bwMode="auto">
          <a:xfrm>
            <a:off x="785786" y="1571612"/>
            <a:ext cx="7929618"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a:r>
              <a:rPr lang="es-ES" b="1" dirty="0" smtClean="0">
                <a:solidFill>
                  <a:srgbClr val="FF0000"/>
                </a:solidFill>
              </a:rPr>
              <a:t>DATA MINING.  </a:t>
            </a:r>
          </a:p>
          <a:p>
            <a:pPr lvl="0" algn="just"/>
            <a:endParaRPr lang="es-ES" dirty="0" smtClean="0"/>
          </a:p>
          <a:p>
            <a:pPr lvl="0" algn="just"/>
            <a:r>
              <a:rPr lang="es-ES" dirty="0" smtClean="0"/>
              <a:t>Se </a:t>
            </a:r>
            <a:r>
              <a:rPr lang="es-ES" dirty="0" smtClean="0"/>
              <a:t>trata de la extracción de información predecible “escondida” en grandes bases de datos. Se trata de un software que encuentra interrelaciones, tendencias y patrones ocultos dentro de los datos.  Su objetivo es extraer conocimiento útil y utilizable a partir de la información contenida en las bases de datos de las empresas.</a:t>
            </a:r>
            <a:endParaRPr lang="es-PE" dirty="0" smtClean="0"/>
          </a:p>
          <a:p>
            <a:pPr algn="just"/>
            <a:endParaRPr lang="es-ES" dirty="0" smtClean="0"/>
          </a:p>
          <a:p>
            <a:pPr algn="just"/>
            <a:r>
              <a:rPr lang="es-ES" dirty="0" smtClean="0"/>
              <a:t>Las </a:t>
            </a:r>
            <a:r>
              <a:rPr lang="es-ES" dirty="0" smtClean="0"/>
              <a:t>herramientas de Data </a:t>
            </a:r>
            <a:r>
              <a:rPr lang="es-ES" dirty="0" err="1" smtClean="0"/>
              <a:t>Mining</a:t>
            </a:r>
            <a:r>
              <a:rPr lang="es-ES" dirty="0" smtClean="0"/>
              <a:t> predicen futuras tendencias y comportamientos, permitiendo en los negocios tomar decisiones </a:t>
            </a:r>
            <a:r>
              <a:rPr lang="es-ES" dirty="0" smtClean="0"/>
              <a:t>proactivas. Estas </a:t>
            </a:r>
            <a:r>
              <a:rPr lang="es-ES" dirty="0" smtClean="0"/>
              <a:t>herramientas exploran las bases de datos en busca de patrones ocultos, encontrando información predecible que un experto no puede llegar a encontrar porque se encuentra fuera de sus expectativas. </a:t>
            </a:r>
            <a:endParaRPr lang="es-PE" dirty="0"/>
          </a:p>
        </p:txBody>
      </p:sp>
      <p:sp>
        <p:nvSpPr>
          <p:cNvPr id="6" name="Rectangle 1"/>
          <p:cNvSpPr>
            <a:spLocks noChangeArrowheads="1"/>
          </p:cNvSpPr>
          <p:nvPr/>
        </p:nvSpPr>
        <p:spPr bwMode="auto">
          <a:xfrm>
            <a:off x="2143108" y="428604"/>
            <a:ext cx="6858016"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es-PE" b="1" dirty="0" smtClean="0">
                <a:solidFill>
                  <a:srgbClr val="FF0000"/>
                </a:solidFill>
                <a:latin typeface="Arial" pitchFamily="34" charset="0"/>
                <a:ea typeface="Times New Roman" pitchFamily="18" charset="0"/>
                <a:cs typeface="Times New Roman" pitchFamily="18" charset="0"/>
              </a:rPr>
              <a:t>Las nuevas tecnologías en los SIM.</a:t>
            </a:r>
            <a:endParaRPr kumimoji="0" lang="es-ES" sz="2800" b="1"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2"/>
          <a:srcRect/>
          <a:stretch>
            <a:fillRect/>
          </a:stretch>
        </p:blipFill>
        <p:spPr bwMode="auto">
          <a:xfrm>
            <a:off x="0" y="0"/>
            <a:ext cx="9144000" cy="6857999"/>
          </a:xfrm>
          <a:prstGeom prst="rect">
            <a:avLst/>
          </a:prstGeom>
          <a:noFill/>
          <a:ln w="9525">
            <a:noFill/>
            <a:miter lim="800000"/>
            <a:headEnd/>
            <a:tailEnd/>
          </a:ln>
          <a:effectLst/>
        </p:spPr>
      </p:pic>
      <p:sp>
        <p:nvSpPr>
          <p:cNvPr id="1025" name="Rectangle 1"/>
          <p:cNvSpPr>
            <a:spLocks noChangeArrowheads="1"/>
          </p:cNvSpPr>
          <p:nvPr/>
        </p:nvSpPr>
        <p:spPr bwMode="auto">
          <a:xfrm>
            <a:off x="785786" y="1571612"/>
            <a:ext cx="750099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a:r>
              <a:rPr lang="es-ES" dirty="0" smtClean="0">
                <a:solidFill>
                  <a:srgbClr val="FF0000"/>
                </a:solidFill>
              </a:rPr>
              <a:t>…DATA MINING.  </a:t>
            </a:r>
          </a:p>
          <a:p>
            <a:pPr lvl="0" algn="just"/>
            <a:endParaRPr lang="es-ES" dirty="0" smtClean="0"/>
          </a:p>
          <a:p>
            <a:pPr algn="just"/>
            <a:r>
              <a:rPr lang="es-ES" dirty="0" smtClean="0"/>
              <a:t>Las  </a:t>
            </a:r>
            <a:r>
              <a:rPr lang="es-ES" dirty="0" smtClean="0"/>
              <a:t>herramientas de Data </a:t>
            </a:r>
            <a:r>
              <a:rPr lang="es-ES" dirty="0" err="1" smtClean="0"/>
              <a:t>Mining</a:t>
            </a:r>
            <a:r>
              <a:rPr lang="es-ES" dirty="0" smtClean="0"/>
              <a:t> pueden analizar bases de datos masivas para brindar respuesta a preguntas tales como, "¿Qué clientes tienen más probabilidad de responder al próximo </a:t>
            </a:r>
            <a:r>
              <a:rPr lang="es-ES" dirty="0" err="1" smtClean="0"/>
              <a:t>mailing</a:t>
            </a:r>
            <a:r>
              <a:rPr lang="es-ES" dirty="0" smtClean="0"/>
              <a:t> promocional, y por qué? y presentar los resultados en formas de tablas, con gráficos, reportes, texto, hipertexto, etc.</a:t>
            </a:r>
            <a:endParaRPr lang="es-PE" dirty="0"/>
          </a:p>
        </p:txBody>
      </p:sp>
      <p:sp>
        <p:nvSpPr>
          <p:cNvPr id="6" name="Rectangle 1"/>
          <p:cNvSpPr>
            <a:spLocks noChangeArrowheads="1"/>
          </p:cNvSpPr>
          <p:nvPr/>
        </p:nvSpPr>
        <p:spPr bwMode="auto">
          <a:xfrm>
            <a:off x="2143108" y="428604"/>
            <a:ext cx="6858016"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es-PE" b="1" dirty="0" smtClean="0">
                <a:solidFill>
                  <a:srgbClr val="FF0000"/>
                </a:solidFill>
                <a:latin typeface="Arial" pitchFamily="34" charset="0"/>
                <a:ea typeface="Times New Roman" pitchFamily="18" charset="0"/>
                <a:cs typeface="Times New Roman" pitchFamily="18" charset="0"/>
              </a:rPr>
              <a:t>Las nuevas tecnologías en los SIM.</a:t>
            </a:r>
            <a:endParaRPr kumimoji="0" lang="es-ES" sz="2800" b="1"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144000" cy="6857999"/>
          </a:xfrm>
          <a:prstGeom prst="rect">
            <a:avLst/>
          </a:prstGeom>
          <a:noFill/>
          <a:ln w="9525">
            <a:noFill/>
            <a:miter lim="800000"/>
            <a:headEnd/>
            <a:tailEnd/>
          </a:ln>
          <a:effectLst/>
        </p:spPr>
      </p:pic>
      <p:sp>
        <p:nvSpPr>
          <p:cNvPr id="4" name="Text Box 4"/>
          <p:cNvSpPr txBox="1">
            <a:spLocks noChangeArrowheads="1"/>
          </p:cNvSpPr>
          <p:nvPr/>
        </p:nvSpPr>
        <p:spPr bwMode="auto">
          <a:xfrm>
            <a:off x="2357421" y="1285874"/>
            <a:ext cx="6286545" cy="2862322"/>
          </a:xfrm>
          <a:prstGeom prst="rect">
            <a:avLst/>
          </a:prstGeom>
          <a:noFill/>
          <a:ln w="12700">
            <a:noFill/>
            <a:miter lim="800000"/>
            <a:headEnd type="none" w="sm" len="sm"/>
            <a:tailEnd type="none" w="sm" len="sm"/>
          </a:ln>
        </p:spPr>
        <p:txBody>
          <a:bodyPr wrap="square">
            <a:spAutoFit/>
          </a:bodyPr>
          <a:lstStyle/>
          <a:p>
            <a:pPr algn="ctr">
              <a:spcBef>
                <a:spcPct val="50000"/>
              </a:spcBef>
            </a:pPr>
            <a:endParaRPr lang="es-CO" b="1" dirty="0">
              <a:solidFill>
                <a:srgbClr val="FF0000"/>
              </a:solidFill>
              <a:cs typeface="Times New Roman" pitchFamily="18" charset="0"/>
            </a:endParaRPr>
          </a:p>
          <a:p>
            <a:pPr algn="just">
              <a:spcBef>
                <a:spcPct val="50000"/>
              </a:spcBef>
            </a:pPr>
            <a:r>
              <a:rPr lang="es-CO" dirty="0">
                <a:cs typeface="Times New Roman" pitchFamily="18" charset="0"/>
              </a:rPr>
              <a:t>El sistema de información de marketing (SIM) es una forma organizada de recopilar, procesar y analizar la información que requieren los gerentes de marketing para tomar decisiones.</a:t>
            </a:r>
          </a:p>
          <a:p>
            <a:pPr algn="just">
              <a:spcBef>
                <a:spcPct val="50000"/>
              </a:spcBef>
            </a:pPr>
            <a:r>
              <a:rPr lang="es-PE" dirty="0" smtClean="0"/>
              <a:t>Es </a:t>
            </a:r>
            <a:r>
              <a:rPr lang="es-PE" dirty="0"/>
              <a:t>una estructura permanente e interactiva compuesta por personas, equipo y procedimientos, cuya finalidad es recabar, clasificar, analizar, evaluar y distribuir información pertinente, oportuna y precisa que servirá a quienes toman decisiones de mercadotecnia para mejorar la planeación, ejecución y control.</a:t>
            </a:r>
            <a:endParaRPr lang="es-ES" dirty="0"/>
          </a:p>
        </p:txBody>
      </p:sp>
      <p:sp>
        <p:nvSpPr>
          <p:cNvPr id="5" name="4 Rectángulo"/>
          <p:cNvSpPr/>
          <p:nvPr/>
        </p:nvSpPr>
        <p:spPr>
          <a:xfrm>
            <a:off x="285720" y="2571744"/>
            <a:ext cx="1571636" cy="830997"/>
          </a:xfrm>
          <a:prstGeom prst="rect">
            <a:avLst/>
          </a:prstGeom>
        </p:spPr>
        <p:txBody>
          <a:bodyPr wrap="square">
            <a:spAutoFit/>
          </a:bodyPr>
          <a:lstStyle/>
          <a:p>
            <a:pPr algn="ctr">
              <a:spcBef>
                <a:spcPct val="50000"/>
              </a:spcBef>
            </a:pPr>
            <a:r>
              <a:rPr lang="es-CO" sz="1600" b="1" dirty="0" smtClean="0">
                <a:solidFill>
                  <a:srgbClr val="FF0000"/>
                </a:solidFill>
                <a:cs typeface="Times New Roman" pitchFamily="18" charset="0"/>
              </a:rPr>
              <a:t>SISTEMA DE INFORMACIÓN DE MARKETING</a:t>
            </a:r>
            <a:endParaRPr lang="es-CO" sz="1600" b="1" dirty="0">
              <a:solidFill>
                <a:srgbClr val="FF0000"/>
              </a:solidFill>
              <a:cs typeface="Times New Roman" pitchFamily="18" charset="0"/>
            </a:endParaRPr>
          </a:p>
        </p:txBody>
      </p:sp>
      <p:sp>
        <p:nvSpPr>
          <p:cNvPr id="6" name="7 Marcador de número de diapositiva"/>
          <p:cNvSpPr>
            <a:spLocks noGrp="1"/>
          </p:cNvSpPr>
          <p:nvPr>
            <p:ph type="sldNum" sz="quarter" idx="12"/>
          </p:nvPr>
        </p:nvSpPr>
        <p:spPr bwMode="auto">
          <a:xfrm>
            <a:off x="8715402" y="6492875"/>
            <a:ext cx="428598" cy="365125"/>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s-ES" dirty="0" smtClean="0">
                <a:solidFill>
                  <a:schemeClr val="bg1"/>
                </a:solidFill>
              </a:rPr>
              <a:t>[</a:t>
            </a:r>
            <a:fld id="{138FBF70-BCC1-42F5-9994-CE5605A58EF4}" type="slidenum">
              <a:rPr lang="es-ES" smtClean="0">
                <a:solidFill>
                  <a:schemeClr val="bg1"/>
                </a:solidFill>
              </a:rPr>
              <a:pPr eaLnBrk="1" hangingPunct="1">
                <a:defRPr/>
              </a:pPr>
              <a:t>4</a:t>
            </a:fld>
            <a:r>
              <a:rPr lang="es-ES" dirty="0" smtClean="0">
                <a:solidFill>
                  <a:schemeClr val="bg1"/>
                </a:solidFill>
              </a:rPr>
              <a: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2"/>
          <a:srcRect/>
          <a:stretch>
            <a:fillRect/>
          </a:stretch>
        </p:blipFill>
        <p:spPr bwMode="auto">
          <a:xfrm>
            <a:off x="0" y="0"/>
            <a:ext cx="9144000" cy="6857999"/>
          </a:xfrm>
          <a:prstGeom prst="rect">
            <a:avLst/>
          </a:prstGeom>
          <a:noFill/>
          <a:ln w="9525">
            <a:noFill/>
            <a:miter lim="800000"/>
            <a:headEnd/>
            <a:tailEnd/>
          </a:ln>
          <a:effectLst/>
        </p:spPr>
      </p:pic>
      <p:sp>
        <p:nvSpPr>
          <p:cNvPr id="1025" name="Rectangle 1"/>
          <p:cNvSpPr>
            <a:spLocks noChangeArrowheads="1"/>
          </p:cNvSpPr>
          <p:nvPr/>
        </p:nvSpPr>
        <p:spPr bwMode="auto">
          <a:xfrm>
            <a:off x="785786" y="1571612"/>
            <a:ext cx="7500990"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s-ES" b="1" dirty="0" smtClean="0">
                <a:solidFill>
                  <a:srgbClr val="FF0000"/>
                </a:solidFill>
              </a:rPr>
              <a:t>CRM (</a:t>
            </a:r>
            <a:r>
              <a:rPr lang="es-ES" b="1" i="1" dirty="0" err="1" smtClean="0">
                <a:solidFill>
                  <a:srgbClr val="FF0000"/>
                </a:solidFill>
              </a:rPr>
              <a:t>Customer</a:t>
            </a:r>
            <a:r>
              <a:rPr lang="es-ES" b="1" i="1" dirty="0" smtClean="0">
                <a:solidFill>
                  <a:srgbClr val="FF0000"/>
                </a:solidFill>
              </a:rPr>
              <a:t> </a:t>
            </a:r>
            <a:r>
              <a:rPr lang="es-ES" b="1" i="1" dirty="0" err="1" smtClean="0">
                <a:solidFill>
                  <a:srgbClr val="FF0000"/>
                </a:solidFill>
              </a:rPr>
              <a:t>Relationship</a:t>
            </a:r>
            <a:r>
              <a:rPr lang="es-ES" b="1" i="1" dirty="0" smtClean="0">
                <a:solidFill>
                  <a:srgbClr val="FF0000"/>
                </a:solidFill>
              </a:rPr>
              <a:t> </a:t>
            </a:r>
            <a:r>
              <a:rPr lang="es-ES" b="1" i="1" dirty="0" smtClean="0">
                <a:solidFill>
                  <a:srgbClr val="FF0000"/>
                </a:solidFill>
              </a:rPr>
              <a:t>Management)</a:t>
            </a:r>
            <a:r>
              <a:rPr lang="es-ES" b="1" dirty="0" smtClean="0">
                <a:solidFill>
                  <a:srgbClr val="FF0000"/>
                </a:solidFill>
              </a:rPr>
              <a:t> </a:t>
            </a:r>
            <a:endParaRPr lang="es-ES" b="1" dirty="0" smtClean="0">
              <a:solidFill>
                <a:srgbClr val="FF0000"/>
              </a:solidFill>
            </a:endParaRPr>
          </a:p>
          <a:p>
            <a:pPr lvl="0"/>
            <a:r>
              <a:rPr lang="es-ES" dirty="0" smtClean="0"/>
              <a:t>Se entiende como </a:t>
            </a:r>
            <a:r>
              <a:rPr lang="es-PE" dirty="0" smtClean="0"/>
              <a:t>Gestión </a:t>
            </a:r>
            <a:r>
              <a:rPr lang="es-PE" dirty="0" smtClean="0"/>
              <a:t>sobre la Relación con los Consumidores</a:t>
            </a:r>
            <a:endParaRPr lang="es-ES" b="1" dirty="0" smtClean="0">
              <a:solidFill>
                <a:srgbClr val="FF0000"/>
              </a:solidFill>
            </a:endParaRPr>
          </a:p>
          <a:p>
            <a:pPr lvl="0"/>
            <a:endParaRPr lang="es-ES" dirty="0" smtClean="0"/>
          </a:p>
          <a:p>
            <a:pPr lvl="0" algn="just"/>
            <a:r>
              <a:rPr lang="es-ES" dirty="0" smtClean="0"/>
              <a:t>Es </a:t>
            </a:r>
            <a:r>
              <a:rPr lang="es-ES" dirty="0" smtClean="0"/>
              <a:t>un modelo de negocio </a:t>
            </a:r>
            <a:r>
              <a:rPr lang="es-ES" dirty="0" smtClean="0"/>
              <a:t>cuyo </a:t>
            </a:r>
            <a:r>
              <a:rPr lang="es-ES" dirty="0" smtClean="0"/>
              <a:t>objetivo es identificar y administrar las relaciones con aquellas cuentas (clientes) más importantes y valiosas para la empresa, trabajando diferentemente sobre cada una de ellas para mejorar la efectividad de los clientes. Es decir, se trata de ser más efectivos en el momento de interactuar con los clientes</a:t>
            </a:r>
            <a:r>
              <a:rPr lang="es-ES" dirty="0" smtClean="0"/>
              <a:t>.</a:t>
            </a:r>
          </a:p>
          <a:p>
            <a:pPr lvl="0" algn="just"/>
            <a:endParaRPr lang="es-PE" dirty="0"/>
          </a:p>
        </p:txBody>
      </p:sp>
      <p:sp>
        <p:nvSpPr>
          <p:cNvPr id="6" name="Rectangle 1"/>
          <p:cNvSpPr>
            <a:spLocks noChangeArrowheads="1"/>
          </p:cNvSpPr>
          <p:nvPr/>
        </p:nvSpPr>
        <p:spPr bwMode="auto">
          <a:xfrm>
            <a:off x="2143108" y="428604"/>
            <a:ext cx="6858016"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es-PE" b="1" dirty="0" smtClean="0">
                <a:solidFill>
                  <a:srgbClr val="FF0000"/>
                </a:solidFill>
                <a:latin typeface="Arial" pitchFamily="34" charset="0"/>
                <a:ea typeface="Times New Roman" pitchFamily="18" charset="0"/>
                <a:cs typeface="Times New Roman" pitchFamily="18" charset="0"/>
              </a:rPr>
              <a:t>Las nuevas tecnologías en los SIM.</a:t>
            </a:r>
            <a:endParaRPr kumimoji="0" lang="es-ES" sz="2800" b="1"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2"/>
          <a:srcRect/>
          <a:stretch>
            <a:fillRect/>
          </a:stretch>
        </p:blipFill>
        <p:spPr bwMode="auto">
          <a:xfrm>
            <a:off x="0" y="0"/>
            <a:ext cx="9144000" cy="6857999"/>
          </a:xfrm>
          <a:prstGeom prst="rect">
            <a:avLst/>
          </a:prstGeom>
          <a:noFill/>
          <a:ln w="9525">
            <a:noFill/>
            <a:miter lim="800000"/>
            <a:headEnd/>
            <a:tailEnd/>
          </a:ln>
          <a:effectLst/>
        </p:spPr>
      </p:pic>
      <p:sp>
        <p:nvSpPr>
          <p:cNvPr id="1025" name="Rectangle 1"/>
          <p:cNvSpPr>
            <a:spLocks noChangeArrowheads="1"/>
          </p:cNvSpPr>
          <p:nvPr/>
        </p:nvSpPr>
        <p:spPr bwMode="auto">
          <a:xfrm>
            <a:off x="785786" y="1571612"/>
            <a:ext cx="7500990"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s-ES" b="1" dirty="0" smtClean="0">
                <a:solidFill>
                  <a:srgbClr val="FF0000"/>
                </a:solidFill>
              </a:rPr>
              <a:t>CRM (</a:t>
            </a:r>
            <a:r>
              <a:rPr lang="es-ES" b="1" i="1" dirty="0" err="1" smtClean="0">
                <a:solidFill>
                  <a:srgbClr val="FF0000"/>
                </a:solidFill>
              </a:rPr>
              <a:t>Customer</a:t>
            </a:r>
            <a:r>
              <a:rPr lang="es-ES" b="1" i="1" dirty="0" smtClean="0">
                <a:solidFill>
                  <a:srgbClr val="FF0000"/>
                </a:solidFill>
              </a:rPr>
              <a:t> </a:t>
            </a:r>
            <a:r>
              <a:rPr lang="es-ES" b="1" i="1" dirty="0" err="1" smtClean="0">
                <a:solidFill>
                  <a:srgbClr val="FF0000"/>
                </a:solidFill>
              </a:rPr>
              <a:t>Relationship</a:t>
            </a:r>
            <a:r>
              <a:rPr lang="es-ES" b="1" i="1" dirty="0" smtClean="0">
                <a:solidFill>
                  <a:srgbClr val="FF0000"/>
                </a:solidFill>
              </a:rPr>
              <a:t> </a:t>
            </a:r>
            <a:r>
              <a:rPr lang="es-ES" b="1" i="1" dirty="0" smtClean="0">
                <a:solidFill>
                  <a:srgbClr val="FF0000"/>
                </a:solidFill>
              </a:rPr>
              <a:t>Management)</a:t>
            </a:r>
            <a:r>
              <a:rPr lang="es-ES" b="1" dirty="0" smtClean="0">
                <a:solidFill>
                  <a:srgbClr val="FF0000"/>
                </a:solidFill>
              </a:rPr>
              <a:t> </a:t>
            </a:r>
            <a:endParaRPr lang="es-ES" b="1" dirty="0" smtClean="0">
              <a:solidFill>
                <a:srgbClr val="FF0000"/>
              </a:solidFill>
            </a:endParaRPr>
          </a:p>
          <a:p>
            <a:endParaRPr lang="es-PE" dirty="0" smtClean="0"/>
          </a:p>
          <a:p>
            <a:r>
              <a:rPr lang="es-PE" dirty="0" smtClean="0"/>
              <a:t>El CRM tiene como finalidad:</a:t>
            </a:r>
          </a:p>
          <a:p>
            <a:endParaRPr lang="es-PE" dirty="0" smtClean="0"/>
          </a:p>
          <a:p>
            <a:pPr marL="180975" indent="-180975">
              <a:buFont typeface="Arial" pitchFamily="34" charset="0"/>
              <a:buChar char="•"/>
            </a:pPr>
            <a:r>
              <a:rPr lang="es-PE" dirty="0" smtClean="0"/>
              <a:t>Determinar </a:t>
            </a:r>
            <a:r>
              <a:rPr lang="es-PE" dirty="0" smtClean="0"/>
              <a:t>las funciones que se desean </a:t>
            </a:r>
            <a:r>
              <a:rPr lang="es-PE" dirty="0" smtClean="0"/>
              <a:t>automatizar.</a:t>
            </a:r>
            <a:endParaRPr lang="es-PE" dirty="0" smtClean="0"/>
          </a:p>
          <a:p>
            <a:pPr marL="180975" indent="-180975">
              <a:buFont typeface="Arial" pitchFamily="34" charset="0"/>
              <a:buChar char="•"/>
            </a:pPr>
            <a:r>
              <a:rPr lang="es-PE" dirty="0" smtClean="0"/>
              <a:t>Automatizar sólo lo que necesita ser </a:t>
            </a:r>
            <a:r>
              <a:rPr lang="es-PE" dirty="0" smtClean="0"/>
              <a:t>automatizado.</a:t>
            </a:r>
            <a:endParaRPr lang="es-PE" dirty="0" smtClean="0"/>
          </a:p>
          <a:p>
            <a:pPr marL="180975" indent="-180975">
              <a:buFont typeface="Arial" pitchFamily="34" charset="0"/>
              <a:buChar char="•"/>
            </a:pPr>
            <a:r>
              <a:rPr lang="es-PE" dirty="0" smtClean="0"/>
              <a:t>Obtener el soporte y compromiso de los niveles altos de la </a:t>
            </a:r>
            <a:r>
              <a:rPr lang="es-PE" dirty="0" smtClean="0"/>
              <a:t>compañía.</a:t>
            </a:r>
            <a:endParaRPr lang="es-PE" dirty="0" smtClean="0"/>
          </a:p>
          <a:p>
            <a:pPr marL="180975" indent="-180975">
              <a:buFont typeface="Arial" pitchFamily="34" charset="0"/>
              <a:buChar char="•"/>
            </a:pPr>
            <a:r>
              <a:rPr lang="es-PE" dirty="0" smtClean="0"/>
              <a:t>Emplear inteligentemente la </a:t>
            </a:r>
            <a:r>
              <a:rPr lang="es-PE" dirty="0" smtClean="0"/>
              <a:t>tecnología. </a:t>
            </a:r>
            <a:endParaRPr lang="es-PE" dirty="0" smtClean="0"/>
          </a:p>
          <a:p>
            <a:pPr marL="180975" indent="-180975">
              <a:buFont typeface="Arial" pitchFamily="34" charset="0"/>
              <a:buChar char="•"/>
            </a:pPr>
            <a:r>
              <a:rPr lang="es-PE" dirty="0" smtClean="0"/>
              <a:t>Involucrar a los usuarios en la construcción del sistema </a:t>
            </a:r>
            <a:r>
              <a:rPr lang="es-PE" dirty="0" smtClean="0"/>
              <a:t>.</a:t>
            </a:r>
            <a:endParaRPr lang="es-PE" dirty="0" smtClean="0"/>
          </a:p>
          <a:p>
            <a:pPr marL="180975" indent="-180975">
              <a:buFont typeface="Arial" pitchFamily="34" charset="0"/>
              <a:buChar char="•"/>
            </a:pPr>
            <a:r>
              <a:rPr lang="es-PE" dirty="0" smtClean="0"/>
              <a:t>Realizar </a:t>
            </a:r>
            <a:r>
              <a:rPr lang="es-PE" dirty="0" smtClean="0"/>
              <a:t>un prototipo del sistema </a:t>
            </a:r>
            <a:r>
              <a:rPr lang="es-PE" dirty="0" smtClean="0"/>
              <a:t>.</a:t>
            </a:r>
            <a:endParaRPr lang="es-PE" dirty="0" smtClean="0"/>
          </a:p>
          <a:p>
            <a:pPr marL="180975" indent="-180975">
              <a:buFont typeface="Arial" pitchFamily="34" charset="0"/>
              <a:buChar char="•"/>
            </a:pPr>
            <a:r>
              <a:rPr lang="es-PE" dirty="0" smtClean="0"/>
              <a:t>Capacitar </a:t>
            </a:r>
            <a:r>
              <a:rPr lang="es-PE" dirty="0" smtClean="0"/>
              <a:t>a los usuarios </a:t>
            </a:r>
            <a:r>
              <a:rPr lang="es-PE" dirty="0" smtClean="0"/>
              <a:t>.</a:t>
            </a:r>
            <a:endParaRPr lang="es-PE" dirty="0" smtClean="0"/>
          </a:p>
          <a:p>
            <a:pPr marL="180975" indent="-180975">
              <a:buFont typeface="Arial" pitchFamily="34" charset="0"/>
              <a:buChar char="•"/>
            </a:pPr>
            <a:r>
              <a:rPr lang="es-PE" dirty="0" smtClean="0"/>
              <a:t>Motivar </a:t>
            </a:r>
            <a:r>
              <a:rPr lang="es-PE" dirty="0" smtClean="0"/>
              <a:t>al personal que lo utilizará </a:t>
            </a:r>
            <a:r>
              <a:rPr lang="es-PE" dirty="0" smtClean="0"/>
              <a:t>.</a:t>
            </a:r>
            <a:endParaRPr lang="es-PE" dirty="0" smtClean="0"/>
          </a:p>
          <a:p>
            <a:pPr marL="180975" indent="-180975">
              <a:buFont typeface="Arial" pitchFamily="34" charset="0"/>
              <a:buChar char="•"/>
            </a:pPr>
            <a:r>
              <a:rPr lang="es-PE" dirty="0" smtClean="0"/>
              <a:t>Administrar </a:t>
            </a:r>
            <a:r>
              <a:rPr lang="es-PE" dirty="0" smtClean="0"/>
              <a:t>el sistema desde </a:t>
            </a:r>
            <a:r>
              <a:rPr lang="es-PE" dirty="0" smtClean="0"/>
              <a:t>adentro .</a:t>
            </a:r>
            <a:endParaRPr lang="es-PE" dirty="0" smtClean="0"/>
          </a:p>
        </p:txBody>
      </p:sp>
      <p:sp>
        <p:nvSpPr>
          <p:cNvPr id="6" name="Rectangle 1"/>
          <p:cNvSpPr>
            <a:spLocks noChangeArrowheads="1"/>
          </p:cNvSpPr>
          <p:nvPr/>
        </p:nvSpPr>
        <p:spPr bwMode="auto">
          <a:xfrm>
            <a:off x="2143108" y="428604"/>
            <a:ext cx="6858016"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es-PE" b="1" dirty="0" smtClean="0">
                <a:solidFill>
                  <a:srgbClr val="FF0000"/>
                </a:solidFill>
                <a:latin typeface="Arial" pitchFamily="34" charset="0"/>
                <a:ea typeface="Times New Roman" pitchFamily="18" charset="0"/>
                <a:cs typeface="Times New Roman" pitchFamily="18" charset="0"/>
              </a:rPr>
              <a:t>Las nuevas tecnologías en los SIM.</a:t>
            </a:r>
            <a:endParaRPr kumimoji="0" lang="es-ES" sz="2800" b="1"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2"/>
          <a:srcRect/>
          <a:stretch>
            <a:fillRect/>
          </a:stretch>
        </p:blipFill>
        <p:spPr bwMode="auto">
          <a:xfrm>
            <a:off x="0" y="0"/>
            <a:ext cx="9144000" cy="6857999"/>
          </a:xfrm>
          <a:prstGeom prst="rect">
            <a:avLst/>
          </a:prstGeom>
          <a:noFill/>
          <a:ln w="9525">
            <a:noFill/>
            <a:miter lim="800000"/>
            <a:headEnd/>
            <a:tailEnd/>
          </a:ln>
          <a:effectLst/>
        </p:spPr>
      </p:pic>
      <p:sp>
        <p:nvSpPr>
          <p:cNvPr id="1025" name="Rectangle 1"/>
          <p:cNvSpPr>
            <a:spLocks noChangeArrowheads="1"/>
          </p:cNvSpPr>
          <p:nvPr/>
        </p:nvSpPr>
        <p:spPr bwMode="auto">
          <a:xfrm>
            <a:off x="785786" y="1571612"/>
            <a:ext cx="750099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s-ES" b="1" dirty="0" smtClean="0">
                <a:solidFill>
                  <a:srgbClr val="FF0000"/>
                </a:solidFill>
              </a:rPr>
              <a:t>CRM (</a:t>
            </a:r>
            <a:r>
              <a:rPr lang="es-ES" b="1" i="1" dirty="0" err="1" smtClean="0">
                <a:solidFill>
                  <a:srgbClr val="FF0000"/>
                </a:solidFill>
              </a:rPr>
              <a:t>Customer</a:t>
            </a:r>
            <a:r>
              <a:rPr lang="es-ES" b="1" i="1" dirty="0" smtClean="0">
                <a:solidFill>
                  <a:srgbClr val="FF0000"/>
                </a:solidFill>
              </a:rPr>
              <a:t> </a:t>
            </a:r>
            <a:r>
              <a:rPr lang="es-ES" b="1" i="1" dirty="0" err="1" smtClean="0">
                <a:solidFill>
                  <a:srgbClr val="FF0000"/>
                </a:solidFill>
              </a:rPr>
              <a:t>Relationship</a:t>
            </a:r>
            <a:r>
              <a:rPr lang="es-ES" b="1" i="1" dirty="0" smtClean="0">
                <a:solidFill>
                  <a:srgbClr val="FF0000"/>
                </a:solidFill>
              </a:rPr>
              <a:t> </a:t>
            </a:r>
            <a:r>
              <a:rPr lang="es-ES" b="1" i="1" dirty="0" smtClean="0">
                <a:solidFill>
                  <a:srgbClr val="FF0000"/>
                </a:solidFill>
              </a:rPr>
              <a:t>Management)</a:t>
            </a:r>
            <a:r>
              <a:rPr lang="es-ES" b="1" dirty="0" smtClean="0">
                <a:solidFill>
                  <a:srgbClr val="FF0000"/>
                </a:solidFill>
              </a:rPr>
              <a:t> </a:t>
            </a:r>
            <a:endParaRPr lang="es-ES" b="1" dirty="0" smtClean="0">
              <a:solidFill>
                <a:srgbClr val="FF0000"/>
              </a:solidFill>
            </a:endParaRPr>
          </a:p>
          <a:p>
            <a:endParaRPr lang="es-PE" dirty="0" smtClean="0"/>
          </a:p>
          <a:p>
            <a:pPr algn="just"/>
            <a:r>
              <a:rPr lang="es-ES" dirty="0" smtClean="0"/>
              <a:t>Se basa fundamentalmente en lograr la fidelidad del cliente, para poder realizar con él un marketing más efectivo. Así se reduciría el coste de atraer nuevos clientes y el de incrementar la fidelidad de los ya existentes</a:t>
            </a:r>
            <a:r>
              <a:rPr lang="es-ES" dirty="0" smtClean="0"/>
              <a:t>.</a:t>
            </a:r>
          </a:p>
          <a:p>
            <a:pPr algn="just"/>
            <a:endParaRPr lang="es-ES" dirty="0" smtClean="0"/>
          </a:p>
          <a:p>
            <a:pPr algn="just"/>
            <a:r>
              <a:rPr lang="es-ES" dirty="0" smtClean="0"/>
              <a:t>Con la implantación de </a:t>
            </a:r>
            <a:r>
              <a:rPr lang="es-ES" dirty="0" smtClean="0"/>
              <a:t>un </a:t>
            </a:r>
            <a:r>
              <a:rPr lang="es-ES" dirty="0" smtClean="0"/>
              <a:t>sistema CRM la empresa debe ser capaz de anticiparse a los deseos del cliente, obtener información sobre éste sin llegar a acosarle.</a:t>
            </a:r>
            <a:endParaRPr lang="es-PE" dirty="0" smtClean="0"/>
          </a:p>
          <a:p>
            <a:pPr algn="just"/>
            <a:endParaRPr lang="es-PE" dirty="0"/>
          </a:p>
        </p:txBody>
      </p:sp>
      <p:sp>
        <p:nvSpPr>
          <p:cNvPr id="6" name="Rectangle 1"/>
          <p:cNvSpPr>
            <a:spLocks noChangeArrowheads="1"/>
          </p:cNvSpPr>
          <p:nvPr/>
        </p:nvSpPr>
        <p:spPr bwMode="auto">
          <a:xfrm>
            <a:off x="2143108" y="428604"/>
            <a:ext cx="6858016"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es-PE" b="1" dirty="0" smtClean="0">
                <a:solidFill>
                  <a:srgbClr val="FF0000"/>
                </a:solidFill>
                <a:latin typeface="Arial" pitchFamily="34" charset="0"/>
                <a:ea typeface="Times New Roman" pitchFamily="18" charset="0"/>
                <a:cs typeface="Times New Roman" pitchFamily="18" charset="0"/>
              </a:rPr>
              <a:t>Las nuevas tecnologías en los SIM.</a:t>
            </a:r>
            <a:endParaRPr kumimoji="0" lang="es-ES" sz="2800" b="1"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0" y="1"/>
            <a:ext cx="9144000" cy="6858024"/>
          </a:xfrm>
          <a:prstGeom prst="rect">
            <a:avLst/>
          </a:prstGeom>
          <a:noFill/>
          <a:ln w="9525">
            <a:noFill/>
            <a:miter lim="800000"/>
            <a:headEnd/>
            <a:tailEnd/>
          </a:ln>
          <a:effectLst/>
        </p:spPr>
      </p:pic>
      <p:sp>
        <p:nvSpPr>
          <p:cNvPr id="3" name="2 Rectángulo"/>
          <p:cNvSpPr/>
          <p:nvPr/>
        </p:nvSpPr>
        <p:spPr>
          <a:xfrm>
            <a:off x="3929058" y="2714620"/>
            <a:ext cx="1028615" cy="400110"/>
          </a:xfrm>
          <a:prstGeom prst="rect">
            <a:avLst/>
          </a:prstGeom>
        </p:spPr>
        <p:txBody>
          <a:bodyPr wrap="none">
            <a:spAutoFit/>
          </a:bodyPr>
          <a:lstStyle/>
          <a:p>
            <a:pPr algn="ctr">
              <a:spcBef>
                <a:spcPct val="50000"/>
              </a:spcBef>
            </a:pPr>
            <a:r>
              <a:rPr lang="es-CO" sz="2000" b="1" dirty="0" smtClean="0">
                <a:solidFill>
                  <a:srgbClr val="FFC000"/>
                </a:solidFill>
                <a:cs typeface="Times New Roman" pitchFamily="18" charset="0"/>
              </a:rPr>
              <a:t>Gracias.</a:t>
            </a:r>
            <a:endParaRPr lang="es-CO" sz="2000" b="1" dirty="0" smtClean="0">
              <a:solidFill>
                <a:srgbClr val="FFC000"/>
              </a:solidFill>
              <a:cs typeface="Times New Roman" pitchFamily="18" charset="0"/>
            </a:endParaRPr>
          </a:p>
        </p:txBody>
      </p:sp>
      <p:sp>
        <p:nvSpPr>
          <p:cNvPr id="4" name="7 Marcador de número de diapositiva"/>
          <p:cNvSpPr>
            <a:spLocks noGrp="1"/>
          </p:cNvSpPr>
          <p:nvPr>
            <p:ph type="sldNum" sz="quarter" idx="12"/>
          </p:nvPr>
        </p:nvSpPr>
        <p:spPr bwMode="auto">
          <a:xfrm>
            <a:off x="8572528" y="6492875"/>
            <a:ext cx="571472" cy="365125"/>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s-ES" dirty="0" smtClean="0">
                <a:solidFill>
                  <a:schemeClr val="bg1"/>
                </a:solidFill>
              </a:rPr>
              <a:t>[</a:t>
            </a:r>
            <a:fld id="{138FBF70-BCC1-42F5-9994-CE5605A58EF4}" type="slidenum">
              <a:rPr lang="es-ES" smtClean="0">
                <a:solidFill>
                  <a:schemeClr val="bg1"/>
                </a:solidFill>
              </a:rPr>
              <a:pPr eaLnBrk="1" hangingPunct="1">
                <a:defRPr/>
              </a:pPr>
              <a:t>43</a:t>
            </a:fld>
            <a:r>
              <a:rPr lang="es-ES" dirty="0" smtClean="0">
                <a:solidFill>
                  <a:schemeClr val="bg1"/>
                </a:solidFill>
              </a:rPr>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144000" cy="6857999"/>
          </a:xfrm>
          <a:prstGeom prst="rect">
            <a:avLst/>
          </a:prstGeom>
          <a:noFill/>
          <a:ln w="9525">
            <a:noFill/>
            <a:miter lim="800000"/>
            <a:headEnd/>
            <a:tailEnd/>
          </a:ln>
          <a:effectLst/>
        </p:spPr>
      </p:pic>
      <p:sp>
        <p:nvSpPr>
          <p:cNvPr id="4" name="Text Box 4"/>
          <p:cNvSpPr txBox="1">
            <a:spLocks noChangeArrowheads="1"/>
          </p:cNvSpPr>
          <p:nvPr/>
        </p:nvSpPr>
        <p:spPr bwMode="auto">
          <a:xfrm>
            <a:off x="2357421" y="1285874"/>
            <a:ext cx="6286545" cy="3139321"/>
          </a:xfrm>
          <a:prstGeom prst="rect">
            <a:avLst/>
          </a:prstGeom>
          <a:noFill/>
          <a:ln w="12700">
            <a:noFill/>
            <a:miter lim="800000"/>
            <a:headEnd type="none" w="sm" len="sm"/>
            <a:tailEnd type="none" w="sm" len="sm"/>
          </a:ln>
        </p:spPr>
        <p:txBody>
          <a:bodyPr wrap="square">
            <a:spAutoFit/>
          </a:bodyPr>
          <a:lstStyle/>
          <a:p>
            <a:pPr>
              <a:spcBef>
                <a:spcPct val="50000"/>
              </a:spcBef>
              <a:defRPr/>
            </a:pPr>
            <a:r>
              <a:rPr lang="es-CO" b="1" dirty="0">
                <a:solidFill>
                  <a:srgbClr val="FF0000"/>
                </a:solidFill>
                <a:cs typeface="Times New Roman" pitchFamily="18" charset="0"/>
              </a:rPr>
              <a:t>…SISTEMA DE INFORMACIÓN DE MARKETING</a:t>
            </a:r>
          </a:p>
          <a:p>
            <a:pPr>
              <a:spcBef>
                <a:spcPct val="50000"/>
              </a:spcBef>
              <a:defRPr/>
            </a:pPr>
            <a:endParaRPr lang="es-CO" b="1" dirty="0">
              <a:solidFill>
                <a:srgbClr val="FF0000"/>
              </a:solidFill>
              <a:cs typeface="Times New Roman" pitchFamily="18" charset="0"/>
            </a:endParaRPr>
          </a:p>
          <a:p>
            <a:pPr algn="just">
              <a:spcBef>
                <a:spcPct val="50000"/>
              </a:spcBef>
              <a:defRPr/>
            </a:pPr>
            <a:r>
              <a:rPr lang="es-ES" dirty="0">
                <a:cs typeface="Times New Roman" pitchFamily="18" charset="0"/>
              </a:rPr>
              <a:t>La eficiencia con que funcionan estos sistemas depende de tres factores:</a:t>
            </a:r>
          </a:p>
          <a:p>
            <a:pPr algn="just">
              <a:spcBef>
                <a:spcPct val="50000"/>
              </a:spcBef>
              <a:defRPr/>
            </a:pPr>
            <a:endParaRPr lang="es-ES" dirty="0">
              <a:cs typeface="Times New Roman" pitchFamily="18" charset="0"/>
            </a:endParaRPr>
          </a:p>
          <a:p>
            <a:pPr marL="173038" indent="-173038" algn="just">
              <a:spcBef>
                <a:spcPct val="50000"/>
              </a:spcBef>
              <a:buFont typeface="Arial" pitchFamily="34" charset="0"/>
              <a:buChar char="•"/>
              <a:defRPr/>
            </a:pPr>
            <a:r>
              <a:rPr lang="es-CO" dirty="0">
                <a:cs typeface="Times New Roman" pitchFamily="18" charset="0"/>
              </a:rPr>
              <a:t>Naturaleza y calidad de los datos. </a:t>
            </a:r>
          </a:p>
          <a:p>
            <a:pPr marL="173038" indent="-173038" algn="just">
              <a:spcBef>
                <a:spcPct val="50000"/>
              </a:spcBef>
              <a:buFont typeface="Arial" pitchFamily="34" charset="0"/>
              <a:buChar char="•"/>
              <a:defRPr/>
            </a:pPr>
            <a:r>
              <a:rPr lang="es-CO" dirty="0">
                <a:cs typeface="Times New Roman" pitchFamily="18" charset="0"/>
              </a:rPr>
              <a:t>Forma de procesamiento.      </a:t>
            </a:r>
          </a:p>
          <a:p>
            <a:pPr marL="173038" indent="-173038" algn="just">
              <a:spcBef>
                <a:spcPct val="50000"/>
              </a:spcBef>
              <a:buFont typeface="Arial" pitchFamily="34" charset="0"/>
              <a:buChar char="•"/>
              <a:defRPr/>
            </a:pPr>
            <a:r>
              <a:rPr lang="es-CO" dirty="0">
                <a:cs typeface="Times New Roman" pitchFamily="18" charset="0"/>
              </a:rPr>
              <a:t>Capacidad de interpretar resultados. </a:t>
            </a:r>
          </a:p>
        </p:txBody>
      </p:sp>
      <p:sp>
        <p:nvSpPr>
          <p:cNvPr id="5" name="4 Rectángulo"/>
          <p:cNvSpPr/>
          <p:nvPr/>
        </p:nvSpPr>
        <p:spPr>
          <a:xfrm>
            <a:off x="285720" y="2571744"/>
            <a:ext cx="1571636" cy="830997"/>
          </a:xfrm>
          <a:prstGeom prst="rect">
            <a:avLst/>
          </a:prstGeom>
        </p:spPr>
        <p:txBody>
          <a:bodyPr wrap="square">
            <a:spAutoFit/>
          </a:bodyPr>
          <a:lstStyle/>
          <a:p>
            <a:pPr algn="ctr">
              <a:spcBef>
                <a:spcPct val="50000"/>
              </a:spcBef>
            </a:pPr>
            <a:r>
              <a:rPr lang="es-CO" sz="1600" b="1" dirty="0" smtClean="0">
                <a:solidFill>
                  <a:srgbClr val="FF0000"/>
                </a:solidFill>
                <a:cs typeface="Times New Roman" pitchFamily="18" charset="0"/>
              </a:rPr>
              <a:t>SISTEMA DE INFORMACIÓN DE MARKETING</a:t>
            </a:r>
            <a:endParaRPr lang="es-CO" sz="1600" b="1" dirty="0">
              <a:solidFill>
                <a:srgbClr val="FF0000"/>
              </a:solidFill>
              <a:cs typeface="Times New Roman" pitchFamily="18" charset="0"/>
            </a:endParaRPr>
          </a:p>
        </p:txBody>
      </p:sp>
      <p:sp>
        <p:nvSpPr>
          <p:cNvPr id="6" name="7 Marcador de número de diapositiva"/>
          <p:cNvSpPr>
            <a:spLocks noGrp="1"/>
          </p:cNvSpPr>
          <p:nvPr>
            <p:ph type="sldNum" sz="quarter" idx="12"/>
          </p:nvPr>
        </p:nvSpPr>
        <p:spPr bwMode="auto">
          <a:xfrm>
            <a:off x="8715402" y="6492875"/>
            <a:ext cx="428598" cy="365125"/>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s-ES" dirty="0" smtClean="0">
                <a:solidFill>
                  <a:schemeClr val="bg1"/>
                </a:solidFill>
              </a:rPr>
              <a:t>[</a:t>
            </a:r>
            <a:fld id="{138FBF70-BCC1-42F5-9994-CE5605A58EF4}" type="slidenum">
              <a:rPr lang="es-ES" smtClean="0">
                <a:solidFill>
                  <a:schemeClr val="bg1"/>
                </a:solidFill>
              </a:rPr>
              <a:pPr eaLnBrk="1" hangingPunct="1">
                <a:defRPr/>
              </a:pPr>
              <a:t>5</a:t>
            </a:fld>
            <a:r>
              <a:rPr lang="es-ES" dirty="0" smtClean="0">
                <a:solidFill>
                  <a:schemeClr val="bg1"/>
                </a:solidFill>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144000" cy="6857999"/>
          </a:xfrm>
          <a:prstGeom prst="rect">
            <a:avLst/>
          </a:prstGeom>
          <a:noFill/>
          <a:ln w="9525">
            <a:noFill/>
            <a:miter lim="800000"/>
            <a:headEnd/>
            <a:tailEnd/>
          </a:ln>
          <a:effectLst/>
        </p:spPr>
      </p:pic>
      <p:sp>
        <p:nvSpPr>
          <p:cNvPr id="5" name="4 Rectángulo"/>
          <p:cNvSpPr/>
          <p:nvPr/>
        </p:nvSpPr>
        <p:spPr>
          <a:xfrm>
            <a:off x="285720" y="2571744"/>
            <a:ext cx="1571636" cy="830997"/>
          </a:xfrm>
          <a:prstGeom prst="rect">
            <a:avLst/>
          </a:prstGeom>
        </p:spPr>
        <p:txBody>
          <a:bodyPr wrap="square">
            <a:spAutoFit/>
          </a:bodyPr>
          <a:lstStyle/>
          <a:p>
            <a:pPr algn="ctr">
              <a:spcBef>
                <a:spcPct val="50000"/>
              </a:spcBef>
            </a:pPr>
            <a:r>
              <a:rPr lang="es-CO" sz="1600" b="1" dirty="0" smtClean="0">
                <a:solidFill>
                  <a:srgbClr val="FF0000"/>
                </a:solidFill>
                <a:cs typeface="Times New Roman" pitchFamily="18" charset="0"/>
              </a:rPr>
              <a:t>SISTEMA DE INFORMACIÓN DE MARKETING</a:t>
            </a:r>
            <a:endParaRPr lang="es-CO" sz="1600" b="1" dirty="0">
              <a:solidFill>
                <a:srgbClr val="FF0000"/>
              </a:solidFill>
              <a:cs typeface="Times New Roman" pitchFamily="18" charset="0"/>
            </a:endParaRPr>
          </a:p>
        </p:txBody>
      </p:sp>
      <p:sp>
        <p:nvSpPr>
          <p:cNvPr id="6" name="7 Marcador de número de diapositiva"/>
          <p:cNvSpPr>
            <a:spLocks noGrp="1"/>
          </p:cNvSpPr>
          <p:nvPr>
            <p:ph type="sldNum" sz="quarter" idx="12"/>
          </p:nvPr>
        </p:nvSpPr>
        <p:spPr bwMode="auto">
          <a:xfrm>
            <a:off x="8715402" y="6492875"/>
            <a:ext cx="428598" cy="365125"/>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s-ES" dirty="0" smtClean="0">
                <a:solidFill>
                  <a:schemeClr val="bg1"/>
                </a:solidFill>
              </a:rPr>
              <a:t>[</a:t>
            </a:r>
            <a:fld id="{138FBF70-BCC1-42F5-9994-CE5605A58EF4}" type="slidenum">
              <a:rPr lang="es-ES" smtClean="0">
                <a:solidFill>
                  <a:schemeClr val="bg1"/>
                </a:solidFill>
              </a:rPr>
              <a:pPr eaLnBrk="1" hangingPunct="1">
                <a:defRPr/>
              </a:pPr>
              <a:t>6</a:t>
            </a:fld>
            <a:r>
              <a:rPr lang="es-ES" dirty="0" smtClean="0">
                <a:solidFill>
                  <a:schemeClr val="bg1"/>
                </a:solidFill>
              </a:rPr>
              <a:t>]</a:t>
            </a:r>
          </a:p>
        </p:txBody>
      </p:sp>
      <p:pic>
        <p:nvPicPr>
          <p:cNvPr id="4098" name="Picture 2"/>
          <p:cNvPicPr>
            <a:picLocks noChangeAspect="1" noChangeArrowheads="1"/>
          </p:cNvPicPr>
          <p:nvPr/>
        </p:nvPicPr>
        <p:blipFill>
          <a:blip r:embed="rId3"/>
          <a:srcRect/>
          <a:stretch>
            <a:fillRect/>
          </a:stretch>
        </p:blipFill>
        <p:spPr bwMode="auto">
          <a:xfrm>
            <a:off x="2071670" y="1357298"/>
            <a:ext cx="6753225" cy="40005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144000" cy="6857999"/>
          </a:xfrm>
          <a:prstGeom prst="rect">
            <a:avLst/>
          </a:prstGeom>
          <a:noFill/>
          <a:ln w="9525">
            <a:noFill/>
            <a:miter lim="800000"/>
            <a:headEnd/>
            <a:tailEnd/>
          </a:ln>
          <a:effectLst/>
        </p:spPr>
      </p:pic>
      <p:sp>
        <p:nvSpPr>
          <p:cNvPr id="4" name="Text Box 4"/>
          <p:cNvSpPr txBox="1">
            <a:spLocks noChangeArrowheads="1"/>
          </p:cNvSpPr>
          <p:nvPr/>
        </p:nvSpPr>
        <p:spPr bwMode="auto">
          <a:xfrm>
            <a:off x="2357421" y="1285874"/>
            <a:ext cx="6286545" cy="2862322"/>
          </a:xfrm>
          <a:prstGeom prst="rect">
            <a:avLst/>
          </a:prstGeom>
          <a:noFill/>
          <a:ln w="12700">
            <a:noFill/>
            <a:miter lim="800000"/>
            <a:headEnd type="none" w="sm" len="sm"/>
            <a:tailEnd type="none" w="sm" len="sm"/>
          </a:ln>
        </p:spPr>
        <p:txBody>
          <a:bodyPr wrap="square">
            <a:spAutoFit/>
          </a:bodyPr>
          <a:lstStyle/>
          <a:p>
            <a:pPr algn="just">
              <a:defRPr/>
            </a:pPr>
            <a:r>
              <a:rPr lang="es-ES" dirty="0"/>
              <a:t>Hay tres razones por las que la información es más necesaria hoy en día: </a:t>
            </a:r>
            <a:endParaRPr lang="es-PE" dirty="0"/>
          </a:p>
          <a:p>
            <a:pPr algn="just">
              <a:defRPr/>
            </a:pPr>
            <a:r>
              <a:rPr lang="es-ES" dirty="0"/>
              <a:t> </a:t>
            </a:r>
            <a:endParaRPr lang="es-PE" dirty="0"/>
          </a:p>
          <a:p>
            <a:pPr marL="173038" indent="-173038" algn="just">
              <a:buFont typeface="Arial" pitchFamily="34" charset="0"/>
              <a:buChar char="•"/>
              <a:defRPr/>
            </a:pPr>
            <a:r>
              <a:rPr lang="es-ES" dirty="0"/>
              <a:t>El cambio de la mercadotecnia local en internacional.</a:t>
            </a:r>
          </a:p>
          <a:p>
            <a:pPr marL="173038" indent="-173038" algn="just">
              <a:buFont typeface="Arial" pitchFamily="34" charset="0"/>
              <a:buChar char="•"/>
              <a:defRPr/>
            </a:pPr>
            <a:endParaRPr lang="es-PE" dirty="0"/>
          </a:p>
          <a:p>
            <a:pPr marL="173038" indent="-173038" algn="just">
              <a:buFont typeface="Arial" pitchFamily="34" charset="0"/>
              <a:buChar char="•"/>
              <a:defRPr/>
            </a:pPr>
            <a:r>
              <a:rPr lang="es-ES" dirty="0"/>
              <a:t>La transición de las necesidades del comprador en los deseos del comprador.</a:t>
            </a:r>
          </a:p>
          <a:p>
            <a:pPr marL="173038" indent="-173038" algn="just">
              <a:buFont typeface="Arial" pitchFamily="34" charset="0"/>
              <a:buChar char="•"/>
              <a:defRPr/>
            </a:pPr>
            <a:endParaRPr lang="es-PE" dirty="0"/>
          </a:p>
          <a:p>
            <a:pPr marL="173038" indent="-173038" algn="just">
              <a:buFont typeface="Arial" pitchFamily="34" charset="0"/>
              <a:buChar char="•"/>
              <a:defRPr/>
            </a:pPr>
            <a:r>
              <a:rPr lang="es-ES" dirty="0"/>
              <a:t>El paso de la competencia de precios a la que no tiene nada que ver con precios (marcas, diferenciación, publicidad, etc.).</a:t>
            </a:r>
          </a:p>
        </p:txBody>
      </p:sp>
      <p:sp>
        <p:nvSpPr>
          <p:cNvPr id="5" name="4 Rectángulo"/>
          <p:cNvSpPr/>
          <p:nvPr/>
        </p:nvSpPr>
        <p:spPr>
          <a:xfrm>
            <a:off x="285720" y="2571744"/>
            <a:ext cx="1571636" cy="830997"/>
          </a:xfrm>
          <a:prstGeom prst="rect">
            <a:avLst/>
          </a:prstGeom>
        </p:spPr>
        <p:txBody>
          <a:bodyPr wrap="square">
            <a:spAutoFit/>
          </a:bodyPr>
          <a:lstStyle/>
          <a:p>
            <a:pPr algn="ctr">
              <a:spcBef>
                <a:spcPct val="50000"/>
              </a:spcBef>
            </a:pPr>
            <a:r>
              <a:rPr lang="es-CO" sz="1600" b="1" dirty="0" smtClean="0">
                <a:solidFill>
                  <a:srgbClr val="FF0000"/>
                </a:solidFill>
                <a:cs typeface="Times New Roman" pitchFamily="18" charset="0"/>
              </a:rPr>
              <a:t>SISTEMA DE INFORMACIÓN DE MARKETING</a:t>
            </a:r>
            <a:endParaRPr lang="es-CO" sz="1600" b="1" dirty="0">
              <a:solidFill>
                <a:srgbClr val="FF0000"/>
              </a:solidFill>
              <a:cs typeface="Times New Roman" pitchFamily="18" charset="0"/>
            </a:endParaRPr>
          </a:p>
        </p:txBody>
      </p:sp>
      <p:sp>
        <p:nvSpPr>
          <p:cNvPr id="6" name="7 Marcador de número de diapositiva"/>
          <p:cNvSpPr>
            <a:spLocks noGrp="1"/>
          </p:cNvSpPr>
          <p:nvPr>
            <p:ph type="sldNum" sz="quarter" idx="12"/>
          </p:nvPr>
        </p:nvSpPr>
        <p:spPr bwMode="auto">
          <a:xfrm>
            <a:off x="8715402" y="6492875"/>
            <a:ext cx="428598" cy="365125"/>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s-ES" dirty="0" smtClean="0">
                <a:solidFill>
                  <a:schemeClr val="bg1"/>
                </a:solidFill>
              </a:rPr>
              <a:t>[</a:t>
            </a:r>
            <a:fld id="{138FBF70-BCC1-42F5-9994-CE5605A58EF4}" type="slidenum">
              <a:rPr lang="es-ES" smtClean="0">
                <a:solidFill>
                  <a:schemeClr val="bg1"/>
                </a:solidFill>
              </a:rPr>
              <a:pPr eaLnBrk="1" hangingPunct="1">
                <a:defRPr/>
              </a:pPr>
              <a:t>7</a:t>
            </a:fld>
            <a:r>
              <a:rPr lang="es-ES" dirty="0" smtClean="0">
                <a:solidFill>
                  <a:schemeClr val="bg1"/>
                </a:solidFill>
              </a:rPr>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144000" cy="6857999"/>
          </a:xfrm>
          <a:prstGeom prst="rect">
            <a:avLst/>
          </a:prstGeom>
          <a:noFill/>
          <a:ln w="9525">
            <a:noFill/>
            <a:miter lim="800000"/>
            <a:headEnd/>
            <a:tailEnd/>
          </a:ln>
          <a:effectLst/>
        </p:spPr>
      </p:pic>
      <p:sp>
        <p:nvSpPr>
          <p:cNvPr id="5" name="4 Rectángulo"/>
          <p:cNvSpPr/>
          <p:nvPr/>
        </p:nvSpPr>
        <p:spPr>
          <a:xfrm>
            <a:off x="285720" y="2571744"/>
            <a:ext cx="1571636" cy="830997"/>
          </a:xfrm>
          <a:prstGeom prst="rect">
            <a:avLst/>
          </a:prstGeom>
        </p:spPr>
        <p:txBody>
          <a:bodyPr wrap="square">
            <a:spAutoFit/>
          </a:bodyPr>
          <a:lstStyle/>
          <a:p>
            <a:pPr algn="ctr">
              <a:spcBef>
                <a:spcPct val="50000"/>
              </a:spcBef>
            </a:pPr>
            <a:r>
              <a:rPr lang="es-CO" sz="1600" b="1" dirty="0" smtClean="0">
                <a:solidFill>
                  <a:srgbClr val="FF0000"/>
                </a:solidFill>
                <a:cs typeface="Times New Roman" pitchFamily="18" charset="0"/>
              </a:rPr>
              <a:t>SISTEMA DE INFORMACIÓN DE MARKETING</a:t>
            </a:r>
            <a:endParaRPr lang="es-CO" sz="1600" b="1" dirty="0">
              <a:solidFill>
                <a:srgbClr val="FF0000"/>
              </a:solidFill>
              <a:cs typeface="Times New Roman" pitchFamily="18" charset="0"/>
            </a:endParaRPr>
          </a:p>
        </p:txBody>
      </p:sp>
      <p:sp>
        <p:nvSpPr>
          <p:cNvPr id="6" name="7 Marcador de número de diapositiva"/>
          <p:cNvSpPr>
            <a:spLocks noGrp="1"/>
          </p:cNvSpPr>
          <p:nvPr>
            <p:ph type="sldNum" sz="quarter" idx="12"/>
          </p:nvPr>
        </p:nvSpPr>
        <p:spPr bwMode="auto">
          <a:xfrm>
            <a:off x="8715402" y="6492875"/>
            <a:ext cx="428598" cy="365125"/>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s-ES" dirty="0" smtClean="0">
                <a:solidFill>
                  <a:schemeClr val="bg1"/>
                </a:solidFill>
              </a:rPr>
              <a:t>[</a:t>
            </a:r>
            <a:fld id="{138FBF70-BCC1-42F5-9994-CE5605A58EF4}" type="slidenum">
              <a:rPr lang="es-ES" smtClean="0">
                <a:solidFill>
                  <a:schemeClr val="bg1"/>
                </a:solidFill>
              </a:rPr>
              <a:pPr eaLnBrk="1" hangingPunct="1">
                <a:defRPr/>
              </a:pPr>
              <a:t>8</a:t>
            </a:fld>
            <a:r>
              <a:rPr lang="es-ES" dirty="0" smtClean="0">
                <a:solidFill>
                  <a:schemeClr val="bg1"/>
                </a:solidFill>
              </a:rPr>
              <a:t>]</a:t>
            </a:r>
          </a:p>
        </p:txBody>
      </p:sp>
      <p:sp>
        <p:nvSpPr>
          <p:cNvPr id="8" name="Rectangle 4"/>
          <p:cNvSpPr txBox="1">
            <a:spLocks noChangeArrowheads="1"/>
          </p:cNvSpPr>
          <p:nvPr/>
        </p:nvSpPr>
        <p:spPr>
          <a:xfrm>
            <a:off x="2071670" y="1528748"/>
            <a:ext cx="2761197" cy="4114800"/>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90000"/>
              </a:lnSpc>
              <a:spcBef>
                <a:spcPct val="20000"/>
              </a:spcBef>
              <a:spcAft>
                <a:spcPts val="0"/>
              </a:spcAft>
              <a:buClrTx/>
              <a:buSzTx/>
              <a:buFont typeface="Arial" pitchFamily="34" charset="0"/>
              <a:buNone/>
              <a:tabLst/>
              <a:defRPr/>
            </a:pPr>
            <a:r>
              <a:rPr kumimoji="0" lang="es-ES_tradnl" sz="1400" b="0" i="0" u="none" strike="noStrike" kern="1200" cap="none" spc="0" normalizeH="0" baseline="0" noProof="0" dirty="0" smtClean="0">
                <a:ln>
                  <a:noFill/>
                </a:ln>
                <a:effectLst/>
                <a:uLnTx/>
                <a:uFillTx/>
                <a:latin typeface="+mn-lt"/>
                <a:ea typeface="+mn-ea"/>
                <a:cs typeface="+mn-cs"/>
              </a:rPr>
              <a:t>Personas, equipos, procedimientos para generar, registrar, clasificar, analizar, valorar, distribuir a tiempo la información demandada para gestión de Marketing</a:t>
            </a:r>
          </a:p>
          <a:p>
            <a:pPr marL="0" marR="0" lvl="0" indent="0" algn="just" defTabSz="914400" rtl="0" eaLnBrk="1" fontAlgn="auto" latinLnBrk="0" hangingPunct="1">
              <a:lnSpc>
                <a:spcPct val="80000"/>
              </a:lnSpc>
              <a:spcBef>
                <a:spcPct val="20000"/>
              </a:spcBef>
              <a:spcAft>
                <a:spcPts val="0"/>
              </a:spcAft>
              <a:buClrTx/>
              <a:buSzTx/>
              <a:buFont typeface="Arial" pitchFamily="34" charset="0"/>
              <a:buNone/>
              <a:tabLst/>
              <a:defRPr/>
            </a:pPr>
            <a:endParaRPr kumimoji="0" lang="es-ES_tradnl" sz="1400" b="0" i="0" u="none" strike="noStrike" kern="1200" cap="none" spc="0" normalizeH="0" baseline="0" noProof="0" dirty="0" smtClean="0">
              <a:ln>
                <a:noFill/>
              </a:ln>
              <a:effectLst/>
              <a:uLnTx/>
              <a:uFillTx/>
              <a:latin typeface="+mn-lt"/>
              <a:ea typeface="+mn-ea"/>
              <a:cs typeface="+mn-cs"/>
            </a:endParaRPr>
          </a:p>
          <a:p>
            <a:pPr marL="0" marR="0" lvl="0" indent="0" algn="just" defTabSz="914400" rtl="0" eaLnBrk="1" fontAlgn="auto" latinLnBrk="0" hangingPunct="1">
              <a:lnSpc>
                <a:spcPct val="80000"/>
              </a:lnSpc>
              <a:spcBef>
                <a:spcPct val="20000"/>
              </a:spcBef>
              <a:spcAft>
                <a:spcPts val="0"/>
              </a:spcAft>
              <a:buClrTx/>
              <a:buSzTx/>
              <a:buFont typeface="Arial" pitchFamily="34" charset="0"/>
              <a:buNone/>
              <a:tabLst/>
              <a:defRPr/>
            </a:pPr>
            <a:r>
              <a:rPr kumimoji="0" lang="es-ES_tradnl" sz="1200" b="0" i="0" u="none" strike="noStrike" kern="1200" cap="none" spc="0" normalizeH="0" baseline="0" noProof="0" dirty="0" smtClean="0">
                <a:ln>
                  <a:noFill/>
                </a:ln>
                <a:effectLst/>
                <a:uLnTx/>
                <a:uFillTx/>
                <a:latin typeface="+mn-lt"/>
                <a:ea typeface="+mn-ea"/>
                <a:cs typeface="+mn-cs"/>
              </a:rPr>
              <a:t>Nuevas tecnologías (EDI, Internet) permiten:</a:t>
            </a:r>
          </a:p>
          <a:p>
            <a:pPr marL="0" marR="0" lvl="0" indent="0" algn="just" defTabSz="914400" rtl="0" eaLnBrk="1" fontAlgn="auto" latinLnBrk="0" hangingPunct="1">
              <a:lnSpc>
                <a:spcPct val="80000"/>
              </a:lnSpc>
              <a:spcBef>
                <a:spcPct val="20000"/>
              </a:spcBef>
              <a:spcAft>
                <a:spcPts val="0"/>
              </a:spcAft>
              <a:buClrTx/>
              <a:buSzTx/>
              <a:buFont typeface="Arial" pitchFamily="34" charset="0"/>
              <a:buNone/>
              <a:tabLst/>
              <a:defRPr/>
            </a:pPr>
            <a:endParaRPr kumimoji="0" lang="es-ES_tradnl" sz="1200" b="0" i="0" u="none" strike="noStrike" kern="1200" cap="none" spc="0" normalizeH="0" baseline="0" noProof="0" dirty="0" smtClean="0">
              <a:ln>
                <a:noFill/>
              </a:ln>
              <a:effectLst/>
              <a:uLnTx/>
              <a:uFillTx/>
              <a:latin typeface="+mn-lt"/>
              <a:ea typeface="+mn-ea"/>
              <a:cs typeface="+mn-cs"/>
            </a:endParaRPr>
          </a:p>
          <a:p>
            <a:pPr marL="85725" marR="0" lvl="1" indent="-85725" algn="just"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s-ES_tradnl" sz="1200" b="0" i="0" u="none" strike="noStrike" kern="1200" cap="none" spc="0" normalizeH="0" baseline="0" noProof="0" dirty="0" smtClean="0">
                <a:ln>
                  <a:noFill/>
                </a:ln>
                <a:effectLst/>
                <a:uLnTx/>
                <a:uFillTx/>
                <a:latin typeface="+mn-lt"/>
                <a:ea typeface="+mn-ea"/>
                <a:cs typeface="+mn-cs"/>
              </a:rPr>
              <a:t>Procesar gran volumen de datos,</a:t>
            </a:r>
          </a:p>
          <a:p>
            <a:pPr marL="85725" marR="0" lvl="1" indent="-85725" algn="just"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s-ES_tradnl" sz="1200" b="0" i="0" u="none" strike="noStrike" kern="1200" cap="none" spc="0" normalizeH="0" baseline="0" noProof="0" dirty="0" smtClean="0">
                <a:ln>
                  <a:noFill/>
                </a:ln>
                <a:effectLst/>
                <a:uLnTx/>
                <a:uFillTx/>
                <a:latin typeface="+mn-lt"/>
                <a:ea typeface="+mn-ea"/>
                <a:cs typeface="+mn-cs"/>
              </a:rPr>
              <a:t>Evaluación continua,</a:t>
            </a:r>
          </a:p>
          <a:p>
            <a:pPr marL="85725" marR="0" lvl="1" indent="-85725" algn="just"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s-ES_tradnl" sz="1200" b="0" i="0" u="none" strike="noStrike" kern="1200" cap="none" spc="0" normalizeH="0" baseline="0" noProof="0" dirty="0" smtClean="0">
                <a:ln>
                  <a:noFill/>
                </a:ln>
                <a:effectLst/>
                <a:uLnTx/>
                <a:uFillTx/>
                <a:latin typeface="+mn-lt"/>
                <a:ea typeface="+mn-ea"/>
                <a:cs typeface="+mn-cs"/>
              </a:rPr>
              <a:t>Rapidez decisión comercial,</a:t>
            </a:r>
          </a:p>
          <a:p>
            <a:pPr marL="85725" marR="0" lvl="1" indent="-85725" algn="just"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s-ES_tradnl" sz="1200" b="0" i="0" u="none" strike="noStrike" kern="1200" cap="none" spc="0" normalizeH="0" baseline="0" noProof="0" dirty="0" smtClean="0">
                <a:ln>
                  <a:noFill/>
                </a:ln>
                <a:effectLst/>
                <a:uLnTx/>
                <a:uFillTx/>
                <a:latin typeface="+mn-lt"/>
                <a:ea typeface="+mn-ea"/>
                <a:cs typeface="+mn-cs"/>
              </a:rPr>
              <a:t>Relaciones estrechas proveedor-cliente.</a:t>
            </a:r>
          </a:p>
        </p:txBody>
      </p:sp>
      <p:sp>
        <p:nvSpPr>
          <p:cNvPr id="9" name="Rectangle 5"/>
          <p:cNvSpPr txBox="1">
            <a:spLocks noChangeArrowheads="1"/>
          </p:cNvSpPr>
          <p:nvPr/>
        </p:nvSpPr>
        <p:spPr bwMode="auto">
          <a:xfrm>
            <a:off x="5786446" y="1571610"/>
            <a:ext cx="3071834" cy="4191000"/>
          </a:xfrm>
          <a:prstGeom prst="rect">
            <a:avLst/>
          </a:prstGeom>
          <a:noFill/>
          <a:ln w="9525">
            <a:noFill/>
            <a:miter lim="800000"/>
            <a:headEnd/>
            <a:tailEnd/>
          </a:ln>
        </p:spPr>
        <p:txBody>
          <a:bodyPr/>
          <a:lstStyle/>
          <a:p>
            <a:pPr marL="265113" indent="-179388" algn="just" eaLnBrk="0" hangingPunct="0">
              <a:spcBef>
                <a:spcPct val="20000"/>
              </a:spcBef>
              <a:buFont typeface="Arial" charset="0"/>
              <a:buChar char="•"/>
              <a:defRPr/>
            </a:pPr>
            <a:r>
              <a:rPr lang="es-ES_tradnl" sz="1200" dirty="0">
                <a:latin typeface="+mn-lt"/>
                <a:cs typeface="+mn-cs"/>
              </a:rPr>
              <a:t>Sistemas Datos internos</a:t>
            </a:r>
          </a:p>
          <a:p>
            <a:pPr marL="265113" indent="-179388" algn="just" eaLnBrk="0" hangingPunct="0">
              <a:spcBef>
                <a:spcPct val="20000"/>
              </a:spcBef>
              <a:buFont typeface="Arial" charset="0"/>
              <a:buChar char="•"/>
              <a:defRPr/>
            </a:pPr>
            <a:r>
              <a:rPr lang="es-ES_tradnl" sz="1200" dirty="0">
                <a:latin typeface="+mn-lt"/>
                <a:cs typeface="+mn-cs"/>
              </a:rPr>
              <a:t>Sistema Inteligencia de Marketing (información de competidores a través de sus):</a:t>
            </a:r>
          </a:p>
          <a:p>
            <a:pPr marL="446088" lvl="2" indent="-179388" algn="just" eaLnBrk="0" hangingPunct="0">
              <a:lnSpc>
                <a:spcPct val="70000"/>
              </a:lnSpc>
              <a:spcBef>
                <a:spcPct val="20000"/>
              </a:spcBef>
              <a:buFont typeface="Arial" charset="0"/>
              <a:buChar char="–"/>
              <a:defRPr/>
            </a:pPr>
            <a:r>
              <a:rPr lang="es-ES_tradnl" sz="1200" dirty="0">
                <a:latin typeface="+mn-lt"/>
                <a:cs typeface="+mn-cs"/>
              </a:rPr>
              <a:t>Procesos selección</a:t>
            </a:r>
          </a:p>
          <a:p>
            <a:pPr marL="446088" lvl="2" indent="-179388" algn="just" eaLnBrk="0" hangingPunct="0">
              <a:lnSpc>
                <a:spcPct val="70000"/>
              </a:lnSpc>
              <a:spcBef>
                <a:spcPct val="20000"/>
              </a:spcBef>
              <a:buFont typeface="Arial" charset="0"/>
              <a:buChar char="–"/>
              <a:defRPr/>
            </a:pPr>
            <a:r>
              <a:rPr lang="es-ES_tradnl" sz="1200" dirty="0">
                <a:latin typeface="+mn-lt"/>
                <a:cs typeface="+mn-cs"/>
              </a:rPr>
              <a:t>Socios</a:t>
            </a:r>
          </a:p>
          <a:p>
            <a:pPr marL="446088" lvl="2" indent="-179388" algn="just" eaLnBrk="0" hangingPunct="0">
              <a:lnSpc>
                <a:spcPct val="70000"/>
              </a:lnSpc>
              <a:spcBef>
                <a:spcPct val="20000"/>
              </a:spcBef>
              <a:buFont typeface="Arial" charset="0"/>
              <a:buChar char="–"/>
              <a:defRPr/>
            </a:pPr>
            <a:r>
              <a:rPr lang="es-ES_tradnl" sz="1200" dirty="0" smtClean="0">
                <a:latin typeface="+mn-lt"/>
                <a:cs typeface="+mn-cs"/>
              </a:rPr>
              <a:t>Productos/Publicidad/distribuidores </a:t>
            </a:r>
            <a:endParaRPr lang="es-ES_tradnl" sz="1200" dirty="0">
              <a:latin typeface="+mn-lt"/>
              <a:cs typeface="+mn-cs"/>
            </a:endParaRPr>
          </a:p>
          <a:p>
            <a:pPr marL="446088" lvl="2" indent="-179388" algn="just" eaLnBrk="0" hangingPunct="0">
              <a:lnSpc>
                <a:spcPct val="70000"/>
              </a:lnSpc>
              <a:spcBef>
                <a:spcPct val="20000"/>
              </a:spcBef>
              <a:buFont typeface="Arial" charset="0"/>
              <a:buChar char="–"/>
              <a:defRPr/>
            </a:pPr>
            <a:r>
              <a:rPr lang="es-ES_tradnl" sz="1200" dirty="0">
                <a:latin typeface="+mn-lt"/>
                <a:cs typeface="+mn-cs"/>
              </a:rPr>
              <a:t>Publicaciones, doc. públicos</a:t>
            </a:r>
          </a:p>
          <a:p>
            <a:pPr marL="265113" indent="-179388" algn="just" eaLnBrk="0" hangingPunct="0">
              <a:spcBef>
                <a:spcPct val="20000"/>
              </a:spcBef>
              <a:buFont typeface="Arial" charset="0"/>
              <a:buChar char="•"/>
              <a:defRPr/>
            </a:pPr>
            <a:r>
              <a:rPr lang="es-ES_tradnl" sz="1200" dirty="0">
                <a:latin typeface="+mn-lt"/>
                <a:cs typeface="+mn-cs"/>
              </a:rPr>
              <a:t>Sistemas investigación mercado </a:t>
            </a:r>
          </a:p>
          <a:p>
            <a:pPr marL="446088" lvl="2" indent="-179388" algn="just" eaLnBrk="0" hangingPunct="0">
              <a:lnSpc>
                <a:spcPct val="80000"/>
              </a:lnSpc>
              <a:spcBef>
                <a:spcPct val="20000"/>
              </a:spcBef>
              <a:buFont typeface="Arial" charset="0"/>
              <a:buChar char="–"/>
              <a:defRPr/>
            </a:pPr>
            <a:r>
              <a:rPr lang="es-ES_tradnl" sz="1200" dirty="0">
                <a:latin typeface="+mn-lt"/>
                <a:cs typeface="+mn-cs"/>
              </a:rPr>
              <a:t>Centrado en problema concreto</a:t>
            </a:r>
          </a:p>
          <a:p>
            <a:pPr marL="265113" indent="-179388" algn="just" eaLnBrk="0" hangingPunct="0">
              <a:spcBef>
                <a:spcPct val="20000"/>
              </a:spcBef>
              <a:buFont typeface="Arial" charset="0"/>
              <a:buChar char="•"/>
              <a:defRPr/>
            </a:pPr>
            <a:r>
              <a:rPr lang="es-ES_tradnl" sz="1200" dirty="0">
                <a:latin typeface="+mn-lt"/>
                <a:cs typeface="+mn-cs"/>
              </a:rPr>
              <a:t>Sistemas de apoyo decisión Marketing</a:t>
            </a:r>
          </a:p>
          <a:p>
            <a:pPr marL="446088" lvl="1" indent="-179388" algn="just" eaLnBrk="0" hangingPunct="0">
              <a:lnSpc>
                <a:spcPct val="80000"/>
              </a:lnSpc>
              <a:spcBef>
                <a:spcPct val="20000"/>
              </a:spcBef>
              <a:buFont typeface="Arial" charset="0"/>
              <a:buChar char="–"/>
              <a:defRPr/>
            </a:pPr>
            <a:r>
              <a:rPr lang="es-ES_tradnl" sz="1200" dirty="0">
                <a:latin typeface="+mn-lt"/>
                <a:cs typeface="+mn-cs"/>
              </a:rPr>
              <a:t>Herramientas estadísticas para análisis de datos</a:t>
            </a:r>
            <a:endParaRPr lang="es-ES_tradnl" sz="1600" dirty="0">
              <a:latin typeface="+mn-lt"/>
              <a:cs typeface="+mn-cs"/>
            </a:endParaRPr>
          </a:p>
        </p:txBody>
      </p:sp>
      <p:sp>
        <p:nvSpPr>
          <p:cNvPr id="10" name="WordArt 6"/>
          <p:cNvSpPr>
            <a:spLocks noChangeArrowheads="1" noChangeShapeType="1" noTextEdit="1"/>
          </p:cNvSpPr>
          <p:nvPr/>
        </p:nvSpPr>
        <p:spPr bwMode="auto">
          <a:xfrm>
            <a:off x="5000590" y="1714485"/>
            <a:ext cx="356152" cy="838200"/>
          </a:xfrm>
          <a:prstGeom prst="rect">
            <a:avLst/>
          </a:prstGeom>
        </p:spPr>
        <p:txBody>
          <a:bodyPr wrap="none" fromWordArt="1">
            <a:prstTxWarp prst="textPlain">
              <a:avLst>
                <a:gd name="adj" fmla="val 50000"/>
              </a:avLst>
            </a:prstTxWarp>
          </a:bodyPr>
          <a:lstStyle/>
          <a:p>
            <a:pPr algn="ctr"/>
            <a:r>
              <a:rPr lang="es-PE" sz="2800" kern="10">
                <a:ln w="9525">
                  <a:noFill/>
                  <a:round/>
                  <a:headEnd/>
                  <a:tailEnd/>
                </a:ln>
                <a:latin typeface="Impact"/>
              </a:rPr>
              <a:t>S</a:t>
            </a:r>
          </a:p>
        </p:txBody>
      </p:sp>
      <p:sp>
        <p:nvSpPr>
          <p:cNvPr id="11" name="WordArt 7"/>
          <p:cNvSpPr>
            <a:spLocks noChangeArrowheads="1" noChangeShapeType="1" noTextEdit="1"/>
          </p:cNvSpPr>
          <p:nvPr/>
        </p:nvSpPr>
        <p:spPr bwMode="auto">
          <a:xfrm>
            <a:off x="5143503" y="2933685"/>
            <a:ext cx="142877" cy="914400"/>
          </a:xfrm>
          <a:prstGeom prst="rect">
            <a:avLst/>
          </a:prstGeom>
        </p:spPr>
        <p:txBody>
          <a:bodyPr wrap="none" fromWordArt="1">
            <a:prstTxWarp prst="textPlain">
              <a:avLst>
                <a:gd name="adj" fmla="val 50000"/>
              </a:avLst>
            </a:prstTxWarp>
          </a:bodyPr>
          <a:lstStyle/>
          <a:p>
            <a:pPr algn="ctr"/>
            <a:r>
              <a:rPr lang="es-PE" sz="2800" kern="10" dirty="0">
                <a:ln w="9525">
                  <a:noFill/>
                  <a:round/>
                  <a:headEnd/>
                  <a:tailEnd/>
                </a:ln>
                <a:latin typeface="Impact"/>
              </a:rPr>
              <a:t>I</a:t>
            </a:r>
          </a:p>
        </p:txBody>
      </p:sp>
      <p:sp>
        <p:nvSpPr>
          <p:cNvPr id="12" name="WordArt 8"/>
          <p:cNvSpPr>
            <a:spLocks noChangeArrowheads="1" noChangeShapeType="1" noTextEdit="1"/>
          </p:cNvSpPr>
          <p:nvPr/>
        </p:nvSpPr>
        <p:spPr bwMode="auto">
          <a:xfrm>
            <a:off x="5005560" y="4305285"/>
            <a:ext cx="427382" cy="914400"/>
          </a:xfrm>
          <a:prstGeom prst="rect">
            <a:avLst/>
          </a:prstGeom>
        </p:spPr>
        <p:txBody>
          <a:bodyPr wrap="none" fromWordArt="1">
            <a:prstTxWarp prst="textPlain">
              <a:avLst>
                <a:gd name="adj" fmla="val 50000"/>
              </a:avLst>
            </a:prstTxWarp>
          </a:bodyPr>
          <a:lstStyle/>
          <a:p>
            <a:pPr algn="ctr"/>
            <a:r>
              <a:rPr lang="es-PE" sz="2800" kern="10">
                <a:ln w="9525">
                  <a:noFill/>
                  <a:round/>
                  <a:headEnd/>
                  <a:tailEnd/>
                </a:ln>
                <a:latin typeface="Impact"/>
              </a:rPr>
              <a:t>M</a:t>
            </a:r>
          </a:p>
        </p:txBody>
      </p:sp>
      <p:sp>
        <p:nvSpPr>
          <p:cNvPr id="13" name="AutoShape 9"/>
          <p:cNvSpPr>
            <a:spLocks/>
          </p:cNvSpPr>
          <p:nvPr/>
        </p:nvSpPr>
        <p:spPr bwMode="auto">
          <a:xfrm>
            <a:off x="5590725" y="1314435"/>
            <a:ext cx="213691" cy="4267200"/>
          </a:xfrm>
          <a:prstGeom prst="leftBrace">
            <a:avLst>
              <a:gd name="adj1" fmla="val 155556"/>
              <a:gd name="adj2" fmla="val 50000"/>
            </a:avLst>
          </a:prstGeom>
          <a:ln>
            <a:headEnd type="none" w="sm" len="sm"/>
            <a:tailEnd type="none" w="sm" len="sm"/>
          </a:ln>
        </p:spPr>
        <p:style>
          <a:lnRef idx="2">
            <a:schemeClr val="accent2"/>
          </a:lnRef>
          <a:fillRef idx="0">
            <a:schemeClr val="accent2"/>
          </a:fillRef>
          <a:effectRef idx="1">
            <a:schemeClr val="accent2"/>
          </a:effectRef>
          <a:fontRef idx="minor">
            <a:schemeClr val="tx1"/>
          </a:fontRef>
        </p:style>
        <p:txBody>
          <a:bodyPr wrap="none" anchor="ctr"/>
          <a:lstStyle/>
          <a:p>
            <a:endParaRPr lang="es-PE" sz="14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144000" cy="6857999"/>
          </a:xfrm>
          <a:prstGeom prst="rect">
            <a:avLst/>
          </a:prstGeom>
          <a:noFill/>
          <a:ln w="9525">
            <a:noFill/>
            <a:miter lim="800000"/>
            <a:headEnd/>
            <a:tailEnd/>
          </a:ln>
          <a:effectLst/>
        </p:spPr>
      </p:pic>
      <p:sp>
        <p:nvSpPr>
          <p:cNvPr id="5" name="4 Rectángulo"/>
          <p:cNvSpPr/>
          <p:nvPr/>
        </p:nvSpPr>
        <p:spPr>
          <a:xfrm>
            <a:off x="285720" y="2571744"/>
            <a:ext cx="1571636" cy="830997"/>
          </a:xfrm>
          <a:prstGeom prst="rect">
            <a:avLst/>
          </a:prstGeom>
        </p:spPr>
        <p:txBody>
          <a:bodyPr wrap="square">
            <a:spAutoFit/>
          </a:bodyPr>
          <a:lstStyle/>
          <a:p>
            <a:pPr algn="ctr">
              <a:spcBef>
                <a:spcPct val="50000"/>
              </a:spcBef>
            </a:pPr>
            <a:r>
              <a:rPr lang="es-CO" sz="1600" b="1" dirty="0" smtClean="0">
                <a:solidFill>
                  <a:srgbClr val="FF0000"/>
                </a:solidFill>
                <a:cs typeface="Times New Roman" pitchFamily="18" charset="0"/>
              </a:rPr>
              <a:t>SISTEMA DE INFORMACIÓN DE MARKETING</a:t>
            </a:r>
            <a:endParaRPr lang="es-CO" sz="1600" b="1" dirty="0">
              <a:solidFill>
                <a:srgbClr val="FF0000"/>
              </a:solidFill>
              <a:cs typeface="Times New Roman" pitchFamily="18" charset="0"/>
            </a:endParaRPr>
          </a:p>
        </p:txBody>
      </p:sp>
      <p:sp>
        <p:nvSpPr>
          <p:cNvPr id="6" name="7 Marcador de número de diapositiva"/>
          <p:cNvSpPr>
            <a:spLocks noGrp="1"/>
          </p:cNvSpPr>
          <p:nvPr>
            <p:ph type="sldNum" sz="quarter" idx="12"/>
          </p:nvPr>
        </p:nvSpPr>
        <p:spPr bwMode="auto">
          <a:xfrm>
            <a:off x="8715402" y="6492875"/>
            <a:ext cx="428598" cy="365125"/>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s-ES" dirty="0" smtClean="0">
                <a:solidFill>
                  <a:schemeClr val="bg1"/>
                </a:solidFill>
              </a:rPr>
              <a:t>[</a:t>
            </a:r>
            <a:fld id="{138FBF70-BCC1-42F5-9994-CE5605A58EF4}" type="slidenum">
              <a:rPr lang="es-ES" smtClean="0">
                <a:solidFill>
                  <a:schemeClr val="bg1"/>
                </a:solidFill>
              </a:rPr>
              <a:pPr eaLnBrk="1" hangingPunct="1">
                <a:defRPr/>
              </a:pPr>
              <a:t>9</a:t>
            </a:fld>
            <a:r>
              <a:rPr lang="es-ES" dirty="0" smtClean="0">
                <a:solidFill>
                  <a:schemeClr val="bg1"/>
                </a:solidFill>
              </a:rPr>
              <a:t>]</a:t>
            </a:r>
          </a:p>
        </p:txBody>
      </p:sp>
      <p:sp>
        <p:nvSpPr>
          <p:cNvPr id="7" name="6 Rectángulo"/>
          <p:cNvSpPr/>
          <p:nvPr/>
        </p:nvSpPr>
        <p:spPr>
          <a:xfrm>
            <a:off x="2071670" y="1357313"/>
            <a:ext cx="6715172" cy="3170099"/>
          </a:xfrm>
          <a:prstGeom prst="rect">
            <a:avLst/>
          </a:prstGeom>
        </p:spPr>
        <p:txBody>
          <a:bodyPr wrap="square">
            <a:spAutoFit/>
          </a:bodyPr>
          <a:lstStyle/>
          <a:p>
            <a:pPr algn="just">
              <a:defRPr/>
            </a:pPr>
            <a:r>
              <a:rPr lang="es-ES" sz="2000" dirty="0">
                <a:latin typeface="+mn-lt"/>
                <a:cs typeface="+mn-cs"/>
              </a:rPr>
              <a:t>Existen tres hechos que apoyan la necesidad de sistemas de información  de marketing, con más intensidad que en cualquier momento pasado:</a:t>
            </a:r>
          </a:p>
          <a:p>
            <a:pPr algn="just">
              <a:defRPr/>
            </a:pPr>
            <a:endParaRPr lang="es-ES" sz="2000" dirty="0">
              <a:latin typeface="+mn-lt"/>
              <a:cs typeface="+mn-cs"/>
            </a:endParaRPr>
          </a:p>
          <a:p>
            <a:pPr algn="just">
              <a:defRPr/>
            </a:pPr>
            <a:endParaRPr lang="es-ES" sz="2000" dirty="0">
              <a:latin typeface="+mn-lt"/>
              <a:cs typeface="+mn-cs"/>
            </a:endParaRPr>
          </a:p>
          <a:p>
            <a:pPr marL="358775" indent="-358775" algn="just">
              <a:defRPr/>
            </a:pPr>
            <a:r>
              <a:rPr lang="es-ES" sz="2000" dirty="0">
                <a:latin typeface="+mn-lt"/>
                <a:cs typeface="+mn-cs"/>
              </a:rPr>
              <a:t>1. </a:t>
            </a:r>
            <a:r>
              <a:rPr lang="es-ES" sz="2000" b="1" dirty="0">
                <a:latin typeface="+mn-lt"/>
                <a:cs typeface="+mn-cs"/>
              </a:rPr>
              <a:t>La evolución de un marketing local a un marketing   nacional, e incluso global</a:t>
            </a:r>
            <a:r>
              <a:rPr lang="es-ES" sz="2000" dirty="0">
                <a:latin typeface="+mn-lt"/>
                <a:cs typeface="+mn-cs"/>
              </a:rPr>
              <a:t>: a la medida que las empresas  expanden la cobertura de su mercado sus gestores necesitan cada vez mas información.</a:t>
            </a:r>
            <a:endParaRPr lang="es-PE" sz="2000" dirty="0">
              <a:latin typeface="+mn-lt"/>
              <a:cs typeface="+mn-cs"/>
            </a:endParaRPr>
          </a:p>
          <a:p>
            <a:pPr algn="just">
              <a:defRPr/>
            </a:pPr>
            <a:endParaRPr lang="es-PE" dirty="0">
              <a:latin typeface="+mn-lt"/>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2395</Words>
  <Application>Microsoft Office PowerPoint</Application>
  <PresentationFormat>Presentación en pantalla (4:3)</PresentationFormat>
  <Paragraphs>311</Paragraphs>
  <Slides>43</Slides>
  <Notes>0</Notes>
  <HiddenSlides>0</HiddenSlides>
  <MMClips>0</MMClips>
  <ScaleCrop>false</ScaleCrop>
  <HeadingPairs>
    <vt:vector size="4" baseType="variant">
      <vt:variant>
        <vt:lpstr>Tema</vt:lpstr>
      </vt:variant>
      <vt:variant>
        <vt:i4>1</vt:i4>
      </vt:variant>
      <vt:variant>
        <vt:lpstr>Títulos de diapositiva</vt:lpstr>
      </vt:variant>
      <vt:variant>
        <vt:i4>43</vt:i4>
      </vt:variant>
    </vt:vector>
  </HeadingPairs>
  <TitlesOfParts>
    <vt:vector size="44"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PJUDICIAL</dc:creator>
  <cp:lastModifiedBy>PJUDICIAL</cp:lastModifiedBy>
  <cp:revision>11</cp:revision>
  <dcterms:created xsi:type="dcterms:W3CDTF">2014-09-05T20:10:27Z</dcterms:created>
  <dcterms:modified xsi:type="dcterms:W3CDTF">2014-09-05T22:12:12Z</dcterms:modified>
</cp:coreProperties>
</file>