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77" r:id="rId3"/>
    <p:sldId id="279" r:id="rId4"/>
    <p:sldId id="278" r:id="rId5"/>
    <p:sldId id="256" r:id="rId6"/>
    <p:sldId id="280" r:id="rId7"/>
    <p:sldId id="281" r:id="rId8"/>
    <p:sldId id="283" r:id="rId9"/>
    <p:sldId id="282" r:id="rId10"/>
    <p:sldId id="284" r:id="rId11"/>
    <p:sldId id="285" r:id="rId12"/>
    <p:sldId id="286" r:id="rId13"/>
    <p:sldId id="287" r:id="rId14"/>
    <p:sldId id="288" r:id="rId15"/>
    <p:sldId id="289" r:id="rId16"/>
    <p:sldId id="290" r:id="rId17"/>
    <p:sldId id="292" r:id="rId18"/>
    <p:sldId id="259" r:id="rId19"/>
    <p:sldId id="257" r:id="rId20"/>
    <p:sldId id="297" r:id="rId21"/>
    <p:sldId id="298" r:id="rId22"/>
    <p:sldId id="299" r:id="rId23"/>
    <p:sldId id="300" r:id="rId24"/>
    <p:sldId id="301" r:id="rId25"/>
    <p:sldId id="302" r:id="rId26"/>
    <p:sldId id="303" r:id="rId27"/>
    <p:sldId id="304" r:id="rId28"/>
    <p:sldId id="305" r:id="rId29"/>
    <p:sldId id="306" r:id="rId30"/>
    <p:sldId id="271" r:id="rId31"/>
    <p:sldId id="312" r:id="rId32"/>
    <p:sldId id="294" r:id="rId33"/>
    <p:sldId id="311" r:id="rId34"/>
    <p:sldId id="313" r:id="rId35"/>
    <p:sldId id="314" r:id="rId36"/>
    <p:sldId id="315" r:id="rId37"/>
    <p:sldId id="307" r:id="rId38"/>
    <p:sldId id="318" r:id="rId39"/>
    <p:sldId id="319" r:id="rId40"/>
    <p:sldId id="321" r:id="rId41"/>
    <p:sldId id="322" r:id="rId42"/>
    <p:sldId id="320" r:id="rId43"/>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90" d="100"/>
          <a:sy n="90" d="100"/>
        </p:scale>
        <p:origin x="-918" y="6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diagrams/_rels/data1.xml.rels><?xml version="1.0" encoding="UTF-8" standalone="yes"?>
<Relationships xmlns="http://schemas.openxmlformats.org/package/2006/relationships"><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DD97FC-72B7-4B2B-AFC0-61126F2880A2}" type="doc">
      <dgm:prSet loTypeId="urn:microsoft.com/office/officeart/2005/8/layout/cycle1" loCatId="cycle" qsTypeId="urn:microsoft.com/office/officeart/2005/8/quickstyle/3d9" qsCatId="3D" csTypeId="urn:microsoft.com/office/officeart/2005/8/colors/accent4_1" csCatId="accent4" phldr="1"/>
      <dgm:spPr/>
      <dgm:t>
        <a:bodyPr/>
        <a:lstStyle/>
        <a:p>
          <a:endParaRPr lang="es-PE"/>
        </a:p>
      </dgm:t>
    </dgm:pt>
    <dgm:pt modelId="{2997E66B-DBFE-4299-9E22-EC340777F86E}">
      <dgm:prSet phldrT="[Texto]"/>
      <dgm:spPr>
        <a:blipFill rotWithShape="0">
          <a:blip xmlns:r="http://schemas.openxmlformats.org/officeDocument/2006/relationships" r:embed="rId1"/>
          <a:stretch>
            <a:fillRect/>
          </a:stretch>
        </a:blipFill>
      </dgm:spPr>
      <dgm:t>
        <a:bodyPr/>
        <a:lstStyle/>
        <a:p>
          <a:endParaRPr lang="es-PE" dirty="0"/>
        </a:p>
      </dgm:t>
    </dgm:pt>
    <dgm:pt modelId="{1F325ECF-3ABD-46A0-A4AA-3437723BFB52}" type="parTrans" cxnId="{8EE2096A-17C9-4597-99A1-7B67944C3ECB}">
      <dgm:prSet/>
      <dgm:spPr/>
      <dgm:t>
        <a:bodyPr/>
        <a:lstStyle/>
        <a:p>
          <a:endParaRPr lang="es-PE"/>
        </a:p>
      </dgm:t>
    </dgm:pt>
    <dgm:pt modelId="{B06C192F-9BE0-4BE3-967F-83F1F62E3FFB}" type="sibTrans" cxnId="{8EE2096A-17C9-4597-99A1-7B67944C3ECB}">
      <dgm:prSet/>
      <dgm:spPr/>
      <dgm:t>
        <a:bodyPr/>
        <a:lstStyle/>
        <a:p>
          <a:endParaRPr lang="es-PE"/>
        </a:p>
      </dgm:t>
    </dgm:pt>
    <dgm:pt modelId="{54891F31-8C3A-45EE-94D5-3D8B14DC8964}">
      <dgm:prSet phldrT="[Texto]"/>
      <dgm:spPr/>
      <dgm:t>
        <a:bodyPr/>
        <a:lstStyle/>
        <a:p>
          <a:r>
            <a:rPr lang="es-PE" dirty="0" smtClean="0"/>
            <a:t> </a:t>
          </a:r>
          <a:endParaRPr lang="es-PE" dirty="0"/>
        </a:p>
      </dgm:t>
    </dgm:pt>
    <dgm:pt modelId="{B903A966-33E8-4E9F-8FC7-C4AD5620A8C2}" type="sibTrans" cxnId="{1DC9EC29-02DD-4F7D-B52E-BCB78AEE9338}">
      <dgm:prSet/>
      <dgm:spPr/>
      <dgm:t>
        <a:bodyPr/>
        <a:lstStyle/>
        <a:p>
          <a:endParaRPr lang="es-PE"/>
        </a:p>
      </dgm:t>
    </dgm:pt>
    <dgm:pt modelId="{A0A84F35-A795-48A1-A32B-47DBEA01C7B2}" type="parTrans" cxnId="{1DC9EC29-02DD-4F7D-B52E-BCB78AEE9338}">
      <dgm:prSet/>
      <dgm:spPr/>
      <dgm:t>
        <a:bodyPr/>
        <a:lstStyle/>
        <a:p>
          <a:endParaRPr lang="es-PE"/>
        </a:p>
      </dgm:t>
    </dgm:pt>
    <dgm:pt modelId="{770B3C98-5336-43EF-8813-A3D225969D65}">
      <dgm:prSet phldrT="[Texto]"/>
      <dgm:spPr/>
      <dgm:t>
        <a:bodyPr/>
        <a:lstStyle/>
        <a:p>
          <a:r>
            <a:rPr lang="es-PE" dirty="0" smtClean="0"/>
            <a:t> </a:t>
          </a:r>
          <a:endParaRPr lang="es-PE" dirty="0"/>
        </a:p>
      </dgm:t>
    </dgm:pt>
    <dgm:pt modelId="{D4091756-568D-4586-9A3F-1A875897D569}" type="sibTrans" cxnId="{24B7B9CA-510E-48EE-83A9-CFE6FC85FBCA}">
      <dgm:prSet/>
      <dgm:spPr/>
      <dgm:t>
        <a:bodyPr/>
        <a:lstStyle/>
        <a:p>
          <a:endParaRPr lang="es-PE"/>
        </a:p>
      </dgm:t>
    </dgm:pt>
    <dgm:pt modelId="{F99B28D6-D46A-4052-BBB0-9E0735EDDE91}" type="parTrans" cxnId="{24B7B9CA-510E-48EE-83A9-CFE6FC85FBCA}">
      <dgm:prSet/>
      <dgm:spPr/>
      <dgm:t>
        <a:bodyPr/>
        <a:lstStyle/>
        <a:p>
          <a:endParaRPr lang="es-PE"/>
        </a:p>
      </dgm:t>
    </dgm:pt>
    <dgm:pt modelId="{C39EC351-8A5B-4B65-8F77-D92D300337D0}">
      <dgm:prSet phldrT="[Texto]"/>
      <dgm:spPr/>
      <dgm:t>
        <a:bodyPr/>
        <a:lstStyle/>
        <a:p>
          <a:r>
            <a:rPr lang="es-PE" dirty="0" smtClean="0"/>
            <a:t> </a:t>
          </a:r>
          <a:endParaRPr lang="es-PE" dirty="0"/>
        </a:p>
      </dgm:t>
    </dgm:pt>
    <dgm:pt modelId="{92C31521-FC58-431A-91A1-27279EBA6C38}" type="sibTrans" cxnId="{0F545176-CE56-40A9-8E8C-2DE6402AEA16}">
      <dgm:prSet/>
      <dgm:spPr/>
      <dgm:t>
        <a:bodyPr/>
        <a:lstStyle/>
        <a:p>
          <a:endParaRPr lang="es-PE"/>
        </a:p>
      </dgm:t>
    </dgm:pt>
    <dgm:pt modelId="{50BAB562-C2A7-4D8D-8AD0-F6650FCA64B1}" type="parTrans" cxnId="{0F545176-CE56-40A9-8E8C-2DE6402AEA16}">
      <dgm:prSet/>
      <dgm:spPr/>
      <dgm:t>
        <a:bodyPr/>
        <a:lstStyle/>
        <a:p>
          <a:endParaRPr lang="es-PE"/>
        </a:p>
      </dgm:t>
    </dgm:pt>
    <dgm:pt modelId="{116006BC-46E4-4B8B-B66B-EAE768768CE4}">
      <dgm:prSet phldrT="[Texto]"/>
      <dgm:spPr/>
      <dgm:t>
        <a:bodyPr/>
        <a:lstStyle/>
        <a:p>
          <a:r>
            <a:rPr lang="es-PE" dirty="0" smtClean="0"/>
            <a:t> </a:t>
          </a:r>
          <a:endParaRPr lang="es-PE" dirty="0"/>
        </a:p>
      </dgm:t>
    </dgm:pt>
    <dgm:pt modelId="{DBE30F4D-D60B-4A87-AEC3-64DA79816D62}" type="sibTrans" cxnId="{7FB5A2E0-C0DD-426C-9273-D26AA168CF55}">
      <dgm:prSet/>
      <dgm:spPr/>
      <dgm:t>
        <a:bodyPr/>
        <a:lstStyle/>
        <a:p>
          <a:endParaRPr lang="es-PE"/>
        </a:p>
      </dgm:t>
    </dgm:pt>
    <dgm:pt modelId="{535813D8-A731-47D4-84E1-9146FBC2FC21}" type="parTrans" cxnId="{7FB5A2E0-C0DD-426C-9273-D26AA168CF55}">
      <dgm:prSet/>
      <dgm:spPr/>
      <dgm:t>
        <a:bodyPr/>
        <a:lstStyle/>
        <a:p>
          <a:endParaRPr lang="es-PE"/>
        </a:p>
      </dgm:t>
    </dgm:pt>
    <dgm:pt modelId="{09EDD1C3-4C66-4884-8453-19BFFC9D2C93}" type="pres">
      <dgm:prSet presAssocID="{95DD97FC-72B7-4B2B-AFC0-61126F2880A2}" presName="cycle" presStyleCnt="0">
        <dgm:presLayoutVars>
          <dgm:dir/>
          <dgm:resizeHandles val="exact"/>
        </dgm:presLayoutVars>
      </dgm:prSet>
      <dgm:spPr/>
      <dgm:t>
        <a:bodyPr/>
        <a:lstStyle/>
        <a:p>
          <a:endParaRPr lang="es-PE"/>
        </a:p>
      </dgm:t>
    </dgm:pt>
    <dgm:pt modelId="{C03ECF48-4E0D-49F2-9FCD-5EC902FFC1F0}" type="pres">
      <dgm:prSet presAssocID="{2997E66B-DBFE-4299-9E22-EC340777F86E}" presName="dummy" presStyleCnt="0"/>
      <dgm:spPr/>
    </dgm:pt>
    <dgm:pt modelId="{69FF9D45-DE56-41AD-9935-A7F56686D78D}" type="pres">
      <dgm:prSet presAssocID="{2997E66B-DBFE-4299-9E22-EC340777F86E}" presName="node" presStyleLbl="revTx" presStyleIdx="0" presStyleCnt="5">
        <dgm:presLayoutVars>
          <dgm:bulletEnabled val="1"/>
        </dgm:presLayoutVars>
      </dgm:prSet>
      <dgm:spPr/>
      <dgm:t>
        <a:bodyPr/>
        <a:lstStyle/>
        <a:p>
          <a:endParaRPr lang="es-PE"/>
        </a:p>
      </dgm:t>
    </dgm:pt>
    <dgm:pt modelId="{98EF03F7-D933-4153-B58D-6F3DDE4B678F}" type="pres">
      <dgm:prSet presAssocID="{B06C192F-9BE0-4BE3-967F-83F1F62E3FFB}" presName="sibTrans" presStyleLbl="node1" presStyleIdx="0" presStyleCnt="5" custLinFactNeighborX="47329" custLinFactNeighborY="-41527" custRadScaleRad="198464"/>
      <dgm:spPr/>
      <dgm:t>
        <a:bodyPr/>
        <a:lstStyle/>
        <a:p>
          <a:endParaRPr lang="es-PE"/>
        </a:p>
      </dgm:t>
    </dgm:pt>
    <dgm:pt modelId="{06A35025-8E5A-48F8-9A77-C3BD0E1FB6AE}" type="pres">
      <dgm:prSet presAssocID="{54891F31-8C3A-45EE-94D5-3D8B14DC8964}" presName="dummy" presStyleCnt="0"/>
      <dgm:spPr/>
    </dgm:pt>
    <dgm:pt modelId="{30C88FB8-97FD-405B-9443-7FB370C756C3}" type="pres">
      <dgm:prSet presAssocID="{54891F31-8C3A-45EE-94D5-3D8B14DC8964}" presName="node" presStyleLbl="revTx" presStyleIdx="1" presStyleCnt="5">
        <dgm:presLayoutVars>
          <dgm:bulletEnabled val="1"/>
        </dgm:presLayoutVars>
      </dgm:prSet>
      <dgm:spPr/>
      <dgm:t>
        <a:bodyPr/>
        <a:lstStyle/>
        <a:p>
          <a:endParaRPr lang="es-PE"/>
        </a:p>
      </dgm:t>
    </dgm:pt>
    <dgm:pt modelId="{C075F266-065E-4531-8956-05C80B4B031F}" type="pres">
      <dgm:prSet presAssocID="{B903A966-33E8-4E9F-8FC7-C4AD5620A8C2}" presName="sibTrans" presStyleLbl="node1" presStyleIdx="1" presStyleCnt="5" custLinFactNeighborX="34335" custLinFactNeighborY="26008"/>
      <dgm:spPr/>
      <dgm:t>
        <a:bodyPr/>
        <a:lstStyle/>
        <a:p>
          <a:endParaRPr lang="es-PE"/>
        </a:p>
      </dgm:t>
    </dgm:pt>
    <dgm:pt modelId="{B8FC75D1-96AB-400C-A2A6-42D1DD750A5E}" type="pres">
      <dgm:prSet presAssocID="{116006BC-46E4-4B8B-B66B-EAE768768CE4}" presName="dummy" presStyleCnt="0"/>
      <dgm:spPr/>
    </dgm:pt>
    <dgm:pt modelId="{6626386D-B007-4186-A4DF-5F3036FA71C2}" type="pres">
      <dgm:prSet presAssocID="{116006BC-46E4-4B8B-B66B-EAE768768CE4}" presName="node" presStyleLbl="revTx" presStyleIdx="2" presStyleCnt="5">
        <dgm:presLayoutVars>
          <dgm:bulletEnabled val="1"/>
        </dgm:presLayoutVars>
      </dgm:prSet>
      <dgm:spPr/>
      <dgm:t>
        <a:bodyPr/>
        <a:lstStyle/>
        <a:p>
          <a:endParaRPr lang="es-PE"/>
        </a:p>
      </dgm:t>
    </dgm:pt>
    <dgm:pt modelId="{75C1BB80-DEEE-4303-BC0E-4EA6F1BFD153}" type="pres">
      <dgm:prSet presAssocID="{DBE30F4D-D60B-4A87-AEC3-64DA79816D62}" presName="sibTrans" presStyleLbl="node1" presStyleIdx="2" presStyleCnt="5" custLinFactNeighborX="26207" custLinFactNeighborY="36169"/>
      <dgm:spPr/>
      <dgm:t>
        <a:bodyPr/>
        <a:lstStyle/>
        <a:p>
          <a:endParaRPr lang="es-PE"/>
        </a:p>
      </dgm:t>
    </dgm:pt>
    <dgm:pt modelId="{3CD256C3-8F97-4C03-BA06-7DA64BE046BF}" type="pres">
      <dgm:prSet presAssocID="{C39EC351-8A5B-4B65-8F77-D92D300337D0}" presName="dummy" presStyleCnt="0"/>
      <dgm:spPr/>
    </dgm:pt>
    <dgm:pt modelId="{D1921895-2797-4B82-93BB-023BDD73F3F7}" type="pres">
      <dgm:prSet presAssocID="{C39EC351-8A5B-4B65-8F77-D92D300337D0}" presName="node" presStyleLbl="revTx" presStyleIdx="3" presStyleCnt="5">
        <dgm:presLayoutVars>
          <dgm:bulletEnabled val="1"/>
        </dgm:presLayoutVars>
      </dgm:prSet>
      <dgm:spPr/>
      <dgm:t>
        <a:bodyPr/>
        <a:lstStyle/>
        <a:p>
          <a:endParaRPr lang="es-PE"/>
        </a:p>
      </dgm:t>
    </dgm:pt>
    <dgm:pt modelId="{024A43DA-4FE9-4FD1-9641-DDCDF6B879F4}" type="pres">
      <dgm:prSet presAssocID="{92C31521-FC58-431A-91A1-27279EBA6C38}" presName="sibTrans" presStyleLbl="node1" presStyleIdx="3" presStyleCnt="5" custLinFactNeighborX="-39604" custLinFactNeighborY="20240" custRadScaleRad="203108" custRadScaleInc="-2147483648"/>
      <dgm:spPr/>
      <dgm:t>
        <a:bodyPr/>
        <a:lstStyle/>
        <a:p>
          <a:endParaRPr lang="es-PE"/>
        </a:p>
      </dgm:t>
    </dgm:pt>
    <dgm:pt modelId="{5F1662F1-16F7-4CC5-9C6D-BBC7EB2F33C5}" type="pres">
      <dgm:prSet presAssocID="{770B3C98-5336-43EF-8813-A3D225969D65}" presName="dummy" presStyleCnt="0"/>
      <dgm:spPr/>
    </dgm:pt>
    <dgm:pt modelId="{D2F396A5-2AC9-49CC-ABE2-FE3830E7018B}" type="pres">
      <dgm:prSet presAssocID="{770B3C98-5336-43EF-8813-A3D225969D65}" presName="node" presStyleLbl="revTx" presStyleIdx="4" presStyleCnt="5" custRadScaleRad="100263" custRadScaleInc="6470">
        <dgm:presLayoutVars>
          <dgm:bulletEnabled val="1"/>
        </dgm:presLayoutVars>
      </dgm:prSet>
      <dgm:spPr/>
      <dgm:t>
        <a:bodyPr/>
        <a:lstStyle/>
        <a:p>
          <a:endParaRPr lang="es-PE"/>
        </a:p>
      </dgm:t>
    </dgm:pt>
    <dgm:pt modelId="{DE3C811D-2274-4EC8-BC62-3964C8D2FAA5}" type="pres">
      <dgm:prSet presAssocID="{D4091756-568D-4586-9A3F-1A875897D569}" presName="sibTrans" presStyleLbl="node1" presStyleIdx="4" presStyleCnt="5" custLinFactNeighborX="-32741" custLinFactNeighborY="-46103" custRadScaleRad="157097" custRadScaleInc="-2147483648"/>
      <dgm:spPr/>
      <dgm:t>
        <a:bodyPr/>
        <a:lstStyle/>
        <a:p>
          <a:endParaRPr lang="es-PE"/>
        </a:p>
      </dgm:t>
    </dgm:pt>
  </dgm:ptLst>
  <dgm:cxnLst>
    <dgm:cxn modelId="{7FB5A2E0-C0DD-426C-9273-D26AA168CF55}" srcId="{95DD97FC-72B7-4B2B-AFC0-61126F2880A2}" destId="{116006BC-46E4-4B8B-B66B-EAE768768CE4}" srcOrd="2" destOrd="0" parTransId="{535813D8-A731-47D4-84E1-9146FBC2FC21}" sibTransId="{DBE30F4D-D60B-4A87-AEC3-64DA79816D62}"/>
    <dgm:cxn modelId="{1DC9EC29-02DD-4F7D-B52E-BCB78AEE9338}" srcId="{95DD97FC-72B7-4B2B-AFC0-61126F2880A2}" destId="{54891F31-8C3A-45EE-94D5-3D8B14DC8964}" srcOrd="1" destOrd="0" parTransId="{A0A84F35-A795-48A1-A32B-47DBEA01C7B2}" sibTransId="{B903A966-33E8-4E9F-8FC7-C4AD5620A8C2}"/>
    <dgm:cxn modelId="{98826C3B-2B65-4753-8920-546361A59420}" type="presOf" srcId="{C39EC351-8A5B-4B65-8F77-D92D300337D0}" destId="{D1921895-2797-4B82-93BB-023BDD73F3F7}" srcOrd="0" destOrd="0" presId="urn:microsoft.com/office/officeart/2005/8/layout/cycle1"/>
    <dgm:cxn modelId="{0F545176-CE56-40A9-8E8C-2DE6402AEA16}" srcId="{95DD97FC-72B7-4B2B-AFC0-61126F2880A2}" destId="{C39EC351-8A5B-4B65-8F77-D92D300337D0}" srcOrd="3" destOrd="0" parTransId="{50BAB562-C2A7-4D8D-8AD0-F6650FCA64B1}" sibTransId="{92C31521-FC58-431A-91A1-27279EBA6C38}"/>
    <dgm:cxn modelId="{8EE2096A-17C9-4597-99A1-7B67944C3ECB}" srcId="{95DD97FC-72B7-4B2B-AFC0-61126F2880A2}" destId="{2997E66B-DBFE-4299-9E22-EC340777F86E}" srcOrd="0" destOrd="0" parTransId="{1F325ECF-3ABD-46A0-A4AA-3437723BFB52}" sibTransId="{B06C192F-9BE0-4BE3-967F-83F1F62E3FFB}"/>
    <dgm:cxn modelId="{24B7B9CA-510E-48EE-83A9-CFE6FC85FBCA}" srcId="{95DD97FC-72B7-4B2B-AFC0-61126F2880A2}" destId="{770B3C98-5336-43EF-8813-A3D225969D65}" srcOrd="4" destOrd="0" parTransId="{F99B28D6-D46A-4052-BBB0-9E0735EDDE91}" sibTransId="{D4091756-568D-4586-9A3F-1A875897D569}"/>
    <dgm:cxn modelId="{00D00954-81C3-40C5-8038-A7E6C4C0A0A2}" type="presOf" srcId="{116006BC-46E4-4B8B-B66B-EAE768768CE4}" destId="{6626386D-B007-4186-A4DF-5F3036FA71C2}" srcOrd="0" destOrd="0" presId="urn:microsoft.com/office/officeart/2005/8/layout/cycle1"/>
    <dgm:cxn modelId="{B625FE0E-37B8-43FC-BDEE-9A9953CDFF32}" type="presOf" srcId="{92C31521-FC58-431A-91A1-27279EBA6C38}" destId="{024A43DA-4FE9-4FD1-9641-DDCDF6B879F4}" srcOrd="0" destOrd="0" presId="urn:microsoft.com/office/officeart/2005/8/layout/cycle1"/>
    <dgm:cxn modelId="{25669247-5B2A-401F-B1E0-6EECB3DEA5BA}" type="presOf" srcId="{54891F31-8C3A-45EE-94D5-3D8B14DC8964}" destId="{30C88FB8-97FD-405B-9443-7FB370C756C3}" srcOrd="0" destOrd="0" presId="urn:microsoft.com/office/officeart/2005/8/layout/cycle1"/>
    <dgm:cxn modelId="{25EB5E04-E3E8-4D72-9918-613DA237E0E7}" type="presOf" srcId="{B06C192F-9BE0-4BE3-967F-83F1F62E3FFB}" destId="{98EF03F7-D933-4153-B58D-6F3DDE4B678F}" srcOrd="0" destOrd="0" presId="urn:microsoft.com/office/officeart/2005/8/layout/cycle1"/>
    <dgm:cxn modelId="{A616295A-2D59-4177-B93C-30C0FBC48FAB}" type="presOf" srcId="{D4091756-568D-4586-9A3F-1A875897D569}" destId="{DE3C811D-2274-4EC8-BC62-3964C8D2FAA5}" srcOrd="0" destOrd="0" presId="urn:microsoft.com/office/officeart/2005/8/layout/cycle1"/>
    <dgm:cxn modelId="{E80D3660-9A96-4D61-98FC-A03B99F1784E}" type="presOf" srcId="{B903A966-33E8-4E9F-8FC7-C4AD5620A8C2}" destId="{C075F266-065E-4531-8956-05C80B4B031F}" srcOrd="0" destOrd="0" presId="urn:microsoft.com/office/officeart/2005/8/layout/cycle1"/>
    <dgm:cxn modelId="{8479169B-9172-4E46-ABEC-76956B077FE6}" type="presOf" srcId="{95DD97FC-72B7-4B2B-AFC0-61126F2880A2}" destId="{09EDD1C3-4C66-4884-8453-19BFFC9D2C93}" srcOrd="0" destOrd="0" presId="urn:microsoft.com/office/officeart/2005/8/layout/cycle1"/>
    <dgm:cxn modelId="{495BB065-BFB3-42CA-BC97-A3ABBF139392}" type="presOf" srcId="{DBE30F4D-D60B-4A87-AEC3-64DA79816D62}" destId="{75C1BB80-DEEE-4303-BC0E-4EA6F1BFD153}" srcOrd="0" destOrd="0" presId="urn:microsoft.com/office/officeart/2005/8/layout/cycle1"/>
    <dgm:cxn modelId="{5CFE6E98-6AE7-4622-A1C9-226E24D7C52B}" type="presOf" srcId="{2997E66B-DBFE-4299-9E22-EC340777F86E}" destId="{69FF9D45-DE56-41AD-9935-A7F56686D78D}" srcOrd="0" destOrd="0" presId="urn:microsoft.com/office/officeart/2005/8/layout/cycle1"/>
    <dgm:cxn modelId="{3E972C1F-22C5-4454-9828-98FCF8783F88}" type="presOf" srcId="{770B3C98-5336-43EF-8813-A3D225969D65}" destId="{D2F396A5-2AC9-49CC-ABE2-FE3830E7018B}" srcOrd="0" destOrd="0" presId="urn:microsoft.com/office/officeart/2005/8/layout/cycle1"/>
    <dgm:cxn modelId="{BF4DF32B-436C-427F-A8B5-82EA75CBB064}" type="presParOf" srcId="{09EDD1C3-4C66-4884-8453-19BFFC9D2C93}" destId="{C03ECF48-4E0D-49F2-9FCD-5EC902FFC1F0}" srcOrd="0" destOrd="0" presId="urn:microsoft.com/office/officeart/2005/8/layout/cycle1"/>
    <dgm:cxn modelId="{F70A6ECC-956C-44C6-8D80-5F8C1FFC75BF}" type="presParOf" srcId="{09EDD1C3-4C66-4884-8453-19BFFC9D2C93}" destId="{69FF9D45-DE56-41AD-9935-A7F56686D78D}" srcOrd="1" destOrd="0" presId="urn:microsoft.com/office/officeart/2005/8/layout/cycle1"/>
    <dgm:cxn modelId="{FD3CAFD1-E622-491E-A2AC-0E3A84F22C7C}" type="presParOf" srcId="{09EDD1C3-4C66-4884-8453-19BFFC9D2C93}" destId="{98EF03F7-D933-4153-B58D-6F3DDE4B678F}" srcOrd="2" destOrd="0" presId="urn:microsoft.com/office/officeart/2005/8/layout/cycle1"/>
    <dgm:cxn modelId="{9A9D3C35-56C9-42C4-A3A9-E991940D25F5}" type="presParOf" srcId="{09EDD1C3-4C66-4884-8453-19BFFC9D2C93}" destId="{06A35025-8E5A-48F8-9A77-C3BD0E1FB6AE}" srcOrd="3" destOrd="0" presId="urn:microsoft.com/office/officeart/2005/8/layout/cycle1"/>
    <dgm:cxn modelId="{C7B089F8-19FE-432D-9262-FA4BCE2F8723}" type="presParOf" srcId="{09EDD1C3-4C66-4884-8453-19BFFC9D2C93}" destId="{30C88FB8-97FD-405B-9443-7FB370C756C3}" srcOrd="4" destOrd="0" presId="urn:microsoft.com/office/officeart/2005/8/layout/cycle1"/>
    <dgm:cxn modelId="{E38F2BD2-2811-4195-8FCB-EE1163D9E03D}" type="presParOf" srcId="{09EDD1C3-4C66-4884-8453-19BFFC9D2C93}" destId="{C075F266-065E-4531-8956-05C80B4B031F}" srcOrd="5" destOrd="0" presId="urn:microsoft.com/office/officeart/2005/8/layout/cycle1"/>
    <dgm:cxn modelId="{1AB04DD6-C31C-4ABC-A13B-E15DA2635AC5}" type="presParOf" srcId="{09EDD1C3-4C66-4884-8453-19BFFC9D2C93}" destId="{B8FC75D1-96AB-400C-A2A6-42D1DD750A5E}" srcOrd="6" destOrd="0" presId="urn:microsoft.com/office/officeart/2005/8/layout/cycle1"/>
    <dgm:cxn modelId="{F39A543F-481D-4BDA-A54B-988A003F61CF}" type="presParOf" srcId="{09EDD1C3-4C66-4884-8453-19BFFC9D2C93}" destId="{6626386D-B007-4186-A4DF-5F3036FA71C2}" srcOrd="7" destOrd="0" presId="urn:microsoft.com/office/officeart/2005/8/layout/cycle1"/>
    <dgm:cxn modelId="{32FEB1CF-30C3-490A-A2ED-1CBD427F676F}" type="presParOf" srcId="{09EDD1C3-4C66-4884-8453-19BFFC9D2C93}" destId="{75C1BB80-DEEE-4303-BC0E-4EA6F1BFD153}" srcOrd="8" destOrd="0" presId="urn:microsoft.com/office/officeart/2005/8/layout/cycle1"/>
    <dgm:cxn modelId="{C1464A6B-423A-42E2-A95E-FE39E55BE752}" type="presParOf" srcId="{09EDD1C3-4C66-4884-8453-19BFFC9D2C93}" destId="{3CD256C3-8F97-4C03-BA06-7DA64BE046BF}" srcOrd="9" destOrd="0" presId="urn:microsoft.com/office/officeart/2005/8/layout/cycle1"/>
    <dgm:cxn modelId="{E53BD3B6-A68C-4781-A272-DB9078223FBD}" type="presParOf" srcId="{09EDD1C3-4C66-4884-8453-19BFFC9D2C93}" destId="{D1921895-2797-4B82-93BB-023BDD73F3F7}" srcOrd="10" destOrd="0" presId="urn:microsoft.com/office/officeart/2005/8/layout/cycle1"/>
    <dgm:cxn modelId="{37C43BA4-F187-4ED0-8783-295D78DA1324}" type="presParOf" srcId="{09EDD1C3-4C66-4884-8453-19BFFC9D2C93}" destId="{024A43DA-4FE9-4FD1-9641-DDCDF6B879F4}" srcOrd="11" destOrd="0" presId="urn:microsoft.com/office/officeart/2005/8/layout/cycle1"/>
    <dgm:cxn modelId="{216C9F6F-BBCF-42F9-97FD-DC1E52C1A8F6}" type="presParOf" srcId="{09EDD1C3-4C66-4884-8453-19BFFC9D2C93}" destId="{5F1662F1-16F7-4CC5-9C6D-BBC7EB2F33C5}" srcOrd="12" destOrd="0" presId="urn:microsoft.com/office/officeart/2005/8/layout/cycle1"/>
    <dgm:cxn modelId="{4250BCB3-D914-43A8-829B-67C385901BE6}" type="presParOf" srcId="{09EDD1C3-4C66-4884-8453-19BFFC9D2C93}" destId="{D2F396A5-2AC9-49CC-ABE2-FE3830E7018B}" srcOrd="13" destOrd="0" presId="urn:microsoft.com/office/officeart/2005/8/layout/cycle1"/>
    <dgm:cxn modelId="{F87B184D-58A4-4550-AB7D-950A7795249B}" type="presParOf" srcId="{09EDD1C3-4C66-4884-8453-19BFFC9D2C93}" destId="{DE3C811D-2274-4EC8-BC62-3964C8D2FAA5}" srcOrd="14" destOrd="0" presId="urn:microsoft.com/office/officeart/2005/8/layout/cycle1"/>
  </dgm:cxnLst>
  <dgm:bg/>
  <dgm:whole/>
</dgm:dataModel>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p>
            <a:fld id="{869975E8-4991-421A-8E7B-C501C4C7186C}" type="datetimeFigureOut">
              <a:rPr lang="es-PE" smtClean="0"/>
              <a:t>05/09/2014</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979974DF-A536-4471-94FE-34DFBA7BDB03}" type="slidenum">
              <a:rPr lang="es-PE" smtClean="0"/>
              <a:t>‹Nº›</a:t>
            </a:fld>
            <a:endParaRPr lang="es-P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869975E8-4991-421A-8E7B-C501C4C7186C}" type="datetimeFigureOut">
              <a:rPr lang="es-PE" smtClean="0"/>
              <a:t>05/09/2014</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979974DF-A536-4471-94FE-34DFBA7BDB03}" type="slidenum">
              <a:rPr lang="es-PE" smtClean="0"/>
              <a:t>‹Nº›</a:t>
            </a:fld>
            <a:endParaRPr lang="es-P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869975E8-4991-421A-8E7B-C501C4C7186C}" type="datetimeFigureOut">
              <a:rPr lang="es-PE" smtClean="0"/>
              <a:t>05/09/2014</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979974DF-A536-4471-94FE-34DFBA7BDB03}" type="slidenum">
              <a:rPr lang="es-PE" smtClean="0"/>
              <a:t>‹Nº›</a:t>
            </a:fld>
            <a:endParaRPr lang="es-P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869975E8-4991-421A-8E7B-C501C4C7186C}" type="datetimeFigureOut">
              <a:rPr lang="es-PE" smtClean="0"/>
              <a:t>05/09/2014</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979974DF-A536-4471-94FE-34DFBA7BDB03}" type="slidenum">
              <a:rPr lang="es-PE" smtClean="0"/>
              <a:t>‹Nº›</a:t>
            </a:fld>
            <a:endParaRPr lang="es-P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69975E8-4991-421A-8E7B-C501C4C7186C}" type="datetimeFigureOut">
              <a:rPr lang="es-PE" smtClean="0"/>
              <a:t>05/09/2014</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979974DF-A536-4471-94FE-34DFBA7BDB03}" type="slidenum">
              <a:rPr lang="es-PE" smtClean="0"/>
              <a:t>‹Nº›</a:t>
            </a:fld>
            <a:endParaRPr lang="es-P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p>
            <a:fld id="{869975E8-4991-421A-8E7B-C501C4C7186C}" type="datetimeFigureOut">
              <a:rPr lang="es-PE" smtClean="0"/>
              <a:t>05/09/2014</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979974DF-A536-4471-94FE-34DFBA7BDB03}" type="slidenum">
              <a:rPr lang="es-PE" smtClean="0"/>
              <a:t>‹Nº›</a:t>
            </a:fld>
            <a:endParaRPr lang="es-P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p>
            <a:fld id="{869975E8-4991-421A-8E7B-C501C4C7186C}" type="datetimeFigureOut">
              <a:rPr lang="es-PE" smtClean="0"/>
              <a:t>05/09/2014</a:t>
            </a:fld>
            <a:endParaRPr lang="es-PE"/>
          </a:p>
        </p:txBody>
      </p:sp>
      <p:sp>
        <p:nvSpPr>
          <p:cNvPr id="8" name="7 Marcador de pie de página"/>
          <p:cNvSpPr>
            <a:spLocks noGrp="1"/>
          </p:cNvSpPr>
          <p:nvPr>
            <p:ph type="ftr" sz="quarter" idx="11"/>
          </p:nvPr>
        </p:nvSpPr>
        <p:spPr/>
        <p:txBody>
          <a:bodyPr/>
          <a:lstStyle/>
          <a:p>
            <a:endParaRPr lang="es-PE"/>
          </a:p>
        </p:txBody>
      </p:sp>
      <p:sp>
        <p:nvSpPr>
          <p:cNvPr id="9" name="8 Marcador de número de diapositiva"/>
          <p:cNvSpPr>
            <a:spLocks noGrp="1"/>
          </p:cNvSpPr>
          <p:nvPr>
            <p:ph type="sldNum" sz="quarter" idx="12"/>
          </p:nvPr>
        </p:nvSpPr>
        <p:spPr/>
        <p:txBody>
          <a:bodyPr/>
          <a:lstStyle/>
          <a:p>
            <a:fld id="{979974DF-A536-4471-94FE-34DFBA7BDB03}" type="slidenum">
              <a:rPr lang="es-PE" smtClean="0"/>
              <a:t>‹Nº›</a:t>
            </a:fld>
            <a:endParaRPr lang="es-P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p>
            <a:fld id="{869975E8-4991-421A-8E7B-C501C4C7186C}" type="datetimeFigureOut">
              <a:rPr lang="es-PE" smtClean="0"/>
              <a:t>05/09/2014</a:t>
            </a:fld>
            <a:endParaRPr lang="es-PE"/>
          </a:p>
        </p:txBody>
      </p:sp>
      <p:sp>
        <p:nvSpPr>
          <p:cNvPr id="4" name="3 Marcador de pie de página"/>
          <p:cNvSpPr>
            <a:spLocks noGrp="1"/>
          </p:cNvSpPr>
          <p:nvPr>
            <p:ph type="ftr" sz="quarter" idx="11"/>
          </p:nvPr>
        </p:nvSpPr>
        <p:spPr/>
        <p:txBody>
          <a:bodyPr/>
          <a:lstStyle/>
          <a:p>
            <a:endParaRPr lang="es-PE"/>
          </a:p>
        </p:txBody>
      </p:sp>
      <p:sp>
        <p:nvSpPr>
          <p:cNvPr id="5" name="4 Marcador de número de diapositiva"/>
          <p:cNvSpPr>
            <a:spLocks noGrp="1"/>
          </p:cNvSpPr>
          <p:nvPr>
            <p:ph type="sldNum" sz="quarter" idx="12"/>
          </p:nvPr>
        </p:nvSpPr>
        <p:spPr/>
        <p:txBody>
          <a:bodyPr/>
          <a:lstStyle/>
          <a:p>
            <a:fld id="{979974DF-A536-4471-94FE-34DFBA7BDB03}" type="slidenum">
              <a:rPr lang="es-PE" smtClean="0"/>
              <a:t>‹Nº›</a:t>
            </a:fld>
            <a:endParaRPr lang="es-P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69975E8-4991-421A-8E7B-C501C4C7186C}" type="datetimeFigureOut">
              <a:rPr lang="es-PE" smtClean="0"/>
              <a:t>05/09/2014</a:t>
            </a:fld>
            <a:endParaRPr lang="es-PE"/>
          </a:p>
        </p:txBody>
      </p:sp>
      <p:sp>
        <p:nvSpPr>
          <p:cNvPr id="3" name="2 Marcador de pie de página"/>
          <p:cNvSpPr>
            <a:spLocks noGrp="1"/>
          </p:cNvSpPr>
          <p:nvPr>
            <p:ph type="ftr" sz="quarter" idx="11"/>
          </p:nvPr>
        </p:nvSpPr>
        <p:spPr/>
        <p:txBody>
          <a:bodyPr/>
          <a:lstStyle/>
          <a:p>
            <a:endParaRPr lang="es-PE"/>
          </a:p>
        </p:txBody>
      </p:sp>
      <p:sp>
        <p:nvSpPr>
          <p:cNvPr id="4" name="3 Marcador de número de diapositiva"/>
          <p:cNvSpPr>
            <a:spLocks noGrp="1"/>
          </p:cNvSpPr>
          <p:nvPr>
            <p:ph type="sldNum" sz="quarter" idx="12"/>
          </p:nvPr>
        </p:nvSpPr>
        <p:spPr/>
        <p:txBody>
          <a:bodyPr/>
          <a:lstStyle/>
          <a:p>
            <a:fld id="{979974DF-A536-4471-94FE-34DFBA7BDB03}" type="slidenum">
              <a:rPr lang="es-PE" smtClean="0"/>
              <a:t>‹Nº›</a:t>
            </a:fld>
            <a:endParaRPr lang="es-P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69975E8-4991-421A-8E7B-C501C4C7186C}" type="datetimeFigureOut">
              <a:rPr lang="es-PE" smtClean="0"/>
              <a:t>05/09/2014</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979974DF-A536-4471-94FE-34DFBA7BDB03}" type="slidenum">
              <a:rPr lang="es-PE" smtClean="0"/>
              <a:t>‹Nº›</a:t>
            </a:fld>
            <a:endParaRPr lang="es-P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69975E8-4991-421A-8E7B-C501C4C7186C}" type="datetimeFigureOut">
              <a:rPr lang="es-PE" smtClean="0"/>
              <a:t>05/09/2014</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979974DF-A536-4471-94FE-34DFBA7BDB03}" type="slidenum">
              <a:rPr lang="es-PE" smtClean="0"/>
              <a:t>‹Nº›</a:t>
            </a:fld>
            <a:endParaRPr lang="es-P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9975E8-4991-421A-8E7B-C501C4C7186C}" type="datetimeFigureOut">
              <a:rPr lang="es-PE" smtClean="0"/>
              <a:t>05/09/2014</a:t>
            </a:fld>
            <a:endParaRPr lang="es-PE"/>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9974DF-A536-4471-94FE-34DFBA7BDB03}" type="slidenum">
              <a:rPr lang="es-PE" smtClean="0"/>
              <a:t>‹Nº›</a:t>
            </a:fld>
            <a:endParaRPr lang="es-P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jpaucarr@hotmail.com"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www.ingjuanpaucar.jimdo.com/"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diagramData" Target="../diagrams/data1.xml"/><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emf"/><Relationship Id="rId2" Type="http://schemas.openxmlformats.org/officeDocument/2006/relationships/image" Target="../media/image2.png"/><Relationship Id="rId16" Type="http://schemas.openxmlformats.org/officeDocument/2006/relationships/diagramColors" Target="../diagrams/colors1.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diagramQuickStyle" Target="../diagrams/quickStyle1.xml"/><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jpeg"/><Relationship Id="rId1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24"/>
            <a:ext cx="9144000" cy="6858024"/>
          </a:xfrm>
          <a:prstGeom prst="rect">
            <a:avLst/>
          </a:prstGeom>
          <a:noFill/>
          <a:ln w="9525">
            <a:noFill/>
            <a:miter lim="800000"/>
            <a:headEnd/>
            <a:tailEnd/>
          </a:ln>
          <a:effectLst/>
        </p:spPr>
      </p:pic>
      <p:sp>
        <p:nvSpPr>
          <p:cNvPr id="4" name="7 Marcador de número de diapositiva"/>
          <p:cNvSpPr>
            <a:spLocks noGrp="1"/>
          </p:cNvSpPr>
          <p:nvPr>
            <p:ph type="sldNum" sz="quarter" idx="12"/>
          </p:nvPr>
        </p:nvSpPr>
        <p:spPr bwMode="auto">
          <a:xfrm>
            <a:off x="8715402" y="6492875"/>
            <a:ext cx="428598"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s-ES" dirty="0" smtClean="0">
                <a:solidFill>
                  <a:schemeClr val="bg1"/>
                </a:solidFill>
              </a:rPr>
              <a:t>[</a:t>
            </a:r>
            <a:fld id="{138FBF70-BCC1-42F5-9994-CE5605A58EF4}" type="slidenum">
              <a:rPr lang="es-ES" smtClean="0">
                <a:solidFill>
                  <a:schemeClr val="bg1"/>
                </a:solidFill>
              </a:rPr>
              <a:pPr eaLnBrk="1" hangingPunct="1">
                <a:defRPr/>
              </a:pPr>
              <a:t>1</a:t>
            </a:fld>
            <a:r>
              <a:rPr lang="es-ES" dirty="0" smtClean="0">
                <a:solidFill>
                  <a:schemeClr val="bg1"/>
                </a:solidFill>
              </a:rPr>
              <a:t>]</a:t>
            </a:r>
          </a:p>
        </p:txBody>
      </p:sp>
      <p:sp>
        <p:nvSpPr>
          <p:cNvPr id="5" name="Rectangle 6"/>
          <p:cNvSpPr>
            <a:spLocks noChangeArrowheads="1"/>
          </p:cNvSpPr>
          <p:nvPr/>
        </p:nvSpPr>
        <p:spPr bwMode="auto">
          <a:xfrm>
            <a:off x="2286000" y="285750"/>
            <a:ext cx="6286500" cy="523875"/>
          </a:xfrm>
          <a:prstGeom prst="rect">
            <a:avLst/>
          </a:prstGeom>
          <a:noFill/>
          <a:ln w="9525">
            <a:noFill/>
            <a:miter lim="800000"/>
            <a:headEnd/>
            <a:tailEnd/>
          </a:ln>
        </p:spPr>
        <p:txBody>
          <a:bodyPr anchor="ctr">
            <a:spAutoFit/>
          </a:bodyPr>
          <a:lstStyle/>
          <a:p>
            <a:pPr algn="ctr"/>
            <a:r>
              <a:rPr lang="es-ES" sz="1400" b="1" dirty="0">
                <a:solidFill>
                  <a:schemeClr val="bg1"/>
                </a:solidFill>
                <a:latin typeface="Arial Black" pitchFamily="34" charset="0"/>
                <a:ea typeface="Times New Roman" pitchFamily="18" charset="0"/>
                <a:cs typeface="Aharoni" pitchFamily="2" charset="-79"/>
              </a:rPr>
              <a:t>FACULTAD DE CIENCIAS EMPRESARIALES</a:t>
            </a:r>
            <a:endParaRPr lang="es-PE" sz="1400" b="1" dirty="0">
              <a:solidFill>
                <a:schemeClr val="bg1"/>
              </a:solidFill>
              <a:latin typeface="Arial Black" pitchFamily="34" charset="0"/>
              <a:ea typeface="Times New Roman" pitchFamily="18" charset="0"/>
              <a:cs typeface="Aharoni" pitchFamily="2" charset="-79"/>
            </a:endParaRPr>
          </a:p>
          <a:p>
            <a:pPr algn="ctr" eaLnBrk="0" hangingPunct="0"/>
            <a:r>
              <a:rPr lang="es-ES" sz="1400" b="1" dirty="0">
                <a:solidFill>
                  <a:schemeClr val="bg1"/>
                </a:solidFill>
                <a:latin typeface="Arial Black" pitchFamily="34" charset="0"/>
                <a:ea typeface="Times New Roman" pitchFamily="18" charset="0"/>
                <a:cs typeface="Aharoni" pitchFamily="2" charset="-79"/>
              </a:rPr>
              <a:t>ESCUELA ACADÉMICO PROFESIONAL DE ADMINISTRACIÓN</a:t>
            </a:r>
          </a:p>
        </p:txBody>
      </p:sp>
      <p:sp>
        <p:nvSpPr>
          <p:cNvPr id="6" name="5 CuadroTexto"/>
          <p:cNvSpPr txBox="1"/>
          <p:nvPr/>
        </p:nvSpPr>
        <p:spPr>
          <a:xfrm>
            <a:off x="1142976" y="1357298"/>
            <a:ext cx="7000924" cy="3139321"/>
          </a:xfrm>
          <a:prstGeom prst="rect">
            <a:avLst/>
          </a:prstGeom>
          <a:noFill/>
        </p:spPr>
        <p:txBody>
          <a:bodyPr>
            <a:spAutoFit/>
          </a:bodyPr>
          <a:lstStyle/>
          <a:p>
            <a:pPr algn="ctr">
              <a:defRPr/>
            </a:pPr>
            <a:r>
              <a:rPr lang="es-ES_tradnl" sz="6600" b="1" cap="all"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Calibri" pitchFamily="34" charset="0"/>
                <a:cs typeface="+mn-cs"/>
              </a:rPr>
              <a:t>INTELIGENCIA</a:t>
            </a:r>
          </a:p>
          <a:p>
            <a:pPr algn="ctr">
              <a:defRPr/>
            </a:pPr>
            <a:r>
              <a:rPr lang="es-ES_tradnl" sz="6600" b="1" cap="all"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Calibri" pitchFamily="34" charset="0"/>
                <a:cs typeface="+mn-cs"/>
              </a:rPr>
              <a:t>DE </a:t>
            </a:r>
          </a:p>
          <a:p>
            <a:pPr algn="ctr">
              <a:defRPr/>
            </a:pPr>
            <a:r>
              <a:rPr lang="es-ES_tradnl" sz="6600" b="1" cap="all"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Calibri" pitchFamily="34" charset="0"/>
                <a:cs typeface="+mn-cs"/>
              </a:rPr>
              <a:t>MERCADO</a:t>
            </a:r>
            <a:endParaRPr lang="es-ES" sz="7200" b="1" cap="all"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Calibri" pitchFamily="34" charset="0"/>
              <a:cs typeface="+mn-cs"/>
            </a:endParaRPr>
          </a:p>
        </p:txBody>
      </p:sp>
      <p:sp>
        <p:nvSpPr>
          <p:cNvPr id="7" name="4 Rectángulo"/>
          <p:cNvSpPr>
            <a:spLocks noChangeArrowheads="1"/>
          </p:cNvSpPr>
          <p:nvPr/>
        </p:nvSpPr>
        <p:spPr bwMode="auto">
          <a:xfrm>
            <a:off x="3643306" y="5786454"/>
            <a:ext cx="1396536" cy="369332"/>
          </a:xfrm>
          <a:prstGeom prst="rect">
            <a:avLst/>
          </a:prstGeom>
          <a:noFill/>
          <a:ln w="9525">
            <a:noFill/>
            <a:miter lim="800000"/>
            <a:headEnd/>
            <a:tailEnd/>
          </a:ln>
        </p:spPr>
        <p:txBody>
          <a:bodyPr wrap="none">
            <a:spAutoFit/>
          </a:bodyPr>
          <a:lstStyle/>
          <a:p>
            <a:r>
              <a:rPr lang="es-ES" b="1" dirty="0">
                <a:solidFill>
                  <a:schemeClr val="accent3">
                    <a:lumMod val="60000"/>
                    <a:lumOff val="40000"/>
                  </a:schemeClr>
                </a:solidFill>
              </a:rPr>
              <a:t>Ciclo 2014 - I</a:t>
            </a:r>
            <a:endParaRPr lang="es-PE" dirty="0">
              <a:solidFill>
                <a:schemeClr val="accent3">
                  <a:lumMod val="60000"/>
                  <a:lumOff val="40000"/>
                </a:schemeClr>
              </a:solidFill>
            </a:endParaRPr>
          </a:p>
        </p:txBody>
      </p:sp>
      <p:sp>
        <p:nvSpPr>
          <p:cNvPr id="8" name="5 Rectángulo"/>
          <p:cNvSpPr>
            <a:spLocks noChangeArrowheads="1"/>
          </p:cNvSpPr>
          <p:nvPr/>
        </p:nvSpPr>
        <p:spPr bwMode="auto">
          <a:xfrm>
            <a:off x="3500430" y="4857760"/>
            <a:ext cx="1611082" cy="369332"/>
          </a:xfrm>
          <a:prstGeom prst="rect">
            <a:avLst/>
          </a:prstGeom>
          <a:noFill/>
          <a:ln w="9525">
            <a:noFill/>
            <a:miter lim="800000"/>
            <a:headEnd/>
            <a:tailEnd/>
          </a:ln>
        </p:spPr>
        <p:txBody>
          <a:bodyPr wrap="none">
            <a:spAutoFit/>
          </a:bodyPr>
          <a:lstStyle/>
          <a:p>
            <a:r>
              <a:rPr lang="es-ES" b="1" dirty="0" smtClean="0">
                <a:solidFill>
                  <a:schemeClr val="accent3">
                    <a:lumMod val="60000"/>
                    <a:lumOff val="40000"/>
                  </a:schemeClr>
                </a:solidFill>
              </a:rPr>
              <a:t>Primera Sesión</a:t>
            </a:r>
            <a:endParaRPr lang="es-PE" dirty="0">
              <a:solidFill>
                <a:schemeClr val="accent3">
                  <a:lumMod val="60000"/>
                  <a:lumOff val="4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srcRect/>
          <a:stretch>
            <a:fillRect/>
          </a:stretch>
        </p:blipFill>
        <p:spPr bwMode="auto">
          <a:xfrm>
            <a:off x="0" y="0"/>
            <a:ext cx="9144000" cy="6857999"/>
          </a:xfrm>
          <a:prstGeom prst="rect">
            <a:avLst/>
          </a:prstGeom>
          <a:noFill/>
          <a:ln w="9525">
            <a:noFill/>
            <a:miter lim="800000"/>
            <a:headEnd/>
            <a:tailEnd/>
          </a:ln>
          <a:effectLst/>
        </p:spPr>
      </p:pic>
      <p:sp>
        <p:nvSpPr>
          <p:cNvPr id="10" name="7 Marcador de número de diapositiva"/>
          <p:cNvSpPr>
            <a:spLocks noGrp="1"/>
          </p:cNvSpPr>
          <p:nvPr>
            <p:ph type="sldNum" sz="quarter" idx="12"/>
          </p:nvPr>
        </p:nvSpPr>
        <p:spPr bwMode="auto">
          <a:xfrm>
            <a:off x="8572528" y="6492875"/>
            <a:ext cx="571472"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s-ES" dirty="0" smtClean="0">
                <a:solidFill>
                  <a:schemeClr val="bg1"/>
                </a:solidFill>
              </a:rPr>
              <a:t>[</a:t>
            </a:r>
            <a:fld id="{138FBF70-BCC1-42F5-9994-CE5605A58EF4}" type="slidenum">
              <a:rPr lang="es-ES" smtClean="0">
                <a:solidFill>
                  <a:schemeClr val="bg1"/>
                </a:solidFill>
              </a:rPr>
              <a:pPr eaLnBrk="1" hangingPunct="1">
                <a:defRPr/>
              </a:pPr>
              <a:t>10</a:t>
            </a:fld>
            <a:r>
              <a:rPr lang="es-ES" dirty="0" smtClean="0">
                <a:solidFill>
                  <a:schemeClr val="bg1"/>
                </a:solidFill>
              </a:rPr>
              <a:t>]</a:t>
            </a:r>
          </a:p>
        </p:txBody>
      </p:sp>
      <p:sp>
        <p:nvSpPr>
          <p:cNvPr id="13" name="12 Rectángulo"/>
          <p:cNvSpPr/>
          <p:nvPr/>
        </p:nvSpPr>
        <p:spPr>
          <a:xfrm>
            <a:off x="3500430" y="428604"/>
            <a:ext cx="2208938" cy="400110"/>
          </a:xfrm>
          <a:prstGeom prst="rect">
            <a:avLst/>
          </a:prstGeom>
        </p:spPr>
        <p:txBody>
          <a:bodyPr wrap="none">
            <a:spAutoFit/>
          </a:bodyPr>
          <a:lstStyle/>
          <a:p>
            <a:pPr algn="ctr">
              <a:spcBef>
                <a:spcPct val="50000"/>
              </a:spcBef>
            </a:pPr>
            <a:r>
              <a:rPr lang="es-CO" sz="2000" b="1" dirty="0" smtClean="0">
                <a:solidFill>
                  <a:srgbClr val="FF0000"/>
                </a:solidFill>
                <a:cs typeface="Times New Roman" pitchFamily="18" charset="0"/>
              </a:rPr>
              <a:t>Conceptos iníciales</a:t>
            </a:r>
            <a:endParaRPr lang="es-CO" sz="2000" b="1" dirty="0">
              <a:solidFill>
                <a:srgbClr val="FF0000"/>
              </a:solidFill>
              <a:cs typeface="Times New Roman" pitchFamily="18" charset="0"/>
            </a:endParaRPr>
          </a:p>
        </p:txBody>
      </p:sp>
      <p:sp>
        <p:nvSpPr>
          <p:cNvPr id="5" name="Rectangle 6"/>
          <p:cNvSpPr>
            <a:spLocks noChangeArrowheads="1"/>
          </p:cNvSpPr>
          <p:nvPr/>
        </p:nvSpPr>
        <p:spPr bwMode="auto">
          <a:xfrm>
            <a:off x="785813" y="1143000"/>
            <a:ext cx="7572375" cy="4286250"/>
          </a:xfrm>
          <a:prstGeom prst="rect">
            <a:avLst/>
          </a:prstGeom>
          <a:noFill/>
          <a:ln w="9525">
            <a:noFill/>
            <a:miter lim="800000"/>
            <a:headEnd/>
            <a:tailEnd/>
          </a:ln>
        </p:spPr>
        <p:txBody>
          <a:bodyPr/>
          <a:lstStyle/>
          <a:p>
            <a:pPr marL="1082675" indent="-1082675" algn="just">
              <a:spcBef>
                <a:spcPct val="20000"/>
              </a:spcBef>
              <a:defRPr/>
            </a:pPr>
            <a:endParaRPr lang="es-PE" sz="2000" b="1" u="sng" dirty="0">
              <a:latin typeface="Arial" pitchFamily="34" charset="0"/>
            </a:endParaRPr>
          </a:p>
          <a:p>
            <a:pPr marL="1082675" indent="-1082675" algn="just">
              <a:spcBef>
                <a:spcPct val="20000"/>
              </a:spcBef>
              <a:defRPr/>
            </a:pPr>
            <a:r>
              <a:rPr lang="es-PE" sz="2000" b="1" u="sng" dirty="0">
                <a:latin typeface="Arial" pitchFamily="34" charset="0"/>
              </a:rPr>
              <a:t>Deseos</a:t>
            </a:r>
            <a:r>
              <a:rPr lang="es-PE" sz="2000" dirty="0">
                <a:latin typeface="Arial" pitchFamily="34" charset="0"/>
              </a:rPr>
              <a:t>. Son las formas que adoptan las necesidades humanas a medida que son modeladas por la cultura y la personalidad individual. </a:t>
            </a:r>
          </a:p>
          <a:p>
            <a:pPr marL="1082675" indent="-1082675" algn="just">
              <a:spcBef>
                <a:spcPct val="20000"/>
              </a:spcBef>
              <a:defRPr/>
            </a:pPr>
            <a:endParaRPr lang="es-PE" sz="1600" dirty="0">
              <a:latin typeface="Arial" pitchFamily="34" charset="0"/>
            </a:endParaRPr>
          </a:p>
          <a:p>
            <a:pPr marL="1082675" indent="-1082675" algn="just">
              <a:spcBef>
                <a:spcPct val="20000"/>
              </a:spcBef>
              <a:defRPr/>
            </a:pPr>
            <a:r>
              <a:rPr lang="es-PE" sz="2000" dirty="0">
                <a:latin typeface="Arial" pitchFamily="34" charset="0"/>
              </a:rPr>
              <a:t>	Una persona hambrienta en Perú puede desear un arroz con pollo, en Brasil  pueden desear mango, lechón y frijoles.</a:t>
            </a:r>
          </a:p>
          <a:p>
            <a:pPr marL="1082675" indent="-1082675" algn="just">
              <a:spcBef>
                <a:spcPct val="20000"/>
              </a:spcBef>
              <a:defRPr/>
            </a:pPr>
            <a:endParaRPr lang="es-PE" sz="1600" dirty="0">
              <a:latin typeface="Arial" pitchFamily="34" charset="0"/>
            </a:endParaRPr>
          </a:p>
          <a:p>
            <a:pPr marL="1082675" indent="-1082675" algn="just">
              <a:spcBef>
                <a:spcPct val="20000"/>
              </a:spcBef>
              <a:defRPr/>
            </a:pPr>
            <a:r>
              <a:rPr lang="es-PE" sz="2000" dirty="0">
                <a:latin typeface="Arial" pitchFamily="34" charset="0"/>
              </a:rPr>
              <a:t>	Los deseos se describen en términos que satisfacen las necesidades.</a:t>
            </a:r>
          </a:p>
          <a:p>
            <a:pPr algn="just">
              <a:spcBef>
                <a:spcPct val="20000"/>
              </a:spcBef>
              <a:defRPr/>
            </a:pPr>
            <a:endParaRPr lang="es-PE" sz="2400" dirty="0">
              <a:latin typeface="Arial" pitchFamily="34" charset="0"/>
            </a:endParaRPr>
          </a:p>
          <a:p>
            <a:pPr algn="just">
              <a:spcBef>
                <a:spcPct val="20000"/>
              </a:spcBef>
              <a:buFontTx/>
              <a:buChar char="-"/>
              <a:defRPr/>
            </a:pPr>
            <a:endParaRPr lang="es-PE" sz="2400" dirty="0">
              <a:latin typeface="Arial" pitchFamily="34" charset="0"/>
            </a:endParaRPr>
          </a:p>
          <a:p>
            <a:pPr>
              <a:spcBef>
                <a:spcPct val="20000"/>
              </a:spcBef>
              <a:defRPr/>
            </a:pPr>
            <a:endParaRPr lang="es-PE" sz="2400" dirty="0">
              <a:latin typeface="Arial" pitchFamily="34" charset="0"/>
            </a:endParaRPr>
          </a:p>
          <a:p>
            <a:pPr algn="ctr">
              <a:spcBef>
                <a:spcPct val="20000"/>
              </a:spcBef>
              <a:defRPr/>
            </a:pPr>
            <a:endParaRPr lang="es-PE" sz="2400" dirty="0">
              <a:latin typeface="Arial" pitchFamily="34" charset="0"/>
            </a:endParaRPr>
          </a:p>
          <a:p>
            <a:pPr algn="ctr">
              <a:spcBef>
                <a:spcPct val="20000"/>
              </a:spcBef>
              <a:defRPr/>
            </a:pPr>
            <a:endParaRPr lang="es-PE" sz="3200" dirty="0">
              <a:latin typeface="Arial" pitchFamily="34" charset="0"/>
            </a:endParaRPr>
          </a:p>
          <a:p>
            <a:pPr algn="ctr">
              <a:spcBef>
                <a:spcPct val="20000"/>
              </a:spcBef>
              <a:buFontTx/>
              <a:buChar char="-"/>
              <a:defRPr/>
            </a:pPr>
            <a:endParaRPr lang="es-PE" sz="3200" dirty="0">
              <a:latin typeface="Arial" pitchFamily="34" charset="0"/>
            </a:endParaRPr>
          </a:p>
          <a:p>
            <a:pPr algn="ctr">
              <a:spcBef>
                <a:spcPct val="20000"/>
              </a:spcBef>
              <a:buFontTx/>
              <a:buChar char="-"/>
              <a:defRPr/>
            </a:pPr>
            <a:endParaRPr lang="es-PE" sz="3200" dirty="0">
              <a:latin typeface="Arial" pitchFamily="34" charset="0"/>
            </a:endParaRPr>
          </a:p>
          <a:p>
            <a:pPr algn="ctr">
              <a:spcBef>
                <a:spcPct val="20000"/>
              </a:spcBef>
              <a:buFontTx/>
              <a:buChar char="-"/>
              <a:defRPr/>
            </a:pPr>
            <a:endParaRPr lang="es-ES" sz="3200" dirty="0">
              <a:latin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srcRect/>
          <a:stretch>
            <a:fillRect/>
          </a:stretch>
        </p:blipFill>
        <p:spPr bwMode="auto">
          <a:xfrm>
            <a:off x="0" y="0"/>
            <a:ext cx="9144000" cy="6857999"/>
          </a:xfrm>
          <a:prstGeom prst="rect">
            <a:avLst/>
          </a:prstGeom>
          <a:noFill/>
          <a:ln w="9525">
            <a:noFill/>
            <a:miter lim="800000"/>
            <a:headEnd/>
            <a:tailEnd/>
          </a:ln>
          <a:effectLst/>
        </p:spPr>
      </p:pic>
      <p:sp>
        <p:nvSpPr>
          <p:cNvPr id="10" name="7 Marcador de número de diapositiva"/>
          <p:cNvSpPr>
            <a:spLocks noGrp="1"/>
          </p:cNvSpPr>
          <p:nvPr>
            <p:ph type="sldNum" sz="quarter" idx="12"/>
          </p:nvPr>
        </p:nvSpPr>
        <p:spPr bwMode="auto">
          <a:xfrm>
            <a:off x="8715402" y="6492875"/>
            <a:ext cx="428598"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s-ES" dirty="0" smtClean="0">
                <a:solidFill>
                  <a:schemeClr val="bg1"/>
                </a:solidFill>
              </a:rPr>
              <a:t>[</a:t>
            </a:r>
            <a:fld id="{138FBF70-BCC1-42F5-9994-CE5605A58EF4}" type="slidenum">
              <a:rPr lang="es-ES" smtClean="0">
                <a:solidFill>
                  <a:schemeClr val="bg1"/>
                </a:solidFill>
              </a:rPr>
              <a:pPr eaLnBrk="1" hangingPunct="1">
                <a:defRPr/>
              </a:pPr>
              <a:t>11</a:t>
            </a:fld>
            <a:r>
              <a:rPr lang="es-ES" dirty="0" smtClean="0">
                <a:solidFill>
                  <a:schemeClr val="bg1"/>
                </a:solidFill>
              </a:rPr>
              <a:t>]</a:t>
            </a:r>
          </a:p>
        </p:txBody>
      </p:sp>
      <p:sp>
        <p:nvSpPr>
          <p:cNvPr id="13" name="12 Rectángulo"/>
          <p:cNvSpPr/>
          <p:nvPr/>
        </p:nvSpPr>
        <p:spPr>
          <a:xfrm>
            <a:off x="3500430" y="428604"/>
            <a:ext cx="2208938" cy="400110"/>
          </a:xfrm>
          <a:prstGeom prst="rect">
            <a:avLst/>
          </a:prstGeom>
        </p:spPr>
        <p:txBody>
          <a:bodyPr wrap="none">
            <a:spAutoFit/>
          </a:bodyPr>
          <a:lstStyle/>
          <a:p>
            <a:pPr algn="ctr">
              <a:spcBef>
                <a:spcPct val="50000"/>
              </a:spcBef>
            </a:pPr>
            <a:r>
              <a:rPr lang="es-CO" sz="2000" b="1" dirty="0" smtClean="0">
                <a:solidFill>
                  <a:srgbClr val="FF0000"/>
                </a:solidFill>
                <a:cs typeface="Times New Roman" pitchFamily="18" charset="0"/>
              </a:rPr>
              <a:t>Conceptos iníciales</a:t>
            </a:r>
            <a:endParaRPr lang="es-CO" sz="2000" b="1" dirty="0">
              <a:solidFill>
                <a:srgbClr val="FF0000"/>
              </a:solidFill>
              <a:cs typeface="Times New Roman" pitchFamily="18" charset="0"/>
            </a:endParaRPr>
          </a:p>
        </p:txBody>
      </p:sp>
      <p:sp>
        <p:nvSpPr>
          <p:cNvPr id="5" name="Rectangle 6"/>
          <p:cNvSpPr>
            <a:spLocks noChangeArrowheads="1"/>
          </p:cNvSpPr>
          <p:nvPr/>
        </p:nvSpPr>
        <p:spPr bwMode="auto">
          <a:xfrm>
            <a:off x="785786" y="1142984"/>
            <a:ext cx="7643812" cy="4857750"/>
          </a:xfrm>
          <a:prstGeom prst="rect">
            <a:avLst/>
          </a:prstGeom>
          <a:noFill/>
          <a:ln w="9525">
            <a:noFill/>
            <a:miter lim="800000"/>
            <a:headEnd/>
            <a:tailEnd/>
          </a:ln>
        </p:spPr>
        <p:txBody>
          <a:bodyPr/>
          <a:lstStyle/>
          <a:p>
            <a:pPr marL="1158875" indent="-1158875" algn="just">
              <a:spcBef>
                <a:spcPct val="20000"/>
              </a:spcBef>
              <a:defRPr/>
            </a:pPr>
            <a:endParaRPr lang="es-PE" sz="1600" b="1" u="sng" dirty="0">
              <a:latin typeface="Arial" pitchFamily="34" charset="0"/>
            </a:endParaRPr>
          </a:p>
          <a:p>
            <a:pPr marL="1158875" indent="-1158875" algn="just">
              <a:spcBef>
                <a:spcPct val="20000"/>
              </a:spcBef>
              <a:defRPr/>
            </a:pPr>
            <a:endParaRPr lang="es-PE" sz="1600" b="1" u="sng" dirty="0">
              <a:latin typeface="Arial" pitchFamily="34" charset="0"/>
            </a:endParaRPr>
          </a:p>
          <a:p>
            <a:pPr marL="1158875" indent="-1158875" algn="just">
              <a:spcBef>
                <a:spcPct val="20000"/>
              </a:spcBef>
              <a:defRPr/>
            </a:pPr>
            <a:r>
              <a:rPr lang="es-PE" sz="1600" b="1" u="sng" dirty="0">
                <a:latin typeface="Arial" pitchFamily="34" charset="0"/>
              </a:rPr>
              <a:t>Demandas</a:t>
            </a:r>
            <a:r>
              <a:rPr lang="es-PE" sz="1600" b="1" dirty="0">
                <a:latin typeface="Arial" pitchFamily="34" charset="0"/>
              </a:rPr>
              <a:t> (exigencias)</a:t>
            </a:r>
            <a:r>
              <a:rPr lang="es-PE" sz="1600" dirty="0">
                <a:latin typeface="Arial" pitchFamily="34" charset="0"/>
              </a:rPr>
              <a:t>. Las personas tienen deseos casi ilimitados, pero sus recursos son limitados. Por consiguiente, deben elegir los productos que proporcionan  el valor y las insatisfacciones mayores por su dinero. </a:t>
            </a:r>
          </a:p>
          <a:p>
            <a:pPr marL="1158875" indent="-1158875" algn="just">
              <a:spcBef>
                <a:spcPct val="20000"/>
              </a:spcBef>
              <a:defRPr/>
            </a:pPr>
            <a:endParaRPr lang="es-PE" sz="1600" dirty="0">
              <a:latin typeface="Arial" pitchFamily="34" charset="0"/>
            </a:endParaRPr>
          </a:p>
          <a:p>
            <a:pPr marL="1158875" indent="-1158875" algn="just">
              <a:spcBef>
                <a:spcPct val="20000"/>
              </a:spcBef>
              <a:defRPr/>
            </a:pPr>
            <a:r>
              <a:rPr lang="es-PE" sz="1600" dirty="0">
                <a:latin typeface="Arial" pitchFamily="34" charset="0"/>
              </a:rPr>
              <a:t>	Los consumidores a los productos como conjuntos de beneficios y eligen los productos  que proporcionan el conjunto más grande  por su dinero.</a:t>
            </a:r>
          </a:p>
          <a:p>
            <a:pPr marL="1158875" indent="-1158875" algn="just">
              <a:spcBef>
                <a:spcPct val="20000"/>
              </a:spcBef>
              <a:defRPr/>
            </a:pPr>
            <a:endParaRPr lang="es-PE" sz="1600" dirty="0">
              <a:latin typeface="Arial" pitchFamily="34" charset="0"/>
            </a:endParaRPr>
          </a:p>
          <a:p>
            <a:pPr marL="1158875" indent="-1158875" algn="just">
              <a:spcBef>
                <a:spcPct val="20000"/>
              </a:spcBef>
              <a:defRPr/>
            </a:pPr>
            <a:r>
              <a:rPr lang="es-PE" sz="1600" dirty="0">
                <a:latin typeface="Arial" pitchFamily="34" charset="0"/>
              </a:rPr>
              <a:t>	Según sus deseos  y sus recursos, las personas demandan productos con los beneficios que se suman para proporcionar la máxima satisfacción.</a:t>
            </a:r>
          </a:p>
          <a:p>
            <a:pPr algn="just">
              <a:spcBef>
                <a:spcPct val="20000"/>
              </a:spcBef>
              <a:defRPr/>
            </a:pPr>
            <a:endParaRPr lang="es-PE" sz="2000" dirty="0">
              <a:latin typeface="Arial" pitchFamily="34" charset="0"/>
            </a:endParaRPr>
          </a:p>
          <a:p>
            <a:pPr algn="just">
              <a:spcBef>
                <a:spcPct val="20000"/>
              </a:spcBef>
              <a:defRPr/>
            </a:pPr>
            <a:endParaRPr lang="es-PE" sz="2000" dirty="0">
              <a:latin typeface="Arial" pitchFamily="34" charset="0"/>
            </a:endParaRPr>
          </a:p>
          <a:p>
            <a:pPr algn="just">
              <a:spcBef>
                <a:spcPct val="20000"/>
              </a:spcBef>
              <a:defRPr/>
            </a:pPr>
            <a:endParaRPr lang="es-PE" sz="2000" dirty="0">
              <a:latin typeface="Arial" pitchFamily="34" charset="0"/>
            </a:endParaRPr>
          </a:p>
          <a:p>
            <a:pPr algn="just">
              <a:spcBef>
                <a:spcPct val="20000"/>
              </a:spcBef>
              <a:buFontTx/>
              <a:buChar char="-"/>
              <a:defRPr/>
            </a:pPr>
            <a:endParaRPr lang="es-PE" sz="2000" dirty="0">
              <a:latin typeface="Arial" pitchFamily="34" charset="0"/>
            </a:endParaRPr>
          </a:p>
          <a:p>
            <a:pPr>
              <a:spcBef>
                <a:spcPct val="20000"/>
              </a:spcBef>
              <a:defRPr/>
            </a:pPr>
            <a:endParaRPr lang="es-PE" sz="2000" dirty="0">
              <a:latin typeface="Arial" pitchFamily="34" charset="0"/>
            </a:endParaRPr>
          </a:p>
          <a:p>
            <a:pPr algn="ctr">
              <a:spcBef>
                <a:spcPct val="20000"/>
              </a:spcBef>
              <a:defRPr/>
            </a:pPr>
            <a:endParaRPr lang="es-PE" sz="2000" dirty="0">
              <a:latin typeface="Arial" pitchFamily="34" charset="0"/>
            </a:endParaRPr>
          </a:p>
          <a:p>
            <a:pPr algn="ctr">
              <a:spcBef>
                <a:spcPct val="20000"/>
              </a:spcBef>
              <a:defRPr/>
            </a:pPr>
            <a:endParaRPr lang="es-PE" sz="2000" dirty="0">
              <a:latin typeface="Arial" pitchFamily="34" charset="0"/>
            </a:endParaRPr>
          </a:p>
          <a:p>
            <a:pPr algn="ctr">
              <a:spcBef>
                <a:spcPct val="20000"/>
              </a:spcBef>
              <a:buFontTx/>
              <a:buChar char="-"/>
              <a:defRPr/>
            </a:pPr>
            <a:endParaRPr lang="es-PE" sz="2000" dirty="0">
              <a:latin typeface="Arial" pitchFamily="34" charset="0"/>
            </a:endParaRPr>
          </a:p>
          <a:p>
            <a:pPr algn="ctr">
              <a:spcBef>
                <a:spcPct val="20000"/>
              </a:spcBef>
              <a:buFontTx/>
              <a:buChar char="-"/>
              <a:defRPr/>
            </a:pPr>
            <a:endParaRPr lang="es-PE" sz="2000" dirty="0">
              <a:latin typeface="Arial" pitchFamily="34" charset="0"/>
            </a:endParaRPr>
          </a:p>
          <a:p>
            <a:pPr algn="ctr">
              <a:spcBef>
                <a:spcPct val="20000"/>
              </a:spcBef>
              <a:buFontTx/>
              <a:buChar char="-"/>
              <a:defRPr/>
            </a:pPr>
            <a:endParaRPr lang="es-ES" sz="2000" dirty="0">
              <a:latin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srcRect/>
          <a:stretch>
            <a:fillRect/>
          </a:stretch>
        </p:blipFill>
        <p:spPr bwMode="auto">
          <a:xfrm>
            <a:off x="0" y="0"/>
            <a:ext cx="9144000" cy="6857999"/>
          </a:xfrm>
          <a:prstGeom prst="rect">
            <a:avLst/>
          </a:prstGeom>
          <a:noFill/>
          <a:ln w="9525">
            <a:noFill/>
            <a:miter lim="800000"/>
            <a:headEnd/>
            <a:tailEnd/>
          </a:ln>
          <a:effectLst/>
        </p:spPr>
      </p:pic>
      <p:sp>
        <p:nvSpPr>
          <p:cNvPr id="10" name="7 Marcador de número de diapositiva"/>
          <p:cNvSpPr>
            <a:spLocks noGrp="1"/>
          </p:cNvSpPr>
          <p:nvPr>
            <p:ph type="sldNum" sz="quarter" idx="12"/>
          </p:nvPr>
        </p:nvSpPr>
        <p:spPr bwMode="auto">
          <a:xfrm>
            <a:off x="8643966" y="6492875"/>
            <a:ext cx="500034"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s-ES" dirty="0" smtClean="0">
                <a:solidFill>
                  <a:schemeClr val="bg1"/>
                </a:solidFill>
              </a:rPr>
              <a:t>[</a:t>
            </a:r>
            <a:fld id="{138FBF70-BCC1-42F5-9994-CE5605A58EF4}" type="slidenum">
              <a:rPr lang="es-ES" smtClean="0">
                <a:solidFill>
                  <a:schemeClr val="bg1"/>
                </a:solidFill>
              </a:rPr>
              <a:pPr eaLnBrk="1" hangingPunct="1">
                <a:defRPr/>
              </a:pPr>
              <a:t>12</a:t>
            </a:fld>
            <a:r>
              <a:rPr lang="es-ES" dirty="0" smtClean="0">
                <a:solidFill>
                  <a:schemeClr val="bg1"/>
                </a:solidFill>
              </a:rPr>
              <a:t>]</a:t>
            </a:r>
          </a:p>
        </p:txBody>
      </p:sp>
      <p:sp>
        <p:nvSpPr>
          <p:cNvPr id="13" name="12 Rectángulo"/>
          <p:cNvSpPr/>
          <p:nvPr/>
        </p:nvSpPr>
        <p:spPr>
          <a:xfrm>
            <a:off x="3500430" y="428604"/>
            <a:ext cx="2208938" cy="400110"/>
          </a:xfrm>
          <a:prstGeom prst="rect">
            <a:avLst/>
          </a:prstGeom>
        </p:spPr>
        <p:txBody>
          <a:bodyPr wrap="none">
            <a:spAutoFit/>
          </a:bodyPr>
          <a:lstStyle/>
          <a:p>
            <a:pPr algn="ctr">
              <a:spcBef>
                <a:spcPct val="50000"/>
              </a:spcBef>
            </a:pPr>
            <a:r>
              <a:rPr lang="es-CO" sz="2000" b="1" dirty="0" smtClean="0">
                <a:solidFill>
                  <a:srgbClr val="FF0000"/>
                </a:solidFill>
                <a:cs typeface="Times New Roman" pitchFamily="18" charset="0"/>
              </a:rPr>
              <a:t>Conceptos iníciales</a:t>
            </a:r>
            <a:endParaRPr lang="es-CO" sz="2000" b="1" dirty="0">
              <a:solidFill>
                <a:srgbClr val="FF0000"/>
              </a:solidFill>
              <a:cs typeface="Times New Roman" pitchFamily="18" charset="0"/>
            </a:endParaRPr>
          </a:p>
        </p:txBody>
      </p:sp>
      <p:sp>
        <p:nvSpPr>
          <p:cNvPr id="5" name="Rectangle 6"/>
          <p:cNvSpPr>
            <a:spLocks noChangeArrowheads="1"/>
          </p:cNvSpPr>
          <p:nvPr/>
        </p:nvSpPr>
        <p:spPr bwMode="auto">
          <a:xfrm>
            <a:off x="857224" y="1571612"/>
            <a:ext cx="7572375" cy="4286250"/>
          </a:xfrm>
          <a:prstGeom prst="rect">
            <a:avLst/>
          </a:prstGeom>
          <a:noFill/>
          <a:ln w="9525">
            <a:noFill/>
            <a:miter lim="800000"/>
            <a:headEnd/>
            <a:tailEnd/>
          </a:ln>
        </p:spPr>
        <p:txBody>
          <a:bodyPr/>
          <a:lstStyle/>
          <a:p>
            <a:pPr marL="457200" indent="-457200" algn="just">
              <a:spcBef>
                <a:spcPct val="20000"/>
              </a:spcBef>
              <a:defRPr/>
            </a:pPr>
            <a:r>
              <a:rPr lang="es-PE" sz="2000" b="1" dirty="0">
                <a:solidFill>
                  <a:srgbClr val="FF0000"/>
                </a:solidFill>
              </a:rPr>
              <a:t>b) Producto.</a:t>
            </a:r>
          </a:p>
          <a:p>
            <a:pPr marL="457200" indent="-457200" algn="just">
              <a:spcBef>
                <a:spcPct val="20000"/>
              </a:spcBef>
              <a:defRPr/>
            </a:pPr>
            <a:endParaRPr lang="es-PE" sz="1600" b="1" dirty="0"/>
          </a:p>
          <a:p>
            <a:pPr algn="just">
              <a:spcBef>
                <a:spcPct val="20000"/>
              </a:spcBef>
              <a:defRPr/>
            </a:pPr>
            <a:r>
              <a:rPr lang="es-PE" sz="2000" dirty="0"/>
              <a:t>Las personas satisfacen sus necesidades y deseos con productos.  Un producto es cualquier cosa que se pueda ofrecer a un mercado para atraer su atención, para su adquisición, su empleo o su consumo, que podría satisfacer un deseo o una necesidad.</a:t>
            </a:r>
          </a:p>
          <a:p>
            <a:pPr algn="just">
              <a:spcBef>
                <a:spcPct val="20000"/>
              </a:spcBef>
              <a:defRPr/>
            </a:pPr>
            <a:endParaRPr lang="es-PE" sz="1600" dirty="0"/>
          </a:p>
          <a:p>
            <a:pPr algn="just">
              <a:spcBef>
                <a:spcPct val="20000"/>
              </a:spcBef>
              <a:defRPr/>
            </a:pPr>
            <a:r>
              <a:rPr lang="es-PE" sz="2000" dirty="0"/>
              <a:t>Incluye objetos físicos, servicios, personas, lugares, organizaciones e ideas.</a:t>
            </a:r>
          </a:p>
          <a:p>
            <a:pPr algn="just">
              <a:spcBef>
                <a:spcPct val="20000"/>
              </a:spcBef>
              <a:defRPr/>
            </a:pPr>
            <a:endParaRPr lang="es-PE" sz="2000" dirty="0"/>
          </a:p>
          <a:p>
            <a:pPr algn="just">
              <a:spcBef>
                <a:spcPct val="20000"/>
              </a:spcBef>
              <a:buFontTx/>
              <a:buChar char="-"/>
              <a:defRPr/>
            </a:pPr>
            <a:endParaRPr lang="es-PE" sz="2000" dirty="0"/>
          </a:p>
          <a:p>
            <a:pPr>
              <a:spcBef>
                <a:spcPct val="20000"/>
              </a:spcBef>
              <a:defRPr/>
            </a:pPr>
            <a:endParaRPr lang="es-PE" sz="2000" dirty="0"/>
          </a:p>
          <a:p>
            <a:pPr algn="ctr">
              <a:spcBef>
                <a:spcPct val="20000"/>
              </a:spcBef>
              <a:defRPr/>
            </a:pPr>
            <a:endParaRPr lang="es-PE" sz="2000" dirty="0"/>
          </a:p>
          <a:p>
            <a:pPr algn="ctr">
              <a:spcBef>
                <a:spcPct val="20000"/>
              </a:spcBef>
              <a:defRPr/>
            </a:pPr>
            <a:endParaRPr lang="es-PE" sz="2800" dirty="0"/>
          </a:p>
          <a:p>
            <a:pPr algn="ctr">
              <a:spcBef>
                <a:spcPct val="20000"/>
              </a:spcBef>
              <a:buFontTx/>
              <a:buChar char="-"/>
              <a:defRPr/>
            </a:pPr>
            <a:endParaRPr lang="es-PE" sz="2800" dirty="0"/>
          </a:p>
          <a:p>
            <a:pPr algn="ctr">
              <a:spcBef>
                <a:spcPct val="20000"/>
              </a:spcBef>
              <a:buFontTx/>
              <a:buChar char="-"/>
              <a:defRPr/>
            </a:pPr>
            <a:endParaRPr lang="es-PE" sz="2800" dirty="0"/>
          </a:p>
          <a:p>
            <a:pPr algn="ctr">
              <a:spcBef>
                <a:spcPct val="20000"/>
              </a:spcBef>
              <a:buFontTx/>
              <a:buChar char="-"/>
              <a:defRPr/>
            </a:pPr>
            <a:endParaRPr lang="es-ES"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srcRect/>
          <a:stretch>
            <a:fillRect/>
          </a:stretch>
        </p:blipFill>
        <p:spPr bwMode="auto">
          <a:xfrm>
            <a:off x="0" y="0"/>
            <a:ext cx="9144000" cy="6857999"/>
          </a:xfrm>
          <a:prstGeom prst="rect">
            <a:avLst/>
          </a:prstGeom>
          <a:noFill/>
          <a:ln w="9525">
            <a:noFill/>
            <a:miter lim="800000"/>
            <a:headEnd/>
            <a:tailEnd/>
          </a:ln>
          <a:effectLst/>
        </p:spPr>
      </p:pic>
      <p:sp>
        <p:nvSpPr>
          <p:cNvPr id="10" name="7 Marcador de número de diapositiva"/>
          <p:cNvSpPr>
            <a:spLocks noGrp="1"/>
          </p:cNvSpPr>
          <p:nvPr>
            <p:ph type="sldNum" sz="quarter" idx="12"/>
          </p:nvPr>
        </p:nvSpPr>
        <p:spPr bwMode="auto">
          <a:xfrm>
            <a:off x="8643966" y="6492875"/>
            <a:ext cx="500034"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s-ES" dirty="0" smtClean="0">
                <a:solidFill>
                  <a:schemeClr val="bg1"/>
                </a:solidFill>
              </a:rPr>
              <a:t>[</a:t>
            </a:r>
            <a:fld id="{138FBF70-BCC1-42F5-9994-CE5605A58EF4}" type="slidenum">
              <a:rPr lang="es-ES" smtClean="0">
                <a:solidFill>
                  <a:schemeClr val="bg1"/>
                </a:solidFill>
              </a:rPr>
              <a:pPr eaLnBrk="1" hangingPunct="1">
                <a:defRPr/>
              </a:pPr>
              <a:t>13</a:t>
            </a:fld>
            <a:r>
              <a:rPr lang="es-ES" dirty="0" smtClean="0">
                <a:solidFill>
                  <a:schemeClr val="bg1"/>
                </a:solidFill>
              </a:rPr>
              <a:t>]</a:t>
            </a:r>
          </a:p>
        </p:txBody>
      </p:sp>
      <p:sp>
        <p:nvSpPr>
          <p:cNvPr id="13" name="12 Rectángulo"/>
          <p:cNvSpPr/>
          <p:nvPr/>
        </p:nvSpPr>
        <p:spPr>
          <a:xfrm>
            <a:off x="3500430" y="428604"/>
            <a:ext cx="2208938" cy="400110"/>
          </a:xfrm>
          <a:prstGeom prst="rect">
            <a:avLst/>
          </a:prstGeom>
        </p:spPr>
        <p:txBody>
          <a:bodyPr wrap="none">
            <a:spAutoFit/>
          </a:bodyPr>
          <a:lstStyle/>
          <a:p>
            <a:pPr algn="ctr">
              <a:spcBef>
                <a:spcPct val="50000"/>
              </a:spcBef>
            </a:pPr>
            <a:r>
              <a:rPr lang="es-CO" sz="2000" b="1" dirty="0" smtClean="0">
                <a:solidFill>
                  <a:srgbClr val="FF0000"/>
                </a:solidFill>
                <a:cs typeface="Times New Roman" pitchFamily="18" charset="0"/>
              </a:rPr>
              <a:t>Conceptos iníciales</a:t>
            </a:r>
            <a:endParaRPr lang="es-CO" sz="2000" b="1" dirty="0">
              <a:solidFill>
                <a:srgbClr val="FF0000"/>
              </a:solidFill>
              <a:cs typeface="Times New Roman" pitchFamily="18" charset="0"/>
            </a:endParaRPr>
          </a:p>
        </p:txBody>
      </p:sp>
      <p:sp>
        <p:nvSpPr>
          <p:cNvPr id="5" name="Rectangle 6"/>
          <p:cNvSpPr>
            <a:spLocks noChangeArrowheads="1"/>
          </p:cNvSpPr>
          <p:nvPr/>
        </p:nvSpPr>
        <p:spPr bwMode="auto">
          <a:xfrm>
            <a:off x="785813" y="1643080"/>
            <a:ext cx="7572375" cy="4286250"/>
          </a:xfrm>
          <a:prstGeom prst="rect">
            <a:avLst/>
          </a:prstGeom>
          <a:noFill/>
          <a:ln w="9525">
            <a:noFill/>
            <a:miter lim="800000"/>
            <a:headEnd/>
            <a:tailEnd/>
          </a:ln>
        </p:spPr>
        <p:txBody>
          <a:bodyPr/>
          <a:lstStyle/>
          <a:p>
            <a:pPr marL="457200" indent="-457200" algn="just">
              <a:spcBef>
                <a:spcPct val="20000"/>
              </a:spcBef>
              <a:defRPr/>
            </a:pPr>
            <a:r>
              <a:rPr lang="es-PE" sz="2000" b="1" dirty="0">
                <a:solidFill>
                  <a:srgbClr val="FF0000"/>
                </a:solidFill>
              </a:rPr>
              <a:t>c) Valor del Cliente, satisfacción del cliente y calidad.</a:t>
            </a:r>
          </a:p>
          <a:p>
            <a:pPr marL="457200" indent="-457200" algn="just">
              <a:spcBef>
                <a:spcPct val="20000"/>
              </a:spcBef>
              <a:defRPr/>
            </a:pPr>
            <a:endParaRPr lang="es-PE" sz="1600" b="1" dirty="0"/>
          </a:p>
          <a:p>
            <a:pPr marL="625475" indent="-625475" algn="just">
              <a:spcBef>
                <a:spcPct val="20000"/>
              </a:spcBef>
              <a:defRPr/>
            </a:pPr>
            <a:r>
              <a:rPr lang="es-PE" sz="2000" b="1" dirty="0"/>
              <a:t>Valor del Cliente. </a:t>
            </a:r>
          </a:p>
          <a:p>
            <a:pPr marL="625475" indent="-625475" algn="just">
              <a:spcBef>
                <a:spcPct val="20000"/>
              </a:spcBef>
              <a:defRPr/>
            </a:pPr>
            <a:endParaRPr lang="es-PE" sz="2000" dirty="0"/>
          </a:p>
          <a:p>
            <a:pPr marL="625475" indent="-625475" algn="just">
              <a:spcBef>
                <a:spcPct val="20000"/>
              </a:spcBef>
              <a:defRPr/>
            </a:pPr>
            <a:r>
              <a:rPr lang="es-PE" sz="2000" dirty="0"/>
              <a:t>	Es la diferencia entre los valores que obtiene el comprador por la propiedad y el empleo de un producto y los costos de obtener el producto. </a:t>
            </a:r>
          </a:p>
          <a:p>
            <a:pPr marL="625475" indent="-625475" algn="just">
              <a:spcBef>
                <a:spcPct val="20000"/>
              </a:spcBef>
              <a:defRPr/>
            </a:pPr>
            <a:endParaRPr lang="es-PE" sz="2000" dirty="0"/>
          </a:p>
          <a:p>
            <a:pPr marL="625475" indent="-625475" algn="just">
              <a:spcBef>
                <a:spcPct val="20000"/>
              </a:spcBef>
              <a:defRPr/>
            </a:pPr>
            <a:r>
              <a:rPr lang="es-PE" sz="2000" dirty="0"/>
              <a:t>	Es la evaluación que hace el consumidor de la capacidad general del producto de satisfacer sus necesidades.</a:t>
            </a:r>
          </a:p>
          <a:p>
            <a:pPr marL="625475" indent="-625475" algn="just">
              <a:spcBef>
                <a:spcPct val="20000"/>
              </a:spcBef>
              <a:defRPr/>
            </a:pPr>
            <a:endParaRPr lang="es-PE" sz="2000" dirty="0"/>
          </a:p>
          <a:p>
            <a:pPr marL="625475" indent="-625475" algn="just">
              <a:spcBef>
                <a:spcPct val="20000"/>
              </a:spcBef>
              <a:buFontTx/>
              <a:buChar char="-"/>
              <a:defRPr/>
            </a:pPr>
            <a:endParaRPr lang="es-PE" sz="2000" dirty="0"/>
          </a:p>
          <a:p>
            <a:pPr>
              <a:spcBef>
                <a:spcPct val="20000"/>
              </a:spcBef>
              <a:defRPr/>
            </a:pPr>
            <a:endParaRPr lang="es-PE" sz="2000" dirty="0"/>
          </a:p>
          <a:p>
            <a:pPr algn="ctr">
              <a:spcBef>
                <a:spcPct val="20000"/>
              </a:spcBef>
              <a:defRPr/>
            </a:pPr>
            <a:endParaRPr lang="es-PE" sz="2000" dirty="0"/>
          </a:p>
          <a:p>
            <a:pPr algn="ctr">
              <a:spcBef>
                <a:spcPct val="20000"/>
              </a:spcBef>
              <a:defRPr/>
            </a:pPr>
            <a:endParaRPr lang="es-PE" sz="2800" dirty="0"/>
          </a:p>
          <a:p>
            <a:pPr algn="ctr">
              <a:spcBef>
                <a:spcPct val="20000"/>
              </a:spcBef>
              <a:buFontTx/>
              <a:buChar char="-"/>
              <a:defRPr/>
            </a:pPr>
            <a:endParaRPr lang="es-PE" sz="2800" dirty="0"/>
          </a:p>
          <a:p>
            <a:pPr algn="ctr">
              <a:spcBef>
                <a:spcPct val="20000"/>
              </a:spcBef>
              <a:buFontTx/>
              <a:buChar char="-"/>
              <a:defRPr/>
            </a:pPr>
            <a:endParaRPr lang="es-PE" sz="2800" dirty="0"/>
          </a:p>
          <a:p>
            <a:pPr algn="ctr">
              <a:spcBef>
                <a:spcPct val="20000"/>
              </a:spcBef>
              <a:buFontTx/>
              <a:buChar char="-"/>
              <a:defRPr/>
            </a:pPr>
            <a:endParaRPr lang="es-ES"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srcRect/>
          <a:stretch>
            <a:fillRect/>
          </a:stretch>
        </p:blipFill>
        <p:spPr bwMode="auto">
          <a:xfrm>
            <a:off x="0" y="0"/>
            <a:ext cx="9144000" cy="6857999"/>
          </a:xfrm>
          <a:prstGeom prst="rect">
            <a:avLst/>
          </a:prstGeom>
          <a:noFill/>
          <a:ln w="9525">
            <a:noFill/>
            <a:miter lim="800000"/>
            <a:headEnd/>
            <a:tailEnd/>
          </a:ln>
          <a:effectLst/>
        </p:spPr>
      </p:pic>
      <p:sp>
        <p:nvSpPr>
          <p:cNvPr id="10" name="7 Marcador de número de diapositiva"/>
          <p:cNvSpPr>
            <a:spLocks noGrp="1"/>
          </p:cNvSpPr>
          <p:nvPr>
            <p:ph type="sldNum" sz="quarter" idx="12"/>
          </p:nvPr>
        </p:nvSpPr>
        <p:spPr bwMode="auto">
          <a:xfrm>
            <a:off x="8572528" y="6492875"/>
            <a:ext cx="571472"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s-ES" dirty="0" smtClean="0">
                <a:solidFill>
                  <a:schemeClr val="bg1"/>
                </a:solidFill>
              </a:rPr>
              <a:t>[</a:t>
            </a:r>
            <a:fld id="{138FBF70-BCC1-42F5-9994-CE5605A58EF4}" type="slidenum">
              <a:rPr lang="es-ES" smtClean="0">
                <a:solidFill>
                  <a:schemeClr val="bg1"/>
                </a:solidFill>
              </a:rPr>
              <a:pPr eaLnBrk="1" hangingPunct="1">
                <a:defRPr/>
              </a:pPr>
              <a:t>14</a:t>
            </a:fld>
            <a:r>
              <a:rPr lang="es-ES" dirty="0" smtClean="0">
                <a:solidFill>
                  <a:schemeClr val="bg1"/>
                </a:solidFill>
              </a:rPr>
              <a:t>]</a:t>
            </a:r>
          </a:p>
        </p:txBody>
      </p:sp>
      <p:sp>
        <p:nvSpPr>
          <p:cNvPr id="13" name="12 Rectángulo"/>
          <p:cNvSpPr/>
          <p:nvPr/>
        </p:nvSpPr>
        <p:spPr>
          <a:xfrm>
            <a:off x="3500430" y="428604"/>
            <a:ext cx="2208938" cy="400110"/>
          </a:xfrm>
          <a:prstGeom prst="rect">
            <a:avLst/>
          </a:prstGeom>
        </p:spPr>
        <p:txBody>
          <a:bodyPr wrap="none">
            <a:spAutoFit/>
          </a:bodyPr>
          <a:lstStyle/>
          <a:p>
            <a:pPr algn="ctr">
              <a:spcBef>
                <a:spcPct val="50000"/>
              </a:spcBef>
            </a:pPr>
            <a:r>
              <a:rPr lang="es-CO" sz="2000" b="1" dirty="0" smtClean="0">
                <a:solidFill>
                  <a:srgbClr val="FF0000"/>
                </a:solidFill>
                <a:cs typeface="Times New Roman" pitchFamily="18" charset="0"/>
              </a:rPr>
              <a:t>Conceptos iníciales</a:t>
            </a:r>
            <a:endParaRPr lang="es-CO" sz="2000" b="1" dirty="0">
              <a:solidFill>
                <a:srgbClr val="FF0000"/>
              </a:solidFill>
              <a:cs typeface="Times New Roman" pitchFamily="18" charset="0"/>
            </a:endParaRPr>
          </a:p>
        </p:txBody>
      </p:sp>
      <p:sp>
        <p:nvSpPr>
          <p:cNvPr id="5" name="Rectangle 6"/>
          <p:cNvSpPr>
            <a:spLocks noChangeArrowheads="1"/>
          </p:cNvSpPr>
          <p:nvPr/>
        </p:nvSpPr>
        <p:spPr bwMode="auto">
          <a:xfrm>
            <a:off x="785813" y="1500204"/>
            <a:ext cx="7572375" cy="4286250"/>
          </a:xfrm>
          <a:prstGeom prst="rect">
            <a:avLst/>
          </a:prstGeom>
          <a:noFill/>
          <a:ln w="9525">
            <a:noFill/>
            <a:miter lim="800000"/>
            <a:headEnd/>
            <a:tailEnd/>
          </a:ln>
        </p:spPr>
        <p:txBody>
          <a:bodyPr/>
          <a:lstStyle/>
          <a:p>
            <a:pPr algn="just">
              <a:spcBef>
                <a:spcPct val="20000"/>
              </a:spcBef>
              <a:defRPr/>
            </a:pPr>
            <a:r>
              <a:rPr lang="es-PE" sz="2000" b="1" dirty="0">
                <a:latin typeface="Arial" pitchFamily="34" charset="0"/>
              </a:rPr>
              <a:t>Satisfacción del Cliente. </a:t>
            </a:r>
          </a:p>
          <a:p>
            <a:pPr algn="just">
              <a:spcBef>
                <a:spcPct val="20000"/>
              </a:spcBef>
              <a:defRPr/>
            </a:pPr>
            <a:endParaRPr lang="es-PE" sz="2000" dirty="0">
              <a:latin typeface="Arial" pitchFamily="34" charset="0"/>
            </a:endParaRPr>
          </a:p>
          <a:p>
            <a:pPr marL="808038" indent="-808038" algn="just">
              <a:spcBef>
                <a:spcPct val="20000"/>
              </a:spcBef>
              <a:defRPr/>
            </a:pPr>
            <a:r>
              <a:rPr lang="es-PE" sz="2000" dirty="0">
                <a:latin typeface="Arial" pitchFamily="34" charset="0"/>
              </a:rPr>
              <a:t>	Es el grado hasta el cual el desempeño percibido de un producto es igual a las expectativas del comprador.</a:t>
            </a:r>
          </a:p>
          <a:p>
            <a:pPr marL="808038" indent="-808038" algn="just">
              <a:spcBef>
                <a:spcPct val="20000"/>
              </a:spcBef>
              <a:defRPr/>
            </a:pPr>
            <a:endParaRPr lang="es-PE" sz="2000" dirty="0">
              <a:latin typeface="Arial" pitchFamily="34" charset="0"/>
            </a:endParaRPr>
          </a:p>
          <a:p>
            <a:pPr marL="808038" indent="-808038" algn="just">
              <a:spcBef>
                <a:spcPct val="20000"/>
              </a:spcBef>
              <a:defRPr/>
            </a:pPr>
            <a:r>
              <a:rPr lang="es-PE" sz="2000" dirty="0">
                <a:latin typeface="Arial" pitchFamily="34" charset="0"/>
              </a:rPr>
              <a:t>	Si el desempeño del producto no está a la altura de las expectativas, el cliente se siente descontento.</a:t>
            </a:r>
          </a:p>
          <a:p>
            <a:pPr marL="808038" indent="-808038" algn="just">
              <a:spcBef>
                <a:spcPct val="20000"/>
              </a:spcBef>
              <a:defRPr/>
            </a:pPr>
            <a:endParaRPr lang="es-PE" sz="2000" dirty="0">
              <a:latin typeface="Arial" pitchFamily="34" charset="0"/>
            </a:endParaRPr>
          </a:p>
          <a:p>
            <a:pPr marL="808038" indent="-808038" algn="just">
              <a:spcBef>
                <a:spcPct val="20000"/>
              </a:spcBef>
              <a:defRPr/>
            </a:pPr>
            <a:r>
              <a:rPr lang="es-PE" sz="2000" dirty="0">
                <a:latin typeface="Arial" pitchFamily="34" charset="0"/>
              </a:rPr>
              <a:t>	Si el desempeño es igual a las expectativas o las excede, el comprador se siente satisfecho o complacido.</a:t>
            </a:r>
          </a:p>
          <a:p>
            <a:pPr marL="808038" indent="-808038" algn="just">
              <a:spcBef>
                <a:spcPct val="20000"/>
              </a:spcBef>
              <a:buFontTx/>
              <a:buChar char="-"/>
              <a:defRPr/>
            </a:pPr>
            <a:endParaRPr lang="es-PE" sz="2000" dirty="0">
              <a:latin typeface="Arial" pitchFamily="34" charset="0"/>
            </a:endParaRPr>
          </a:p>
          <a:p>
            <a:pPr>
              <a:spcBef>
                <a:spcPct val="20000"/>
              </a:spcBef>
              <a:defRPr/>
            </a:pPr>
            <a:endParaRPr lang="es-PE" sz="2000" dirty="0">
              <a:latin typeface="Arial" pitchFamily="34" charset="0"/>
            </a:endParaRPr>
          </a:p>
          <a:p>
            <a:pPr algn="ctr">
              <a:spcBef>
                <a:spcPct val="20000"/>
              </a:spcBef>
              <a:defRPr/>
            </a:pPr>
            <a:endParaRPr lang="es-PE" sz="2000" dirty="0">
              <a:latin typeface="Arial" pitchFamily="34" charset="0"/>
            </a:endParaRPr>
          </a:p>
          <a:p>
            <a:pPr algn="ctr">
              <a:spcBef>
                <a:spcPct val="20000"/>
              </a:spcBef>
              <a:defRPr/>
            </a:pPr>
            <a:endParaRPr lang="es-PE" sz="2800" dirty="0">
              <a:latin typeface="Arial" pitchFamily="34" charset="0"/>
            </a:endParaRPr>
          </a:p>
          <a:p>
            <a:pPr algn="ctr">
              <a:spcBef>
                <a:spcPct val="20000"/>
              </a:spcBef>
              <a:buFontTx/>
              <a:buChar char="-"/>
              <a:defRPr/>
            </a:pPr>
            <a:endParaRPr lang="es-PE" sz="2800" dirty="0">
              <a:latin typeface="Arial" pitchFamily="34" charset="0"/>
            </a:endParaRPr>
          </a:p>
          <a:p>
            <a:pPr algn="ctr">
              <a:spcBef>
                <a:spcPct val="20000"/>
              </a:spcBef>
              <a:buFontTx/>
              <a:buChar char="-"/>
              <a:defRPr/>
            </a:pPr>
            <a:endParaRPr lang="es-PE" sz="2800" dirty="0">
              <a:latin typeface="Arial" pitchFamily="34" charset="0"/>
            </a:endParaRPr>
          </a:p>
          <a:p>
            <a:pPr algn="ctr">
              <a:spcBef>
                <a:spcPct val="20000"/>
              </a:spcBef>
              <a:buFontTx/>
              <a:buChar char="-"/>
              <a:defRPr/>
            </a:pPr>
            <a:endParaRPr lang="es-ES" sz="2800" dirty="0">
              <a:latin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srcRect/>
          <a:stretch>
            <a:fillRect/>
          </a:stretch>
        </p:blipFill>
        <p:spPr bwMode="auto">
          <a:xfrm>
            <a:off x="0" y="0"/>
            <a:ext cx="9144000" cy="6857999"/>
          </a:xfrm>
          <a:prstGeom prst="rect">
            <a:avLst/>
          </a:prstGeom>
          <a:noFill/>
          <a:ln w="9525">
            <a:noFill/>
            <a:miter lim="800000"/>
            <a:headEnd/>
            <a:tailEnd/>
          </a:ln>
          <a:effectLst/>
        </p:spPr>
      </p:pic>
      <p:sp>
        <p:nvSpPr>
          <p:cNvPr id="10" name="7 Marcador de número de diapositiva"/>
          <p:cNvSpPr>
            <a:spLocks noGrp="1"/>
          </p:cNvSpPr>
          <p:nvPr>
            <p:ph type="sldNum" sz="quarter" idx="12"/>
          </p:nvPr>
        </p:nvSpPr>
        <p:spPr bwMode="auto">
          <a:xfrm>
            <a:off x="8643966" y="6492875"/>
            <a:ext cx="500034"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s-ES" dirty="0" smtClean="0">
                <a:solidFill>
                  <a:schemeClr val="bg1"/>
                </a:solidFill>
              </a:rPr>
              <a:t>[</a:t>
            </a:r>
            <a:fld id="{138FBF70-BCC1-42F5-9994-CE5605A58EF4}" type="slidenum">
              <a:rPr lang="es-ES" smtClean="0">
                <a:solidFill>
                  <a:schemeClr val="bg1"/>
                </a:solidFill>
              </a:rPr>
              <a:pPr eaLnBrk="1" hangingPunct="1">
                <a:defRPr/>
              </a:pPr>
              <a:t>15</a:t>
            </a:fld>
            <a:r>
              <a:rPr lang="es-ES" dirty="0" smtClean="0">
                <a:solidFill>
                  <a:schemeClr val="bg1"/>
                </a:solidFill>
              </a:rPr>
              <a:t>]</a:t>
            </a:r>
          </a:p>
        </p:txBody>
      </p:sp>
      <p:sp>
        <p:nvSpPr>
          <p:cNvPr id="13" name="12 Rectángulo"/>
          <p:cNvSpPr/>
          <p:nvPr/>
        </p:nvSpPr>
        <p:spPr>
          <a:xfrm>
            <a:off x="3500430" y="428604"/>
            <a:ext cx="2208938" cy="400110"/>
          </a:xfrm>
          <a:prstGeom prst="rect">
            <a:avLst/>
          </a:prstGeom>
        </p:spPr>
        <p:txBody>
          <a:bodyPr wrap="none">
            <a:spAutoFit/>
          </a:bodyPr>
          <a:lstStyle/>
          <a:p>
            <a:pPr algn="ctr">
              <a:spcBef>
                <a:spcPct val="50000"/>
              </a:spcBef>
            </a:pPr>
            <a:r>
              <a:rPr lang="es-CO" sz="2000" b="1" dirty="0" smtClean="0">
                <a:solidFill>
                  <a:srgbClr val="FF0000"/>
                </a:solidFill>
                <a:cs typeface="Times New Roman" pitchFamily="18" charset="0"/>
              </a:rPr>
              <a:t>Conceptos iníciales</a:t>
            </a:r>
            <a:endParaRPr lang="es-CO" sz="2000" b="1" dirty="0">
              <a:solidFill>
                <a:srgbClr val="FF0000"/>
              </a:solidFill>
              <a:cs typeface="Times New Roman" pitchFamily="18" charset="0"/>
            </a:endParaRPr>
          </a:p>
        </p:txBody>
      </p:sp>
      <p:sp>
        <p:nvSpPr>
          <p:cNvPr id="5" name="Rectangle 6"/>
          <p:cNvSpPr>
            <a:spLocks noChangeArrowheads="1"/>
          </p:cNvSpPr>
          <p:nvPr/>
        </p:nvSpPr>
        <p:spPr bwMode="auto">
          <a:xfrm>
            <a:off x="714375" y="1500207"/>
            <a:ext cx="7786688" cy="4643437"/>
          </a:xfrm>
          <a:prstGeom prst="rect">
            <a:avLst/>
          </a:prstGeom>
          <a:noFill/>
          <a:ln w="9525">
            <a:noFill/>
            <a:miter lim="800000"/>
            <a:headEnd/>
            <a:tailEnd/>
          </a:ln>
        </p:spPr>
        <p:txBody>
          <a:bodyPr/>
          <a:lstStyle/>
          <a:p>
            <a:pPr algn="just">
              <a:spcBef>
                <a:spcPct val="20000"/>
              </a:spcBef>
              <a:defRPr/>
            </a:pPr>
            <a:r>
              <a:rPr lang="es-PE" b="1" dirty="0">
                <a:latin typeface="Arial" pitchFamily="34" charset="0"/>
              </a:rPr>
              <a:t>Calidad. </a:t>
            </a:r>
            <a:endParaRPr lang="es-PE" dirty="0">
              <a:latin typeface="Arial" pitchFamily="34" charset="0"/>
            </a:endParaRPr>
          </a:p>
          <a:p>
            <a:pPr marL="990600" lvl="1" indent="-533400" algn="just">
              <a:spcBef>
                <a:spcPct val="20000"/>
              </a:spcBef>
              <a:defRPr/>
            </a:pPr>
            <a:r>
              <a:rPr lang="es-PE" dirty="0">
                <a:latin typeface="Arial" pitchFamily="34" charset="0"/>
              </a:rPr>
              <a:t>	La calidad tiene un impacto directo sobre el desempeño de un producto o un servicio, por lo que está estrechamente vinculada con el valor  y la  satisfacción del cliente.</a:t>
            </a:r>
          </a:p>
          <a:p>
            <a:pPr marL="990600" lvl="1" indent="-533400" algn="just">
              <a:spcBef>
                <a:spcPct val="20000"/>
              </a:spcBef>
              <a:defRPr/>
            </a:pPr>
            <a:endParaRPr lang="es-PE" sz="1050" dirty="0">
              <a:latin typeface="Arial" pitchFamily="34" charset="0"/>
            </a:endParaRPr>
          </a:p>
          <a:p>
            <a:pPr marL="990600" lvl="1" indent="-533400" algn="just">
              <a:spcBef>
                <a:spcPct val="20000"/>
              </a:spcBef>
              <a:defRPr/>
            </a:pPr>
            <a:r>
              <a:rPr lang="es-PE" dirty="0">
                <a:latin typeface="Arial" pitchFamily="34" charset="0"/>
              </a:rPr>
              <a:t>	Las compañías centradas en el cliente definen la calidad en términos de la satisfacción del cliente: la  totalidad de aspectos y características de un producto o servicio, que se relacionan con su habilidad de satisfacer las necesidades del cliente.</a:t>
            </a:r>
          </a:p>
          <a:p>
            <a:pPr marL="990600" lvl="1" indent="-533400" algn="just">
              <a:spcBef>
                <a:spcPct val="20000"/>
              </a:spcBef>
              <a:defRPr/>
            </a:pPr>
            <a:endParaRPr lang="es-PE" sz="1050" dirty="0">
              <a:latin typeface="Arial" pitchFamily="34" charset="0"/>
            </a:endParaRPr>
          </a:p>
          <a:p>
            <a:pPr marL="990600" lvl="1" indent="-533400" algn="just">
              <a:spcBef>
                <a:spcPct val="20000"/>
              </a:spcBef>
              <a:defRPr/>
            </a:pPr>
            <a:r>
              <a:rPr lang="es-PE" dirty="0">
                <a:latin typeface="Arial" pitchFamily="34" charset="0"/>
              </a:rPr>
              <a:t>	La calidad empieza con las necesidades del cliente y termina con la satisfacción de este.</a:t>
            </a:r>
          </a:p>
          <a:p>
            <a:pPr marL="1447800" lvl="1" indent="-990600" algn="just">
              <a:spcBef>
                <a:spcPct val="20000"/>
              </a:spcBef>
              <a:defRPr/>
            </a:pPr>
            <a:endParaRPr lang="es-PE" dirty="0">
              <a:latin typeface="Arial" pitchFamily="34" charset="0"/>
            </a:endParaRPr>
          </a:p>
          <a:p>
            <a:pPr marL="1447800" lvl="1" indent="-990600" algn="just">
              <a:spcBef>
                <a:spcPct val="20000"/>
              </a:spcBef>
              <a:defRPr/>
            </a:pPr>
            <a:endParaRPr lang="es-PE" dirty="0">
              <a:latin typeface="Arial" pitchFamily="34" charset="0"/>
            </a:endParaRPr>
          </a:p>
          <a:p>
            <a:pPr marL="1447800" lvl="1" indent="-990600" algn="just">
              <a:spcBef>
                <a:spcPct val="20000"/>
              </a:spcBef>
              <a:buFontTx/>
              <a:buChar char="-"/>
              <a:defRPr/>
            </a:pPr>
            <a:endParaRPr lang="es-PE" dirty="0">
              <a:latin typeface="Arial" pitchFamily="34" charset="0"/>
            </a:endParaRPr>
          </a:p>
          <a:p>
            <a:pPr marL="1447800" lvl="1" indent="-990600">
              <a:spcBef>
                <a:spcPct val="20000"/>
              </a:spcBef>
              <a:defRPr/>
            </a:pPr>
            <a:endParaRPr lang="es-PE" dirty="0">
              <a:latin typeface="Arial" pitchFamily="34" charset="0"/>
            </a:endParaRPr>
          </a:p>
          <a:p>
            <a:pPr marL="1447800" lvl="1" indent="-990600" algn="ctr">
              <a:spcBef>
                <a:spcPct val="20000"/>
              </a:spcBef>
              <a:defRPr/>
            </a:pPr>
            <a:endParaRPr lang="es-PE" dirty="0">
              <a:latin typeface="Arial" pitchFamily="34" charset="0"/>
            </a:endParaRPr>
          </a:p>
          <a:p>
            <a:pPr algn="ctr">
              <a:spcBef>
                <a:spcPct val="20000"/>
              </a:spcBef>
              <a:defRPr/>
            </a:pPr>
            <a:endParaRPr lang="es-PE" sz="2400" dirty="0">
              <a:latin typeface="Arial" pitchFamily="34" charset="0"/>
            </a:endParaRPr>
          </a:p>
          <a:p>
            <a:pPr algn="ctr">
              <a:spcBef>
                <a:spcPct val="20000"/>
              </a:spcBef>
              <a:buFontTx/>
              <a:buChar char="-"/>
              <a:defRPr/>
            </a:pPr>
            <a:endParaRPr lang="es-PE" sz="2400" dirty="0">
              <a:latin typeface="Arial" pitchFamily="34" charset="0"/>
            </a:endParaRPr>
          </a:p>
          <a:p>
            <a:pPr algn="ctr">
              <a:spcBef>
                <a:spcPct val="20000"/>
              </a:spcBef>
              <a:buFontTx/>
              <a:buChar char="-"/>
              <a:defRPr/>
            </a:pPr>
            <a:endParaRPr lang="es-PE" sz="2400" dirty="0">
              <a:latin typeface="Arial" pitchFamily="34" charset="0"/>
            </a:endParaRPr>
          </a:p>
          <a:p>
            <a:pPr algn="ctr">
              <a:spcBef>
                <a:spcPct val="20000"/>
              </a:spcBef>
              <a:buFontTx/>
              <a:buChar char="-"/>
              <a:defRPr/>
            </a:pPr>
            <a:endParaRPr lang="es-ES" sz="2400" dirty="0">
              <a:latin typeface="Arial" pitchFamily="34" charset="0"/>
            </a:endParaRPr>
          </a:p>
        </p:txBody>
      </p:sp>
      <p:pic>
        <p:nvPicPr>
          <p:cNvPr id="6" name="Shape 91"/>
          <p:cNvPicPr preferRelativeResize="0"/>
          <p:nvPr/>
        </p:nvPicPr>
        <p:blipFill>
          <a:blip r:embed="rId3" cstate="print">
            <a:alphaModFix/>
          </a:blip>
          <a:stretch>
            <a:fillRect/>
          </a:stretch>
        </p:blipFill>
        <p:spPr>
          <a:xfrm>
            <a:off x="6786578" y="5000636"/>
            <a:ext cx="1462066" cy="1206485"/>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srcRect/>
          <a:stretch>
            <a:fillRect/>
          </a:stretch>
        </p:blipFill>
        <p:spPr bwMode="auto">
          <a:xfrm>
            <a:off x="0" y="0"/>
            <a:ext cx="9144000" cy="6857999"/>
          </a:xfrm>
          <a:prstGeom prst="rect">
            <a:avLst/>
          </a:prstGeom>
          <a:noFill/>
          <a:ln w="9525">
            <a:noFill/>
            <a:miter lim="800000"/>
            <a:headEnd/>
            <a:tailEnd/>
          </a:ln>
          <a:effectLst/>
        </p:spPr>
      </p:pic>
      <p:sp>
        <p:nvSpPr>
          <p:cNvPr id="10" name="7 Marcador de número de diapositiva"/>
          <p:cNvSpPr>
            <a:spLocks noGrp="1"/>
          </p:cNvSpPr>
          <p:nvPr>
            <p:ph type="sldNum" sz="quarter" idx="12"/>
          </p:nvPr>
        </p:nvSpPr>
        <p:spPr bwMode="auto">
          <a:xfrm>
            <a:off x="8572528" y="6492875"/>
            <a:ext cx="571472"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s-ES" dirty="0" smtClean="0">
                <a:solidFill>
                  <a:schemeClr val="bg1"/>
                </a:solidFill>
              </a:rPr>
              <a:t>[</a:t>
            </a:r>
            <a:fld id="{138FBF70-BCC1-42F5-9994-CE5605A58EF4}" type="slidenum">
              <a:rPr lang="es-ES" smtClean="0">
                <a:solidFill>
                  <a:schemeClr val="bg1"/>
                </a:solidFill>
              </a:rPr>
              <a:pPr eaLnBrk="1" hangingPunct="1">
                <a:defRPr/>
              </a:pPr>
              <a:t>16</a:t>
            </a:fld>
            <a:r>
              <a:rPr lang="es-ES" dirty="0" smtClean="0">
                <a:solidFill>
                  <a:schemeClr val="bg1"/>
                </a:solidFill>
              </a:rPr>
              <a:t>]</a:t>
            </a:r>
          </a:p>
        </p:txBody>
      </p:sp>
      <p:sp>
        <p:nvSpPr>
          <p:cNvPr id="13" name="12 Rectángulo"/>
          <p:cNvSpPr/>
          <p:nvPr/>
        </p:nvSpPr>
        <p:spPr>
          <a:xfrm>
            <a:off x="3500430" y="428604"/>
            <a:ext cx="2208938" cy="400110"/>
          </a:xfrm>
          <a:prstGeom prst="rect">
            <a:avLst/>
          </a:prstGeom>
        </p:spPr>
        <p:txBody>
          <a:bodyPr wrap="none">
            <a:spAutoFit/>
          </a:bodyPr>
          <a:lstStyle/>
          <a:p>
            <a:pPr algn="ctr">
              <a:spcBef>
                <a:spcPct val="50000"/>
              </a:spcBef>
            </a:pPr>
            <a:r>
              <a:rPr lang="es-CO" sz="2000" b="1" dirty="0" smtClean="0">
                <a:solidFill>
                  <a:srgbClr val="FF0000"/>
                </a:solidFill>
                <a:cs typeface="Times New Roman" pitchFamily="18" charset="0"/>
              </a:rPr>
              <a:t>Conceptos iníciales</a:t>
            </a:r>
            <a:endParaRPr lang="es-CO" sz="2000" b="1" dirty="0">
              <a:solidFill>
                <a:srgbClr val="FF0000"/>
              </a:solidFill>
              <a:cs typeface="Times New Roman" pitchFamily="18" charset="0"/>
            </a:endParaRPr>
          </a:p>
        </p:txBody>
      </p:sp>
      <p:sp>
        <p:nvSpPr>
          <p:cNvPr id="5" name="Rectangle 6"/>
          <p:cNvSpPr>
            <a:spLocks noChangeArrowheads="1"/>
          </p:cNvSpPr>
          <p:nvPr/>
        </p:nvSpPr>
        <p:spPr bwMode="auto">
          <a:xfrm>
            <a:off x="785813" y="1500204"/>
            <a:ext cx="7572375" cy="4286250"/>
          </a:xfrm>
          <a:prstGeom prst="rect">
            <a:avLst/>
          </a:prstGeom>
          <a:noFill/>
          <a:ln w="9525">
            <a:noFill/>
            <a:miter lim="800000"/>
            <a:headEnd/>
            <a:tailEnd/>
          </a:ln>
        </p:spPr>
        <p:txBody>
          <a:bodyPr/>
          <a:lstStyle/>
          <a:p>
            <a:pPr marL="457200" indent="-457200" algn="just">
              <a:spcBef>
                <a:spcPct val="20000"/>
              </a:spcBef>
              <a:defRPr/>
            </a:pPr>
            <a:r>
              <a:rPr lang="es-PE" sz="2000" b="1" dirty="0">
                <a:solidFill>
                  <a:srgbClr val="FF0000"/>
                </a:solidFill>
              </a:rPr>
              <a:t>d) Intercambio y transacción.</a:t>
            </a:r>
          </a:p>
          <a:p>
            <a:pPr marL="457200" indent="-457200" algn="just">
              <a:spcBef>
                <a:spcPct val="20000"/>
              </a:spcBef>
              <a:defRPr/>
            </a:pPr>
            <a:endParaRPr lang="es-PE" sz="1200" b="1" dirty="0"/>
          </a:p>
          <a:p>
            <a:pPr marL="1524000" indent="-1524000" algn="just">
              <a:spcBef>
                <a:spcPct val="20000"/>
              </a:spcBef>
              <a:defRPr/>
            </a:pPr>
            <a:r>
              <a:rPr lang="es-PE" sz="2000" b="1" dirty="0"/>
              <a:t>Intercambio. </a:t>
            </a:r>
            <a:endParaRPr lang="es-PE" sz="2000" dirty="0"/>
          </a:p>
          <a:p>
            <a:pPr marL="1524000" indent="-1524000" algn="just">
              <a:spcBef>
                <a:spcPct val="20000"/>
              </a:spcBef>
              <a:defRPr/>
            </a:pPr>
            <a:r>
              <a:rPr lang="es-PE" sz="2000" dirty="0"/>
              <a:t>	Es el acto de obtener de alguien un objeto deseado, ofreciendo algo a cambio. Se intercambian cosas de &lt;&lt;valor&gt;&gt;, siendo generalmente productos o servicios por dinero.</a:t>
            </a:r>
          </a:p>
          <a:p>
            <a:pPr marL="1524000" indent="-1524000" algn="just">
              <a:spcBef>
                <a:spcPct val="20000"/>
              </a:spcBef>
              <a:defRPr/>
            </a:pPr>
            <a:endParaRPr lang="es-PE" sz="1600" dirty="0"/>
          </a:p>
          <a:p>
            <a:pPr marL="1524000" indent="-1524000" algn="just">
              <a:spcBef>
                <a:spcPct val="20000"/>
              </a:spcBef>
              <a:defRPr/>
            </a:pPr>
            <a:r>
              <a:rPr lang="es-PE" sz="2000" b="1" dirty="0"/>
              <a:t>Transacción. </a:t>
            </a:r>
            <a:endParaRPr lang="es-PE" sz="2000" dirty="0"/>
          </a:p>
          <a:p>
            <a:pPr marL="1524000" indent="-1524000" algn="just">
              <a:spcBef>
                <a:spcPct val="20000"/>
              </a:spcBef>
              <a:defRPr/>
            </a:pPr>
            <a:r>
              <a:rPr lang="es-PE" sz="2000" dirty="0"/>
              <a:t>	Es un trueque entre dos partes, que implica por lo menos dos cosas de valor, convenir en las condiciones, el momento y el lugar para llegar a un acuerdo.</a:t>
            </a:r>
          </a:p>
          <a:p>
            <a:pPr marL="1524000" indent="-1524000" algn="just">
              <a:spcBef>
                <a:spcPct val="20000"/>
              </a:spcBef>
              <a:defRPr/>
            </a:pPr>
            <a:endParaRPr lang="es-PE" sz="2000" dirty="0"/>
          </a:p>
          <a:p>
            <a:pPr marL="1524000" indent="-1524000" algn="just">
              <a:spcBef>
                <a:spcPct val="20000"/>
              </a:spcBef>
              <a:defRPr/>
            </a:pPr>
            <a:endParaRPr lang="es-PE" sz="2000" dirty="0"/>
          </a:p>
          <a:p>
            <a:pPr algn="just">
              <a:spcBef>
                <a:spcPct val="20000"/>
              </a:spcBef>
              <a:buFontTx/>
              <a:buChar char="-"/>
              <a:defRPr/>
            </a:pPr>
            <a:endParaRPr lang="es-PE" sz="2000" dirty="0"/>
          </a:p>
          <a:p>
            <a:pPr>
              <a:spcBef>
                <a:spcPct val="20000"/>
              </a:spcBef>
              <a:defRPr/>
            </a:pPr>
            <a:endParaRPr lang="es-PE" sz="2000" dirty="0"/>
          </a:p>
          <a:p>
            <a:pPr algn="ctr">
              <a:spcBef>
                <a:spcPct val="20000"/>
              </a:spcBef>
              <a:defRPr/>
            </a:pPr>
            <a:endParaRPr lang="es-PE" sz="2000" dirty="0"/>
          </a:p>
          <a:p>
            <a:pPr algn="ctr">
              <a:spcBef>
                <a:spcPct val="20000"/>
              </a:spcBef>
              <a:defRPr/>
            </a:pPr>
            <a:endParaRPr lang="es-PE" sz="2800" dirty="0"/>
          </a:p>
          <a:p>
            <a:pPr algn="ctr">
              <a:spcBef>
                <a:spcPct val="20000"/>
              </a:spcBef>
              <a:buFontTx/>
              <a:buChar char="-"/>
              <a:defRPr/>
            </a:pPr>
            <a:endParaRPr lang="es-PE" sz="2800" dirty="0"/>
          </a:p>
          <a:p>
            <a:pPr algn="ctr">
              <a:spcBef>
                <a:spcPct val="20000"/>
              </a:spcBef>
              <a:buFontTx/>
              <a:buChar char="-"/>
              <a:defRPr/>
            </a:pPr>
            <a:endParaRPr lang="es-PE" sz="2800" dirty="0"/>
          </a:p>
          <a:p>
            <a:pPr algn="ctr">
              <a:spcBef>
                <a:spcPct val="20000"/>
              </a:spcBef>
              <a:buFontTx/>
              <a:buChar char="-"/>
              <a:defRPr/>
            </a:pPr>
            <a:endParaRPr lang="es-ES"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srcRect/>
          <a:stretch>
            <a:fillRect/>
          </a:stretch>
        </p:blipFill>
        <p:spPr bwMode="auto">
          <a:xfrm>
            <a:off x="0" y="0"/>
            <a:ext cx="9144000" cy="6857999"/>
          </a:xfrm>
          <a:prstGeom prst="rect">
            <a:avLst/>
          </a:prstGeom>
          <a:noFill/>
          <a:ln w="9525">
            <a:noFill/>
            <a:miter lim="800000"/>
            <a:headEnd/>
            <a:tailEnd/>
          </a:ln>
          <a:effectLst/>
        </p:spPr>
      </p:pic>
      <p:sp>
        <p:nvSpPr>
          <p:cNvPr id="10" name="7 Marcador de número de diapositiva"/>
          <p:cNvSpPr>
            <a:spLocks noGrp="1"/>
          </p:cNvSpPr>
          <p:nvPr>
            <p:ph type="sldNum" sz="quarter" idx="12"/>
          </p:nvPr>
        </p:nvSpPr>
        <p:spPr bwMode="auto">
          <a:xfrm>
            <a:off x="8643966" y="6492875"/>
            <a:ext cx="500034"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s-ES" dirty="0" smtClean="0">
                <a:solidFill>
                  <a:schemeClr val="bg1"/>
                </a:solidFill>
              </a:rPr>
              <a:t>[</a:t>
            </a:r>
            <a:fld id="{138FBF70-BCC1-42F5-9994-CE5605A58EF4}" type="slidenum">
              <a:rPr lang="es-ES" smtClean="0">
                <a:solidFill>
                  <a:schemeClr val="bg1"/>
                </a:solidFill>
              </a:rPr>
              <a:pPr eaLnBrk="1" hangingPunct="1">
                <a:defRPr/>
              </a:pPr>
              <a:t>17</a:t>
            </a:fld>
            <a:r>
              <a:rPr lang="es-ES" dirty="0" smtClean="0">
                <a:solidFill>
                  <a:schemeClr val="bg1"/>
                </a:solidFill>
              </a:rPr>
              <a:t>]</a:t>
            </a:r>
          </a:p>
        </p:txBody>
      </p:sp>
      <p:sp>
        <p:nvSpPr>
          <p:cNvPr id="13" name="12 Rectángulo"/>
          <p:cNvSpPr/>
          <p:nvPr/>
        </p:nvSpPr>
        <p:spPr>
          <a:xfrm>
            <a:off x="3500430" y="428604"/>
            <a:ext cx="2208938" cy="400110"/>
          </a:xfrm>
          <a:prstGeom prst="rect">
            <a:avLst/>
          </a:prstGeom>
        </p:spPr>
        <p:txBody>
          <a:bodyPr wrap="none">
            <a:spAutoFit/>
          </a:bodyPr>
          <a:lstStyle/>
          <a:p>
            <a:pPr algn="ctr">
              <a:spcBef>
                <a:spcPct val="50000"/>
              </a:spcBef>
            </a:pPr>
            <a:r>
              <a:rPr lang="es-CO" sz="2000" b="1" dirty="0" smtClean="0">
                <a:solidFill>
                  <a:srgbClr val="FF0000"/>
                </a:solidFill>
                <a:cs typeface="Times New Roman" pitchFamily="18" charset="0"/>
              </a:rPr>
              <a:t>Conceptos iníciales</a:t>
            </a:r>
            <a:endParaRPr lang="es-CO" sz="2000" b="1" dirty="0">
              <a:solidFill>
                <a:srgbClr val="FF0000"/>
              </a:solidFill>
              <a:cs typeface="Times New Roman" pitchFamily="18" charset="0"/>
            </a:endParaRPr>
          </a:p>
        </p:txBody>
      </p:sp>
      <p:sp>
        <p:nvSpPr>
          <p:cNvPr id="6" name="Rectangle 6"/>
          <p:cNvSpPr>
            <a:spLocks noChangeArrowheads="1"/>
          </p:cNvSpPr>
          <p:nvPr/>
        </p:nvSpPr>
        <p:spPr bwMode="auto">
          <a:xfrm>
            <a:off x="785813" y="2000270"/>
            <a:ext cx="7572375" cy="4286250"/>
          </a:xfrm>
          <a:prstGeom prst="rect">
            <a:avLst/>
          </a:prstGeom>
          <a:noFill/>
          <a:ln w="9525">
            <a:noFill/>
            <a:miter lim="800000"/>
            <a:headEnd/>
            <a:tailEnd/>
          </a:ln>
        </p:spPr>
        <p:txBody>
          <a:bodyPr/>
          <a:lstStyle/>
          <a:p>
            <a:pPr marL="457200" indent="-457200" algn="just">
              <a:spcBef>
                <a:spcPct val="20000"/>
              </a:spcBef>
              <a:defRPr/>
            </a:pPr>
            <a:r>
              <a:rPr lang="es-PE" sz="2000" b="1" dirty="0">
                <a:solidFill>
                  <a:srgbClr val="FF0000"/>
                </a:solidFill>
              </a:rPr>
              <a:t>e) Mercados.</a:t>
            </a:r>
          </a:p>
          <a:p>
            <a:pPr marL="457200" indent="-457200" algn="just">
              <a:spcBef>
                <a:spcPct val="20000"/>
              </a:spcBef>
              <a:defRPr/>
            </a:pPr>
            <a:endParaRPr lang="es-PE" sz="1200" b="1" dirty="0"/>
          </a:p>
          <a:p>
            <a:pPr algn="just">
              <a:spcBef>
                <a:spcPct val="20000"/>
              </a:spcBef>
              <a:defRPr/>
            </a:pPr>
            <a:r>
              <a:rPr lang="es-PE" sz="2000" dirty="0"/>
              <a:t>Es </a:t>
            </a:r>
            <a:r>
              <a:rPr lang="es-PE" sz="2000" dirty="0"/>
              <a:t>el conjunto de compradores reales y potenciales de un producto. </a:t>
            </a:r>
          </a:p>
          <a:p>
            <a:pPr algn="just">
              <a:spcBef>
                <a:spcPct val="20000"/>
              </a:spcBef>
              <a:defRPr/>
            </a:pPr>
            <a:endParaRPr lang="es-PE" sz="2000" dirty="0"/>
          </a:p>
          <a:p>
            <a:pPr algn="just">
              <a:spcBef>
                <a:spcPct val="20000"/>
              </a:spcBef>
              <a:defRPr/>
            </a:pPr>
            <a:r>
              <a:rPr lang="es-PE" sz="2000" dirty="0"/>
              <a:t>Estos compradores comparten una necesidad o un deseo particular, susceptibles de satisfacer por medio de intercambios  y relaciones. </a:t>
            </a:r>
          </a:p>
          <a:p>
            <a:pPr algn="just">
              <a:spcBef>
                <a:spcPct val="20000"/>
              </a:spcBef>
              <a:defRPr/>
            </a:pPr>
            <a:endParaRPr lang="es-PE" sz="2000" dirty="0"/>
          </a:p>
          <a:p>
            <a:pPr algn="just">
              <a:spcBef>
                <a:spcPct val="20000"/>
              </a:spcBef>
              <a:defRPr/>
            </a:pPr>
            <a:r>
              <a:rPr lang="es-PE" sz="2000" dirty="0"/>
              <a:t>El volumen de un mercado depende del número de personas que exhiben la necesidad, que tienen recursos para hacer un intercambio y que están dispuestos  a ofrecer esos recursos a cambio de lo que quieren.</a:t>
            </a:r>
          </a:p>
          <a:p>
            <a:pPr algn="just">
              <a:spcBef>
                <a:spcPct val="20000"/>
              </a:spcBef>
              <a:defRPr/>
            </a:pPr>
            <a:endParaRPr lang="es-PE" sz="2000" dirty="0"/>
          </a:p>
          <a:p>
            <a:pPr algn="just">
              <a:spcBef>
                <a:spcPct val="20000"/>
              </a:spcBef>
              <a:defRPr/>
            </a:pPr>
            <a:endParaRPr lang="es-PE" sz="2000" dirty="0"/>
          </a:p>
          <a:p>
            <a:pPr algn="just">
              <a:spcBef>
                <a:spcPct val="20000"/>
              </a:spcBef>
              <a:buFontTx/>
              <a:buChar char="-"/>
              <a:defRPr/>
            </a:pPr>
            <a:endParaRPr lang="es-PE" sz="2000" dirty="0"/>
          </a:p>
          <a:p>
            <a:pPr>
              <a:spcBef>
                <a:spcPct val="20000"/>
              </a:spcBef>
              <a:defRPr/>
            </a:pPr>
            <a:endParaRPr lang="es-PE" sz="2000" dirty="0"/>
          </a:p>
          <a:p>
            <a:pPr algn="ctr">
              <a:spcBef>
                <a:spcPct val="20000"/>
              </a:spcBef>
              <a:defRPr/>
            </a:pPr>
            <a:endParaRPr lang="es-PE" sz="2000" dirty="0"/>
          </a:p>
          <a:p>
            <a:pPr algn="ctr">
              <a:spcBef>
                <a:spcPct val="20000"/>
              </a:spcBef>
              <a:defRPr/>
            </a:pPr>
            <a:endParaRPr lang="es-PE" sz="2800" dirty="0"/>
          </a:p>
          <a:p>
            <a:pPr algn="ctr">
              <a:spcBef>
                <a:spcPct val="20000"/>
              </a:spcBef>
              <a:buFontTx/>
              <a:buChar char="-"/>
              <a:defRPr/>
            </a:pPr>
            <a:endParaRPr lang="es-PE" sz="2800" dirty="0"/>
          </a:p>
          <a:p>
            <a:pPr algn="ctr">
              <a:spcBef>
                <a:spcPct val="20000"/>
              </a:spcBef>
              <a:buFontTx/>
              <a:buChar char="-"/>
              <a:defRPr/>
            </a:pPr>
            <a:endParaRPr lang="es-PE" sz="2800" dirty="0"/>
          </a:p>
          <a:p>
            <a:pPr algn="ctr">
              <a:spcBef>
                <a:spcPct val="20000"/>
              </a:spcBef>
              <a:buFontTx/>
              <a:buChar char="-"/>
              <a:defRPr/>
            </a:pPr>
            <a:endParaRPr lang="es-ES"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1"/>
            <a:ext cx="9144000" cy="6858024"/>
          </a:xfrm>
          <a:prstGeom prst="rect">
            <a:avLst/>
          </a:prstGeom>
          <a:noFill/>
          <a:ln w="9525">
            <a:noFill/>
            <a:miter lim="800000"/>
            <a:headEnd/>
            <a:tailEnd/>
          </a:ln>
          <a:effectLst/>
        </p:spPr>
      </p:pic>
      <p:sp>
        <p:nvSpPr>
          <p:cNvPr id="3" name="2 Rectángulo"/>
          <p:cNvSpPr/>
          <p:nvPr/>
        </p:nvSpPr>
        <p:spPr>
          <a:xfrm>
            <a:off x="2357422" y="2786058"/>
            <a:ext cx="4733091" cy="400110"/>
          </a:xfrm>
          <a:prstGeom prst="rect">
            <a:avLst/>
          </a:prstGeom>
        </p:spPr>
        <p:txBody>
          <a:bodyPr wrap="none">
            <a:spAutoFit/>
          </a:bodyPr>
          <a:lstStyle/>
          <a:p>
            <a:pPr algn="ctr">
              <a:spcBef>
                <a:spcPct val="50000"/>
              </a:spcBef>
            </a:pPr>
            <a:r>
              <a:rPr lang="es-CO" sz="2000" b="1" dirty="0" smtClean="0">
                <a:solidFill>
                  <a:srgbClr val="FFC000"/>
                </a:solidFill>
                <a:cs typeface="Times New Roman" pitchFamily="18" charset="0"/>
              </a:rPr>
              <a:t>SISTEMA DE INTELIGENCIA DE MARKETING</a:t>
            </a:r>
            <a:endParaRPr lang="es-CO" sz="2000" b="1" dirty="0">
              <a:solidFill>
                <a:srgbClr val="FFC000"/>
              </a:solidFill>
              <a:cs typeface="Times New Roman" pitchFamily="18" charset="0"/>
            </a:endParaRPr>
          </a:p>
        </p:txBody>
      </p:sp>
      <p:sp>
        <p:nvSpPr>
          <p:cNvPr id="4" name="7 Marcador de número de diapositiva"/>
          <p:cNvSpPr>
            <a:spLocks noGrp="1"/>
          </p:cNvSpPr>
          <p:nvPr>
            <p:ph type="sldNum" sz="quarter" idx="12"/>
          </p:nvPr>
        </p:nvSpPr>
        <p:spPr bwMode="auto">
          <a:xfrm>
            <a:off x="8643966" y="6492875"/>
            <a:ext cx="500034"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s-ES" dirty="0" smtClean="0">
                <a:solidFill>
                  <a:schemeClr val="bg1"/>
                </a:solidFill>
              </a:rPr>
              <a:t>[</a:t>
            </a:r>
            <a:fld id="{138FBF70-BCC1-42F5-9994-CE5605A58EF4}" type="slidenum">
              <a:rPr lang="es-ES" smtClean="0">
                <a:solidFill>
                  <a:schemeClr val="bg1"/>
                </a:solidFill>
              </a:rPr>
              <a:pPr eaLnBrk="1" hangingPunct="1">
                <a:defRPr/>
              </a:pPr>
              <a:t>18</a:t>
            </a:fld>
            <a:r>
              <a:rPr lang="es-ES" dirty="0" smtClean="0">
                <a:solidFill>
                  <a:schemeClr val="bg1"/>
                </a:solidFill>
              </a:rPr>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7999"/>
          </a:xfrm>
          <a:prstGeom prst="rect">
            <a:avLst/>
          </a:prstGeom>
          <a:noFill/>
          <a:ln w="9525">
            <a:noFill/>
            <a:miter lim="800000"/>
            <a:headEnd/>
            <a:tailEnd/>
          </a:ln>
          <a:effectLst/>
        </p:spPr>
      </p:pic>
      <p:sp>
        <p:nvSpPr>
          <p:cNvPr id="5" name="4 Rectángulo"/>
          <p:cNvSpPr/>
          <p:nvPr/>
        </p:nvSpPr>
        <p:spPr>
          <a:xfrm>
            <a:off x="285720" y="2571744"/>
            <a:ext cx="1571636" cy="830997"/>
          </a:xfrm>
          <a:prstGeom prst="rect">
            <a:avLst/>
          </a:prstGeom>
        </p:spPr>
        <p:txBody>
          <a:bodyPr wrap="square">
            <a:spAutoFit/>
          </a:bodyPr>
          <a:lstStyle/>
          <a:p>
            <a:pPr algn="ctr">
              <a:spcBef>
                <a:spcPct val="50000"/>
              </a:spcBef>
            </a:pPr>
            <a:r>
              <a:rPr lang="es-CO" sz="1600" b="1" dirty="0" smtClean="0">
                <a:solidFill>
                  <a:srgbClr val="FF0000"/>
                </a:solidFill>
                <a:cs typeface="Times New Roman" pitchFamily="18" charset="0"/>
              </a:rPr>
              <a:t>SISTEMA DE INTELIGENCIA DE MARKETING</a:t>
            </a:r>
            <a:endParaRPr lang="es-CO" sz="1600" b="1" dirty="0">
              <a:solidFill>
                <a:srgbClr val="FF0000"/>
              </a:solidFill>
              <a:cs typeface="Times New Roman" pitchFamily="18" charset="0"/>
            </a:endParaRPr>
          </a:p>
        </p:txBody>
      </p:sp>
      <p:sp>
        <p:nvSpPr>
          <p:cNvPr id="6" name="7 Marcador de número de diapositiva"/>
          <p:cNvSpPr>
            <a:spLocks noGrp="1"/>
          </p:cNvSpPr>
          <p:nvPr>
            <p:ph type="sldNum" sz="quarter" idx="12"/>
          </p:nvPr>
        </p:nvSpPr>
        <p:spPr bwMode="auto">
          <a:xfrm>
            <a:off x="8643966" y="6492875"/>
            <a:ext cx="500034"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s-ES" dirty="0" smtClean="0">
                <a:solidFill>
                  <a:schemeClr val="bg1"/>
                </a:solidFill>
              </a:rPr>
              <a:t>[</a:t>
            </a:r>
            <a:fld id="{138FBF70-BCC1-42F5-9994-CE5605A58EF4}" type="slidenum">
              <a:rPr lang="es-ES" smtClean="0">
                <a:solidFill>
                  <a:schemeClr val="bg1"/>
                </a:solidFill>
              </a:rPr>
              <a:pPr eaLnBrk="1" hangingPunct="1">
                <a:defRPr/>
              </a:pPr>
              <a:t>19</a:t>
            </a:fld>
            <a:r>
              <a:rPr lang="es-ES" dirty="0" smtClean="0">
                <a:solidFill>
                  <a:schemeClr val="bg1"/>
                </a:solidFill>
              </a:rPr>
              <a:t>]</a:t>
            </a:r>
          </a:p>
        </p:txBody>
      </p:sp>
      <p:sp>
        <p:nvSpPr>
          <p:cNvPr id="7" name="2 Rectángulo"/>
          <p:cNvSpPr>
            <a:spLocks noChangeArrowheads="1"/>
          </p:cNvSpPr>
          <p:nvPr/>
        </p:nvSpPr>
        <p:spPr bwMode="auto">
          <a:xfrm>
            <a:off x="2214546" y="1714488"/>
            <a:ext cx="6335713" cy="1938992"/>
          </a:xfrm>
          <a:prstGeom prst="rect">
            <a:avLst/>
          </a:prstGeom>
          <a:noFill/>
          <a:ln w="9525">
            <a:noFill/>
            <a:miter lim="800000"/>
            <a:headEnd/>
            <a:tailEnd/>
          </a:ln>
        </p:spPr>
        <p:txBody>
          <a:bodyPr>
            <a:spAutoFit/>
          </a:bodyPr>
          <a:lstStyle/>
          <a:p>
            <a:pPr algn="just"/>
            <a:r>
              <a:rPr lang="es-PE" sz="2000" b="1">
                <a:solidFill>
                  <a:srgbClr val="FF0000"/>
                </a:solidFill>
              </a:rPr>
              <a:t>Definición.-</a:t>
            </a:r>
          </a:p>
          <a:p>
            <a:pPr algn="just"/>
            <a:endParaRPr lang="es-PE" sz="2000"/>
          </a:p>
          <a:p>
            <a:pPr algn="just"/>
            <a:r>
              <a:rPr lang="es-PE" sz="2000"/>
              <a:t>Es un proceso mediante el cual se obtienen y analizan, en forma combinada, múltiples fuentes de información  relevantes para la toma de decisiones de marketing, con el fin de agregar valor a los clientes y a la compañía.</a:t>
            </a:r>
          </a:p>
        </p:txBody>
      </p:sp>
      <p:pic>
        <p:nvPicPr>
          <p:cNvPr id="8" name="Shape 98"/>
          <p:cNvPicPr preferRelativeResize="0"/>
          <p:nvPr/>
        </p:nvPicPr>
        <p:blipFill>
          <a:blip r:embed="rId3">
            <a:alphaModFix/>
          </a:blip>
          <a:stretch>
            <a:fillRect/>
          </a:stretch>
        </p:blipFill>
        <p:spPr>
          <a:xfrm>
            <a:off x="2000232" y="4714884"/>
            <a:ext cx="2357421" cy="1708136"/>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srcRect/>
          <a:stretch>
            <a:fillRect/>
          </a:stretch>
        </p:blipFill>
        <p:spPr bwMode="auto">
          <a:xfrm>
            <a:off x="0" y="0"/>
            <a:ext cx="9144000" cy="6857999"/>
          </a:xfrm>
          <a:prstGeom prst="rect">
            <a:avLst/>
          </a:prstGeom>
          <a:noFill/>
          <a:ln w="9525">
            <a:noFill/>
            <a:miter lim="800000"/>
            <a:headEnd/>
            <a:tailEnd/>
          </a:ln>
          <a:effectLst/>
        </p:spPr>
      </p:pic>
      <p:sp>
        <p:nvSpPr>
          <p:cNvPr id="10" name="7 Marcador de número de diapositiva"/>
          <p:cNvSpPr>
            <a:spLocks noGrp="1"/>
          </p:cNvSpPr>
          <p:nvPr>
            <p:ph type="sldNum" sz="quarter" idx="12"/>
          </p:nvPr>
        </p:nvSpPr>
        <p:spPr bwMode="auto">
          <a:xfrm>
            <a:off x="8715402" y="6492875"/>
            <a:ext cx="428598"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s-ES" dirty="0" smtClean="0">
                <a:solidFill>
                  <a:schemeClr val="bg1"/>
                </a:solidFill>
              </a:rPr>
              <a:t>[</a:t>
            </a:r>
            <a:fld id="{138FBF70-BCC1-42F5-9994-CE5605A58EF4}" type="slidenum">
              <a:rPr lang="es-ES" smtClean="0">
                <a:solidFill>
                  <a:schemeClr val="bg1"/>
                </a:solidFill>
              </a:rPr>
              <a:pPr eaLnBrk="1" hangingPunct="1">
                <a:defRPr/>
              </a:pPr>
              <a:t>2</a:t>
            </a:fld>
            <a:r>
              <a:rPr lang="es-ES" dirty="0" smtClean="0">
                <a:solidFill>
                  <a:schemeClr val="bg1"/>
                </a:solidFill>
              </a:rPr>
              <a:t>]</a:t>
            </a:r>
          </a:p>
        </p:txBody>
      </p:sp>
      <p:sp>
        <p:nvSpPr>
          <p:cNvPr id="5" name="2 Rectángulo"/>
          <p:cNvSpPr>
            <a:spLocks noChangeArrowheads="1"/>
          </p:cNvSpPr>
          <p:nvPr/>
        </p:nvSpPr>
        <p:spPr bwMode="auto">
          <a:xfrm>
            <a:off x="2428860" y="2143116"/>
            <a:ext cx="4332287" cy="3416300"/>
          </a:xfrm>
          <a:prstGeom prst="rect">
            <a:avLst/>
          </a:prstGeom>
          <a:noFill/>
          <a:ln w="9525">
            <a:noFill/>
            <a:miter lim="800000"/>
            <a:headEnd/>
            <a:tailEnd/>
          </a:ln>
        </p:spPr>
        <p:txBody>
          <a:bodyPr wrap="none">
            <a:spAutoFit/>
          </a:bodyPr>
          <a:lstStyle/>
          <a:p>
            <a:r>
              <a:rPr lang="es-PE" sz="2400" dirty="0">
                <a:solidFill>
                  <a:srgbClr val="FF0000"/>
                </a:solidFill>
              </a:rPr>
              <a:t>Correo Personal:</a:t>
            </a:r>
          </a:p>
          <a:p>
            <a:endParaRPr lang="es-PE" sz="2400" dirty="0"/>
          </a:p>
          <a:p>
            <a:r>
              <a:rPr lang="es-PE" sz="2400" dirty="0">
                <a:hlinkClick r:id="rId3"/>
              </a:rPr>
              <a:t>jpaucarr@hotmail.com</a:t>
            </a:r>
            <a:endParaRPr lang="es-PE" sz="2400" dirty="0"/>
          </a:p>
          <a:p>
            <a:endParaRPr lang="es-PE" sz="2400" dirty="0"/>
          </a:p>
          <a:p>
            <a:endParaRPr lang="es-PE" sz="2400" dirty="0"/>
          </a:p>
          <a:p>
            <a:r>
              <a:rPr lang="es-PE" sz="2400" dirty="0">
                <a:solidFill>
                  <a:srgbClr val="FF0000"/>
                </a:solidFill>
              </a:rPr>
              <a:t>Página web:</a:t>
            </a:r>
          </a:p>
          <a:p>
            <a:endParaRPr lang="es-PE" sz="2400" dirty="0"/>
          </a:p>
          <a:p>
            <a:r>
              <a:rPr lang="es-PE" sz="2400" dirty="0">
                <a:hlinkClick r:id="rId4"/>
              </a:rPr>
              <a:t>www.ingjuanpaucar.jimdo.com</a:t>
            </a:r>
            <a:endParaRPr lang="es-PE" sz="2400" dirty="0"/>
          </a:p>
          <a:p>
            <a:endParaRPr lang="es-PE"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7999"/>
          </a:xfrm>
          <a:prstGeom prst="rect">
            <a:avLst/>
          </a:prstGeom>
          <a:noFill/>
          <a:ln w="9525">
            <a:noFill/>
            <a:miter lim="800000"/>
            <a:headEnd/>
            <a:tailEnd/>
          </a:ln>
          <a:effectLst/>
        </p:spPr>
      </p:pic>
      <p:sp>
        <p:nvSpPr>
          <p:cNvPr id="5" name="4 Rectángulo"/>
          <p:cNvSpPr/>
          <p:nvPr/>
        </p:nvSpPr>
        <p:spPr>
          <a:xfrm>
            <a:off x="285720" y="2571744"/>
            <a:ext cx="1571636" cy="830997"/>
          </a:xfrm>
          <a:prstGeom prst="rect">
            <a:avLst/>
          </a:prstGeom>
        </p:spPr>
        <p:txBody>
          <a:bodyPr wrap="square">
            <a:spAutoFit/>
          </a:bodyPr>
          <a:lstStyle/>
          <a:p>
            <a:pPr algn="ctr">
              <a:spcBef>
                <a:spcPct val="50000"/>
              </a:spcBef>
            </a:pPr>
            <a:r>
              <a:rPr lang="es-CO" sz="1600" b="1" dirty="0" smtClean="0">
                <a:solidFill>
                  <a:srgbClr val="FF0000"/>
                </a:solidFill>
                <a:cs typeface="Times New Roman" pitchFamily="18" charset="0"/>
              </a:rPr>
              <a:t>SISTEMA DE INTELIGENCIA DE MARKETING</a:t>
            </a:r>
            <a:endParaRPr lang="es-CO" sz="1600" b="1" dirty="0">
              <a:solidFill>
                <a:srgbClr val="FF0000"/>
              </a:solidFill>
              <a:cs typeface="Times New Roman" pitchFamily="18" charset="0"/>
            </a:endParaRPr>
          </a:p>
        </p:txBody>
      </p:sp>
      <p:sp>
        <p:nvSpPr>
          <p:cNvPr id="6" name="7 Marcador de número de diapositiva"/>
          <p:cNvSpPr>
            <a:spLocks noGrp="1"/>
          </p:cNvSpPr>
          <p:nvPr>
            <p:ph type="sldNum" sz="quarter" idx="12"/>
          </p:nvPr>
        </p:nvSpPr>
        <p:spPr bwMode="auto">
          <a:xfrm>
            <a:off x="8572528" y="6492875"/>
            <a:ext cx="571472"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s-ES" dirty="0" smtClean="0">
                <a:solidFill>
                  <a:schemeClr val="bg1"/>
                </a:solidFill>
              </a:rPr>
              <a:t>[</a:t>
            </a:r>
            <a:fld id="{138FBF70-BCC1-42F5-9994-CE5605A58EF4}" type="slidenum">
              <a:rPr lang="es-ES" smtClean="0">
                <a:solidFill>
                  <a:schemeClr val="bg1"/>
                </a:solidFill>
              </a:rPr>
              <a:pPr eaLnBrk="1" hangingPunct="1">
                <a:defRPr/>
              </a:pPr>
              <a:t>20</a:t>
            </a:fld>
            <a:r>
              <a:rPr lang="es-ES" dirty="0" smtClean="0">
                <a:solidFill>
                  <a:schemeClr val="bg1"/>
                </a:solidFill>
              </a:rPr>
              <a:t>]</a:t>
            </a:r>
          </a:p>
        </p:txBody>
      </p:sp>
      <p:sp>
        <p:nvSpPr>
          <p:cNvPr id="7" name="2 Rectángulo"/>
          <p:cNvSpPr>
            <a:spLocks noChangeArrowheads="1"/>
          </p:cNvSpPr>
          <p:nvPr/>
        </p:nvSpPr>
        <p:spPr bwMode="auto">
          <a:xfrm>
            <a:off x="2428860" y="1989138"/>
            <a:ext cx="6335712" cy="1938992"/>
          </a:xfrm>
          <a:prstGeom prst="rect">
            <a:avLst/>
          </a:prstGeom>
          <a:noFill/>
          <a:ln w="9525">
            <a:noFill/>
            <a:miter lim="800000"/>
            <a:headEnd/>
            <a:tailEnd/>
          </a:ln>
        </p:spPr>
        <p:txBody>
          <a:bodyPr>
            <a:spAutoFit/>
          </a:bodyPr>
          <a:lstStyle/>
          <a:p>
            <a:pPr algn="just">
              <a:tabLst>
                <a:tab pos="1608138" algn="l"/>
              </a:tabLst>
            </a:pPr>
            <a:r>
              <a:rPr lang="es-ES" sz="2000" dirty="0"/>
              <a:t>Es el estudio de los acontecimientos en torno de una empresa. </a:t>
            </a:r>
          </a:p>
          <a:p>
            <a:pPr algn="just">
              <a:tabLst>
                <a:tab pos="1608138" algn="l"/>
              </a:tabLst>
            </a:pPr>
            <a:endParaRPr lang="es-ES" sz="2000" dirty="0"/>
          </a:p>
          <a:p>
            <a:pPr algn="just">
              <a:tabLst>
                <a:tab pos="1608138" algn="l"/>
              </a:tabLst>
            </a:pPr>
            <a:r>
              <a:rPr lang="es-ES" sz="2000" dirty="0"/>
              <a:t>Es una importante herramienta empresarial destinada a obtener información a tiempo sobre los hechos más importantes respecto al marketing de la  compañía.</a:t>
            </a:r>
            <a:endParaRPr lang="es-PE" sz="2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7999"/>
          </a:xfrm>
          <a:prstGeom prst="rect">
            <a:avLst/>
          </a:prstGeom>
          <a:noFill/>
          <a:ln w="9525">
            <a:noFill/>
            <a:miter lim="800000"/>
            <a:headEnd/>
            <a:tailEnd/>
          </a:ln>
          <a:effectLst/>
        </p:spPr>
      </p:pic>
      <p:sp>
        <p:nvSpPr>
          <p:cNvPr id="5" name="4 Rectángulo"/>
          <p:cNvSpPr/>
          <p:nvPr/>
        </p:nvSpPr>
        <p:spPr>
          <a:xfrm>
            <a:off x="285720" y="2571744"/>
            <a:ext cx="1571636" cy="830997"/>
          </a:xfrm>
          <a:prstGeom prst="rect">
            <a:avLst/>
          </a:prstGeom>
        </p:spPr>
        <p:txBody>
          <a:bodyPr wrap="square">
            <a:spAutoFit/>
          </a:bodyPr>
          <a:lstStyle/>
          <a:p>
            <a:pPr algn="ctr">
              <a:spcBef>
                <a:spcPct val="50000"/>
              </a:spcBef>
            </a:pPr>
            <a:r>
              <a:rPr lang="es-CO" sz="1600" b="1" dirty="0" smtClean="0">
                <a:solidFill>
                  <a:srgbClr val="FF0000"/>
                </a:solidFill>
                <a:cs typeface="Times New Roman" pitchFamily="18" charset="0"/>
              </a:rPr>
              <a:t>SISTEMA DE INTELIGENCIA DE MARKETING</a:t>
            </a:r>
            <a:endParaRPr lang="es-CO" sz="1600" b="1" dirty="0">
              <a:solidFill>
                <a:srgbClr val="FF0000"/>
              </a:solidFill>
              <a:cs typeface="Times New Roman" pitchFamily="18" charset="0"/>
            </a:endParaRPr>
          </a:p>
        </p:txBody>
      </p:sp>
      <p:sp>
        <p:nvSpPr>
          <p:cNvPr id="6" name="7 Marcador de número de diapositiva"/>
          <p:cNvSpPr>
            <a:spLocks noGrp="1"/>
          </p:cNvSpPr>
          <p:nvPr>
            <p:ph type="sldNum" sz="quarter" idx="12"/>
          </p:nvPr>
        </p:nvSpPr>
        <p:spPr bwMode="auto">
          <a:xfrm>
            <a:off x="8643966" y="6492875"/>
            <a:ext cx="500034"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s-ES" dirty="0" smtClean="0">
                <a:solidFill>
                  <a:schemeClr val="bg1"/>
                </a:solidFill>
              </a:rPr>
              <a:t>[</a:t>
            </a:r>
            <a:fld id="{138FBF70-BCC1-42F5-9994-CE5605A58EF4}" type="slidenum">
              <a:rPr lang="es-ES" smtClean="0">
                <a:solidFill>
                  <a:schemeClr val="bg1"/>
                </a:solidFill>
              </a:rPr>
              <a:pPr eaLnBrk="1" hangingPunct="1">
                <a:defRPr/>
              </a:pPr>
              <a:t>21</a:t>
            </a:fld>
            <a:r>
              <a:rPr lang="es-ES" dirty="0" smtClean="0">
                <a:solidFill>
                  <a:schemeClr val="bg1"/>
                </a:solidFill>
              </a:rPr>
              <a:t>]</a:t>
            </a:r>
          </a:p>
        </p:txBody>
      </p:sp>
      <p:sp>
        <p:nvSpPr>
          <p:cNvPr id="7" name="2 Rectángulo"/>
          <p:cNvSpPr>
            <a:spLocks noChangeArrowheads="1"/>
          </p:cNvSpPr>
          <p:nvPr/>
        </p:nvSpPr>
        <p:spPr bwMode="auto">
          <a:xfrm>
            <a:off x="2357422" y="1571625"/>
            <a:ext cx="6335713" cy="1938992"/>
          </a:xfrm>
          <a:prstGeom prst="rect">
            <a:avLst/>
          </a:prstGeom>
          <a:noFill/>
          <a:ln w="9525">
            <a:noFill/>
            <a:miter lim="800000"/>
            <a:headEnd/>
            <a:tailEnd/>
          </a:ln>
        </p:spPr>
        <p:txBody>
          <a:bodyPr>
            <a:spAutoFit/>
          </a:bodyPr>
          <a:lstStyle/>
          <a:p>
            <a:pPr algn="just"/>
            <a:r>
              <a:rPr lang="es-PE" sz="2000" dirty="0"/>
              <a:t>El sistema de inteligencia de marketing representa el conjunto de técnicas y procedimientos utilizados por una empresa para estudiar los acontecimientos en torno a ella. </a:t>
            </a:r>
          </a:p>
          <a:p>
            <a:pPr algn="just"/>
            <a:endParaRPr lang="es-PE" sz="2000" dirty="0"/>
          </a:p>
          <a:p>
            <a:pPr algn="just"/>
            <a:r>
              <a:rPr lang="es-PE" sz="2000" dirty="0"/>
              <a:t>Con esto se fomenta el acceso constante a la información que nos permita orientar o re-orientar las estrategias.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7999"/>
          </a:xfrm>
          <a:prstGeom prst="rect">
            <a:avLst/>
          </a:prstGeom>
          <a:noFill/>
          <a:ln w="9525">
            <a:noFill/>
            <a:miter lim="800000"/>
            <a:headEnd/>
            <a:tailEnd/>
          </a:ln>
          <a:effectLst/>
        </p:spPr>
      </p:pic>
      <p:sp>
        <p:nvSpPr>
          <p:cNvPr id="5" name="4 Rectángulo"/>
          <p:cNvSpPr/>
          <p:nvPr/>
        </p:nvSpPr>
        <p:spPr>
          <a:xfrm>
            <a:off x="285720" y="2571744"/>
            <a:ext cx="1571636" cy="830997"/>
          </a:xfrm>
          <a:prstGeom prst="rect">
            <a:avLst/>
          </a:prstGeom>
        </p:spPr>
        <p:txBody>
          <a:bodyPr wrap="square">
            <a:spAutoFit/>
          </a:bodyPr>
          <a:lstStyle/>
          <a:p>
            <a:pPr algn="ctr">
              <a:spcBef>
                <a:spcPct val="50000"/>
              </a:spcBef>
            </a:pPr>
            <a:r>
              <a:rPr lang="es-CO" sz="1600" b="1" dirty="0" smtClean="0">
                <a:solidFill>
                  <a:srgbClr val="FF0000"/>
                </a:solidFill>
                <a:cs typeface="Times New Roman" pitchFamily="18" charset="0"/>
              </a:rPr>
              <a:t>SISTEMA DE INTELIGENCIA DE MARKETING</a:t>
            </a:r>
            <a:endParaRPr lang="es-CO" sz="1600" b="1" dirty="0">
              <a:solidFill>
                <a:srgbClr val="FF0000"/>
              </a:solidFill>
              <a:cs typeface="Times New Roman" pitchFamily="18" charset="0"/>
            </a:endParaRPr>
          </a:p>
        </p:txBody>
      </p:sp>
      <p:sp>
        <p:nvSpPr>
          <p:cNvPr id="6" name="7 Marcador de número de diapositiva"/>
          <p:cNvSpPr>
            <a:spLocks noGrp="1"/>
          </p:cNvSpPr>
          <p:nvPr>
            <p:ph type="sldNum" sz="quarter" idx="12"/>
          </p:nvPr>
        </p:nvSpPr>
        <p:spPr bwMode="auto">
          <a:xfrm>
            <a:off x="8643966" y="6492875"/>
            <a:ext cx="500034"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s-ES" dirty="0" smtClean="0">
                <a:solidFill>
                  <a:schemeClr val="bg1"/>
                </a:solidFill>
              </a:rPr>
              <a:t>[</a:t>
            </a:r>
            <a:fld id="{138FBF70-BCC1-42F5-9994-CE5605A58EF4}" type="slidenum">
              <a:rPr lang="es-ES" smtClean="0">
                <a:solidFill>
                  <a:schemeClr val="bg1"/>
                </a:solidFill>
              </a:rPr>
              <a:pPr eaLnBrk="1" hangingPunct="1">
                <a:defRPr/>
              </a:pPr>
              <a:t>22</a:t>
            </a:fld>
            <a:r>
              <a:rPr lang="es-ES" dirty="0" smtClean="0">
                <a:solidFill>
                  <a:schemeClr val="bg1"/>
                </a:solidFill>
              </a:rPr>
              <a:t>]</a:t>
            </a:r>
          </a:p>
        </p:txBody>
      </p:sp>
      <p:pic>
        <p:nvPicPr>
          <p:cNvPr id="7" name="Picture 4"/>
          <p:cNvPicPr>
            <a:picLocks noChangeAspect="1" noChangeArrowheads="1"/>
          </p:cNvPicPr>
          <p:nvPr/>
        </p:nvPicPr>
        <p:blipFill>
          <a:blip r:embed="rId3"/>
          <a:srcRect/>
          <a:stretch>
            <a:fillRect/>
          </a:stretch>
        </p:blipFill>
        <p:spPr bwMode="auto">
          <a:xfrm>
            <a:off x="2143108" y="1000108"/>
            <a:ext cx="6602669" cy="47005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7999"/>
          </a:xfrm>
          <a:prstGeom prst="rect">
            <a:avLst/>
          </a:prstGeom>
          <a:noFill/>
          <a:ln w="9525">
            <a:noFill/>
            <a:miter lim="800000"/>
            <a:headEnd/>
            <a:tailEnd/>
          </a:ln>
          <a:effectLst/>
        </p:spPr>
      </p:pic>
      <p:sp>
        <p:nvSpPr>
          <p:cNvPr id="5" name="4 Rectángulo"/>
          <p:cNvSpPr/>
          <p:nvPr/>
        </p:nvSpPr>
        <p:spPr>
          <a:xfrm>
            <a:off x="285720" y="2571744"/>
            <a:ext cx="1571636" cy="830997"/>
          </a:xfrm>
          <a:prstGeom prst="rect">
            <a:avLst/>
          </a:prstGeom>
        </p:spPr>
        <p:txBody>
          <a:bodyPr wrap="square">
            <a:spAutoFit/>
          </a:bodyPr>
          <a:lstStyle/>
          <a:p>
            <a:pPr algn="ctr">
              <a:spcBef>
                <a:spcPct val="50000"/>
              </a:spcBef>
            </a:pPr>
            <a:r>
              <a:rPr lang="es-CO" sz="1600" b="1" dirty="0" smtClean="0">
                <a:solidFill>
                  <a:srgbClr val="FF0000"/>
                </a:solidFill>
                <a:cs typeface="Times New Roman" pitchFamily="18" charset="0"/>
              </a:rPr>
              <a:t>SISTEMA DE INTELIGENCIA DE MARKETING</a:t>
            </a:r>
            <a:endParaRPr lang="es-CO" sz="1600" b="1" dirty="0">
              <a:solidFill>
                <a:srgbClr val="FF0000"/>
              </a:solidFill>
              <a:cs typeface="Times New Roman" pitchFamily="18" charset="0"/>
            </a:endParaRPr>
          </a:p>
        </p:txBody>
      </p:sp>
      <p:sp>
        <p:nvSpPr>
          <p:cNvPr id="6" name="7 Marcador de número de diapositiva"/>
          <p:cNvSpPr>
            <a:spLocks noGrp="1"/>
          </p:cNvSpPr>
          <p:nvPr>
            <p:ph type="sldNum" sz="quarter" idx="12"/>
          </p:nvPr>
        </p:nvSpPr>
        <p:spPr bwMode="auto">
          <a:xfrm>
            <a:off x="8643966" y="6492875"/>
            <a:ext cx="500034"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s-ES" dirty="0" smtClean="0">
                <a:solidFill>
                  <a:schemeClr val="bg1"/>
                </a:solidFill>
              </a:rPr>
              <a:t>[</a:t>
            </a:r>
            <a:fld id="{138FBF70-BCC1-42F5-9994-CE5605A58EF4}" type="slidenum">
              <a:rPr lang="es-ES" smtClean="0">
                <a:solidFill>
                  <a:schemeClr val="bg1"/>
                </a:solidFill>
              </a:rPr>
              <a:pPr eaLnBrk="1" hangingPunct="1">
                <a:defRPr/>
              </a:pPr>
              <a:t>23</a:t>
            </a:fld>
            <a:r>
              <a:rPr lang="es-ES" dirty="0" smtClean="0">
                <a:solidFill>
                  <a:schemeClr val="bg1"/>
                </a:solidFill>
              </a:rPr>
              <a:t>]</a:t>
            </a:r>
          </a:p>
        </p:txBody>
      </p:sp>
      <p:sp>
        <p:nvSpPr>
          <p:cNvPr id="7" name="2 Rectángulo"/>
          <p:cNvSpPr>
            <a:spLocks noChangeArrowheads="1"/>
          </p:cNvSpPr>
          <p:nvPr/>
        </p:nvSpPr>
        <p:spPr bwMode="auto">
          <a:xfrm>
            <a:off x="2143108" y="571480"/>
            <a:ext cx="6429421" cy="5632311"/>
          </a:xfrm>
          <a:prstGeom prst="rect">
            <a:avLst/>
          </a:prstGeom>
          <a:noFill/>
          <a:ln w="9525">
            <a:noFill/>
            <a:miter lim="800000"/>
            <a:headEnd/>
            <a:tailEnd/>
          </a:ln>
        </p:spPr>
        <p:txBody>
          <a:bodyPr wrap="square">
            <a:spAutoFit/>
          </a:bodyPr>
          <a:lstStyle/>
          <a:p>
            <a:pPr algn="just">
              <a:defRPr/>
            </a:pPr>
            <a:r>
              <a:rPr lang="es-PE" dirty="0"/>
              <a:t>Las empresas pueden tomar diferentes medidas para mejorar la calidad de su sistema de inteligencia de marketing:</a:t>
            </a:r>
          </a:p>
          <a:p>
            <a:pPr algn="just">
              <a:defRPr/>
            </a:pPr>
            <a:endParaRPr lang="es-PE" dirty="0"/>
          </a:p>
          <a:p>
            <a:pPr marL="450850" indent="-450850" algn="just">
              <a:buFontTx/>
              <a:buChar char="-"/>
              <a:defRPr/>
            </a:pPr>
            <a:r>
              <a:rPr lang="es-PE" dirty="0"/>
              <a:t>Capacitar y motivar a los vendedores para que identifiquen los nuevos acontecimientos  de interés e informen sobre ellos.</a:t>
            </a:r>
          </a:p>
          <a:p>
            <a:pPr marL="450850" indent="-450850" algn="just">
              <a:buFontTx/>
              <a:buChar char="-"/>
              <a:defRPr/>
            </a:pPr>
            <a:endParaRPr lang="es-PE" dirty="0"/>
          </a:p>
          <a:p>
            <a:pPr marL="450850" indent="-450850" algn="just">
              <a:buFontTx/>
              <a:buChar char="-"/>
              <a:defRPr/>
            </a:pPr>
            <a:r>
              <a:rPr lang="es-PE" dirty="0"/>
              <a:t>Motivar a distribuidores, minoristas y demás intermediarios para que transmitan la información más relevante.</a:t>
            </a:r>
          </a:p>
          <a:p>
            <a:pPr marL="450850" indent="-450850" algn="just">
              <a:buFontTx/>
              <a:buChar char="-"/>
              <a:defRPr/>
            </a:pPr>
            <a:endParaRPr lang="es-PE" dirty="0"/>
          </a:p>
          <a:p>
            <a:pPr marL="450850" indent="-450850" algn="just">
              <a:buFontTx/>
              <a:buChar char="-"/>
              <a:defRPr/>
            </a:pPr>
            <a:r>
              <a:rPr lang="es-PE" dirty="0"/>
              <a:t>Fomentar las conexiones externas</a:t>
            </a:r>
            <a:r>
              <a:rPr lang="es-PE" dirty="0" smtClean="0"/>
              <a:t>.</a:t>
            </a:r>
          </a:p>
          <a:p>
            <a:pPr marL="450850" indent="-450850" algn="just">
              <a:buFontTx/>
              <a:buChar char="-"/>
            </a:pPr>
            <a:endParaRPr lang="es-PE" dirty="0" smtClean="0"/>
          </a:p>
          <a:p>
            <a:pPr marL="450850" indent="-450850" algn="just">
              <a:buFontTx/>
              <a:buChar char="-"/>
            </a:pPr>
            <a:r>
              <a:rPr lang="es-PE" dirty="0" smtClean="0"/>
              <a:t>Crear un panel de asesoría de clientes.</a:t>
            </a:r>
          </a:p>
          <a:p>
            <a:pPr marL="450850" indent="-450850" algn="just">
              <a:buFontTx/>
              <a:buChar char="-"/>
            </a:pPr>
            <a:endParaRPr lang="es-PE" dirty="0" smtClean="0"/>
          </a:p>
          <a:p>
            <a:pPr marL="450850" indent="-450850" algn="just">
              <a:buFontTx/>
              <a:buChar char="-"/>
            </a:pPr>
            <a:r>
              <a:rPr lang="es-PE" dirty="0" smtClean="0"/>
              <a:t>Aprovechar los recursos gubernamentales.</a:t>
            </a:r>
          </a:p>
          <a:p>
            <a:pPr marL="450850" indent="-450850" algn="just">
              <a:buFontTx/>
              <a:buChar char="-"/>
            </a:pPr>
            <a:endParaRPr lang="es-PE" dirty="0" smtClean="0"/>
          </a:p>
          <a:p>
            <a:pPr marL="450850" indent="-450850" algn="just">
              <a:buFontTx/>
              <a:buChar char="-"/>
            </a:pPr>
            <a:r>
              <a:rPr lang="es-PE" dirty="0" smtClean="0"/>
              <a:t>Adquirir información de proveedores externos.</a:t>
            </a:r>
          </a:p>
          <a:p>
            <a:pPr marL="450850" indent="-450850" algn="just">
              <a:buFontTx/>
              <a:buChar char="-"/>
            </a:pPr>
            <a:endParaRPr lang="es-PE" dirty="0" smtClean="0"/>
          </a:p>
          <a:p>
            <a:pPr marL="450850" indent="-450850" algn="just"/>
            <a:r>
              <a:rPr lang="es-PE" dirty="0" smtClean="0"/>
              <a:t>- 	Recurrir a sistemas de retroalimentación en línea de los clientes para recabar información sobre la competencia.</a:t>
            </a:r>
          </a:p>
          <a:p>
            <a:pPr marL="450850" indent="-450850" algn="just">
              <a:buFontTx/>
              <a:buChar char="-"/>
              <a:defRPr/>
            </a:pPr>
            <a:endParaRPr lang="es-PE"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7999"/>
          </a:xfrm>
          <a:prstGeom prst="rect">
            <a:avLst/>
          </a:prstGeom>
          <a:noFill/>
          <a:ln w="9525">
            <a:noFill/>
            <a:miter lim="800000"/>
            <a:headEnd/>
            <a:tailEnd/>
          </a:ln>
          <a:effectLst/>
        </p:spPr>
      </p:pic>
      <p:sp>
        <p:nvSpPr>
          <p:cNvPr id="5" name="4 Rectángulo"/>
          <p:cNvSpPr/>
          <p:nvPr/>
        </p:nvSpPr>
        <p:spPr>
          <a:xfrm>
            <a:off x="285720" y="2571744"/>
            <a:ext cx="1571636" cy="830997"/>
          </a:xfrm>
          <a:prstGeom prst="rect">
            <a:avLst/>
          </a:prstGeom>
        </p:spPr>
        <p:txBody>
          <a:bodyPr wrap="square">
            <a:spAutoFit/>
          </a:bodyPr>
          <a:lstStyle/>
          <a:p>
            <a:pPr algn="ctr">
              <a:spcBef>
                <a:spcPct val="50000"/>
              </a:spcBef>
            </a:pPr>
            <a:r>
              <a:rPr lang="es-CO" sz="1600" b="1" dirty="0" smtClean="0">
                <a:solidFill>
                  <a:srgbClr val="FF0000"/>
                </a:solidFill>
                <a:cs typeface="Times New Roman" pitchFamily="18" charset="0"/>
              </a:rPr>
              <a:t>SISTEMA DE INTELIGENCIA DE MARKETING</a:t>
            </a:r>
            <a:endParaRPr lang="es-CO" sz="1600" b="1" dirty="0">
              <a:solidFill>
                <a:srgbClr val="FF0000"/>
              </a:solidFill>
              <a:cs typeface="Times New Roman" pitchFamily="18" charset="0"/>
            </a:endParaRPr>
          </a:p>
        </p:txBody>
      </p:sp>
      <p:sp>
        <p:nvSpPr>
          <p:cNvPr id="6" name="7 Marcador de número de diapositiva"/>
          <p:cNvSpPr>
            <a:spLocks noGrp="1"/>
          </p:cNvSpPr>
          <p:nvPr>
            <p:ph type="sldNum" sz="quarter" idx="12"/>
          </p:nvPr>
        </p:nvSpPr>
        <p:spPr bwMode="auto">
          <a:xfrm>
            <a:off x="8643966" y="6492875"/>
            <a:ext cx="500034"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s-ES" dirty="0" smtClean="0">
                <a:solidFill>
                  <a:schemeClr val="bg1"/>
                </a:solidFill>
              </a:rPr>
              <a:t>[</a:t>
            </a:r>
            <a:fld id="{138FBF70-BCC1-42F5-9994-CE5605A58EF4}" type="slidenum">
              <a:rPr lang="es-ES" smtClean="0">
                <a:solidFill>
                  <a:schemeClr val="bg1"/>
                </a:solidFill>
              </a:rPr>
              <a:pPr eaLnBrk="1" hangingPunct="1">
                <a:defRPr/>
              </a:pPr>
              <a:t>24</a:t>
            </a:fld>
            <a:r>
              <a:rPr lang="es-ES" dirty="0" smtClean="0">
                <a:solidFill>
                  <a:schemeClr val="bg1"/>
                </a:solidFill>
              </a:rPr>
              <a:t>]</a:t>
            </a:r>
          </a:p>
        </p:txBody>
      </p:sp>
      <p:sp>
        <p:nvSpPr>
          <p:cNvPr id="8" name="2 Rectángulo"/>
          <p:cNvSpPr>
            <a:spLocks noChangeArrowheads="1"/>
          </p:cNvSpPr>
          <p:nvPr/>
        </p:nvSpPr>
        <p:spPr bwMode="auto">
          <a:xfrm>
            <a:off x="2286000" y="1357298"/>
            <a:ext cx="6858000" cy="3139321"/>
          </a:xfrm>
          <a:prstGeom prst="rect">
            <a:avLst/>
          </a:prstGeom>
          <a:noFill/>
          <a:ln w="9525">
            <a:noFill/>
            <a:miter lim="800000"/>
            <a:headEnd/>
            <a:tailEnd/>
          </a:ln>
        </p:spPr>
        <p:txBody>
          <a:bodyPr>
            <a:spAutoFit/>
          </a:bodyPr>
          <a:lstStyle/>
          <a:p>
            <a:pPr>
              <a:defRPr/>
            </a:pPr>
            <a:r>
              <a:rPr lang="es-PE" b="1" dirty="0">
                <a:solidFill>
                  <a:srgbClr val="FF0000"/>
                </a:solidFill>
              </a:rPr>
              <a:t>Factores de Éxito:</a:t>
            </a:r>
          </a:p>
          <a:p>
            <a:pPr>
              <a:defRPr/>
            </a:pPr>
            <a:endParaRPr lang="es-PE" b="1" dirty="0">
              <a:solidFill>
                <a:srgbClr val="FF0000"/>
              </a:solidFill>
            </a:endParaRPr>
          </a:p>
          <a:p>
            <a:pPr marL="457200" indent="-457200">
              <a:buFontTx/>
              <a:buAutoNum type="arabicPeriod"/>
              <a:defRPr/>
            </a:pPr>
            <a:r>
              <a:rPr lang="es-PE" dirty="0"/>
              <a:t>Compromiso de toda la organización</a:t>
            </a:r>
          </a:p>
          <a:p>
            <a:pPr marL="457200" indent="-457200">
              <a:buFontTx/>
              <a:buAutoNum type="arabicPeriod"/>
              <a:defRPr/>
            </a:pPr>
            <a:endParaRPr lang="es-PE" dirty="0"/>
          </a:p>
          <a:p>
            <a:pPr marL="457200" indent="-457200">
              <a:defRPr/>
            </a:pPr>
            <a:r>
              <a:rPr lang="es-PE" dirty="0"/>
              <a:t>2. 	Visión de negocio</a:t>
            </a:r>
          </a:p>
          <a:p>
            <a:pPr marL="457200" indent="-457200">
              <a:defRPr/>
            </a:pPr>
            <a:endParaRPr lang="es-PE" dirty="0"/>
          </a:p>
          <a:p>
            <a:pPr marL="457200" indent="-457200">
              <a:defRPr/>
            </a:pPr>
            <a:r>
              <a:rPr lang="es-PE" dirty="0"/>
              <a:t>3. 	Equipo multidisciplinario</a:t>
            </a:r>
          </a:p>
          <a:p>
            <a:pPr marL="457200" indent="-457200">
              <a:defRPr/>
            </a:pPr>
            <a:endParaRPr lang="es-PE" dirty="0"/>
          </a:p>
          <a:p>
            <a:pPr marL="457200" indent="-457200">
              <a:defRPr/>
            </a:pPr>
            <a:r>
              <a:rPr lang="es-PE" dirty="0"/>
              <a:t>4. 	Desarrollar un modelo de datos de marketing</a:t>
            </a:r>
          </a:p>
          <a:p>
            <a:pPr marL="457200" indent="-457200">
              <a:defRPr/>
            </a:pPr>
            <a:endParaRPr lang="es-PE" dirty="0"/>
          </a:p>
          <a:p>
            <a:pPr marL="457200" indent="-457200">
              <a:defRPr/>
            </a:pPr>
            <a:r>
              <a:rPr lang="es-PE" dirty="0"/>
              <a:t>5. 	Tecnología</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7999"/>
          </a:xfrm>
          <a:prstGeom prst="rect">
            <a:avLst/>
          </a:prstGeom>
          <a:noFill/>
          <a:ln w="9525">
            <a:noFill/>
            <a:miter lim="800000"/>
            <a:headEnd/>
            <a:tailEnd/>
          </a:ln>
          <a:effectLst/>
        </p:spPr>
      </p:pic>
      <p:sp>
        <p:nvSpPr>
          <p:cNvPr id="5" name="4 Rectángulo"/>
          <p:cNvSpPr/>
          <p:nvPr/>
        </p:nvSpPr>
        <p:spPr>
          <a:xfrm>
            <a:off x="285720" y="2571744"/>
            <a:ext cx="1571636" cy="830997"/>
          </a:xfrm>
          <a:prstGeom prst="rect">
            <a:avLst/>
          </a:prstGeom>
        </p:spPr>
        <p:txBody>
          <a:bodyPr wrap="square">
            <a:spAutoFit/>
          </a:bodyPr>
          <a:lstStyle/>
          <a:p>
            <a:pPr algn="ctr">
              <a:spcBef>
                <a:spcPct val="50000"/>
              </a:spcBef>
            </a:pPr>
            <a:r>
              <a:rPr lang="es-CO" sz="1600" b="1" dirty="0" smtClean="0">
                <a:solidFill>
                  <a:srgbClr val="FF0000"/>
                </a:solidFill>
                <a:cs typeface="Times New Roman" pitchFamily="18" charset="0"/>
              </a:rPr>
              <a:t>SISTEMA DE INTELIGENCIA DE MARKETING</a:t>
            </a:r>
            <a:endParaRPr lang="es-CO" sz="1600" b="1" dirty="0">
              <a:solidFill>
                <a:srgbClr val="FF0000"/>
              </a:solidFill>
              <a:cs typeface="Times New Roman" pitchFamily="18" charset="0"/>
            </a:endParaRPr>
          </a:p>
        </p:txBody>
      </p:sp>
      <p:sp>
        <p:nvSpPr>
          <p:cNvPr id="6" name="7 Marcador de número de diapositiva"/>
          <p:cNvSpPr>
            <a:spLocks noGrp="1"/>
          </p:cNvSpPr>
          <p:nvPr>
            <p:ph type="sldNum" sz="quarter" idx="12"/>
          </p:nvPr>
        </p:nvSpPr>
        <p:spPr bwMode="auto">
          <a:xfrm>
            <a:off x="8643966" y="6492875"/>
            <a:ext cx="500034"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s-ES" dirty="0" smtClean="0">
                <a:solidFill>
                  <a:schemeClr val="bg1"/>
                </a:solidFill>
              </a:rPr>
              <a:t>[</a:t>
            </a:r>
            <a:fld id="{138FBF70-BCC1-42F5-9994-CE5605A58EF4}" type="slidenum">
              <a:rPr lang="es-ES" smtClean="0">
                <a:solidFill>
                  <a:schemeClr val="bg1"/>
                </a:solidFill>
              </a:rPr>
              <a:pPr eaLnBrk="1" hangingPunct="1">
                <a:defRPr/>
              </a:pPr>
              <a:t>25</a:t>
            </a:fld>
            <a:r>
              <a:rPr lang="es-ES" dirty="0" smtClean="0">
                <a:solidFill>
                  <a:schemeClr val="bg1"/>
                </a:solidFill>
              </a:rPr>
              <a:t>]</a:t>
            </a:r>
          </a:p>
        </p:txBody>
      </p:sp>
      <p:sp>
        <p:nvSpPr>
          <p:cNvPr id="7" name="2 Rectángulo"/>
          <p:cNvSpPr>
            <a:spLocks noChangeArrowheads="1"/>
          </p:cNvSpPr>
          <p:nvPr/>
        </p:nvSpPr>
        <p:spPr bwMode="auto">
          <a:xfrm>
            <a:off x="2274994" y="1447769"/>
            <a:ext cx="6286496" cy="2031325"/>
          </a:xfrm>
          <a:prstGeom prst="rect">
            <a:avLst/>
          </a:prstGeom>
          <a:noFill/>
          <a:ln w="9525">
            <a:noFill/>
            <a:miter lim="800000"/>
            <a:headEnd/>
            <a:tailEnd/>
          </a:ln>
        </p:spPr>
        <p:txBody>
          <a:bodyPr wrap="square">
            <a:spAutoFit/>
          </a:bodyPr>
          <a:lstStyle/>
          <a:p>
            <a:pPr>
              <a:defRPr/>
            </a:pPr>
            <a:r>
              <a:rPr lang="es-PE" b="1" dirty="0"/>
              <a:t>1. - Compromiso de Toda la Organización:</a:t>
            </a:r>
          </a:p>
          <a:p>
            <a:pPr>
              <a:defRPr/>
            </a:pPr>
            <a:endParaRPr lang="es-PE" dirty="0"/>
          </a:p>
          <a:p>
            <a:pPr marL="450850" indent="-450850">
              <a:buFont typeface="Arial" pitchFamily="34" charset="0"/>
              <a:buChar char="•"/>
              <a:defRPr/>
            </a:pPr>
            <a:r>
              <a:rPr lang="es-PE" dirty="0"/>
              <a:t>Nueva forma de pensar</a:t>
            </a:r>
          </a:p>
          <a:p>
            <a:pPr marL="450850" indent="-450850">
              <a:buFont typeface="Arial" pitchFamily="34" charset="0"/>
              <a:buChar char="•"/>
              <a:defRPr/>
            </a:pPr>
            <a:endParaRPr lang="es-PE" dirty="0"/>
          </a:p>
          <a:p>
            <a:pPr marL="450850" indent="-450850">
              <a:buFont typeface="Arial" pitchFamily="34" charset="0"/>
              <a:buChar char="•"/>
              <a:defRPr/>
            </a:pPr>
            <a:r>
              <a:rPr lang="es-PE" dirty="0"/>
              <a:t>Crucial el involucramiento de la Alta Dirección</a:t>
            </a:r>
          </a:p>
          <a:p>
            <a:pPr marL="450850" indent="-450850">
              <a:buFont typeface="Arial" pitchFamily="34" charset="0"/>
              <a:buChar char="•"/>
              <a:defRPr/>
            </a:pPr>
            <a:endParaRPr lang="es-PE" dirty="0"/>
          </a:p>
          <a:p>
            <a:pPr marL="450850" indent="-450850">
              <a:buFont typeface="Arial" pitchFamily="34" charset="0"/>
              <a:buChar char="•"/>
              <a:defRPr/>
            </a:pPr>
            <a:r>
              <a:rPr lang="es-PE" dirty="0"/>
              <a:t>Importancia para la organización</a:t>
            </a:r>
          </a:p>
        </p:txBody>
      </p:sp>
      <p:sp>
        <p:nvSpPr>
          <p:cNvPr id="8" name="1 Rectángulo"/>
          <p:cNvSpPr>
            <a:spLocks noChangeArrowheads="1"/>
          </p:cNvSpPr>
          <p:nvPr/>
        </p:nvSpPr>
        <p:spPr bwMode="auto">
          <a:xfrm>
            <a:off x="2000232" y="571480"/>
            <a:ext cx="3214710" cy="338554"/>
          </a:xfrm>
          <a:prstGeom prst="rect">
            <a:avLst/>
          </a:prstGeom>
          <a:noFill/>
          <a:ln w="9525">
            <a:noFill/>
            <a:miter lim="800000"/>
            <a:headEnd/>
            <a:tailEnd/>
          </a:ln>
        </p:spPr>
        <p:txBody>
          <a:bodyPr wrap="square">
            <a:spAutoFit/>
          </a:bodyPr>
          <a:lstStyle/>
          <a:p>
            <a:r>
              <a:rPr lang="es-PE" sz="1600" b="1" dirty="0">
                <a:solidFill>
                  <a:srgbClr val="FF0000"/>
                </a:solidFill>
              </a:rPr>
              <a:t>…Factores de Éxito:</a:t>
            </a:r>
          </a:p>
        </p:txBody>
      </p:sp>
      <p:sp>
        <p:nvSpPr>
          <p:cNvPr id="9" name="2 Rectángulo"/>
          <p:cNvSpPr>
            <a:spLocks noChangeArrowheads="1"/>
          </p:cNvSpPr>
          <p:nvPr/>
        </p:nvSpPr>
        <p:spPr bwMode="auto">
          <a:xfrm>
            <a:off x="2203556" y="4233851"/>
            <a:ext cx="6286496" cy="923330"/>
          </a:xfrm>
          <a:prstGeom prst="rect">
            <a:avLst/>
          </a:prstGeom>
          <a:noFill/>
          <a:ln w="9525">
            <a:noFill/>
            <a:miter lim="800000"/>
            <a:headEnd/>
            <a:tailEnd/>
          </a:ln>
        </p:spPr>
        <p:txBody>
          <a:bodyPr wrap="square">
            <a:spAutoFit/>
          </a:bodyPr>
          <a:lstStyle/>
          <a:p>
            <a:r>
              <a:rPr lang="es-PE" b="1"/>
              <a:t>2.- Visión de Negocio</a:t>
            </a:r>
          </a:p>
          <a:p>
            <a:endParaRPr lang="es-PE" b="1"/>
          </a:p>
          <a:p>
            <a:r>
              <a:rPr lang="es-PE"/>
              <a:t>Pensar tanto estratégicamente como tácticamente.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7999"/>
          </a:xfrm>
          <a:prstGeom prst="rect">
            <a:avLst/>
          </a:prstGeom>
          <a:noFill/>
          <a:ln w="9525">
            <a:noFill/>
            <a:miter lim="800000"/>
            <a:headEnd/>
            <a:tailEnd/>
          </a:ln>
          <a:effectLst/>
        </p:spPr>
      </p:pic>
      <p:sp>
        <p:nvSpPr>
          <p:cNvPr id="5" name="4 Rectángulo"/>
          <p:cNvSpPr/>
          <p:nvPr/>
        </p:nvSpPr>
        <p:spPr>
          <a:xfrm>
            <a:off x="285720" y="2571744"/>
            <a:ext cx="1571636" cy="830997"/>
          </a:xfrm>
          <a:prstGeom prst="rect">
            <a:avLst/>
          </a:prstGeom>
        </p:spPr>
        <p:txBody>
          <a:bodyPr wrap="square">
            <a:spAutoFit/>
          </a:bodyPr>
          <a:lstStyle/>
          <a:p>
            <a:pPr algn="ctr">
              <a:spcBef>
                <a:spcPct val="50000"/>
              </a:spcBef>
            </a:pPr>
            <a:r>
              <a:rPr lang="es-CO" sz="1600" b="1" dirty="0" smtClean="0">
                <a:solidFill>
                  <a:srgbClr val="FF0000"/>
                </a:solidFill>
                <a:cs typeface="Times New Roman" pitchFamily="18" charset="0"/>
              </a:rPr>
              <a:t>SISTEMA DE INTELIGENCIA DE MARKETING</a:t>
            </a:r>
            <a:endParaRPr lang="es-CO" sz="1600" b="1" dirty="0">
              <a:solidFill>
                <a:srgbClr val="FF0000"/>
              </a:solidFill>
              <a:cs typeface="Times New Roman" pitchFamily="18" charset="0"/>
            </a:endParaRPr>
          </a:p>
        </p:txBody>
      </p:sp>
      <p:sp>
        <p:nvSpPr>
          <p:cNvPr id="6" name="7 Marcador de número de diapositiva"/>
          <p:cNvSpPr>
            <a:spLocks noGrp="1"/>
          </p:cNvSpPr>
          <p:nvPr>
            <p:ph type="sldNum" sz="quarter" idx="12"/>
          </p:nvPr>
        </p:nvSpPr>
        <p:spPr bwMode="auto">
          <a:xfrm>
            <a:off x="8643966" y="6492875"/>
            <a:ext cx="500034"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s-ES" dirty="0" smtClean="0">
                <a:solidFill>
                  <a:schemeClr val="bg1"/>
                </a:solidFill>
              </a:rPr>
              <a:t>[</a:t>
            </a:r>
            <a:fld id="{138FBF70-BCC1-42F5-9994-CE5605A58EF4}" type="slidenum">
              <a:rPr lang="es-ES" smtClean="0">
                <a:solidFill>
                  <a:schemeClr val="bg1"/>
                </a:solidFill>
              </a:rPr>
              <a:pPr eaLnBrk="1" hangingPunct="1">
                <a:defRPr/>
              </a:pPr>
              <a:t>26</a:t>
            </a:fld>
            <a:r>
              <a:rPr lang="es-ES" dirty="0" smtClean="0">
                <a:solidFill>
                  <a:schemeClr val="bg1"/>
                </a:solidFill>
              </a:rPr>
              <a:t>]</a:t>
            </a:r>
          </a:p>
        </p:txBody>
      </p:sp>
      <p:sp>
        <p:nvSpPr>
          <p:cNvPr id="7" name="2 Rectángulo"/>
          <p:cNvSpPr>
            <a:spLocks noChangeArrowheads="1"/>
          </p:cNvSpPr>
          <p:nvPr/>
        </p:nvSpPr>
        <p:spPr bwMode="auto">
          <a:xfrm>
            <a:off x="2571736" y="2000240"/>
            <a:ext cx="5076860" cy="2031325"/>
          </a:xfrm>
          <a:prstGeom prst="rect">
            <a:avLst/>
          </a:prstGeom>
          <a:noFill/>
          <a:ln w="9525">
            <a:noFill/>
            <a:miter lim="800000"/>
            <a:headEnd/>
            <a:tailEnd/>
          </a:ln>
        </p:spPr>
        <p:txBody>
          <a:bodyPr wrap="square">
            <a:spAutoFit/>
          </a:bodyPr>
          <a:lstStyle/>
          <a:p>
            <a:pPr algn="just"/>
            <a:r>
              <a:rPr lang="es-PE" b="1" dirty="0"/>
              <a:t>3.- Equipo Multidisciplinario:</a:t>
            </a:r>
          </a:p>
          <a:p>
            <a:pPr algn="just"/>
            <a:endParaRPr lang="es-PE" b="1" dirty="0"/>
          </a:p>
          <a:p>
            <a:pPr algn="just"/>
            <a:r>
              <a:rPr lang="es-PE" dirty="0"/>
              <a:t>Diversas áreas de la empresa y de Conocimiento</a:t>
            </a:r>
          </a:p>
          <a:p>
            <a:pPr algn="just"/>
            <a:endParaRPr lang="es-PE" dirty="0"/>
          </a:p>
          <a:p>
            <a:pPr algn="just"/>
            <a:r>
              <a:rPr lang="es-PE" dirty="0"/>
              <a:t>Experiencia en el negocio / recién llegados</a:t>
            </a:r>
          </a:p>
          <a:p>
            <a:pPr algn="just"/>
            <a:endParaRPr lang="es-PE" dirty="0"/>
          </a:p>
          <a:p>
            <a:pPr algn="just"/>
            <a:r>
              <a:rPr lang="es-PE" dirty="0"/>
              <a:t>¿Por qué? – Destruye Paradigmas</a:t>
            </a:r>
          </a:p>
        </p:txBody>
      </p:sp>
      <p:sp>
        <p:nvSpPr>
          <p:cNvPr id="8" name="3 Rectángulo"/>
          <p:cNvSpPr>
            <a:spLocks noChangeArrowheads="1"/>
          </p:cNvSpPr>
          <p:nvPr/>
        </p:nvSpPr>
        <p:spPr bwMode="auto">
          <a:xfrm>
            <a:off x="2428860" y="857232"/>
            <a:ext cx="1827039" cy="338554"/>
          </a:xfrm>
          <a:prstGeom prst="rect">
            <a:avLst/>
          </a:prstGeom>
          <a:noFill/>
          <a:ln w="9525">
            <a:noFill/>
            <a:miter lim="800000"/>
            <a:headEnd/>
            <a:tailEnd/>
          </a:ln>
        </p:spPr>
        <p:txBody>
          <a:bodyPr wrap="none">
            <a:spAutoFit/>
          </a:bodyPr>
          <a:lstStyle/>
          <a:p>
            <a:r>
              <a:rPr lang="es-PE" sz="1600" b="1" dirty="0">
                <a:solidFill>
                  <a:srgbClr val="FF0000"/>
                </a:solidFill>
              </a:rPr>
              <a:t>…Factores de Éxito:</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7999"/>
          </a:xfrm>
          <a:prstGeom prst="rect">
            <a:avLst/>
          </a:prstGeom>
          <a:noFill/>
          <a:ln w="9525">
            <a:noFill/>
            <a:miter lim="800000"/>
            <a:headEnd/>
            <a:tailEnd/>
          </a:ln>
          <a:effectLst/>
        </p:spPr>
      </p:pic>
      <p:sp>
        <p:nvSpPr>
          <p:cNvPr id="5" name="4 Rectángulo"/>
          <p:cNvSpPr/>
          <p:nvPr/>
        </p:nvSpPr>
        <p:spPr>
          <a:xfrm>
            <a:off x="285720" y="2571744"/>
            <a:ext cx="1571636" cy="830997"/>
          </a:xfrm>
          <a:prstGeom prst="rect">
            <a:avLst/>
          </a:prstGeom>
        </p:spPr>
        <p:txBody>
          <a:bodyPr wrap="square">
            <a:spAutoFit/>
          </a:bodyPr>
          <a:lstStyle/>
          <a:p>
            <a:pPr algn="ctr">
              <a:spcBef>
                <a:spcPct val="50000"/>
              </a:spcBef>
            </a:pPr>
            <a:r>
              <a:rPr lang="es-CO" sz="1600" b="1" dirty="0" smtClean="0">
                <a:solidFill>
                  <a:srgbClr val="FF0000"/>
                </a:solidFill>
                <a:cs typeface="Times New Roman" pitchFamily="18" charset="0"/>
              </a:rPr>
              <a:t>SISTEMA DE INTELIGENCIA DE MARKETING</a:t>
            </a:r>
            <a:endParaRPr lang="es-CO" sz="1600" b="1" dirty="0">
              <a:solidFill>
                <a:srgbClr val="FF0000"/>
              </a:solidFill>
              <a:cs typeface="Times New Roman" pitchFamily="18" charset="0"/>
            </a:endParaRPr>
          </a:p>
        </p:txBody>
      </p:sp>
      <p:sp>
        <p:nvSpPr>
          <p:cNvPr id="6" name="7 Marcador de número de diapositiva"/>
          <p:cNvSpPr>
            <a:spLocks noGrp="1"/>
          </p:cNvSpPr>
          <p:nvPr>
            <p:ph type="sldNum" sz="quarter" idx="12"/>
          </p:nvPr>
        </p:nvSpPr>
        <p:spPr bwMode="auto">
          <a:xfrm>
            <a:off x="8643966" y="6492875"/>
            <a:ext cx="500034"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s-ES" dirty="0" smtClean="0">
                <a:solidFill>
                  <a:schemeClr val="bg1"/>
                </a:solidFill>
              </a:rPr>
              <a:t>[</a:t>
            </a:r>
            <a:fld id="{138FBF70-BCC1-42F5-9994-CE5605A58EF4}" type="slidenum">
              <a:rPr lang="es-ES" smtClean="0">
                <a:solidFill>
                  <a:schemeClr val="bg1"/>
                </a:solidFill>
              </a:rPr>
              <a:pPr eaLnBrk="1" hangingPunct="1">
                <a:defRPr/>
              </a:pPr>
              <a:t>27</a:t>
            </a:fld>
            <a:r>
              <a:rPr lang="es-ES" dirty="0" smtClean="0">
                <a:solidFill>
                  <a:schemeClr val="bg1"/>
                </a:solidFill>
              </a:rPr>
              <a:t>]</a:t>
            </a:r>
          </a:p>
        </p:txBody>
      </p:sp>
      <p:sp>
        <p:nvSpPr>
          <p:cNvPr id="7" name="2 Rectángulo"/>
          <p:cNvSpPr>
            <a:spLocks noChangeArrowheads="1"/>
          </p:cNvSpPr>
          <p:nvPr/>
        </p:nvSpPr>
        <p:spPr bwMode="auto">
          <a:xfrm>
            <a:off x="2286000" y="1349357"/>
            <a:ext cx="5214958" cy="3693319"/>
          </a:xfrm>
          <a:prstGeom prst="rect">
            <a:avLst/>
          </a:prstGeom>
          <a:noFill/>
          <a:ln w="9525">
            <a:noFill/>
            <a:miter lim="800000"/>
            <a:headEnd/>
            <a:tailEnd/>
          </a:ln>
        </p:spPr>
        <p:txBody>
          <a:bodyPr wrap="square">
            <a:spAutoFit/>
          </a:bodyPr>
          <a:lstStyle/>
          <a:p>
            <a:pPr>
              <a:defRPr/>
            </a:pPr>
            <a:r>
              <a:rPr lang="es-PE" b="1" dirty="0"/>
              <a:t>4.- Desarrollar un Modelo de Datos de Marketing</a:t>
            </a:r>
          </a:p>
          <a:p>
            <a:pPr>
              <a:defRPr/>
            </a:pPr>
            <a:endParaRPr lang="es-PE" b="1" dirty="0"/>
          </a:p>
          <a:p>
            <a:pPr marL="358775" indent="-358775">
              <a:buFont typeface="Arial" pitchFamily="34" charset="0"/>
              <a:buChar char="•"/>
              <a:defRPr/>
            </a:pPr>
            <a:r>
              <a:rPr lang="es-PE" dirty="0"/>
              <a:t>Fuentes de información</a:t>
            </a:r>
          </a:p>
          <a:p>
            <a:pPr marL="358775" indent="-358775">
              <a:buFont typeface="Arial" pitchFamily="34" charset="0"/>
              <a:buChar char="•"/>
              <a:defRPr/>
            </a:pPr>
            <a:endParaRPr lang="es-PE" dirty="0"/>
          </a:p>
          <a:p>
            <a:pPr marL="358775" indent="-358775">
              <a:buFont typeface="Arial" pitchFamily="34" charset="0"/>
              <a:buChar char="•"/>
              <a:defRPr/>
            </a:pPr>
            <a:r>
              <a:rPr lang="es-PE" dirty="0"/>
              <a:t>Modos de recolección, clasificación y uso</a:t>
            </a:r>
          </a:p>
          <a:p>
            <a:pPr marL="358775" indent="-358775">
              <a:buFont typeface="Arial" pitchFamily="34" charset="0"/>
              <a:buChar char="•"/>
              <a:defRPr/>
            </a:pPr>
            <a:endParaRPr lang="es-PE" dirty="0"/>
          </a:p>
          <a:p>
            <a:pPr marL="358775" indent="-358775">
              <a:buFont typeface="Arial" pitchFamily="34" charset="0"/>
              <a:buChar char="•"/>
              <a:defRPr/>
            </a:pPr>
            <a:r>
              <a:rPr lang="es-PE" dirty="0"/>
              <a:t>Verificar datos</a:t>
            </a:r>
          </a:p>
          <a:p>
            <a:pPr marL="358775" indent="-358775">
              <a:buFont typeface="Arial" pitchFamily="34" charset="0"/>
              <a:buChar char="•"/>
              <a:defRPr/>
            </a:pPr>
            <a:endParaRPr lang="es-PE" dirty="0"/>
          </a:p>
          <a:p>
            <a:pPr marL="358775" indent="-358775">
              <a:buFont typeface="Arial" pitchFamily="34" charset="0"/>
              <a:buChar char="•"/>
              <a:defRPr/>
            </a:pPr>
            <a:r>
              <a:rPr lang="es-PE" dirty="0"/>
              <a:t>Diseminación de información</a:t>
            </a:r>
          </a:p>
          <a:p>
            <a:pPr marL="358775" indent="-358775">
              <a:buFont typeface="Arial" pitchFamily="34" charset="0"/>
              <a:buChar char="•"/>
              <a:defRPr/>
            </a:pPr>
            <a:endParaRPr lang="es-PE" dirty="0"/>
          </a:p>
          <a:p>
            <a:pPr marL="358775" indent="-358775">
              <a:buFont typeface="Arial" pitchFamily="34" charset="0"/>
              <a:buChar char="•"/>
              <a:defRPr/>
            </a:pPr>
            <a:r>
              <a:rPr lang="es-PE" dirty="0"/>
              <a:t>Flexibilidad</a:t>
            </a:r>
          </a:p>
          <a:p>
            <a:pPr marL="358775" indent="-358775">
              <a:buFont typeface="Arial" pitchFamily="34" charset="0"/>
              <a:buChar char="•"/>
              <a:defRPr/>
            </a:pPr>
            <a:endParaRPr lang="es-PE" dirty="0"/>
          </a:p>
          <a:p>
            <a:pPr marL="358775" indent="-358775">
              <a:buFont typeface="Arial" pitchFamily="34" charset="0"/>
              <a:buChar char="•"/>
              <a:defRPr/>
            </a:pPr>
            <a:r>
              <a:rPr lang="es-PE" dirty="0"/>
              <a:t>Mediciones	</a:t>
            </a:r>
          </a:p>
        </p:txBody>
      </p:sp>
      <p:sp>
        <p:nvSpPr>
          <p:cNvPr id="8" name="3 Rectángulo"/>
          <p:cNvSpPr>
            <a:spLocks noChangeArrowheads="1"/>
          </p:cNvSpPr>
          <p:nvPr/>
        </p:nvSpPr>
        <p:spPr bwMode="auto">
          <a:xfrm>
            <a:off x="2287587" y="857232"/>
            <a:ext cx="1827039" cy="338554"/>
          </a:xfrm>
          <a:prstGeom prst="rect">
            <a:avLst/>
          </a:prstGeom>
          <a:noFill/>
          <a:ln w="9525">
            <a:noFill/>
            <a:miter lim="800000"/>
            <a:headEnd/>
            <a:tailEnd/>
          </a:ln>
        </p:spPr>
        <p:txBody>
          <a:bodyPr wrap="none">
            <a:spAutoFit/>
          </a:bodyPr>
          <a:lstStyle/>
          <a:p>
            <a:r>
              <a:rPr lang="es-PE" sz="1600" b="1">
                <a:solidFill>
                  <a:srgbClr val="FF0000"/>
                </a:solidFill>
              </a:rPr>
              <a:t>…Factores de Éxito:</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7999"/>
          </a:xfrm>
          <a:prstGeom prst="rect">
            <a:avLst/>
          </a:prstGeom>
          <a:noFill/>
          <a:ln w="9525">
            <a:noFill/>
            <a:miter lim="800000"/>
            <a:headEnd/>
            <a:tailEnd/>
          </a:ln>
          <a:effectLst/>
        </p:spPr>
      </p:pic>
      <p:sp>
        <p:nvSpPr>
          <p:cNvPr id="5" name="4 Rectángulo"/>
          <p:cNvSpPr/>
          <p:nvPr/>
        </p:nvSpPr>
        <p:spPr>
          <a:xfrm>
            <a:off x="285720" y="2571744"/>
            <a:ext cx="1571636" cy="830997"/>
          </a:xfrm>
          <a:prstGeom prst="rect">
            <a:avLst/>
          </a:prstGeom>
        </p:spPr>
        <p:txBody>
          <a:bodyPr wrap="square">
            <a:spAutoFit/>
          </a:bodyPr>
          <a:lstStyle/>
          <a:p>
            <a:pPr algn="ctr">
              <a:spcBef>
                <a:spcPct val="50000"/>
              </a:spcBef>
            </a:pPr>
            <a:r>
              <a:rPr lang="es-CO" sz="1600" b="1" dirty="0" smtClean="0">
                <a:solidFill>
                  <a:srgbClr val="FF0000"/>
                </a:solidFill>
                <a:cs typeface="Times New Roman" pitchFamily="18" charset="0"/>
              </a:rPr>
              <a:t>SISTEMA DE INTELIGENCIA DE MARKETING</a:t>
            </a:r>
            <a:endParaRPr lang="es-CO" sz="1600" b="1" dirty="0">
              <a:solidFill>
                <a:srgbClr val="FF0000"/>
              </a:solidFill>
              <a:cs typeface="Times New Roman" pitchFamily="18" charset="0"/>
            </a:endParaRPr>
          </a:p>
        </p:txBody>
      </p:sp>
      <p:sp>
        <p:nvSpPr>
          <p:cNvPr id="6" name="7 Marcador de número de diapositiva"/>
          <p:cNvSpPr>
            <a:spLocks noGrp="1"/>
          </p:cNvSpPr>
          <p:nvPr>
            <p:ph type="sldNum" sz="quarter" idx="12"/>
          </p:nvPr>
        </p:nvSpPr>
        <p:spPr bwMode="auto">
          <a:xfrm>
            <a:off x="8643966" y="6492875"/>
            <a:ext cx="500034"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s-ES" dirty="0" smtClean="0">
                <a:solidFill>
                  <a:schemeClr val="bg1"/>
                </a:solidFill>
              </a:rPr>
              <a:t>[</a:t>
            </a:r>
            <a:fld id="{138FBF70-BCC1-42F5-9994-CE5605A58EF4}" type="slidenum">
              <a:rPr lang="es-ES" smtClean="0">
                <a:solidFill>
                  <a:schemeClr val="bg1"/>
                </a:solidFill>
              </a:rPr>
              <a:pPr eaLnBrk="1" hangingPunct="1">
                <a:defRPr/>
              </a:pPr>
              <a:t>28</a:t>
            </a:fld>
            <a:r>
              <a:rPr lang="es-ES" dirty="0" smtClean="0">
                <a:solidFill>
                  <a:schemeClr val="bg1"/>
                </a:solidFill>
              </a:rPr>
              <a:t>]</a:t>
            </a:r>
          </a:p>
        </p:txBody>
      </p:sp>
      <p:sp>
        <p:nvSpPr>
          <p:cNvPr id="7" name="2 Rectángulo"/>
          <p:cNvSpPr>
            <a:spLocks noChangeArrowheads="1"/>
          </p:cNvSpPr>
          <p:nvPr/>
        </p:nvSpPr>
        <p:spPr bwMode="auto">
          <a:xfrm>
            <a:off x="2286032" y="1574800"/>
            <a:ext cx="5429240" cy="2585323"/>
          </a:xfrm>
          <a:prstGeom prst="rect">
            <a:avLst/>
          </a:prstGeom>
          <a:noFill/>
          <a:ln w="9525">
            <a:noFill/>
            <a:miter lim="800000"/>
            <a:headEnd/>
            <a:tailEnd/>
          </a:ln>
        </p:spPr>
        <p:txBody>
          <a:bodyPr wrap="square">
            <a:spAutoFit/>
          </a:bodyPr>
          <a:lstStyle/>
          <a:p>
            <a:pPr>
              <a:defRPr/>
            </a:pPr>
            <a:r>
              <a:rPr lang="es-PE" b="1" dirty="0"/>
              <a:t>5.- Tecnología:</a:t>
            </a:r>
          </a:p>
          <a:p>
            <a:pPr>
              <a:defRPr/>
            </a:pPr>
            <a:endParaRPr lang="es-PE" b="1" dirty="0"/>
          </a:p>
          <a:p>
            <a:pPr marL="358775" indent="-358775">
              <a:buFont typeface="Arial" pitchFamily="34" charset="0"/>
              <a:buChar char="•"/>
              <a:defRPr/>
            </a:pPr>
            <a:r>
              <a:rPr lang="es-PE" dirty="0"/>
              <a:t>Definir Hardware y Software</a:t>
            </a:r>
          </a:p>
          <a:p>
            <a:pPr marL="358775" indent="-358775">
              <a:buFont typeface="Arial" pitchFamily="34" charset="0"/>
              <a:buChar char="•"/>
              <a:defRPr/>
            </a:pPr>
            <a:endParaRPr lang="es-PE" dirty="0"/>
          </a:p>
          <a:p>
            <a:pPr marL="358775" indent="-358775">
              <a:buFont typeface="Arial" pitchFamily="34" charset="0"/>
              <a:buChar char="•"/>
              <a:defRPr/>
            </a:pPr>
            <a:r>
              <a:rPr lang="es-PE" dirty="0"/>
              <a:t>Capacitación</a:t>
            </a:r>
          </a:p>
          <a:p>
            <a:pPr marL="358775" indent="-358775">
              <a:buFont typeface="Arial" pitchFamily="34" charset="0"/>
              <a:buChar char="•"/>
              <a:defRPr/>
            </a:pPr>
            <a:endParaRPr lang="es-PE" dirty="0"/>
          </a:p>
          <a:p>
            <a:pPr marL="358775" indent="-358775">
              <a:buFont typeface="Arial" pitchFamily="34" charset="0"/>
              <a:buChar char="•"/>
              <a:defRPr/>
            </a:pPr>
            <a:r>
              <a:rPr lang="es-PE" dirty="0"/>
              <a:t>Data </a:t>
            </a:r>
            <a:r>
              <a:rPr lang="es-PE" dirty="0" err="1"/>
              <a:t>Mining</a:t>
            </a:r>
            <a:endParaRPr lang="es-PE" dirty="0"/>
          </a:p>
          <a:p>
            <a:pPr marL="358775" indent="-358775">
              <a:buFont typeface="Arial" pitchFamily="34" charset="0"/>
              <a:buChar char="•"/>
              <a:defRPr/>
            </a:pPr>
            <a:endParaRPr lang="es-PE" dirty="0"/>
          </a:p>
          <a:p>
            <a:pPr marL="358775" indent="-358775">
              <a:buFont typeface="Arial" pitchFamily="34" charset="0"/>
              <a:buChar char="•"/>
              <a:defRPr/>
            </a:pPr>
            <a:r>
              <a:rPr lang="es-PE" dirty="0"/>
              <a:t>Estadística.</a:t>
            </a:r>
          </a:p>
        </p:txBody>
      </p:sp>
      <p:sp>
        <p:nvSpPr>
          <p:cNvPr id="8" name="3 Rectángulo"/>
          <p:cNvSpPr>
            <a:spLocks noChangeArrowheads="1"/>
          </p:cNvSpPr>
          <p:nvPr/>
        </p:nvSpPr>
        <p:spPr bwMode="auto">
          <a:xfrm>
            <a:off x="2287619" y="981075"/>
            <a:ext cx="1827039" cy="338554"/>
          </a:xfrm>
          <a:prstGeom prst="rect">
            <a:avLst/>
          </a:prstGeom>
          <a:noFill/>
          <a:ln w="9525">
            <a:noFill/>
            <a:miter lim="800000"/>
            <a:headEnd/>
            <a:tailEnd/>
          </a:ln>
        </p:spPr>
        <p:txBody>
          <a:bodyPr wrap="none">
            <a:spAutoFit/>
          </a:bodyPr>
          <a:lstStyle/>
          <a:p>
            <a:r>
              <a:rPr lang="es-PE" sz="1600" b="1" dirty="0">
                <a:solidFill>
                  <a:srgbClr val="FF0000"/>
                </a:solidFill>
              </a:rPr>
              <a:t>…Factores de Éxito:</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7999"/>
          </a:xfrm>
          <a:prstGeom prst="rect">
            <a:avLst/>
          </a:prstGeom>
          <a:noFill/>
          <a:ln w="9525">
            <a:noFill/>
            <a:miter lim="800000"/>
            <a:headEnd/>
            <a:tailEnd/>
          </a:ln>
          <a:effectLst/>
        </p:spPr>
      </p:pic>
      <p:sp>
        <p:nvSpPr>
          <p:cNvPr id="5" name="4 Rectángulo"/>
          <p:cNvSpPr/>
          <p:nvPr/>
        </p:nvSpPr>
        <p:spPr>
          <a:xfrm>
            <a:off x="285720" y="2571744"/>
            <a:ext cx="1571636" cy="830997"/>
          </a:xfrm>
          <a:prstGeom prst="rect">
            <a:avLst/>
          </a:prstGeom>
        </p:spPr>
        <p:txBody>
          <a:bodyPr wrap="square">
            <a:spAutoFit/>
          </a:bodyPr>
          <a:lstStyle/>
          <a:p>
            <a:pPr algn="ctr">
              <a:spcBef>
                <a:spcPct val="50000"/>
              </a:spcBef>
            </a:pPr>
            <a:r>
              <a:rPr lang="es-CO" sz="1600" b="1" dirty="0" smtClean="0">
                <a:solidFill>
                  <a:srgbClr val="FF0000"/>
                </a:solidFill>
                <a:cs typeface="Times New Roman" pitchFamily="18" charset="0"/>
              </a:rPr>
              <a:t>SISTEMA DE INTELIGENCIA DE MARKETING</a:t>
            </a:r>
            <a:endParaRPr lang="es-CO" sz="1600" b="1" dirty="0">
              <a:solidFill>
                <a:srgbClr val="FF0000"/>
              </a:solidFill>
              <a:cs typeface="Times New Roman" pitchFamily="18" charset="0"/>
            </a:endParaRPr>
          </a:p>
        </p:txBody>
      </p:sp>
      <p:sp>
        <p:nvSpPr>
          <p:cNvPr id="6" name="7 Marcador de número de diapositiva"/>
          <p:cNvSpPr>
            <a:spLocks noGrp="1"/>
          </p:cNvSpPr>
          <p:nvPr>
            <p:ph type="sldNum" sz="quarter" idx="12"/>
          </p:nvPr>
        </p:nvSpPr>
        <p:spPr bwMode="auto">
          <a:xfrm>
            <a:off x="8643966" y="6492875"/>
            <a:ext cx="500034"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s-ES" dirty="0" smtClean="0">
                <a:solidFill>
                  <a:schemeClr val="bg1"/>
                </a:solidFill>
              </a:rPr>
              <a:t>[</a:t>
            </a:r>
            <a:fld id="{138FBF70-BCC1-42F5-9994-CE5605A58EF4}" type="slidenum">
              <a:rPr lang="es-ES" smtClean="0">
                <a:solidFill>
                  <a:schemeClr val="bg1"/>
                </a:solidFill>
              </a:rPr>
              <a:pPr eaLnBrk="1" hangingPunct="1">
                <a:defRPr/>
              </a:pPr>
              <a:t>29</a:t>
            </a:fld>
            <a:r>
              <a:rPr lang="es-ES" dirty="0" smtClean="0">
                <a:solidFill>
                  <a:schemeClr val="bg1"/>
                </a:solidFill>
              </a:rPr>
              <a:t>]</a:t>
            </a:r>
          </a:p>
        </p:txBody>
      </p:sp>
      <p:sp>
        <p:nvSpPr>
          <p:cNvPr id="7" name="2 Rectángulo"/>
          <p:cNvSpPr>
            <a:spLocks noChangeArrowheads="1"/>
          </p:cNvSpPr>
          <p:nvPr/>
        </p:nvSpPr>
        <p:spPr bwMode="auto">
          <a:xfrm>
            <a:off x="2143107" y="1214438"/>
            <a:ext cx="5715017" cy="3970318"/>
          </a:xfrm>
          <a:prstGeom prst="rect">
            <a:avLst/>
          </a:prstGeom>
          <a:noFill/>
          <a:ln w="9525">
            <a:noFill/>
            <a:miter lim="800000"/>
            <a:headEnd/>
            <a:tailEnd/>
          </a:ln>
        </p:spPr>
        <p:txBody>
          <a:bodyPr wrap="square">
            <a:spAutoFit/>
          </a:bodyPr>
          <a:lstStyle/>
          <a:p>
            <a:pPr>
              <a:defRPr/>
            </a:pPr>
            <a:r>
              <a:rPr lang="es-PE" b="1" dirty="0">
                <a:solidFill>
                  <a:srgbClr val="FF0000"/>
                </a:solidFill>
              </a:rPr>
              <a:t>Utilidad:</a:t>
            </a:r>
          </a:p>
          <a:p>
            <a:pPr>
              <a:defRPr/>
            </a:pPr>
            <a:endParaRPr lang="es-PE" dirty="0"/>
          </a:p>
          <a:p>
            <a:pPr marL="358775" indent="-358775">
              <a:buFont typeface="Arial" pitchFamily="34" charset="0"/>
              <a:buChar char="•"/>
              <a:defRPr/>
            </a:pPr>
            <a:r>
              <a:rPr lang="es-PE" dirty="0"/>
              <a:t>Conocimiento profundo y detallado de los Clientes</a:t>
            </a:r>
          </a:p>
          <a:p>
            <a:pPr marL="358775" indent="-358775">
              <a:buFont typeface="Arial" pitchFamily="34" charset="0"/>
              <a:buChar char="•"/>
              <a:defRPr/>
            </a:pPr>
            <a:endParaRPr lang="es-PE" dirty="0"/>
          </a:p>
          <a:p>
            <a:pPr marL="358775" indent="-358775">
              <a:buFont typeface="Arial" pitchFamily="34" charset="0"/>
              <a:buChar char="•"/>
              <a:defRPr/>
            </a:pPr>
            <a:r>
              <a:rPr lang="es-PE" dirty="0"/>
              <a:t>Conocimiento de los competidores</a:t>
            </a:r>
          </a:p>
          <a:p>
            <a:pPr marL="358775" indent="-358775">
              <a:buFont typeface="Arial" pitchFamily="34" charset="0"/>
              <a:buChar char="•"/>
              <a:defRPr/>
            </a:pPr>
            <a:endParaRPr lang="es-PE" dirty="0"/>
          </a:p>
          <a:p>
            <a:pPr marL="358775" indent="-358775">
              <a:buFont typeface="Arial" pitchFamily="34" charset="0"/>
              <a:buChar char="•"/>
              <a:defRPr/>
            </a:pPr>
            <a:r>
              <a:rPr lang="es-PE" dirty="0"/>
              <a:t>Desarrollar modelos predictivos de Marketing</a:t>
            </a:r>
          </a:p>
          <a:p>
            <a:pPr marL="358775" indent="-358775">
              <a:buFont typeface="Arial" pitchFamily="34" charset="0"/>
              <a:buChar char="•"/>
              <a:defRPr/>
            </a:pPr>
            <a:endParaRPr lang="es-PE" dirty="0"/>
          </a:p>
          <a:p>
            <a:pPr marL="358775" indent="-358775">
              <a:buFont typeface="Arial" pitchFamily="34" charset="0"/>
              <a:buChar char="•"/>
              <a:defRPr/>
            </a:pPr>
            <a:r>
              <a:rPr lang="es-PE" dirty="0"/>
              <a:t>Evaluar ROI de las acciones (</a:t>
            </a:r>
            <a:r>
              <a:rPr lang="es-ES" dirty="0"/>
              <a:t>utilidad obtenida en relación a la inversión</a:t>
            </a:r>
            <a:r>
              <a:rPr lang="es-PE" dirty="0"/>
              <a:t>).</a:t>
            </a:r>
          </a:p>
          <a:p>
            <a:pPr marL="358775" indent="-358775">
              <a:buFont typeface="Arial" pitchFamily="34" charset="0"/>
              <a:buChar char="•"/>
              <a:defRPr/>
            </a:pPr>
            <a:endParaRPr lang="es-PE" dirty="0"/>
          </a:p>
          <a:p>
            <a:pPr marL="358775" indent="-358775">
              <a:buFont typeface="Arial" pitchFamily="34" charset="0"/>
              <a:buChar char="•"/>
              <a:defRPr/>
            </a:pPr>
            <a:r>
              <a:rPr lang="es-PE" dirty="0"/>
              <a:t>Mejoras en toda la gestión organizacional</a:t>
            </a:r>
          </a:p>
          <a:p>
            <a:pPr marL="358775" indent="-358775">
              <a:buFont typeface="Arial" pitchFamily="34" charset="0"/>
              <a:buChar char="•"/>
              <a:defRPr/>
            </a:pPr>
            <a:endParaRPr lang="es-PE" dirty="0"/>
          </a:p>
          <a:p>
            <a:pPr marL="358775" indent="-358775">
              <a:buFont typeface="Arial" pitchFamily="34" charset="0"/>
              <a:buChar char="•"/>
              <a:defRPr/>
            </a:pPr>
            <a:r>
              <a:rPr lang="es-PE" dirty="0"/>
              <a:t>Minimizar el riesgo y maximizar los ingresos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srcRect/>
          <a:stretch>
            <a:fillRect/>
          </a:stretch>
        </p:blipFill>
        <p:spPr bwMode="auto">
          <a:xfrm>
            <a:off x="0" y="0"/>
            <a:ext cx="9144000" cy="6857999"/>
          </a:xfrm>
          <a:prstGeom prst="rect">
            <a:avLst/>
          </a:prstGeom>
          <a:noFill/>
          <a:ln w="9525">
            <a:noFill/>
            <a:miter lim="800000"/>
            <a:headEnd/>
            <a:tailEnd/>
          </a:ln>
          <a:effectLst/>
        </p:spPr>
      </p:pic>
      <p:sp>
        <p:nvSpPr>
          <p:cNvPr id="10" name="7 Marcador de número de diapositiva"/>
          <p:cNvSpPr>
            <a:spLocks noGrp="1"/>
          </p:cNvSpPr>
          <p:nvPr>
            <p:ph type="sldNum" sz="quarter" idx="12"/>
          </p:nvPr>
        </p:nvSpPr>
        <p:spPr bwMode="auto">
          <a:xfrm>
            <a:off x="8715402" y="6492875"/>
            <a:ext cx="428598"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s-ES" dirty="0" smtClean="0">
                <a:solidFill>
                  <a:schemeClr val="bg1"/>
                </a:solidFill>
              </a:rPr>
              <a:t>[</a:t>
            </a:r>
            <a:fld id="{138FBF70-BCC1-42F5-9994-CE5605A58EF4}" type="slidenum">
              <a:rPr lang="es-ES" smtClean="0">
                <a:solidFill>
                  <a:schemeClr val="bg1"/>
                </a:solidFill>
              </a:rPr>
              <a:pPr eaLnBrk="1" hangingPunct="1">
                <a:defRPr/>
              </a:pPr>
              <a:t>3</a:t>
            </a:fld>
            <a:r>
              <a:rPr lang="es-ES" dirty="0" smtClean="0">
                <a:solidFill>
                  <a:schemeClr val="bg1"/>
                </a:solidFill>
              </a:rPr>
              <a:t>]</a:t>
            </a:r>
          </a:p>
        </p:txBody>
      </p:sp>
      <p:sp>
        <p:nvSpPr>
          <p:cNvPr id="11" name="10 Rectángulo"/>
          <p:cNvSpPr>
            <a:spLocks noChangeArrowheads="1"/>
          </p:cNvSpPr>
          <p:nvPr/>
        </p:nvSpPr>
        <p:spPr bwMode="auto">
          <a:xfrm>
            <a:off x="3500430" y="428604"/>
            <a:ext cx="2091919" cy="461665"/>
          </a:xfrm>
          <a:prstGeom prst="rect">
            <a:avLst/>
          </a:prstGeom>
          <a:noFill/>
          <a:ln w="9525">
            <a:noFill/>
            <a:miter lim="800000"/>
            <a:headEnd/>
            <a:tailEnd/>
          </a:ln>
        </p:spPr>
        <p:txBody>
          <a:bodyPr wrap="none">
            <a:spAutoFit/>
          </a:bodyPr>
          <a:lstStyle/>
          <a:p>
            <a:r>
              <a:rPr lang="es-ES" sz="2400" b="1" dirty="0" smtClean="0">
                <a:solidFill>
                  <a:srgbClr val="FF0000"/>
                </a:solidFill>
              </a:rPr>
              <a:t>Primera Sesión</a:t>
            </a:r>
            <a:endParaRPr lang="es-PE" sz="2400" dirty="0">
              <a:solidFill>
                <a:srgbClr val="FF0000"/>
              </a:solidFill>
            </a:endParaRPr>
          </a:p>
        </p:txBody>
      </p:sp>
      <p:sp>
        <p:nvSpPr>
          <p:cNvPr id="12" name="11 CuadroTexto"/>
          <p:cNvSpPr txBox="1"/>
          <p:nvPr/>
        </p:nvSpPr>
        <p:spPr>
          <a:xfrm>
            <a:off x="1714480" y="1785926"/>
            <a:ext cx="5643602" cy="2862322"/>
          </a:xfrm>
          <a:prstGeom prst="rect">
            <a:avLst/>
          </a:prstGeom>
          <a:noFill/>
        </p:spPr>
        <p:txBody>
          <a:bodyPr wrap="square" rtlCol="0">
            <a:spAutoFit/>
          </a:bodyPr>
          <a:lstStyle/>
          <a:p>
            <a:pPr marL="173038" indent="-173038" algn="just">
              <a:lnSpc>
                <a:spcPct val="150000"/>
              </a:lnSpc>
            </a:pPr>
            <a:endParaRPr lang="es-ES_tradnl" sz="2000" dirty="0" smtClean="0"/>
          </a:p>
          <a:p>
            <a:pPr marL="173038" indent="-173038" algn="just">
              <a:lnSpc>
                <a:spcPct val="150000"/>
              </a:lnSpc>
            </a:pPr>
            <a:r>
              <a:rPr lang="es-ES_tradnl" sz="2000" dirty="0" smtClean="0"/>
              <a:t>Contenidos:</a:t>
            </a:r>
          </a:p>
          <a:p>
            <a:pPr marL="173038" indent="-173038" algn="just">
              <a:lnSpc>
                <a:spcPct val="150000"/>
              </a:lnSpc>
            </a:pPr>
            <a:endParaRPr lang="es-ES_tradnl" sz="2000" dirty="0" smtClean="0"/>
          </a:p>
          <a:p>
            <a:pPr marL="173038" indent="-173038" algn="just">
              <a:lnSpc>
                <a:spcPct val="150000"/>
              </a:lnSpc>
              <a:buFont typeface="Arial" pitchFamily="34" charset="0"/>
              <a:buChar char="•"/>
            </a:pPr>
            <a:r>
              <a:rPr lang="es-ES_tradnl" sz="2000" dirty="0" smtClean="0"/>
              <a:t>El </a:t>
            </a:r>
            <a:r>
              <a:rPr lang="es-ES_tradnl" sz="2000" dirty="0"/>
              <a:t>Sistema de Inteligencia del Marketing. </a:t>
            </a:r>
            <a:endParaRPr lang="es-ES_tradnl" sz="2000" dirty="0" smtClean="0"/>
          </a:p>
          <a:p>
            <a:pPr marL="173038" indent="-173038" algn="just">
              <a:lnSpc>
                <a:spcPct val="150000"/>
              </a:lnSpc>
              <a:buFont typeface="Arial" pitchFamily="34" charset="0"/>
              <a:buChar char="•"/>
            </a:pPr>
            <a:r>
              <a:rPr lang="es-ES_tradnl" sz="2000" dirty="0" smtClean="0"/>
              <a:t>Importancia </a:t>
            </a:r>
            <a:r>
              <a:rPr lang="es-ES_tradnl" sz="2000" dirty="0"/>
              <a:t>y desarrollo de la información. </a:t>
            </a:r>
            <a:endParaRPr lang="es-ES_tradnl" sz="2000" dirty="0" smtClean="0"/>
          </a:p>
          <a:p>
            <a:pPr marL="173038" indent="-173038" algn="just">
              <a:lnSpc>
                <a:spcPct val="150000"/>
              </a:lnSpc>
              <a:buFont typeface="Arial" pitchFamily="34" charset="0"/>
              <a:buChar char="•"/>
            </a:pPr>
            <a:r>
              <a:rPr lang="es-ES_tradnl" sz="2000" dirty="0" smtClean="0"/>
              <a:t>Aspectos </a:t>
            </a:r>
            <a:r>
              <a:rPr lang="es-ES_tradnl" sz="2000" dirty="0"/>
              <a:t>éticos de la información comercial.</a:t>
            </a:r>
            <a:endParaRPr lang="es-PE" sz="2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1"/>
            <a:ext cx="9144000" cy="6858024"/>
          </a:xfrm>
          <a:prstGeom prst="rect">
            <a:avLst/>
          </a:prstGeom>
          <a:noFill/>
          <a:ln w="9525">
            <a:noFill/>
            <a:miter lim="800000"/>
            <a:headEnd/>
            <a:tailEnd/>
          </a:ln>
          <a:effectLst/>
        </p:spPr>
      </p:pic>
      <p:sp>
        <p:nvSpPr>
          <p:cNvPr id="3" name="2 Rectángulo"/>
          <p:cNvSpPr/>
          <p:nvPr/>
        </p:nvSpPr>
        <p:spPr>
          <a:xfrm>
            <a:off x="2428860" y="2571744"/>
            <a:ext cx="3975897" cy="400110"/>
          </a:xfrm>
          <a:prstGeom prst="rect">
            <a:avLst/>
          </a:prstGeom>
        </p:spPr>
        <p:txBody>
          <a:bodyPr wrap="none">
            <a:spAutoFit/>
          </a:bodyPr>
          <a:lstStyle/>
          <a:p>
            <a:pPr algn="ctr">
              <a:spcBef>
                <a:spcPct val="50000"/>
              </a:spcBef>
            </a:pPr>
            <a:r>
              <a:rPr lang="es-CO" sz="2000" b="1" dirty="0" smtClean="0">
                <a:solidFill>
                  <a:srgbClr val="FFC000"/>
                </a:solidFill>
                <a:cs typeface="Times New Roman" pitchFamily="18" charset="0"/>
              </a:rPr>
              <a:t>DESARROLLO DE LA INFORMACIÓN</a:t>
            </a:r>
            <a:endParaRPr lang="es-CO" sz="2000" b="1" dirty="0">
              <a:solidFill>
                <a:srgbClr val="FFC000"/>
              </a:solidFill>
              <a:cs typeface="Times New Roman" pitchFamily="18" charset="0"/>
            </a:endParaRPr>
          </a:p>
        </p:txBody>
      </p:sp>
      <p:sp>
        <p:nvSpPr>
          <p:cNvPr id="4" name="7 Marcador de número de diapositiva"/>
          <p:cNvSpPr>
            <a:spLocks noGrp="1"/>
          </p:cNvSpPr>
          <p:nvPr>
            <p:ph type="sldNum" sz="quarter" idx="12"/>
          </p:nvPr>
        </p:nvSpPr>
        <p:spPr bwMode="auto">
          <a:xfrm>
            <a:off x="8643966" y="6492875"/>
            <a:ext cx="500034"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s-ES" dirty="0" smtClean="0">
                <a:solidFill>
                  <a:schemeClr val="bg1"/>
                </a:solidFill>
              </a:rPr>
              <a:t>[</a:t>
            </a:r>
            <a:fld id="{138FBF70-BCC1-42F5-9994-CE5605A58EF4}" type="slidenum">
              <a:rPr lang="es-ES" smtClean="0">
                <a:solidFill>
                  <a:schemeClr val="bg1"/>
                </a:solidFill>
              </a:rPr>
              <a:pPr eaLnBrk="1" hangingPunct="1">
                <a:defRPr/>
              </a:pPr>
              <a:t>30</a:t>
            </a:fld>
            <a:r>
              <a:rPr lang="es-ES" dirty="0" smtClean="0">
                <a:solidFill>
                  <a:schemeClr val="bg1"/>
                </a:solidFill>
              </a:rPr>
              <a: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srcRect/>
          <a:stretch>
            <a:fillRect/>
          </a:stretch>
        </p:blipFill>
        <p:spPr bwMode="auto">
          <a:xfrm>
            <a:off x="0" y="0"/>
            <a:ext cx="9144000" cy="6857999"/>
          </a:xfrm>
          <a:prstGeom prst="rect">
            <a:avLst/>
          </a:prstGeom>
          <a:noFill/>
          <a:ln w="9525">
            <a:noFill/>
            <a:miter lim="800000"/>
            <a:headEnd/>
            <a:tailEnd/>
          </a:ln>
          <a:effectLst/>
        </p:spPr>
      </p:pic>
      <p:sp>
        <p:nvSpPr>
          <p:cNvPr id="10" name="7 Marcador de número de diapositiva"/>
          <p:cNvSpPr>
            <a:spLocks noGrp="1"/>
          </p:cNvSpPr>
          <p:nvPr>
            <p:ph type="sldNum" sz="quarter" idx="12"/>
          </p:nvPr>
        </p:nvSpPr>
        <p:spPr bwMode="auto">
          <a:xfrm>
            <a:off x="8643966" y="6492875"/>
            <a:ext cx="500034"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s-ES" dirty="0" smtClean="0">
                <a:solidFill>
                  <a:schemeClr val="bg1"/>
                </a:solidFill>
              </a:rPr>
              <a:t>[</a:t>
            </a:r>
            <a:fld id="{138FBF70-BCC1-42F5-9994-CE5605A58EF4}" type="slidenum">
              <a:rPr lang="es-ES" smtClean="0">
                <a:solidFill>
                  <a:schemeClr val="bg1"/>
                </a:solidFill>
              </a:rPr>
              <a:pPr eaLnBrk="1" hangingPunct="1">
                <a:defRPr/>
              </a:pPr>
              <a:t>31</a:t>
            </a:fld>
            <a:r>
              <a:rPr lang="es-ES" dirty="0" smtClean="0">
                <a:solidFill>
                  <a:schemeClr val="bg1"/>
                </a:solidFill>
              </a:rPr>
              <a:t>]</a:t>
            </a:r>
          </a:p>
        </p:txBody>
      </p:sp>
      <p:sp>
        <p:nvSpPr>
          <p:cNvPr id="13" name="12 Rectángulo"/>
          <p:cNvSpPr/>
          <p:nvPr/>
        </p:nvSpPr>
        <p:spPr>
          <a:xfrm>
            <a:off x="3357554" y="428604"/>
            <a:ext cx="3330143" cy="400110"/>
          </a:xfrm>
          <a:prstGeom prst="rect">
            <a:avLst/>
          </a:prstGeom>
        </p:spPr>
        <p:txBody>
          <a:bodyPr wrap="none">
            <a:spAutoFit/>
          </a:bodyPr>
          <a:lstStyle/>
          <a:p>
            <a:pPr algn="ctr">
              <a:spcBef>
                <a:spcPct val="50000"/>
              </a:spcBef>
            </a:pPr>
            <a:r>
              <a:rPr lang="es-CO" sz="2000" b="1" dirty="0" smtClean="0">
                <a:solidFill>
                  <a:srgbClr val="FF0000"/>
                </a:solidFill>
                <a:cs typeface="Times New Roman" pitchFamily="18" charset="0"/>
              </a:rPr>
              <a:t>Desarrollo de la Información</a:t>
            </a:r>
            <a:endParaRPr lang="es-CO" sz="2000" b="1" dirty="0">
              <a:solidFill>
                <a:srgbClr val="FF0000"/>
              </a:solidFill>
              <a:cs typeface="Times New Roman" pitchFamily="18" charset="0"/>
            </a:endParaRPr>
          </a:p>
        </p:txBody>
      </p:sp>
      <p:sp>
        <p:nvSpPr>
          <p:cNvPr id="5" name="Shape 65"/>
          <p:cNvSpPr txBox="1">
            <a:spLocks/>
          </p:cNvSpPr>
          <p:nvPr/>
        </p:nvSpPr>
        <p:spPr>
          <a:xfrm>
            <a:off x="1285852" y="2071678"/>
            <a:ext cx="6324615" cy="3078172"/>
          </a:xfrm>
          <a:prstGeom prst="rect">
            <a:avLst/>
          </a:prstGeom>
          <a:noFill/>
          <a:ln>
            <a:noFill/>
          </a:ln>
        </p:spPr>
        <p:txBody>
          <a:bodyPr vert="horz" lIns="91425" tIns="45700" rIns="91425" bIns="45700" rtlCol="0" anchor="t" anchorCtr="0">
            <a:noAutofit/>
          </a:bodyPr>
          <a:lstStyle/>
          <a:p>
            <a:pPr marL="0" marR="0" lvl="0" indent="0" algn="just" defTabSz="914400" rtl="0" eaLnBrk="1" fontAlgn="auto" latinLnBrk="0" hangingPunct="1">
              <a:lnSpc>
                <a:spcPct val="100000"/>
              </a:lnSpc>
              <a:spcBef>
                <a:spcPts val="0"/>
              </a:spcBef>
              <a:spcAft>
                <a:spcPts val="0"/>
              </a:spcAft>
              <a:buClr>
                <a:schemeClr val="dk1"/>
              </a:buClr>
              <a:buSzPct val="25000"/>
              <a:buFont typeface="Arial"/>
              <a:buNone/>
              <a:tabLst/>
              <a:defRPr/>
            </a:pPr>
            <a:r>
              <a:rPr kumimoji="0" lang="es-PE" b="0" i="0" u="none" strike="noStrike" kern="1200" cap="none" spc="0" normalizeH="0" baseline="0" noProof="0" smtClean="0">
                <a:ln>
                  <a:noFill/>
                </a:ln>
                <a:solidFill>
                  <a:schemeClr val="dk1"/>
                </a:solidFill>
                <a:effectLst/>
                <a:uLnTx/>
                <a:uFillTx/>
                <a:latin typeface="Arial"/>
                <a:ea typeface="Arial"/>
                <a:cs typeface="Arial"/>
                <a:sym typeface="Arial"/>
              </a:rPr>
              <a:t>Hoy en día, la información juega un papel fundamental en las organizaciones permitiendo conocer la realidad tanto de su entorno como de su interior, decidiendo el éxito o fracaso.</a:t>
            </a:r>
          </a:p>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endParaRPr kumimoji="0" lang="es-PE" sz="1400" b="0" i="0" u="none" strike="noStrike" kern="1200" cap="none" spc="0" normalizeH="0" baseline="0" noProof="0" smtClean="0">
              <a:ln>
                <a:noFill/>
              </a:ln>
              <a:solidFill>
                <a:schemeClr val="dk1"/>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chemeClr val="dk1"/>
              </a:buClr>
              <a:buSzPct val="25000"/>
              <a:buFont typeface="Arial"/>
              <a:buNone/>
              <a:tabLst/>
              <a:defRPr/>
            </a:pPr>
            <a:r>
              <a:rPr kumimoji="0" lang="es-PE" b="0" i="0" u="none" strike="noStrike" kern="1200" cap="none" spc="0" normalizeH="0" baseline="0" noProof="0" smtClean="0">
                <a:ln>
                  <a:noFill/>
                </a:ln>
                <a:solidFill>
                  <a:schemeClr val="dk1"/>
                </a:solidFill>
                <a:effectLst/>
                <a:uLnTx/>
                <a:uFillTx/>
                <a:latin typeface="Arial"/>
                <a:ea typeface="Arial"/>
                <a:cs typeface="Arial"/>
                <a:sym typeface="Arial"/>
              </a:rPr>
              <a:t>Es por eso que el sistema de información del marketing es muy importante. Este se define como el conjunto de elementos de una organización que obtienen en conjunto la información necesaria para los encargados de tomar decisiones en el área de marketing.</a:t>
            </a:r>
            <a:endParaRPr kumimoji="0" lang="es-PE" b="0" i="0" u="none" strike="noStrike" kern="1200" cap="none" spc="0" normalizeH="0" baseline="0" noProof="0" dirty="0">
              <a:ln>
                <a:noFill/>
              </a:ln>
              <a:solidFill>
                <a:schemeClr val="dk1"/>
              </a:solidFill>
              <a:effectLst/>
              <a:uLnTx/>
              <a:uFillTx/>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srcRect/>
          <a:stretch>
            <a:fillRect/>
          </a:stretch>
        </p:blipFill>
        <p:spPr bwMode="auto">
          <a:xfrm>
            <a:off x="0" y="0"/>
            <a:ext cx="9144000" cy="6857999"/>
          </a:xfrm>
          <a:prstGeom prst="rect">
            <a:avLst/>
          </a:prstGeom>
          <a:noFill/>
          <a:ln w="9525">
            <a:noFill/>
            <a:miter lim="800000"/>
            <a:headEnd/>
            <a:tailEnd/>
          </a:ln>
          <a:effectLst/>
        </p:spPr>
      </p:pic>
      <p:sp>
        <p:nvSpPr>
          <p:cNvPr id="10" name="7 Marcador de número de diapositiva"/>
          <p:cNvSpPr>
            <a:spLocks noGrp="1"/>
          </p:cNvSpPr>
          <p:nvPr>
            <p:ph type="sldNum" sz="quarter" idx="12"/>
          </p:nvPr>
        </p:nvSpPr>
        <p:spPr bwMode="auto">
          <a:xfrm>
            <a:off x="8643966" y="6492875"/>
            <a:ext cx="500034"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s-ES" dirty="0" smtClean="0">
                <a:solidFill>
                  <a:schemeClr val="bg1"/>
                </a:solidFill>
              </a:rPr>
              <a:t>[</a:t>
            </a:r>
            <a:fld id="{138FBF70-BCC1-42F5-9994-CE5605A58EF4}" type="slidenum">
              <a:rPr lang="es-ES" smtClean="0">
                <a:solidFill>
                  <a:schemeClr val="bg1"/>
                </a:solidFill>
              </a:rPr>
              <a:pPr eaLnBrk="1" hangingPunct="1">
                <a:defRPr/>
              </a:pPr>
              <a:t>32</a:t>
            </a:fld>
            <a:r>
              <a:rPr lang="es-ES" dirty="0" smtClean="0">
                <a:solidFill>
                  <a:schemeClr val="bg1"/>
                </a:solidFill>
              </a:rPr>
              <a:t>]</a:t>
            </a:r>
          </a:p>
        </p:txBody>
      </p:sp>
      <p:sp>
        <p:nvSpPr>
          <p:cNvPr id="13" name="12 Rectángulo"/>
          <p:cNvSpPr/>
          <p:nvPr/>
        </p:nvSpPr>
        <p:spPr>
          <a:xfrm>
            <a:off x="3214678" y="428604"/>
            <a:ext cx="3330143" cy="400110"/>
          </a:xfrm>
          <a:prstGeom prst="rect">
            <a:avLst/>
          </a:prstGeom>
        </p:spPr>
        <p:txBody>
          <a:bodyPr wrap="none">
            <a:spAutoFit/>
          </a:bodyPr>
          <a:lstStyle/>
          <a:p>
            <a:pPr algn="ctr">
              <a:spcBef>
                <a:spcPct val="50000"/>
              </a:spcBef>
            </a:pPr>
            <a:r>
              <a:rPr lang="es-CO" sz="2000" b="1" dirty="0" smtClean="0">
                <a:solidFill>
                  <a:srgbClr val="FF0000"/>
                </a:solidFill>
                <a:cs typeface="Times New Roman" pitchFamily="18" charset="0"/>
              </a:rPr>
              <a:t>Desarrollo de la Información</a:t>
            </a:r>
            <a:endParaRPr lang="es-CO" sz="2000" b="1" dirty="0">
              <a:solidFill>
                <a:srgbClr val="FF0000"/>
              </a:solidFill>
              <a:cs typeface="Times New Roman" pitchFamily="18" charset="0"/>
            </a:endParaRPr>
          </a:p>
        </p:txBody>
      </p:sp>
      <p:sp>
        <p:nvSpPr>
          <p:cNvPr id="5" name="Shape 72"/>
          <p:cNvSpPr txBox="1">
            <a:spLocks/>
          </p:cNvSpPr>
          <p:nvPr/>
        </p:nvSpPr>
        <p:spPr>
          <a:xfrm>
            <a:off x="928662" y="2285992"/>
            <a:ext cx="7181871" cy="3149610"/>
          </a:xfrm>
          <a:prstGeom prst="rect">
            <a:avLst/>
          </a:prstGeom>
          <a:noFill/>
          <a:ln>
            <a:noFill/>
          </a:ln>
        </p:spPr>
        <p:txBody>
          <a:bodyPr vert="horz" lIns="91425" tIns="45700" rIns="91425" bIns="45700" rtlCol="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ct val="25000"/>
              <a:buFont typeface="Arial"/>
              <a:buNone/>
              <a:tabLst/>
              <a:defRPr/>
            </a:pPr>
            <a:r>
              <a:rPr kumimoji="0" lang="en-US" sz="2000" b="0" i="0" u="none" strike="noStrike" kern="1200" cap="none" spc="0" normalizeH="0" baseline="0" noProof="0" dirty="0" err="1" smtClean="0">
                <a:ln>
                  <a:noFill/>
                </a:ln>
                <a:solidFill>
                  <a:schemeClr val="dk1"/>
                </a:solidFill>
                <a:effectLst/>
                <a:uLnTx/>
                <a:uFillTx/>
                <a:latin typeface="Arial"/>
                <a:ea typeface="Arial"/>
                <a:cs typeface="Arial"/>
                <a:sym typeface="Arial"/>
              </a:rPr>
              <a:t>Luego</a:t>
            </a:r>
            <a:r>
              <a:rPr kumimoji="0" lang="en-US" sz="2000" b="0" i="0" u="none" strike="noStrike" kern="1200" cap="none" spc="0" normalizeH="0" baseline="0" noProof="0" dirty="0" smtClean="0">
                <a:ln>
                  <a:noFill/>
                </a:ln>
                <a:solidFill>
                  <a:schemeClr val="dk1"/>
                </a:solidFill>
                <a:effectLst/>
                <a:uLnTx/>
                <a:uFillTx/>
                <a:latin typeface="Arial"/>
                <a:ea typeface="Arial"/>
                <a:cs typeface="Arial"/>
                <a:sym typeface="Arial"/>
              </a:rPr>
              <a:t> de </a:t>
            </a:r>
            <a:r>
              <a:rPr kumimoji="0" lang="en-US" sz="2000" b="0" i="0" u="none" strike="noStrike" kern="1200" cap="none" spc="0" normalizeH="0" baseline="0" noProof="0" dirty="0" err="1" smtClean="0">
                <a:ln>
                  <a:noFill/>
                </a:ln>
                <a:solidFill>
                  <a:schemeClr val="dk1"/>
                </a:solidFill>
                <a:effectLst/>
                <a:uLnTx/>
                <a:uFillTx/>
                <a:latin typeface="Arial"/>
                <a:ea typeface="Arial"/>
                <a:cs typeface="Arial"/>
                <a:sym typeface="Arial"/>
              </a:rPr>
              <a:t>reconocer</a:t>
            </a:r>
            <a:r>
              <a:rPr kumimoji="0" lang="en-US" sz="2000" b="0" i="0" u="none" strike="noStrike" kern="1200" cap="none" spc="0" normalizeH="0" baseline="0" noProof="0" dirty="0" smtClean="0">
                <a:ln>
                  <a:noFill/>
                </a:ln>
                <a:solidFill>
                  <a:schemeClr val="dk1"/>
                </a:solidFill>
                <a:effectLst/>
                <a:uLnTx/>
                <a:uFillTx/>
                <a:latin typeface="Arial"/>
                <a:ea typeface="Arial"/>
                <a:cs typeface="Arial"/>
                <a:sym typeface="Arial"/>
              </a:rPr>
              <a:t> </a:t>
            </a:r>
            <a:r>
              <a:rPr kumimoji="0" lang="en-US" sz="2000" b="0" i="0" u="none" strike="noStrike" kern="1200" cap="none" spc="0" normalizeH="0" baseline="0" noProof="0" dirty="0" err="1" smtClean="0">
                <a:ln>
                  <a:noFill/>
                </a:ln>
                <a:solidFill>
                  <a:schemeClr val="dk1"/>
                </a:solidFill>
                <a:effectLst/>
                <a:uLnTx/>
                <a:uFillTx/>
                <a:latin typeface="Arial"/>
                <a:ea typeface="Arial"/>
                <a:cs typeface="Arial"/>
                <a:sym typeface="Arial"/>
              </a:rPr>
              <a:t>qué</a:t>
            </a:r>
            <a:r>
              <a:rPr kumimoji="0" lang="en-US" sz="2000" b="0" i="0" u="none" strike="noStrike" kern="1200" cap="none" spc="0" normalizeH="0" baseline="0" noProof="0" dirty="0" smtClean="0">
                <a:ln>
                  <a:noFill/>
                </a:ln>
                <a:solidFill>
                  <a:schemeClr val="dk1"/>
                </a:solidFill>
                <a:effectLst/>
                <a:uLnTx/>
                <a:uFillTx/>
                <a:latin typeface="Arial"/>
                <a:ea typeface="Arial"/>
                <a:cs typeface="Arial"/>
                <a:sym typeface="Arial"/>
              </a:rPr>
              <a:t> </a:t>
            </a:r>
            <a:r>
              <a:rPr kumimoji="0" lang="en-US" sz="2000" b="0" i="0" u="none" strike="noStrike" kern="1200" cap="none" spc="0" normalizeH="0" baseline="0" noProof="0" dirty="0" err="1" smtClean="0">
                <a:ln>
                  <a:noFill/>
                </a:ln>
                <a:solidFill>
                  <a:schemeClr val="dk1"/>
                </a:solidFill>
                <a:effectLst/>
                <a:uLnTx/>
                <a:uFillTx/>
                <a:latin typeface="Arial"/>
                <a:ea typeface="Arial"/>
                <a:cs typeface="Arial"/>
                <a:sym typeface="Arial"/>
              </a:rPr>
              <a:t>información</a:t>
            </a:r>
            <a:r>
              <a:rPr kumimoji="0" lang="en-US" sz="2000" b="0" i="0" u="none" strike="noStrike" kern="1200" cap="none" spc="0" normalizeH="0" baseline="0" noProof="0" dirty="0" smtClean="0">
                <a:ln>
                  <a:noFill/>
                </a:ln>
                <a:solidFill>
                  <a:schemeClr val="dk1"/>
                </a:solidFill>
                <a:effectLst/>
                <a:uLnTx/>
                <a:uFillTx/>
                <a:latin typeface="Arial"/>
                <a:ea typeface="Arial"/>
                <a:cs typeface="Arial"/>
                <a:sym typeface="Arial"/>
              </a:rPr>
              <a:t> se </a:t>
            </a:r>
            <a:r>
              <a:rPr kumimoji="0" lang="en-US" sz="2000" b="0" i="0" u="none" strike="noStrike" kern="1200" cap="none" spc="0" normalizeH="0" baseline="0" noProof="0" dirty="0" err="1" smtClean="0">
                <a:ln>
                  <a:noFill/>
                </a:ln>
                <a:solidFill>
                  <a:schemeClr val="dk1"/>
                </a:solidFill>
                <a:effectLst/>
                <a:uLnTx/>
                <a:uFillTx/>
                <a:latin typeface="Arial"/>
                <a:ea typeface="Arial"/>
                <a:cs typeface="Arial"/>
                <a:sym typeface="Arial"/>
              </a:rPr>
              <a:t>requiere</a:t>
            </a:r>
            <a:r>
              <a:rPr kumimoji="0" lang="en-US" sz="2000" b="0" i="0" u="none" strike="noStrike" kern="1200" cap="none" spc="0" normalizeH="0" baseline="0" noProof="0" dirty="0" smtClean="0">
                <a:ln>
                  <a:noFill/>
                </a:ln>
                <a:solidFill>
                  <a:schemeClr val="dk1"/>
                </a:solidFill>
                <a:effectLst/>
                <a:uLnTx/>
                <a:uFillTx/>
                <a:latin typeface="Arial"/>
                <a:ea typeface="Arial"/>
                <a:cs typeface="Arial"/>
                <a:sym typeface="Arial"/>
              </a:rPr>
              <a:t>, se </a:t>
            </a:r>
            <a:r>
              <a:rPr kumimoji="0" lang="en-US" sz="2000" b="0" i="0" u="none" strike="noStrike" kern="1200" cap="none" spc="0" normalizeH="0" baseline="0" noProof="0" dirty="0" err="1" smtClean="0">
                <a:ln>
                  <a:noFill/>
                </a:ln>
                <a:solidFill>
                  <a:schemeClr val="dk1"/>
                </a:solidFill>
                <a:effectLst/>
                <a:uLnTx/>
                <a:uFillTx/>
                <a:latin typeface="Arial"/>
                <a:ea typeface="Arial"/>
                <a:cs typeface="Arial"/>
                <a:sym typeface="Arial"/>
              </a:rPr>
              <a:t>procede</a:t>
            </a:r>
            <a:r>
              <a:rPr kumimoji="0" lang="en-US" sz="2000" b="0" i="0" u="none" strike="noStrike" kern="1200" cap="none" spc="0" normalizeH="0" baseline="0" noProof="0" dirty="0" smtClean="0">
                <a:ln>
                  <a:noFill/>
                </a:ln>
                <a:solidFill>
                  <a:schemeClr val="dk1"/>
                </a:solidFill>
                <a:effectLst/>
                <a:uLnTx/>
                <a:uFillTx/>
                <a:latin typeface="Arial"/>
                <a:ea typeface="Arial"/>
                <a:cs typeface="Arial"/>
                <a:sym typeface="Arial"/>
              </a:rPr>
              <a:t> con el </a:t>
            </a:r>
            <a:r>
              <a:rPr kumimoji="0" lang="en-US" sz="2000" b="0" i="0" u="none" strike="noStrike" kern="1200" cap="none" spc="0" normalizeH="0" baseline="0" noProof="0" dirty="0" err="1" smtClean="0">
                <a:ln>
                  <a:noFill/>
                </a:ln>
                <a:solidFill>
                  <a:schemeClr val="dk1"/>
                </a:solidFill>
                <a:effectLst/>
                <a:uLnTx/>
                <a:uFillTx/>
                <a:latin typeface="Arial"/>
                <a:ea typeface="Arial"/>
                <a:cs typeface="Arial"/>
                <a:sym typeface="Arial"/>
              </a:rPr>
              <a:t>desarrollo</a:t>
            </a:r>
            <a:r>
              <a:rPr kumimoji="0" lang="en-US" sz="2000" b="0" i="0" u="none" strike="noStrike" kern="1200" cap="none" spc="0" normalizeH="0" baseline="0" noProof="0" dirty="0" smtClean="0">
                <a:ln>
                  <a:noFill/>
                </a:ln>
                <a:solidFill>
                  <a:schemeClr val="dk1"/>
                </a:solidFill>
                <a:effectLst/>
                <a:uLnTx/>
                <a:uFillTx/>
                <a:latin typeface="Arial"/>
                <a:ea typeface="Arial"/>
                <a:cs typeface="Arial"/>
                <a:sym typeface="Arial"/>
              </a:rPr>
              <a:t> de la </a:t>
            </a:r>
            <a:r>
              <a:rPr kumimoji="0" lang="en-US" sz="2000" b="0" i="0" u="none" strike="noStrike" kern="1200" cap="none" spc="0" normalizeH="0" baseline="0" noProof="0" dirty="0" err="1" smtClean="0">
                <a:ln>
                  <a:noFill/>
                </a:ln>
                <a:solidFill>
                  <a:schemeClr val="dk1"/>
                </a:solidFill>
                <a:effectLst/>
                <a:uLnTx/>
                <a:uFillTx/>
                <a:latin typeface="Arial"/>
                <a:ea typeface="Arial"/>
                <a:cs typeface="Arial"/>
                <a:sym typeface="Arial"/>
              </a:rPr>
              <a:t>información</a:t>
            </a:r>
            <a:r>
              <a:rPr kumimoji="0" lang="en-US" sz="2000" b="0" i="0" u="none" strike="noStrike" kern="1200" cap="none" spc="0" normalizeH="0" baseline="0" noProof="0" dirty="0" smtClean="0">
                <a:ln>
                  <a:noFill/>
                </a:ln>
                <a:solidFill>
                  <a:schemeClr val="dk1"/>
                </a:solidFill>
                <a:effectLst/>
                <a:uLnTx/>
                <a:uFillTx/>
                <a:latin typeface="Arial"/>
                <a:ea typeface="Arial"/>
                <a:cs typeface="Arial"/>
                <a:sym typeface="Arial"/>
              </a:rPr>
              <a:t>, la </a:t>
            </a:r>
            <a:r>
              <a:rPr kumimoji="0" lang="en-US" sz="2000" b="0" i="0" u="none" strike="noStrike" kern="1200" cap="none" spc="0" normalizeH="0" baseline="0" noProof="0" dirty="0" err="1" smtClean="0">
                <a:ln>
                  <a:noFill/>
                </a:ln>
                <a:solidFill>
                  <a:schemeClr val="dk1"/>
                </a:solidFill>
                <a:effectLst/>
                <a:uLnTx/>
                <a:uFillTx/>
                <a:latin typeface="Arial"/>
                <a:ea typeface="Arial"/>
                <a:cs typeface="Arial"/>
                <a:sym typeface="Arial"/>
              </a:rPr>
              <a:t>cual</a:t>
            </a:r>
            <a:r>
              <a:rPr kumimoji="0" lang="en-US" sz="2000" b="0" i="0" u="none" strike="noStrike" kern="1200" cap="none" spc="0" normalizeH="0" baseline="0" noProof="0" dirty="0" smtClean="0">
                <a:ln>
                  <a:noFill/>
                </a:ln>
                <a:solidFill>
                  <a:schemeClr val="dk1"/>
                </a:solidFill>
                <a:effectLst/>
                <a:uLnTx/>
                <a:uFillTx/>
                <a:latin typeface="Arial"/>
                <a:ea typeface="Arial"/>
                <a:cs typeface="Arial"/>
                <a:sym typeface="Arial"/>
              </a:rPr>
              <a:t> se obtiene a </a:t>
            </a:r>
            <a:r>
              <a:rPr kumimoji="0" lang="en-US" sz="2000" b="0" i="0" u="none" strike="noStrike" kern="1200" cap="none" spc="0" normalizeH="0" baseline="0" noProof="0" dirty="0" err="1" smtClean="0">
                <a:ln>
                  <a:noFill/>
                </a:ln>
                <a:solidFill>
                  <a:schemeClr val="dk1"/>
                </a:solidFill>
                <a:effectLst/>
                <a:uLnTx/>
                <a:uFillTx/>
                <a:latin typeface="Arial"/>
                <a:ea typeface="Arial"/>
                <a:cs typeface="Arial"/>
                <a:sym typeface="Arial"/>
              </a:rPr>
              <a:t>partir</a:t>
            </a:r>
            <a:r>
              <a:rPr kumimoji="0" lang="en-US" sz="2000" b="0" i="0" u="none" strike="noStrike" kern="1200" cap="none" spc="0" normalizeH="0" baseline="0" noProof="0" dirty="0" smtClean="0">
                <a:ln>
                  <a:noFill/>
                </a:ln>
                <a:solidFill>
                  <a:schemeClr val="dk1"/>
                </a:solidFill>
                <a:effectLst/>
                <a:uLnTx/>
                <a:uFillTx/>
                <a:latin typeface="Arial"/>
                <a:ea typeface="Arial"/>
                <a:cs typeface="Arial"/>
                <a:sym typeface="Arial"/>
              </a:rPr>
              <a:t> de </a:t>
            </a:r>
            <a:r>
              <a:rPr kumimoji="0" lang="en-US" sz="2000" b="0" i="0" u="none" strike="noStrike" kern="1200" cap="none" spc="0" normalizeH="0" baseline="0" noProof="0" dirty="0" err="1" smtClean="0">
                <a:ln>
                  <a:noFill/>
                </a:ln>
                <a:solidFill>
                  <a:schemeClr val="dk1"/>
                </a:solidFill>
                <a:effectLst/>
                <a:uLnTx/>
                <a:uFillTx/>
                <a:latin typeface="Arial"/>
                <a:ea typeface="Arial"/>
                <a:cs typeface="Arial"/>
                <a:sym typeface="Arial"/>
              </a:rPr>
              <a:t>tres</a:t>
            </a:r>
            <a:r>
              <a:rPr kumimoji="0" lang="en-US" sz="2000" b="0" i="0" u="none" strike="noStrike" kern="1200" cap="none" spc="0" normalizeH="0" baseline="0" noProof="0" dirty="0" smtClean="0">
                <a:ln>
                  <a:noFill/>
                </a:ln>
                <a:solidFill>
                  <a:schemeClr val="dk1"/>
                </a:solidFill>
                <a:effectLst/>
                <a:uLnTx/>
                <a:uFillTx/>
                <a:latin typeface="Arial"/>
                <a:ea typeface="Arial"/>
                <a:cs typeface="Arial"/>
                <a:sym typeface="Arial"/>
              </a:rPr>
              <a:t> </a:t>
            </a:r>
            <a:r>
              <a:rPr kumimoji="0" lang="en-US" sz="2000" b="0" i="0" u="none" strike="noStrike" kern="1200" cap="none" spc="0" normalizeH="0" baseline="0" noProof="0" dirty="0" err="1" smtClean="0">
                <a:ln>
                  <a:noFill/>
                </a:ln>
                <a:solidFill>
                  <a:schemeClr val="dk1"/>
                </a:solidFill>
                <a:effectLst/>
                <a:uLnTx/>
                <a:uFillTx/>
                <a:latin typeface="Arial"/>
                <a:ea typeface="Arial"/>
                <a:cs typeface="Arial"/>
                <a:sym typeface="Arial"/>
              </a:rPr>
              <a:t>principales</a:t>
            </a:r>
            <a:r>
              <a:rPr kumimoji="0" lang="en-US" sz="2000" b="0" i="0" u="none" strike="noStrike" kern="1200" cap="none" spc="0" normalizeH="0" baseline="0" noProof="0" dirty="0" smtClean="0">
                <a:ln>
                  <a:noFill/>
                </a:ln>
                <a:solidFill>
                  <a:schemeClr val="dk1"/>
                </a:solidFill>
                <a:effectLst/>
                <a:uLnTx/>
                <a:uFillTx/>
                <a:latin typeface="Arial"/>
                <a:ea typeface="Arial"/>
                <a:cs typeface="Arial"/>
                <a:sym typeface="Arial"/>
              </a:rPr>
              <a:t> </a:t>
            </a:r>
            <a:r>
              <a:rPr kumimoji="0" lang="en-US" sz="2000" b="0" i="0" u="none" strike="noStrike" kern="1200" cap="none" spc="0" normalizeH="0" baseline="0" noProof="0" dirty="0" err="1" smtClean="0">
                <a:ln>
                  <a:noFill/>
                </a:ln>
                <a:solidFill>
                  <a:schemeClr val="dk1"/>
                </a:solidFill>
                <a:effectLst/>
                <a:uLnTx/>
                <a:uFillTx/>
                <a:latin typeface="Arial"/>
                <a:ea typeface="Arial"/>
                <a:cs typeface="Arial"/>
                <a:sym typeface="Arial"/>
              </a:rPr>
              <a:t>fuentes</a:t>
            </a:r>
            <a:r>
              <a:rPr kumimoji="0" lang="en-US" sz="2000" b="0" i="0" u="none" strike="noStrike" kern="1200" cap="none" spc="0" normalizeH="0" baseline="0" noProof="0" dirty="0" smtClean="0">
                <a:ln>
                  <a:noFill/>
                </a:ln>
                <a:solidFill>
                  <a:schemeClr val="dk1"/>
                </a:solidFill>
                <a:effectLst/>
                <a:uLnTx/>
                <a:uFillTx/>
                <a:latin typeface="Arial"/>
                <a:ea typeface="Arial"/>
                <a:cs typeface="Arial"/>
                <a:sym typeface="Arial"/>
              </a:rPr>
              <a:t>:</a:t>
            </a:r>
          </a:p>
          <a:p>
            <a:pPr marL="0" marR="0" lvl="0" indent="0" algn="l" defTabSz="914400" rtl="0" eaLnBrk="1" fontAlgn="auto" latinLnBrk="0" hangingPunct="1">
              <a:lnSpc>
                <a:spcPct val="100000"/>
              </a:lnSpc>
              <a:spcBef>
                <a:spcPts val="0"/>
              </a:spcBef>
              <a:spcAft>
                <a:spcPts val="0"/>
              </a:spcAft>
              <a:buClr>
                <a:schemeClr val="dk1"/>
              </a:buClr>
              <a:buSzPct val="25000"/>
              <a:buFont typeface="Arial"/>
              <a:buNone/>
              <a:tabLst/>
              <a:defRPr/>
            </a:pPr>
            <a:endParaRPr kumimoji="0" lang="en-US" sz="2000" b="0" i="0" u="none" strike="noStrike" kern="1200" cap="none" spc="0" normalizeH="0" baseline="0" noProof="0" dirty="0" smtClean="0">
              <a:ln>
                <a:noFill/>
              </a:ln>
              <a:solidFill>
                <a:schemeClr val="dk1"/>
              </a:solidFill>
              <a:effectLst/>
              <a:uLnTx/>
              <a:uFillTx/>
              <a:latin typeface="Arial"/>
              <a:ea typeface="Arial"/>
              <a:cs typeface="Arial"/>
              <a:sym typeface="Arial"/>
            </a:endParaRPr>
          </a:p>
          <a:p>
            <a:pPr marL="265113" marR="0" lvl="0" indent="-265113" algn="l" defTabSz="914400" rtl="0" eaLnBrk="1" fontAlgn="auto" latinLnBrk="0" hangingPunct="1">
              <a:lnSpc>
                <a:spcPct val="100000"/>
              </a:lnSpc>
              <a:spcBef>
                <a:spcPts val="0"/>
              </a:spcBef>
              <a:spcAft>
                <a:spcPts val="0"/>
              </a:spcAft>
              <a:buClr>
                <a:schemeClr val="accent1"/>
              </a:buClr>
              <a:buSzPct val="100000"/>
              <a:buFont typeface="Arial"/>
              <a:buAutoNum type="arabicPeriod"/>
              <a:tabLst/>
              <a:defRPr/>
            </a:pPr>
            <a:r>
              <a:rPr kumimoji="0" lang="en-US" sz="2000" b="0" i="0" u="none" strike="noStrike" kern="1200" cap="none" spc="0" normalizeH="0" baseline="0" noProof="0" dirty="0" smtClean="0">
                <a:ln>
                  <a:noFill/>
                </a:ln>
                <a:solidFill>
                  <a:schemeClr val="dk1"/>
                </a:solidFill>
                <a:effectLst/>
                <a:uLnTx/>
                <a:uFillTx/>
                <a:latin typeface="Arial"/>
                <a:ea typeface="Arial"/>
                <a:cs typeface="Arial"/>
                <a:sym typeface="Arial"/>
              </a:rPr>
              <a:t>Bases de </a:t>
            </a:r>
            <a:r>
              <a:rPr kumimoji="0" lang="en-US" sz="2000" b="0" i="0" u="none" strike="noStrike" kern="1200" cap="none" spc="0" normalizeH="0" baseline="0" noProof="0" dirty="0" err="1" smtClean="0">
                <a:ln>
                  <a:noFill/>
                </a:ln>
                <a:solidFill>
                  <a:schemeClr val="dk1"/>
                </a:solidFill>
                <a:effectLst/>
                <a:uLnTx/>
                <a:uFillTx/>
                <a:latin typeface="Arial"/>
                <a:ea typeface="Arial"/>
                <a:cs typeface="Arial"/>
                <a:sym typeface="Arial"/>
              </a:rPr>
              <a:t>datos</a:t>
            </a:r>
            <a:r>
              <a:rPr kumimoji="0" lang="en-US" sz="2000" b="0" i="0" u="none" strike="noStrike" kern="1200" cap="none" spc="0" normalizeH="0" baseline="0" noProof="0" dirty="0" smtClean="0">
                <a:ln>
                  <a:noFill/>
                </a:ln>
                <a:solidFill>
                  <a:schemeClr val="dk1"/>
                </a:solidFill>
                <a:effectLst/>
                <a:uLnTx/>
                <a:uFillTx/>
                <a:latin typeface="Arial"/>
                <a:ea typeface="Arial"/>
                <a:cs typeface="Arial"/>
                <a:sym typeface="Arial"/>
              </a:rPr>
              <a:t> </a:t>
            </a:r>
            <a:r>
              <a:rPr kumimoji="0" lang="en-US" sz="2000" b="0" i="0" u="none" strike="noStrike" kern="1200" cap="none" spc="0" normalizeH="0" baseline="0" noProof="0" dirty="0" err="1" smtClean="0">
                <a:ln>
                  <a:noFill/>
                </a:ln>
                <a:solidFill>
                  <a:schemeClr val="dk1"/>
                </a:solidFill>
                <a:effectLst/>
                <a:uLnTx/>
                <a:uFillTx/>
                <a:latin typeface="Arial"/>
                <a:ea typeface="Arial"/>
                <a:cs typeface="Arial"/>
                <a:sym typeface="Arial"/>
              </a:rPr>
              <a:t>internas</a:t>
            </a:r>
            <a:r>
              <a:rPr kumimoji="0" lang="en-US" sz="2000" b="0" i="0" u="none" strike="noStrike" kern="1200" cap="none" spc="0" normalizeH="0" baseline="0" noProof="0" dirty="0" smtClean="0">
                <a:ln>
                  <a:noFill/>
                </a:ln>
                <a:solidFill>
                  <a:schemeClr val="dk1"/>
                </a:solidFill>
                <a:effectLst/>
                <a:uLnTx/>
                <a:uFillTx/>
                <a:latin typeface="Arial"/>
                <a:ea typeface="Arial"/>
                <a:cs typeface="Arial"/>
                <a:sym typeface="Arial"/>
              </a:rPr>
              <a:t>.</a:t>
            </a:r>
          </a:p>
          <a:p>
            <a:pPr marL="265113" marR="0" lvl="0" indent="-265113" algn="l" defTabSz="914400" rtl="0" eaLnBrk="1" fontAlgn="auto" latinLnBrk="0" hangingPunct="1">
              <a:lnSpc>
                <a:spcPct val="100000"/>
              </a:lnSpc>
              <a:spcBef>
                <a:spcPts val="0"/>
              </a:spcBef>
              <a:spcAft>
                <a:spcPts val="0"/>
              </a:spcAft>
              <a:buClr>
                <a:schemeClr val="accent1"/>
              </a:buClr>
              <a:buSzPct val="100000"/>
              <a:buFont typeface="Arial"/>
              <a:buAutoNum type="arabicPeriod"/>
              <a:tabLst/>
              <a:defRPr/>
            </a:pPr>
            <a:r>
              <a:rPr kumimoji="0" lang="en-US" sz="2000" b="0" i="0" u="none" strike="noStrike" kern="1200" cap="none" spc="0" normalizeH="0" baseline="0" noProof="0" dirty="0" err="1" smtClean="0">
                <a:ln>
                  <a:noFill/>
                </a:ln>
                <a:solidFill>
                  <a:schemeClr val="dk1"/>
                </a:solidFill>
                <a:effectLst/>
                <a:uLnTx/>
                <a:uFillTx/>
                <a:latin typeface="Arial"/>
                <a:ea typeface="Arial"/>
                <a:cs typeface="Arial"/>
                <a:sym typeface="Arial"/>
              </a:rPr>
              <a:t>Inteligencia</a:t>
            </a:r>
            <a:r>
              <a:rPr kumimoji="0" lang="en-US" sz="2000" b="0" i="0" u="none" strike="noStrike" kern="1200" cap="none" spc="0" normalizeH="0" baseline="0" noProof="0" dirty="0" smtClean="0">
                <a:ln>
                  <a:noFill/>
                </a:ln>
                <a:solidFill>
                  <a:schemeClr val="dk1"/>
                </a:solidFill>
                <a:effectLst/>
                <a:uLnTx/>
                <a:uFillTx/>
                <a:latin typeface="Arial"/>
                <a:ea typeface="Arial"/>
                <a:cs typeface="Arial"/>
                <a:sym typeface="Arial"/>
              </a:rPr>
              <a:t> de marketing.</a:t>
            </a:r>
          </a:p>
          <a:p>
            <a:pPr marL="265113" marR="0" lvl="0" indent="-265113" algn="l" defTabSz="914400" rtl="0" eaLnBrk="1" fontAlgn="auto" latinLnBrk="0" hangingPunct="1">
              <a:lnSpc>
                <a:spcPct val="100000"/>
              </a:lnSpc>
              <a:spcBef>
                <a:spcPts val="0"/>
              </a:spcBef>
              <a:spcAft>
                <a:spcPts val="0"/>
              </a:spcAft>
              <a:buClr>
                <a:schemeClr val="accent1"/>
              </a:buClr>
              <a:buSzPct val="100000"/>
              <a:buFont typeface="Arial"/>
              <a:buAutoNum type="arabicPeriod"/>
              <a:tabLst/>
              <a:defRPr/>
            </a:pPr>
            <a:r>
              <a:rPr kumimoji="0" lang="en-US" sz="2000" b="0" i="0" u="none" strike="noStrike" kern="1200" cap="none" spc="0" normalizeH="0" baseline="0" noProof="0" dirty="0" err="1" smtClean="0">
                <a:ln>
                  <a:noFill/>
                </a:ln>
                <a:solidFill>
                  <a:schemeClr val="dk1"/>
                </a:solidFill>
                <a:effectLst/>
                <a:uLnTx/>
                <a:uFillTx/>
                <a:latin typeface="Arial"/>
                <a:ea typeface="Arial"/>
                <a:cs typeface="Arial"/>
                <a:sym typeface="Arial"/>
              </a:rPr>
              <a:t>Investigación</a:t>
            </a:r>
            <a:r>
              <a:rPr kumimoji="0" lang="en-US" sz="2000" b="0" i="0" u="none" strike="noStrike" kern="1200" cap="none" spc="0" normalizeH="0" baseline="0" noProof="0" dirty="0" smtClean="0">
                <a:ln>
                  <a:noFill/>
                </a:ln>
                <a:solidFill>
                  <a:schemeClr val="dk1"/>
                </a:solidFill>
                <a:effectLst/>
                <a:uLnTx/>
                <a:uFillTx/>
                <a:latin typeface="Arial"/>
                <a:ea typeface="Arial"/>
                <a:cs typeface="Arial"/>
                <a:sym typeface="Arial"/>
              </a:rPr>
              <a:t> de </a:t>
            </a:r>
            <a:r>
              <a:rPr kumimoji="0" lang="en-US" sz="2000" b="0" i="0" u="none" strike="noStrike" kern="1200" cap="none" spc="0" normalizeH="0" baseline="0" noProof="0" dirty="0" err="1" smtClean="0">
                <a:ln>
                  <a:noFill/>
                </a:ln>
                <a:solidFill>
                  <a:schemeClr val="dk1"/>
                </a:solidFill>
                <a:effectLst/>
                <a:uLnTx/>
                <a:uFillTx/>
                <a:latin typeface="Arial"/>
                <a:ea typeface="Arial"/>
                <a:cs typeface="Arial"/>
                <a:sym typeface="Arial"/>
              </a:rPr>
              <a:t>mercados</a:t>
            </a:r>
            <a:r>
              <a:rPr kumimoji="0" lang="en-US" sz="2000" b="0" i="0" u="none" strike="noStrike" kern="1200" cap="none" spc="0" normalizeH="0" baseline="0" noProof="0" dirty="0" smtClean="0">
                <a:ln>
                  <a:noFill/>
                </a:ln>
                <a:solidFill>
                  <a:schemeClr val="dk1"/>
                </a:solidFill>
                <a:effectLst/>
                <a:uLnTx/>
                <a:uFillTx/>
                <a:latin typeface="Arial"/>
                <a:ea typeface="Arial"/>
                <a:cs typeface="Arial"/>
                <a:sym typeface="Arial"/>
              </a:rPr>
              <a:t>.</a:t>
            </a:r>
            <a:endParaRPr kumimoji="0" lang="en-US" sz="2000" b="0" i="0" u="none" strike="noStrike" kern="1200" cap="none" spc="0" normalizeH="0" baseline="0" noProof="0" dirty="0">
              <a:ln>
                <a:noFill/>
              </a:ln>
              <a:solidFill>
                <a:schemeClr val="dk1"/>
              </a:solidFill>
              <a:effectLst/>
              <a:uLnTx/>
              <a:uFillTx/>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srcRect/>
          <a:stretch>
            <a:fillRect/>
          </a:stretch>
        </p:blipFill>
        <p:spPr bwMode="auto">
          <a:xfrm>
            <a:off x="0" y="0"/>
            <a:ext cx="9144000" cy="6857999"/>
          </a:xfrm>
          <a:prstGeom prst="rect">
            <a:avLst/>
          </a:prstGeom>
          <a:noFill/>
          <a:ln w="9525">
            <a:noFill/>
            <a:miter lim="800000"/>
            <a:headEnd/>
            <a:tailEnd/>
          </a:ln>
          <a:effectLst/>
        </p:spPr>
      </p:pic>
      <p:sp>
        <p:nvSpPr>
          <p:cNvPr id="10" name="7 Marcador de número de diapositiva"/>
          <p:cNvSpPr>
            <a:spLocks noGrp="1"/>
          </p:cNvSpPr>
          <p:nvPr>
            <p:ph type="sldNum" sz="quarter" idx="12"/>
          </p:nvPr>
        </p:nvSpPr>
        <p:spPr bwMode="auto">
          <a:xfrm>
            <a:off x="8643966" y="6492875"/>
            <a:ext cx="500034"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s-ES" dirty="0" smtClean="0">
                <a:solidFill>
                  <a:schemeClr val="bg1"/>
                </a:solidFill>
              </a:rPr>
              <a:t>[</a:t>
            </a:r>
            <a:fld id="{138FBF70-BCC1-42F5-9994-CE5605A58EF4}" type="slidenum">
              <a:rPr lang="es-ES" smtClean="0">
                <a:solidFill>
                  <a:schemeClr val="bg1"/>
                </a:solidFill>
              </a:rPr>
              <a:pPr eaLnBrk="1" hangingPunct="1">
                <a:defRPr/>
              </a:pPr>
              <a:t>33</a:t>
            </a:fld>
            <a:r>
              <a:rPr lang="es-ES" dirty="0" smtClean="0">
                <a:solidFill>
                  <a:schemeClr val="bg1"/>
                </a:solidFill>
              </a:rPr>
              <a:t>]</a:t>
            </a:r>
          </a:p>
        </p:txBody>
      </p:sp>
      <p:sp>
        <p:nvSpPr>
          <p:cNvPr id="13" name="12 Rectángulo"/>
          <p:cNvSpPr/>
          <p:nvPr/>
        </p:nvSpPr>
        <p:spPr>
          <a:xfrm>
            <a:off x="3214678" y="428604"/>
            <a:ext cx="3330143" cy="400110"/>
          </a:xfrm>
          <a:prstGeom prst="rect">
            <a:avLst/>
          </a:prstGeom>
        </p:spPr>
        <p:txBody>
          <a:bodyPr wrap="none">
            <a:spAutoFit/>
          </a:bodyPr>
          <a:lstStyle/>
          <a:p>
            <a:pPr algn="ctr">
              <a:spcBef>
                <a:spcPct val="50000"/>
              </a:spcBef>
            </a:pPr>
            <a:r>
              <a:rPr lang="es-CO" sz="2000" b="1" dirty="0" smtClean="0">
                <a:solidFill>
                  <a:srgbClr val="FF0000"/>
                </a:solidFill>
                <a:cs typeface="Times New Roman" pitchFamily="18" charset="0"/>
              </a:rPr>
              <a:t>Desarrollo de la Información</a:t>
            </a:r>
            <a:endParaRPr lang="es-CO" sz="2000" b="1" dirty="0">
              <a:solidFill>
                <a:srgbClr val="FF0000"/>
              </a:solidFill>
              <a:cs typeface="Times New Roman" pitchFamily="18" charset="0"/>
            </a:endParaRPr>
          </a:p>
        </p:txBody>
      </p:sp>
      <p:sp>
        <p:nvSpPr>
          <p:cNvPr id="5" name="Shape 78"/>
          <p:cNvSpPr txBox="1">
            <a:spLocks/>
          </p:cNvSpPr>
          <p:nvPr/>
        </p:nvSpPr>
        <p:spPr>
          <a:xfrm>
            <a:off x="885828" y="2357430"/>
            <a:ext cx="7186634" cy="2809874"/>
          </a:xfrm>
          <a:prstGeom prst="rect">
            <a:avLst/>
          </a:prstGeom>
          <a:noFill/>
          <a:ln>
            <a:noFill/>
          </a:ln>
        </p:spPr>
        <p:txBody>
          <a:bodyPr vert="horz" lIns="91425" tIns="45700" rIns="91425" bIns="45700" rtlCol="0" anchor="t" anchorCtr="0">
            <a:noAutofit/>
          </a:bodyPr>
          <a:lstStyle/>
          <a:p>
            <a:pPr marL="0" marR="0" lvl="0" indent="508000" algn="l" defTabSz="914400" rtl="0" eaLnBrk="1" fontAlgn="auto" latinLnBrk="0" hangingPunct="1">
              <a:lnSpc>
                <a:spcPct val="100000"/>
              </a:lnSpc>
              <a:spcBef>
                <a:spcPts val="0"/>
              </a:spcBef>
              <a:spcAft>
                <a:spcPts val="0"/>
              </a:spcAft>
              <a:buClr>
                <a:schemeClr val="accent1"/>
              </a:buClr>
              <a:buSzPct val="100000"/>
              <a:buFont typeface="Arial"/>
              <a:buAutoNum type="arabicPeriod"/>
              <a:tabLst/>
              <a:defRPr/>
            </a:pPr>
            <a:r>
              <a:rPr kumimoji="0" lang="es-PE" sz="2000" b="0" i="0" u="none" strike="noStrike" kern="1200" cap="none" spc="0" normalizeH="0" baseline="0" noProof="0" dirty="0" smtClean="0">
                <a:ln>
                  <a:noFill/>
                </a:ln>
                <a:solidFill>
                  <a:srgbClr val="FF0000"/>
                </a:solidFill>
                <a:effectLst/>
                <a:uLnTx/>
                <a:uFillTx/>
                <a:latin typeface="Arial"/>
                <a:ea typeface="Arial"/>
                <a:cs typeface="Arial"/>
                <a:sym typeface="Arial"/>
              </a:rPr>
              <a:t>Bases de datos internas</a:t>
            </a:r>
          </a:p>
          <a:p>
            <a:pPr marL="0" marR="0" lvl="0" indent="508000" algn="l" defTabSz="914400" rtl="0" eaLnBrk="1" fontAlgn="auto" latinLnBrk="0" hangingPunct="1">
              <a:lnSpc>
                <a:spcPct val="100000"/>
              </a:lnSpc>
              <a:spcBef>
                <a:spcPts val="0"/>
              </a:spcBef>
              <a:spcAft>
                <a:spcPts val="0"/>
              </a:spcAft>
              <a:buClr>
                <a:schemeClr val="accent1"/>
              </a:buClr>
              <a:buSzPct val="100000"/>
              <a:tabLst/>
              <a:defRPr/>
            </a:pPr>
            <a:endParaRPr lang="es-PE" sz="2000" dirty="0">
              <a:solidFill>
                <a:srgbClr val="FF0000"/>
              </a:solidFill>
              <a:latin typeface="Arial"/>
              <a:ea typeface="Arial"/>
              <a:cs typeface="Arial"/>
              <a:sym typeface="Arial"/>
            </a:endParaRPr>
          </a:p>
          <a:p>
            <a:pPr marR="0" lvl="0" algn="l" defTabSz="914400" rtl="0" eaLnBrk="1" fontAlgn="auto" latinLnBrk="0" hangingPunct="1">
              <a:lnSpc>
                <a:spcPct val="100000"/>
              </a:lnSpc>
              <a:spcBef>
                <a:spcPts val="0"/>
              </a:spcBef>
              <a:spcAft>
                <a:spcPts val="0"/>
              </a:spcAft>
              <a:buClr>
                <a:schemeClr val="accent1"/>
              </a:buClr>
              <a:buSzPct val="100000"/>
              <a:tabLst/>
              <a:defRPr/>
            </a:pPr>
            <a:r>
              <a:rPr kumimoji="0" lang="es-PE" sz="2000" b="0" i="0" u="none" strike="noStrike" kern="1200" cap="none" spc="0" normalizeH="0" baseline="0" noProof="0" dirty="0" smtClean="0">
                <a:ln>
                  <a:noFill/>
                </a:ln>
                <a:solidFill>
                  <a:schemeClr val="dk1"/>
                </a:solidFill>
                <a:effectLst/>
                <a:uLnTx/>
                <a:uFillTx/>
                <a:latin typeface="Arial"/>
                <a:ea typeface="Arial"/>
                <a:cs typeface="Arial"/>
                <a:sym typeface="Arial"/>
              </a:rPr>
              <a:t>Conjunto de almacenes de información acerca del interior de los diferentes departamentos de la empresa.</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s-PE" sz="1400" b="0" i="0" u="none" strike="noStrike" kern="1200" cap="none" spc="0" normalizeH="0" baseline="0" noProof="0" dirty="0" smtClean="0">
              <a:ln>
                <a:noFill/>
              </a:ln>
              <a:solidFill>
                <a:schemeClr val="dk1"/>
              </a:solidFill>
              <a:effectLst/>
              <a:uLnTx/>
              <a:uFillTx/>
              <a:latin typeface="Arial"/>
              <a:ea typeface="Arial"/>
              <a:cs typeface="Arial"/>
              <a:sym typeface="Arial"/>
            </a:endParaRPr>
          </a:p>
          <a:p>
            <a:pPr marL="0" marR="0" lvl="0" indent="508000" algn="l" defTabSz="914400" rtl="0" eaLnBrk="1" fontAlgn="auto" latinLnBrk="0" hangingPunct="1">
              <a:lnSpc>
                <a:spcPct val="100000"/>
              </a:lnSpc>
              <a:spcBef>
                <a:spcPts val="0"/>
              </a:spcBef>
              <a:spcAft>
                <a:spcPts val="0"/>
              </a:spcAft>
              <a:buClr>
                <a:schemeClr val="accent1"/>
              </a:buClr>
              <a:buSzPct val="59615"/>
              <a:buFont typeface="Arial" pitchFamily="34" charset="0"/>
              <a:buChar char="•"/>
              <a:tabLst/>
              <a:defRPr/>
            </a:pPr>
            <a:r>
              <a:rPr kumimoji="0" lang="es-PE" sz="2000" b="0" i="0" u="none" strike="noStrike" kern="1200" cap="none" spc="0" normalizeH="0" baseline="0" noProof="0" dirty="0" smtClean="0">
                <a:ln>
                  <a:noFill/>
                </a:ln>
                <a:solidFill>
                  <a:schemeClr val="dk1"/>
                </a:solidFill>
                <a:effectLst/>
                <a:uLnTx/>
                <a:uFillTx/>
                <a:latin typeface="Arial"/>
                <a:ea typeface="Arial"/>
                <a:cs typeface="Arial"/>
                <a:sym typeface="Arial"/>
              </a:rPr>
              <a:t>Brindan información de manera veloz, eficiente y barata.</a:t>
            </a:r>
          </a:p>
          <a:p>
            <a:pPr marL="0" marR="0" lvl="0" indent="508000" algn="l" defTabSz="914400" rtl="0" eaLnBrk="1" fontAlgn="auto" latinLnBrk="0" hangingPunct="1">
              <a:lnSpc>
                <a:spcPct val="100000"/>
              </a:lnSpc>
              <a:spcBef>
                <a:spcPts val="0"/>
              </a:spcBef>
              <a:spcAft>
                <a:spcPts val="0"/>
              </a:spcAft>
              <a:buClr>
                <a:schemeClr val="accent1"/>
              </a:buClr>
              <a:buSzPct val="59615"/>
              <a:buFont typeface="Arial" pitchFamily="34" charset="0"/>
              <a:buChar char="•"/>
              <a:tabLst/>
              <a:defRPr/>
            </a:pPr>
            <a:r>
              <a:rPr kumimoji="0" lang="es-PE" sz="2000" b="0" i="0" u="none" strike="noStrike" kern="1200" cap="none" spc="0" normalizeH="0" baseline="0" noProof="0" dirty="0" smtClean="0">
                <a:ln>
                  <a:noFill/>
                </a:ln>
                <a:solidFill>
                  <a:schemeClr val="dk1"/>
                </a:solidFill>
                <a:effectLst/>
                <a:uLnTx/>
                <a:uFillTx/>
                <a:latin typeface="Arial"/>
                <a:ea typeface="Arial"/>
                <a:cs typeface="Arial"/>
                <a:sym typeface="Arial"/>
              </a:rPr>
              <a:t>Operan continuamente.</a:t>
            </a:r>
          </a:p>
          <a:p>
            <a:pPr marL="0" marR="0" lvl="0" indent="508000" algn="l" defTabSz="914400" rtl="0" eaLnBrk="1" fontAlgn="auto" latinLnBrk="0" hangingPunct="1">
              <a:lnSpc>
                <a:spcPct val="100000"/>
              </a:lnSpc>
              <a:spcBef>
                <a:spcPts val="0"/>
              </a:spcBef>
              <a:spcAft>
                <a:spcPts val="0"/>
              </a:spcAft>
              <a:buClr>
                <a:schemeClr val="accent1"/>
              </a:buClr>
              <a:buSzPct val="59615"/>
              <a:buFont typeface="Arial" pitchFamily="34" charset="0"/>
              <a:buChar char="•"/>
              <a:tabLst/>
              <a:defRPr/>
            </a:pPr>
            <a:r>
              <a:rPr kumimoji="0" lang="es-PE" sz="2000" b="0" i="0" u="none" strike="noStrike" kern="1200" cap="none" spc="0" normalizeH="0" baseline="0" noProof="0" dirty="0" smtClean="0">
                <a:ln>
                  <a:noFill/>
                </a:ln>
                <a:solidFill>
                  <a:schemeClr val="dk1"/>
                </a:solidFill>
                <a:effectLst/>
                <a:uLnTx/>
                <a:uFillTx/>
                <a:latin typeface="Arial"/>
                <a:ea typeface="Arial"/>
                <a:cs typeface="Arial"/>
                <a:sym typeface="Arial"/>
              </a:rPr>
              <a:t>Previene problemas, orientado hacia el futuro.</a:t>
            </a:r>
            <a:endParaRPr kumimoji="0" lang="es-PE" sz="2000" b="0" i="0" u="none" strike="noStrike" kern="1200" cap="none" spc="0" normalizeH="0" baseline="0" noProof="0" dirty="0">
              <a:ln>
                <a:noFill/>
              </a:ln>
              <a:solidFill>
                <a:schemeClr val="dk1"/>
              </a:solidFill>
              <a:effectLst/>
              <a:uLnTx/>
              <a:uFillTx/>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srcRect/>
          <a:stretch>
            <a:fillRect/>
          </a:stretch>
        </p:blipFill>
        <p:spPr bwMode="auto">
          <a:xfrm>
            <a:off x="0" y="0"/>
            <a:ext cx="9144000" cy="6857999"/>
          </a:xfrm>
          <a:prstGeom prst="rect">
            <a:avLst/>
          </a:prstGeom>
          <a:noFill/>
          <a:ln w="9525">
            <a:noFill/>
            <a:miter lim="800000"/>
            <a:headEnd/>
            <a:tailEnd/>
          </a:ln>
          <a:effectLst/>
        </p:spPr>
      </p:pic>
      <p:sp>
        <p:nvSpPr>
          <p:cNvPr id="10" name="7 Marcador de número de diapositiva"/>
          <p:cNvSpPr>
            <a:spLocks noGrp="1"/>
          </p:cNvSpPr>
          <p:nvPr>
            <p:ph type="sldNum" sz="quarter" idx="12"/>
          </p:nvPr>
        </p:nvSpPr>
        <p:spPr bwMode="auto">
          <a:xfrm>
            <a:off x="8572528" y="6492875"/>
            <a:ext cx="571472"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s-ES" dirty="0" smtClean="0">
                <a:solidFill>
                  <a:schemeClr val="bg1"/>
                </a:solidFill>
              </a:rPr>
              <a:t>[</a:t>
            </a:r>
            <a:fld id="{138FBF70-BCC1-42F5-9994-CE5605A58EF4}" type="slidenum">
              <a:rPr lang="es-ES" smtClean="0">
                <a:solidFill>
                  <a:schemeClr val="bg1"/>
                </a:solidFill>
              </a:rPr>
              <a:pPr eaLnBrk="1" hangingPunct="1">
                <a:defRPr/>
              </a:pPr>
              <a:t>34</a:t>
            </a:fld>
            <a:r>
              <a:rPr lang="es-ES" dirty="0" smtClean="0">
                <a:solidFill>
                  <a:schemeClr val="bg1"/>
                </a:solidFill>
              </a:rPr>
              <a:t>]</a:t>
            </a:r>
          </a:p>
        </p:txBody>
      </p:sp>
      <p:sp>
        <p:nvSpPr>
          <p:cNvPr id="13" name="12 Rectángulo"/>
          <p:cNvSpPr/>
          <p:nvPr/>
        </p:nvSpPr>
        <p:spPr>
          <a:xfrm>
            <a:off x="3214678" y="428604"/>
            <a:ext cx="3330143" cy="400110"/>
          </a:xfrm>
          <a:prstGeom prst="rect">
            <a:avLst/>
          </a:prstGeom>
        </p:spPr>
        <p:txBody>
          <a:bodyPr wrap="none">
            <a:spAutoFit/>
          </a:bodyPr>
          <a:lstStyle/>
          <a:p>
            <a:pPr algn="ctr">
              <a:spcBef>
                <a:spcPct val="50000"/>
              </a:spcBef>
            </a:pPr>
            <a:r>
              <a:rPr lang="es-CO" sz="2000" b="1" dirty="0" smtClean="0">
                <a:solidFill>
                  <a:srgbClr val="FF0000"/>
                </a:solidFill>
                <a:cs typeface="Times New Roman" pitchFamily="18" charset="0"/>
              </a:rPr>
              <a:t>Desarrollo de la Información</a:t>
            </a:r>
            <a:endParaRPr lang="es-CO" sz="2000" b="1" dirty="0">
              <a:solidFill>
                <a:srgbClr val="FF0000"/>
              </a:solidFill>
              <a:cs typeface="Times New Roman" pitchFamily="18" charset="0"/>
            </a:endParaRPr>
          </a:p>
        </p:txBody>
      </p:sp>
      <p:sp>
        <p:nvSpPr>
          <p:cNvPr id="6" name="Shape 84"/>
          <p:cNvSpPr txBox="1">
            <a:spLocks/>
          </p:cNvSpPr>
          <p:nvPr/>
        </p:nvSpPr>
        <p:spPr>
          <a:xfrm>
            <a:off x="1357290" y="2285992"/>
            <a:ext cx="6786610" cy="2428892"/>
          </a:xfrm>
          <a:prstGeom prst="rect">
            <a:avLst/>
          </a:prstGeom>
          <a:noFill/>
          <a:ln>
            <a:noFill/>
          </a:ln>
        </p:spPr>
        <p:txBody>
          <a:bodyPr vert="horz" lIns="91425" tIns="45700" rIns="91425" bIns="45700" rtlCol="0" anchor="t" anchorCtr="0">
            <a:noAutofit/>
          </a:bodyPr>
          <a:lstStyle/>
          <a:p>
            <a:pPr marL="0" marR="0" lvl="0" indent="0" algn="just" defTabSz="914400" rtl="0" eaLnBrk="1" fontAlgn="auto" latinLnBrk="0" hangingPunct="1">
              <a:lnSpc>
                <a:spcPct val="100000"/>
              </a:lnSpc>
              <a:spcBef>
                <a:spcPts val="0"/>
              </a:spcBef>
              <a:spcAft>
                <a:spcPts val="0"/>
              </a:spcAft>
              <a:buClr>
                <a:schemeClr val="dk1"/>
              </a:buClr>
              <a:buSzPct val="25000"/>
              <a:buFont typeface="Arial"/>
              <a:buNone/>
              <a:tabLst/>
              <a:defRPr/>
            </a:pPr>
            <a:r>
              <a:rPr lang="es-PE" sz="2000" dirty="0">
                <a:solidFill>
                  <a:srgbClr val="FF0000"/>
                </a:solidFill>
                <a:latin typeface="Arial" pitchFamily="34" charset="0"/>
                <a:cs typeface="Arial" pitchFamily="34" charset="0"/>
                <a:sym typeface="Arial"/>
              </a:rPr>
              <a:t>2) Inteligencia de marketing</a:t>
            </a:r>
          </a:p>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endParaRPr lang="es-PE" sz="2000" dirty="0">
              <a:latin typeface="Arial" pitchFamily="34" charset="0"/>
              <a:cs typeface="Arial" pitchFamily="34" charset="0"/>
              <a:sym typeface="Arial"/>
            </a:endParaRPr>
          </a:p>
          <a:p>
            <a:pPr marL="0" marR="0" lvl="0" indent="0" algn="just" defTabSz="914400" rtl="0" eaLnBrk="1" fontAlgn="auto" latinLnBrk="0" hangingPunct="1">
              <a:lnSpc>
                <a:spcPct val="100000"/>
              </a:lnSpc>
              <a:spcBef>
                <a:spcPts val="0"/>
              </a:spcBef>
              <a:spcAft>
                <a:spcPts val="0"/>
              </a:spcAft>
              <a:buClr>
                <a:schemeClr val="dk1"/>
              </a:buClr>
              <a:buSzPct val="25000"/>
              <a:buFont typeface="Arial"/>
              <a:buNone/>
              <a:tabLst/>
              <a:defRPr/>
            </a:pPr>
            <a:r>
              <a:rPr lang="es-PE" sz="2000" dirty="0">
                <a:latin typeface="Arial" pitchFamily="34" charset="0"/>
                <a:cs typeface="Arial" pitchFamily="34" charset="0"/>
                <a:sym typeface="Arial"/>
              </a:rPr>
              <a:t>Se trata de reconocer la información necesaria para la empresa, así como obtenerla y producirla por parte de los participantes de la misma, ya sean internos o externos.</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s-PE" sz="2400" dirty="0">
              <a:sym typeface="Arial"/>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s-PE" sz="2400" dirty="0">
              <a:sym typeface="Aria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srcRect/>
          <a:stretch>
            <a:fillRect/>
          </a:stretch>
        </p:blipFill>
        <p:spPr bwMode="auto">
          <a:xfrm>
            <a:off x="0" y="0"/>
            <a:ext cx="9144000" cy="6857999"/>
          </a:xfrm>
          <a:prstGeom prst="rect">
            <a:avLst/>
          </a:prstGeom>
          <a:noFill/>
          <a:ln w="9525">
            <a:noFill/>
            <a:miter lim="800000"/>
            <a:headEnd/>
            <a:tailEnd/>
          </a:ln>
          <a:effectLst/>
        </p:spPr>
      </p:pic>
      <p:sp>
        <p:nvSpPr>
          <p:cNvPr id="10" name="7 Marcador de número de diapositiva"/>
          <p:cNvSpPr>
            <a:spLocks noGrp="1"/>
          </p:cNvSpPr>
          <p:nvPr>
            <p:ph type="sldNum" sz="quarter" idx="12"/>
          </p:nvPr>
        </p:nvSpPr>
        <p:spPr bwMode="auto">
          <a:xfrm>
            <a:off x="8643966" y="6492875"/>
            <a:ext cx="500034"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s-ES" dirty="0" smtClean="0">
                <a:solidFill>
                  <a:schemeClr val="bg1"/>
                </a:solidFill>
              </a:rPr>
              <a:t>[</a:t>
            </a:r>
            <a:fld id="{138FBF70-BCC1-42F5-9994-CE5605A58EF4}" type="slidenum">
              <a:rPr lang="es-ES" smtClean="0">
                <a:solidFill>
                  <a:schemeClr val="bg1"/>
                </a:solidFill>
              </a:rPr>
              <a:pPr eaLnBrk="1" hangingPunct="1">
                <a:defRPr/>
              </a:pPr>
              <a:t>35</a:t>
            </a:fld>
            <a:r>
              <a:rPr lang="es-ES" dirty="0" smtClean="0">
                <a:solidFill>
                  <a:schemeClr val="bg1"/>
                </a:solidFill>
              </a:rPr>
              <a:t>]</a:t>
            </a:r>
          </a:p>
        </p:txBody>
      </p:sp>
      <p:sp>
        <p:nvSpPr>
          <p:cNvPr id="13" name="12 Rectángulo"/>
          <p:cNvSpPr/>
          <p:nvPr/>
        </p:nvSpPr>
        <p:spPr>
          <a:xfrm>
            <a:off x="3214678" y="428604"/>
            <a:ext cx="3330143" cy="400110"/>
          </a:xfrm>
          <a:prstGeom prst="rect">
            <a:avLst/>
          </a:prstGeom>
        </p:spPr>
        <p:txBody>
          <a:bodyPr wrap="none">
            <a:spAutoFit/>
          </a:bodyPr>
          <a:lstStyle/>
          <a:p>
            <a:pPr algn="ctr">
              <a:spcBef>
                <a:spcPct val="50000"/>
              </a:spcBef>
            </a:pPr>
            <a:r>
              <a:rPr lang="es-CO" sz="2000" b="1" dirty="0" smtClean="0">
                <a:solidFill>
                  <a:srgbClr val="FF0000"/>
                </a:solidFill>
                <a:cs typeface="Times New Roman" pitchFamily="18" charset="0"/>
              </a:rPr>
              <a:t>Desarrollo de la Información</a:t>
            </a:r>
            <a:endParaRPr lang="es-CO" sz="2000" b="1" dirty="0">
              <a:solidFill>
                <a:srgbClr val="FF0000"/>
              </a:solidFill>
              <a:cs typeface="Times New Roman" pitchFamily="18" charset="0"/>
            </a:endParaRPr>
          </a:p>
        </p:txBody>
      </p:sp>
      <p:sp>
        <p:nvSpPr>
          <p:cNvPr id="7" name="Shape 90"/>
          <p:cNvSpPr txBox="1">
            <a:spLocks/>
          </p:cNvSpPr>
          <p:nvPr/>
        </p:nvSpPr>
        <p:spPr>
          <a:xfrm>
            <a:off x="914400" y="2285993"/>
            <a:ext cx="7372376" cy="2857520"/>
          </a:xfrm>
          <a:prstGeom prst="rect">
            <a:avLst/>
          </a:prstGeom>
          <a:noFill/>
          <a:ln>
            <a:noFill/>
          </a:ln>
        </p:spPr>
        <p:txBody>
          <a:bodyPr vert="horz" lIns="91425" tIns="45700" rIns="91425" bIns="45700" rtlCol="0" anchor="t" anchorCtr="0">
            <a:noAutofit/>
          </a:bodyPr>
          <a:lstStyle/>
          <a:p>
            <a:pPr marL="0" marR="0" lvl="0" indent="0" algn="just" defTabSz="914400" rtl="0" eaLnBrk="1" fontAlgn="auto" latinLnBrk="0" hangingPunct="1">
              <a:lnSpc>
                <a:spcPct val="100000"/>
              </a:lnSpc>
              <a:spcBef>
                <a:spcPts val="0"/>
              </a:spcBef>
              <a:spcAft>
                <a:spcPts val="0"/>
              </a:spcAft>
              <a:buClr>
                <a:schemeClr val="dk1"/>
              </a:buClr>
              <a:buSzPct val="25000"/>
              <a:buFont typeface="Arial"/>
              <a:buNone/>
              <a:tabLst/>
              <a:defRPr/>
            </a:pPr>
            <a:r>
              <a:rPr kumimoji="0" lang="es-PE" sz="2000" b="0" i="0" u="none" strike="noStrike" kern="1200" cap="none" spc="0" normalizeH="0" baseline="0" noProof="0" dirty="0" smtClean="0">
                <a:ln>
                  <a:noFill/>
                </a:ln>
                <a:solidFill>
                  <a:srgbClr val="FF0000"/>
                </a:solidFill>
                <a:effectLst/>
                <a:uLnTx/>
                <a:uFillTx/>
                <a:latin typeface="Arial"/>
                <a:ea typeface="Arial"/>
                <a:cs typeface="Arial"/>
                <a:sym typeface="Arial"/>
              </a:rPr>
              <a:t>3) Investigación de mercados</a:t>
            </a:r>
          </a:p>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endParaRPr kumimoji="0" lang="es-PE" sz="1400" b="0" i="0" u="none" strike="noStrike" kern="1200" cap="none" spc="0" normalizeH="0" baseline="0" noProof="0" dirty="0" smtClean="0">
              <a:ln>
                <a:noFill/>
              </a:ln>
              <a:solidFill>
                <a:schemeClr val="dk1"/>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chemeClr val="dk1"/>
              </a:buClr>
              <a:buSzPct val="25000"/>
              <a:buFont typeface="Arial"/>
              <a:buNone/>
              <a:tabLst/>
              <a:defRPr/>
            </a:pPr>
            <a:r>
              <a:rPr kumimoji="0" lang="es-PE" b="0" i="0" u="none" strike="noStrike" kern="1200" cap="none" spc="0" normalizeH="0" baseline="0" noProof="0" dirty="0" smtClean="0">
                <a:ln>
                  <a:noFill/>
                </a:ln>
                <a:solidFill>
                  <a:schemeClr val="dk1"/>
                </a:solidFill>
                <a:effectLst/>
                <a:uLnTx/>
                <a:uFillTx/>
                <a:latin typeface="Arial"/>
                <a:ea typeface="Arial"/>
                <a:cs typeface="Arial"/>
                <a:sym typeface="Arial"/>
              </a:rPr>
              <a:t>Conjunto de actividades que busca oportunidades o problemas  en algún mercado ya sea para aprovecharlas o corregirlos respectivamente. </a:t>
            </a:r>
          </a:p>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endParaRPr kumimoji="0" lang="es-PE" sz="1400" b="0" i="0" u="none" strike="noStrike" kern="1200" cap="none" spc="0" normalizeH="0" baseline="0" noProof="0" dirty="0" smtClean="0">
              <a:ln>
                <a:noFill/>
              </a:ln>
              <a:solidFill>
                <a:schemeClr val="dk1"/>
              </a:solidFill>
              <a:effectLst/>
              <a:uLnTx/>
              <a:uFillTx/>
              <a:latin typeface="Arial"/>
              <a:ea typeface="Arial"/>
              <a:cs typeface="Arial"/>
              <a:sym typeface="Arial"/>
            </a:endParaRPr>
          </a:p>
          <a:p>
            <a:pPr marL="180975" marR="0" lvl="0" indent="-180975" algn="just" defTabSz="914400" rtl="0" eaLnBrk="1" fontAlgn="auto" latinLnBrk="0" hangingPunct="1">
              <a:lnSpc>
                <a:spcPct val="100000"/>
              </a:lnSpc>
              <a:spcBef>
                <a:spcPts val="0"/>
              </a:spcBef>
              <a:spcAft>
                <a:spcPts val="0"/>
              </a:spcAft>
              <a:buClr>
                <a:schemeClr val="accent1"/>
              </a:buClr>
              <a:buSzPct val="60416"/>
              <a:buFont typeface="Arial"/>
              <a:buChar char="●"/>
              <a:tabLst/>
              <a:defRPr/>
            </a:pPr>
            <a:r>
              <a:rPr kumimoji="0" lang="es-PE" b="0" i="0" u="none" strike="noStrike" kern="1200" cap="none" spc="0" normalizeH="0" baseline="0" noProof="0" dirty="0" smtClean="0">
                <a:ln>
                  <a:noFill/>
                </a:ln>
                <a:solidFill>
                  <a:schemeClr val="dk1"/>
                </a:solidFill>
                <a:effectLst/>
                <a:uLnTx/>
                <a:uFillTx/>
                <a:latin typeface="Arial"/>
                <a:ea typeface="Arial"/>
                <a:cs typeface="Arial"/>
                <a:sym typeface="Arial"/>
              </a:rPr>
              <a:t>Funciona sólo cuando es necesario.</a:t>
            </a:r>
          </a:p>
          <a:p>
            <a:pPr marL="180975" marR="0" lvl="0" indent="-180975" algn="just" defTabSz="914400" rtl="0" eaLnBrk="1" fontAlgn="auto" latinLnBrk="0" hangingPunct="1">
              <a:lnSpc>
                <a:spcPct val="100000"/>
              </a:lnSpc>
              <a:spcBef>
                <a:spcPts val="0"/>
              </a:spcBef>
              <a:spcAft>
                <a:spcPts val="0"/>
              </a:spcAft>
              <a:buClr>
                <a:schemeClr val="accent1"/>
              </a:buClr>
              <a:buSzPct val="60416"/>
              <a:buFont typeface="Arial"/>
              <a:buChar char="●"/>
              <a:tabLst/>
              <a:defRPr/>
            </a:pPr>
            <a:r>
              <a:rPr kumimoji="0" lang="es-PE" b="0" i="0" u="none" strike="noStrike" kern="1200" cap="none" spc="0" normalizeH="0" baseline="0" noProof="0" dirty="0" smtClean="0">
                <a:ln>
                  <a:noFill/>
                </a:ln>
                <a:solidFill>
                  <a:schemeClr val="dk1"/>
                </a:solidFill>
                <a:effectLst/>
                <a:uLnTx/>
                <a:uFillTx/>
                <a:latin typeface="Arial"/>
                <a:ea typeface="Arial"/>
                <a:cs typeface="Arial"/>
                <a:sym typeface="Arial"/>
              </a:rPr>
              <a:t>Se basa en experiencias pasadas.</a:t>
            </a:r>
          </a:p>
          <a:p>
            <a:pPr marL="180975" marR="0" lvl="0" indent="-180975" algn="just" defTabSz="914400" rtl="0" eaLnBrk="1" fontAlgn="auto" latinLnBrk="0" hangingPunct="1">
              <a:lnSpc>
                <a:spcPct val="100000"/>
              </a:lnSpc>
              <a:spcBef>
                <a:spcPts val="0"/>
              </a:spcBef>
              <a:spcAft>
                <a:spcPts val="0"/>
              </a:spcAft>
              <a:buClr>
                <a:schemeClr val="accent1"/>
              </a:buClr>
              <a:buSzPct val="60416"/>
              <a:buFont typeface="Arial"/>
              <a:buChar char="●"/>
              <a:tabLst/>
              <a:defRPr/>
            </a:pPr>
            <a:r>
              <a:rPr kumimoji="0" lang="es-PE" b="0" i="0" u="none" strike="noStrike" kern="1200" cap="none" spc="0" normalizeH="0" baseline="0" noProof="0" dirty="0" smtClean="0">
                <a:ln>
                  <a:noFill/>
                </a:ln>
                <a:solidFill>
                  <a:schemeClr val="dk1"/>
                </a:solidFill>
                <a:effectLst/>
                <a:uLnTx/>
                <a:uFillTx/>
                <a:latin typeface="Arial"/>
                <a:ea typeface="Arial"/>
                <a:cs typeface="Arial"/>
                <a:sym typeface="Arial"/>
              </a:rPr>
              <a:t>Resuelve problemas actuales.</a:t>
            </a:r>
          </a:p>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endParaRPr kumimoji="0" lang="es-PE" sz="1400" b="0" i="0" u="none" strike="noStrike" kern="1200" cap="none" spc="0" normalizeH="0" baseline="0" noProof="0" dirty="0" smtClean="0">
              <a:ln>
                <a:noFill/>
              </a:ln>
              <a:solidFill>
                <a:schemeClr val="dk1"/>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endParaRPr kumimoji="0" lang="es-PE" sz="1400" b="0" i="0" u="none" strike="noStrike" kern="1200" cap="none" spc="0" normalizeH="0" baseline="0" noProof="0" dirty="0">
              <a:ln>
                <a:noFill/>
              </a:ln>
              <a:solidFill>
                <a:schemeClr val="dk1"/>
              </a:solidFill>
              <a:effectLst/>
              <a:uLnTx/>
              <a:uFillTx/>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1"/>
            <a:ext cx="9144000" cy="6858024"/>
          </a:xfrm>
          <a:prstGeom prst="rect">
            <a:avLst/>
          </a:prstGeom>
          <a:noFill/>
          <a:ln w="9525">
            <a:noFill/>
            <a:miter lim="800000"/>
            <a:headEnd/>
            <a:tailEnd/>
          </a:ln>
          <a:effectLst/>
        </p:spPr>
      </p:pic>
      <p:sp>
        <p:nvSpPr>
          <p:cNvPr id="3" name="2 Rectángulo"/>
          <p:cNvSpPr/>
          <p:nvPr/>
        </p:nvSpPr>
        <p:spPr>
          <a:xfrm>
            <a:off x="1562577" y="2571744"/>
            <a:ext cx="5724067" cy="400110"/>
          </a:xfrm>
          <a:prstGeom prst="rect">
            <a:avLst/>
          </a:prstGeom>
        </p:spPr>
        <p:txBody>
          <a:bodyPr wrap="none">
            <a:spAutoFit/>
          </a:bodyPr>
          <a:lstStyle/>
          <a:p>
            <a:pPr algn="ctr">
              <a:spcBef>
                <a:spcPct val="50000"/>
              </a:spcBef>
            </a:pPr>
            <a:r>
              <a:rPr lang="es-CO" sz="2000" b="1" dirty="0" smtClean="0">
                <a:solidFill>
                  <a:srgbClr val="FFC000"/>
                </a:solidFill>
                <a:cs typeface="Times New Roman" pitchFamily="18" charset="0"/>
              </a:rPr>
              <a:t>ASPECTOS ÉTICOS DE LA INFORMACIÓN COMERCIAL</a:t>
            </a:r>
            <a:endParaRPr lang="es-CO" sz="2000" b="1" dirty="0">
              <a:solidFill>
                <a:srgbClr val="FFC000"/>
              </a:solidFill>
              <a:cs typeface="Times New Roman" pitchFamily="18" charset="0"/>
            </a:endParaRPr>
          </a:p>
        </p:txBody>
      </p:sp>
      <p:sp>
        <p:nvSpPr>
          <p:cNvPr id="4" name="7 Marcador de número de diapositiva"/>
          <p:cNvSpPr>
            <a:spLocks noGrp="1"/>
          </p:cNvSpPr>
          <p:nvPr>
            <p:ph type="sldNum" sz="quarter" idx="12"/>
          </p:nvPr>
        </p:nvSpPr>
        <p:spPr bwMode="auto">
          <a:xfrm>
            <a:off x="8572528" y="6492875"/>
            <a:ext cx="571472"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s-ES" dirty="0" smtClean="0">
                <a:solidFill>
                  <a:schemeClr val="bg1"/>
                </a:solidFill>
              </a:rPr>
              <a:t>[</a:t>
            </a:r>
            <a:fld id="{138FBF70-BCC1-42F5-9994-CE5605A58EF4}" type="slidenum">
              <a:rPr lang="es-ES" smtClean="0">
                <a:solidFill>
                  <a:schemeClr val="bg1"/>
                </a:solidFill>
              </a:rPr>
              <a:pPr eaLnBrk="1" hangingPunct="1">
                <a:defRPr/>
              </a:pPr>
              <a:t>36</a:t>
            </a:fld>
            <a:r>
              <a:rPr lang="es-ES" dirty="0" smtClean="0">
                <a:solidFill>
                  <a:schemeClr val="bg1"/>
                </a:solidFill>
              </a:rPr>
              <a: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7999"/>
          </a:xfrm>
          <a:prstGeom prst="rect">
            <a:avLst/>
          </a:prstGeom>
          <a:noFill/>
          <a:ln w="9525">
            <a:noFill/>
            <a:miter lim="800000"/>
            <a:headEnd/>
            <a:tailEnd/>
          </a:ln>
          <a:effectLst/>
        </p:spPr>
      </p:pic>
      <p:sp>
        <p:nvSpPr>
          <p:cNvPr id="5" name="4 Rectángulo"/>
          <p:cNvSpPr/>
          <p:nvPr/>
        </p:nvSpPr>
        <p:spPr>
          <a:xfrm>
            <a:off x="285720" y="2571744"/>
            <a:ext cx="1571636" cy="1077218"/>
          </a:xfrm>
          <a:prstGeom prst="rect">
            <a:avLst/>
          </a:prstGeom>
        </p:spPr>
        <p:txBody>
          <a:bodyPr wrap="square">
            <a:spAutoFit/>
          </a:bodyPr>
          <a:lstStyle/>
          <a:p>
            <a:pPr algn="ctr">
              <a:spcBef>
                <a:spcPct val="50000"/>
              </a:spcBef>
            </a:pPr>
            <a:r>
              <a:rPr lang="es-CO" sz="1600" b="1" dirty="0" smtClean="0">
                <a:solidFill>
                  <a:srgbClr val="FF0000"/>
                </a:solidFill>
                <a:cs typeface="Times New Roman" pitchFamily="18" charset="0"/>
              </a:rPr>
              <a:t>ASPECTOS ETICOS DE LA INFORMACION COMERCIAL</a:t>
            </a:r>
            <a:endParaRPr lang="es-CO" sz="1600" b="1" dirty="0">
              <a:solidFill>
                <a:srgbClr val="FF0000"/>
              </a:solidFill>
              <a:cs typeface="Times New Roman" pitchFamily="18" charset="0"/>
            </a:endParaRPr>
          </a:p>
        </p:txBody>
      </p:sp>
      <p:sp>
        <p:nvSpPr>
          <p:cNvPr id="6" name="7 Marcador de número de diapositiva"/>
          <p:cNvSpPr>
            <a:spLocks noGrp="1"/>
          </p:cNvSpPr>
          <p:nvPr>
            <p:ph type="sldNum" sz="quarter" idx="12"/>
          </p:nvPr>
        </p:nvSpPr>
        <p:spPr bwMode="auto">
          <a:xfrm>
            <a:off x="8501090" y="6492875"/>
            <a:ext cx="64291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s-ES" dirty="0" smtClean="0">
                <a:solidFill>
                  <a:schemeClr val="bg1"/>
                </a:solidFill>
              </a:rPr>
              <a:t>[</a:t>
            </a:r>
            <a:fld id="{138FBF70-BCC1-42F5-9994-CE5605A58EF4}" type="slidenum">
              <a:rPr lang="es-ES" smtClean="0">
                <a:solidFill>
                  <a:schemeClr val="bg1"/>
                </a:solidFill>
              </a:rPr>
              <a:pPr eaLnBrk="1" hangingPunct="1">
                <a:defRPr/>
              </a:pPr>
              <a:t>37</a:t>
            </a:fld>
            <a:r>
              <a:rPr lang="es-ES" dirty="0" smtClean="0">
                <a:solidFill>
                  <a:schemeClr val="bg1"/>
                </a:solidFill>
              </a:rPr>
              <a:t>]</a:t>
            </a:r>
          </a:p>
        </p:txBody>
      </p:sp>
      <p:sp>
        <p:nvSpPr>
          <p:cNvPr id="7" name="Shape 90"/>
          <p:cNvSpPr txBox="1">
            <a:spLocks/>
          </p:cNvSpPr>
          <p:nvPr/>
        </p:nvSpPr>
        <p:spPr>
          <a:xfrm>
            <a:off x="2428860" y="1714488"/>
            <a:ext cx="5857916" cy="2857520"/>
          </a:xfrm>
          <a:prstGeom prst="rect">
            <a:avLst/>
          </a:prstGeom>
          <a:noFill/>
          <a:ln>
            <a:noFill/>
          </a:ln>
        </p:spPr>
        <p:txBody>
          <a:bodyPr vert="horz" lIns="91425" tIns="45700" rIns="91425" bIns="45700" rtlCol="0" anchor="t" anchorCtr="0">
            <a:noAutofit/>
          </a:bodyPr>
          <a:lstStyle/>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r>
              <a:rPr kumimoji="0" lang="es-PE" sz="1500" b="0" i="0" u="none" strike="noStrike" kern="1200" cap="none" spc="0" normalizeH="0" baseline="0" noProof="0" dirty="0" smtClean="0">
                <a:ln>
                  <a:noFill/>
                </a:ln>
                <a:solidFill>
                  <a:schemeClr val="dk1"/>
                </a:solidFill>
                <a:effectLst/>
                <a:uLnTx/>
                <a:uFillTx/>
                <a:latin typeface="Arial"/>
                <a:ea typeface="Arial"/>
                <a:cs typeface="Arial"/>
                <a:sym typeface="Arial"/>
              </a:rPr>
              <a:t>En una investigación de marketing,</a:t>
            </a:r>
            <a:r>
              <a:rPr kumimoji="0" lang="es-PE" sz="1500" b="0" i="0" u="none" strike="noStrike" kern="1200" cap="none" spc="0" normalizeH="0" noProof="0" dirty="0" smtClean="0">
                <a:ln>
                  <a:noFill/>
                </a:ln>
                <a:solidFill>
                  <a:schemeClr val="dk1"/>
                </a:solidFill>
                <a:effectLst/>
                <a:uLnTx/>
                <a:uFillTx/>
                <a:latin typeface="Arial"/>
                <a:ea typeface="Arial"/>
                <a:cs typeface="Arial"/>
                <a:sym typeface="Arial"/>
              </a:rPr>
              <a:t> existen numerosos implicados: Los propios investigadores, el cliente (la empresa que encarga la investigación), y cada uno de los investigados.</a:t>
            </a:r>
          </a:p>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endParaRPr lang="es-PE" sz="1500" baseline="0" dirty="0">
              <a:solidFill>
                <a:schemeClr val="dk1"/>
              </a:solidFill>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r>
              <a:rPr kumimoji="0" lang="es-PE" sz="1500" b="0" i="0" u="none" strike="noStrike" kern="1200" cap="none" spc="0" normalizeH="0" noProof="0" dirty="0" smtClean="0">
                <a:ln>
                  <a:noFill/>
                </a:ln>
                <a:solidFill>
                  <a:schemeClr val="dk1"/>
                </a:solidFill>
                <a:effectLst/>
                <a:uLnTx/>
                <a:uFillTx/>
                <a:latin typeface="Arial"/>
                <a:ea typeface="Arial"/>
                <a:cs typeface="Arial"/>
                <a:sym typeface="Arial"/>
              </a:rPr>
              <a:t>Una buena investigación debe tener en cuenta los derechos y obligaciones de cada una de las partes afectadas.</a:t>
            </a:r>
          </a:p>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endParaRPr lang="es-PE" sz="1500" baseline="0" dirty="0">
              <a:solidFill>
                <a:schemeClr val="dk1"/>
              </a:solidFill>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r>
              <a:rPr kumimoji="0" lang="es-PE" sz="1500" b="0" i="0" u="none" strike="noStrike" kern="1200" cap="none" spc="0" normalizeH="0" noProof="0" dirty="0" smtClean="0">
                <a:ln>
                  <a:noFill/>
                </a:ln>
                <a:solidFill>
                  <a:schemeClr val="dk1"/>
                </a:solidFill>
                <a:effectLst/>
                <a:uLnTx/>
                <a:uFillTx/>
                <a:latin typeface="Arial"/>
                <a:ea typeface="Arial"/>
                <a:cs typeface="Arial"/>
                <a:sym typeface="Arial"/>
              </a:rPr>
              <a:t>Existen derechos fundamentales de los entrevistados como el anonimato, el de la información (conocer cuál es la finalidad de la investigación , saber si ese están utilizando técnicas de observación o sistemas de grabación) .</a:t>
            </a:r>
            <a:endParaRPr kumimoji="0" lang="es-PE" sz="1500" b="0" i="0" u="none" strike="noStrike" kern="1200" cap="none" spc="0" normalizeH="0" baseline="0" noProof="0" dirty="0">
              <a:ln>
                <a:noFill/>
              </a:ln>
              <a:solidFill>
                <a:schemeClr val="dk1"/>
              </a:solidFill>
              <a:effectLst/>
              <a:uLnTx/>
              <a:uFillTx/>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7999"/>
          </a:xfrm>
          <a:prstGeom prst="rect">
            <a:avLst/>
          </a:prstGeom>
          <a:noFill/>
          <a:ln w="9525">
            <a:noFill/>
            <a:miter lim="800000"/>
            <a:headEnd/>
            <a:tailEnd/>
          </a:ln>
          <a:effectLst/>
        </p:spPr>
      </p:pic>
      <p:sp>
        <p:nvSpPr>
          <p:cNvPr id="5" name="4 Rectángulo"/>
          <p:cNvSpPr/>
          <p:nvPr/>
        </p:nvSpPr>
        <p:spPr>
          <a:xfrm>
            <a:off x="285720" y="2571744"/>
            <a:ext cx="1571636" cy="1077218"/>
          </a:xfrm>
          <a:prstGeom prst="rect">
            <a:avLst/>
          </a:prstGeom>
        </p:spPr>
        <p:txBody>
          <a:bodyPr wrap="square">
            <a:spAutoFit/>
          </a:bodyPr>
          <a:lstStyle/>
          <a:p>
            <a:pPr algn="ctr">
              <a:spcBef>
                <a:spcPct val="50000"/>
              </a:spcBef>
            </a:pPr>
            <a:r>
              <a:rPr lang="es-CO" sz="1600" b="1" dirty="0" smtClean="0">
                <a:solidFill>
                  <a:srgbClr val="FF0000"/>
                </a:solidFill>
                <a:cs typeface="Times New Roman" pitchFamily="18" charset="0"/>
              </a:rPr>
              <a:t>ASPECTOS ETICOS DE LA INFORMACION COMERCIAL</a:t>
            </a:r>
            <a:endParaRPr lang="es-CO" sz="1600" b="1" dirty="0">
              <a:solidFill>
                <a:srgbClr val="FF0000"/>
              </a:solidFill>
              <a:cs typeface="Times New Roman" pitchFamily="18" charset="0"/>
            </a:endParaRPr>
          </a:p>
        </p:txBody>
      </p:sp>
      <p:sp>
        <p:nvSpPr>
          <p:cNvPr id="6" name="7 Marcador de número de diapositiva"/>
          <p:cNvSpPr>
            <a:spLocks noGrp="1"/>
          </p:cNvSpPr>
          <p:nvPr>
            <p:ph type="sldNum" sz="quarter" idx="12"/>
          </p:nvPr>
        </p:nvSpPr>
        <p:spPr bwMode="auto">
          <a:xfrm>
            <a:off x="8501090" y="6492875"/>
            <a:ext cx="64291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s-ES" dirty="0" smtClean="0">
                <a:solidFill>
                  <a:schemeClr val="bg1"/>
                </a:solidFill>
              </a:rPr>
              <a:t>[</a:t>
            </a:r>
            <a:fld id="{138FBF70-BCC1-42F5-9994-CE5605A58EF4}" type="slidenum">
              <a:rPr lang="es-ES" smtClean="0">
                <a:solidFill>
                  <a:schemeClr val="bg1"/>
                </a:solidFill>
              </a:rPr>
              <a:pPr eaLnBrk="1" hangingPunct="1">
                <a:defRPr/>
              </a:pPr>
              <a:t>38</a:t>
            </a:fld>
            <a:r>
              <a:rPr lang="es-ES" dirty="0" smtClean="0">
                <a:solidFill>
                  <a:schemeClr val="bg1"/>
                </a:solidFill>
              </a:rPr>
              <a:t>]</a:t>
            </a:r>
          </a:p>
        </p:txBody>
      </p:sp>
      <p:sp>
        <p:nvSpPr>
          <p:cNvPr id="7" name="Shape 90"/>
          <p:cNvSpPr txBox="1">
            <a:spLocks/>
          </p:cNvSpPr>
          <p:nvPr/>
        </p:nvSpPr>
        <p:spPr>
          <a:xfrm>
            <a:off x="2428860" y="1714488"/>
            <a:ext cx="5857916" cy="2857520"/>
          </a:xfrm>
          <a:prstGeom prst="rect">
            <a:avLst/>
          </a:prstGeom>
          <a:noFill/>
          <a:ln>
            <a:noFill/>
          </a:ln>
        </p:spPr>
        <p:txBody>
          <a:bodyPr vert="horz" lIns="91425" tIns="45700" rIns="91425" bIns="45700" rtlCol="0" anchor="t" anchorCtr="0">
            <a:noAutofit/>
          </a:bodyPr>
          <a:lstStyle/>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r>
              <a:rPr kumimoji="0" lang="es-PE" sz="1500" b="0" i="0" u="none" strike="noStrike" kern="1200" cap="none" spc="0" normalizeH="0" baseline="0" noProof="0" dirty="0" smtClean="0">
                <a:ln>
                  <a:noFill/>
                </a:ln>
                <a:solidFill>
                  <a:schemeClr val="dk1"/>
                </a:solidFill>
                <a:effectLst/>
                <a:uLnTx/>
                <a:uFillTx/>
                <a:latin typeface="Arial"/>
                <a:ea typeface="Arial"/>
                <a:cs typeface="Arial"/>
                <a:sym typeface="Arial"/>
              </a:rPr>
              <a:t>Se deben tomar precauciones para evitar perjuicios</a:t>
            </a:r>
            <a:r>
              <a:rPr kumimoji="0" lang="es-PE" sz="1500" b="0" i="0" u="none" strike="noStrike" kern="1200" cap="none" spc="0" normalizeH="0" noProof="0" dirty="0" smtClean="0">
                <a:ln>
                  <a:noFill/>
                </a:ln>
                <a:solidFill>
                  <a:schemeClr val="dk1"/>
                </a:solidFill>
                <a:effectLst/>
                <a:uLnTx/>
                <a:uFillTx/>
                <a:latin typeface="Arial"/>
                <a:ea typeface="Arial"/>
                <a:cs typeface="Arial"/>
                <a:sym typeface="Arial"/>
              </a:rPr>
              <a:t> para el entrevistado por el hecho de participar en la investigación.</a:t>
            </a:r>
          </a:p>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endParaRPr lang="es-PE" sz="1500" baseline="0" dirty="0">
              <a:solidFill>
                <a:schemeClr val="dk1"/>
              </a:solidFill>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r>
              <a:rPr kumimoji="0" lang="es-PE" sz="1500" b="0" i="0" u="none" strike="noStrike" kern="1200" cap="none" spc="0" normalizeH="0" noProof="0" dirty="0" smtClean="0">
                <a:ln>
                  <a:noFill/>
                </a:ln>
                <a:solidFill>
                  <a:schemeClr val="dk1"/>
                </a:solidFill>
                <a:effectLst/>
                <a:uLnTx/>
                <a:uFillTx/>
                <a:latin typeface="Arial"/>
                <a:ea typeface="Arial"/>
                <a:cs typeface="Arial"/>
                <a:sym typeface="Arial"/>
              </a:rPr>
              <a:t>Entre las responsabilidades profesionales de los investigadores se tienen:</a:t>
            </a:r>
          </a:p>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endParaRPr kumimoji="0" lang="es-PE" sz="1500" b="0" i="0" u="none" strike="noStrike" kern="1200" cap="none" spc="0" normalizeH="0" noProof="0" dirty="0" smtClean="0">
              <a:ln>
                <a:noFill/>
              </a:ln>
              <a:solidFill>
                <a:schemeClr val="dk1"/>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r>
              <a:rPr lang="es-PE" sz="1500" baseline="0" dirty="0" smtClean="0">
                <a:solidFill>
                  <a:schemeClr val="dk1"/>
                </a:solidFill>
                <a:latin typeface="Arial"/>
                <a:ea typeface="Arial"/>
                <a:cs typeface="Arial"/>
                <a:sym typeface="Arial"/>
              </a:rPr>
              <a:t>- No falsear sus</a:t>
            </a:r>
            <a:r>
              <a:rPr lang="es-PE" sz="1500" dirty="0" smtClean="0">
                <a:solidFill>
                  <a:schemeClr val="dk1"/>
                </a:solidFill>
                <a:latin typeface="Arial"/>
                <a:ea typeface="Arial"/>
                <a:cs typeface="Arial"/>
                <a:sym typeface="Arial"/>
              </a:rPr>
              <a:t> conocimientos,</a:t>
            </a:r>
          </a:p>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r>
              <a:rPr kumimoji="0" lang="es-PE" sz="1500" b="0" i="0" u="none" strike="noStrike" kern="1200" cap="none" spc="0" normalizeH="0" baseline="0" noProof="0" dirty="0" smtClean="0">
                <a:ln>
                  <a:noFill/>
                </a:ln>
                <a:solidFill>
                  <a:schemeClr val="dk1"/>
                </a:solidFill>
                <a:effectLst/>
                <a:uLnTx/>
                <a:uFillTx/>
                <a:latin typeface="Arial"/>
                <a:ea typeface="Arial"/>
                <a:cs typeface="Arial"/>
                <a:sym typeface="Arial"/>
              </a:rPr>
              <a:t>- No desacreditar a otros</a:t>
            </a:r>
            <a:r>
              <a:rPr kumimoji="0" lang="es-PE" sz="1500" b="0" i="0" u="none" strike="noStrike" kern="1200" cap="none" spc="0" normalizeH="0" noProof="0" dirty="0" smtClean="0">
                <a:ln>
                  <a:noFill/>
                </a:ln>
                <a:solidFill>
                  <a:schemeClr val="dk1"/>
                </a:solidFill>
                <a:effectLst/>
                <a:uLnTx/>
                <a:uFillTx/>
                <a:latin typeface="Arial"/>
                <a:ea typeface="Arial"/>
                <a:cs typeface="Arial"/>
                <a:sym typeface="Arial"/>
              </a:rPr>
              <a:t> investigadores ,</a:t>
            </a:r>
          </a:p>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r>
              <a:rPr lang="es-PE" sz="1500" baseline="0" dirty="0" smtClean="0">
                <a:solidFill>
                  <a:schemeClr val="dk1"/>
                </a:solidFill>
                <a:latin typeface="Arial"/>
                <a:ea typeface="Arial"/>
                <a:cs typeface="Arial"/>
                <a:sym typeface="Arial"/>
              </a:rPr>
              <a:t>- Aportar una buena relación calidad-precio.</a:t>
            </a:r>
          </a:p>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endParaRPr kumimoji="0" lang="es-PE" sz="1500" b="0" i="0" u="none" strike="noStrike" kern="1200" cap="none" spc="0" normalizeH="0" noProof="0" dirty="0">
              <a:ln>
                <a:noFill/>
              </a:ln>
              <a:solidFill>
                <a:schemeClr val="dk1"/>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endParaRPr kumimoji="0" lang="es-PE" sz="1500" b="0" i="0" u="none" strike="noStrike" kern="1200" cap="none" spc="0" normalizeH="0" baseline="0" noProof="0" dirty="0">
              <a:ln>
                <a:noFill/>
              </a:ln>
              <a:solidFill>
                <a:schemeClr val="dk1"/>
              </a:solidFill>
              <a:effectLst/>
              <a:uLnTx/>
              <a:uFillTx/>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7999"/>
          </a:xfrm>
          <a:prstGeom prst="rect">
            <a:avLst/>
          </a:prstGeom>
          <a:noFill/>
          <a:ln w="9525">
            <a:noFill/>
            <a:miter lim="800000"/>
            <a:headEnd/>
            <a:tailEnd/>
          </a:ln>
          <a:effectLst/>
        </p:spPr>
      </p:pic>
      <p:sp>
        <p:nvSpPr>
          <p:cNvPr id="5" name="4 Rectángulo"/>
          <p:cNvSpPr/>
          <p:nvPr/>
        </p:nvSpPr>
        <p:spPr>
          <a:xfrm>
            <a:off x="285720" y="2571744"/>
            <a:ext cx="1571636" cy="1077218"/>
          </a:xfrm>
          <a:prstGeom prst="rect">
            <a:avLst/>
          </a:prstGeom>
        </p:spPr>
        <p:txBody>
          <a:bodyPr wrap="square">
            <a:spAutoFit/>
          </a:bodyPr>
          <a:lstStyle/>
          <a:p>
            <a:pPr algn="ctr">
              <a:spcBef>
                <a:spcPct val="50000"/>
              </a:spcBef>
            </a:pPr>
            <a:r>
              <a:rPr lang="es-CO" sz="1600" b="1" dirty="0" smtClean="0">
                <a:solidFill>
                  <a:srgbClr val="FF0000"/>
                </a:solidFill>
                <a:cs typeface="Times New Roman" pitchFamily="18" charset="0"/>
              </a:rPr>
              <a:t>ASPECTOS ETICOS DE LA INFORMACION COMERCIAL</a:t>
            </a:r>
            <a:endParaRPr lang="es-CO" sz="1600" b="1" dirty="0">
              <a:solidFill>
                <a:srgbClr val="FF0000"/>
              </a:solidFill>
              <a:cs typeface="Times New Roman" pitchFamily="18" charset="0"/>
            </a:endParaRPr>
          </a:p>
        </p:txBody>
      </p:sp>
      <p:sp>
        <p:nvSpPr>
          <p:cNvPr id="6" name="7 Marcador de número de diapositiva"/>
          <p:cNvSpPr>
            <a:spLocks noGrp="1"/>
          </p:cNvSpPr>
          <p:nvPr>
            <p:ph type="sldNum" sz="quarter" idx="12"/>
          </p:nvPr>
        </p:nvSpPr>
        <p:spPr bwMode="auto">
          <a:xfrm>
            <a:off x="8572528" y="6492875"/>
            <a:ext cx="571472"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s-ES" dirty="0" smtClean="0">
                <a:solidFill>
                  <a:schemeClr val="bg1"/>
                </a:solidFill>
              </a:rPr>
              <a:t>[</a:t>
            </a:r>
            <a:fld id="{138FBF70-BCC1-42F5-9994-CE5605A58EF4}" type="slidenum">
              <a:rPr lang="es-ES" smtClean="0">
                <a:solidFill>
                  <a:schemeClr val="bg1"/>
                </a:solidFill>
              </a:rPr>
              <a:pPr eaLnBrk="1" hangingPunct="1">
                <a:defRPr/>
              </a:pPr>
              <a:t>39</a:t>
            </a:fld>
            <a:r>
              <a:rPr lang="es-ES" dirty="0" smtClean="0">
                <a:solidFill>
                  <a:schemeClr val="bg1"/>
                </a:solidFill>
              </a:rPr>
              <a:t>]</a:t>
            </a:r>
          </a:p>
        </p:txBody>
      </p:sp>
      <p:sp>
        <p:nvSpPr>
          <p:cNvPr id="7" name="Shape 90"/>
          <p:cNvSpPr txBox="1">
            <a:spLocks/>
          </p:cNvSpPr>
          <p:nvPr/>
        </p:nvSpPr>
        <p:spPr>
          <a:xfrm>
            <a:off x="2428860" y="1714488"/>
            <a:ext cx="5857916" cy="2857520"/>
          </a:xfrm>
          <a:prstGeom prst="rect">
            <a:avLst/>
          </a:prstGeom>
          <a:noFill/>
          <a:ln>
            <a:noFill/>
          </a:ln>
        </p:spPr>
        <p:txBody>
          <a:bodyPr vert="horz" lIns="91425" tIns="45700" rIns="91425" bIns="45700" rtlCol="0" anchor="t" anchorCtr="0">
            <a:noAutofit/>
          </a:bodyPr>
          <a:lstStyle/>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r>
              <a:rPr kumimoji="0" lang="es-PE" sz="1500" b="0" i="0" u="none" strike="noStrike" kern="1200" cap="none" spc="0" normalizeH="0" baseline="0" noProof="0" dirty="0" smtClean="0">
                <a:ln>
                  <a:noFill/>
                </a:ln>
                <a:solidFill>
                  <a:schemeClr val="dk1"/>
                </a:solidFill>
                <a:effectLst/>
                <a:uLnTx/>
                <a:uFillTx/>
                <a:latin typeface="Arial"/>
                <a:ea typeface="Arial"/>
                <a:cs typeface="Arial"/>
                <a:sym typeface="Arial"/>
              </a:rPr>
              <a:t>La </a:t>
            </a:r>
            <a:r>
              <a:rPr kumimoji="0" lang="es-PE" sz="1500" b="0" i="0" u="none" strike="noStrike" kern="1200" cap="none" spc="0" normalizeH="0" baseline="0" noProof="0" dirty="0" err="1" smtClean="0">
                <a:ln>
                  <a:noFill/>
                </a:ln>
                <a:solidFill>
                  <a:schemeClr val="dk1"/>
                </a:solidFill>
                <a:effectLst/>
                <a:uLnTx/>
                <a:uFillTx/>
                <a:latin typeface="Arial"/>
                <a:ea typeface="Arial"/>
                <a:cs typeface="Arial"/>
                <a:sym typeface="Arial"/>
              </a:rPr>
              <a:t>relaci</a:t>
            </a:r>
            <a:r>
              <a:rPr lang="es-PE" sz="1500" dirty="0" err="1" smtClean="0">
                <a:solidFill>
                  <a:schemeClr val="dk1"/>
                </a:solidFill>
                <a:latin typeface="Arial"/>
                <a:ea typeface="Arial"/>
                <a:cs typeface="Arial"/>
                <a:sym typeface="Arial"/>
              </a:rPr>
              <a:t>ón</a:t>
            </a:r>
            <a:r>
              <a:rPr lang="es-PE" sz="1500" dirty="0" smtClean="0">
                <a:solidFill>
                  <a:schemeClr val="dk1"/>
                </a:solidFill>
                <a:latin typeface="Arial"/>
                <a:ea typeface="Arial"/>
                <a:cs typeface="Arial"/>
                <a:sym typeface="Arial"/>
              </a:rPr>
              <a:t> entre cliente y los investigadores, formalizada en un contrato, debe ser fluida y basada en la objetividad, la fiabilidad y la correcta protección , por parte de ambas partes, de los datos obtenidos.</a:t>
            </a:r>
            <a:endParaRPr kumimoji="0" lang="es-PE" sz="1500" b="0" i="0" u="none" strike="noStrike" kern="1200" cap="none" spc="0" normalizeH="0" baseline="0" noProof="0" dirty="0">
              <a:ln>
                <a:noFill/>
              </a:ln>
              <a:solidFill>
                <a:schemeClr val="dk1"/>
              </a:solidFill>
              <a:effectLst/>
              <a:uLnTx/>
              <a:uFillTx/>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1"/>
            <a:ext cx="9144000" cy="6858024"/>
          </a:xfrm>
          <a:prstGeom prst="rect">
            <a:avLst/>
          </a:prstGeom>
          <a:noFill/>
          <a:ln w="9525">
            <a:noFill/>
            <a:miter lim="800000"/>
            <a:headEnd/>
            <a:tailEnd/>
          </a:ln>
          <a:effectLst/>
        </p:spPr>
      </p:pic>
      <p:sp>
        <p:nvSpPr>
          <p:cNvPr id="3" name="2 Rectángulo"/>
          <p:cNvSpPr/>
          <p:nvPr/>
        </p:nvSpPr>
        <p:spPr>
          <a:xfrm>
            <a:off x="3143240" y="2857496"/>
            <a:ext cx="2208938" cy="400110"/>
          </a:xfrm>
          <a:prstGeom prst="rect">
            <a:avLst/>
          </a:prstGeom>
        </p:spPr>
        <p:txBody>
          <a:bodyPr wrap="none">
            <a:spAutoFit/>
          </a:bodyPr>
          <a:lstStyle/>
          <a:p>
            <a:pPr algn="ctr">
              <a:spcBef>
                <a:spcPct val="50000"/>
              </a:spcBef>
            </a:pPr>
            <a:r>
              <a:rPr lang="es-CO" sz="2000" b="1" dirty="0" smtClean="0">
                <a:solidFill>
                  <a:srgbClr val="FFC000"/>
                </a:solidFill>
                <a:cs typeface="Times New Roman" pitchFamily="18" charset="0"/>
              </a:rPr>
              <a:t>Conceptos iníciales</a:t>
            </a:r>
            <a:endParaRPr lang="es-CO" sz="2000" b="1" dirty="0">
              <a:solidFill>
                <a:srgbClr val="FFC000"/>
              </a:solidFill>
              <a:cs typeface="Times New Roman" pitchFamily="18" charset="0"/>
            </a:endParaRPr>
          </a:p>
        </p:txBody>
      </p:sp>
      <p:sp>
        <p:nvSpPr>
          <p:cNvPr id="4" name="7 Marcador de número de diapositiva"/>
          <p:cNvSpPr>
            <a:spLocks noGrp="1"/>
          </p:cNvSpPr>
          <p:nvPr>
            <p:ph type="sldNum" sz="quarter" idx="12"/>
          </p:nvPr>
        </p:nvSpPr>
        <p:spPr bwMode="auto">
          <a:xfrm>
            <a:off x="8715402" y="6492875"/>
            <a:ext cx="428598"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s-ES" dirty="0" smtClean="0">
                <a:solidFill>
                  <a:schemeClr val="bg1"/>
                </a:solidFill>
              </a:rPr>
              <a:t>[</a:t>
            </a:r>
            <a:fld id="{138FBF70-BCC1-42F5-9994-CE5605A58EF4}" type="slidenum">
              <a:rPr lang="es-ES" smtClean="0">
                <a:solidFill>
                  <a:schemeClr val="bg1"/>
                </a:solidFill>
              </a:rPr>
              <a:pPr eaLnBrk="1" hangingPunct="1">
                <a:defRPr/>
              </a:pPr>
              <a:t>4</a:t>
            </a:fld>
            <a:r>
              <a:rPr lang="es-ES" dirty="0" smtClean="0">
                <a:solidFill>
                  <a:schemeClr val="bg1"/>
                </a:solidFill>
              </a:rPr>
              <a: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7999"/>
          </a:xfrm>
          <a:prstGeom prst="rect">
            <a:avLst/>
          </a:prstGeom>
          <a:noFill/>
          <a:ln w="9525">
            <a:noFill/>
            <a:miter lim="800000"/>
            <a:headEnd/>
            <a:tailEnd/>
          </a:ln>
          <a:effectLst/>
        </p:spPr>
      </p:pic>
      <p:sp>
        <p:nvSpPr>
          <p:cNvPr id="5" name="4 Rectángulo"/>
          <p:cNvSpPr/>
          <p:nvPr/>
        </p:nvSpPr>
        <p:spPr>
          <a:xfrm>
            <a:off x="285720" y="2571744"/>
            <a:ext cx="1571636" cy="1077218"/>
          </a:xfrm>
          <a:prstGeom prst="rect">
            <a:avLst/>
          </a:prstGeom>
        </p:spPr>
        <p:txBody>
          <a:bodyPr wrap="square">
            <a:spAutoFit/>
          </a:bodyPr>
          <a:lstStyle/>
          <a:p>
            <a:pPr algn="ctr">
              <a:spcBef>
                <a:spcPct val="50000"/>
              </a:spcBef>
            </a:pPr>
            <a:r>
              <a:rPr lang="es-CO" sz="1600" b="1" dirty="0" smtClean="0">
                <a:solidFill>
                  <a:srgbClr val="FF0000"/>
                </a:solidFill>
                <a:cs typeface="Times New Roman" pitchFamily="18" charset="0"/>
              </a:rPr>
              <a:t>ASPECTOS ETICOS DE LA INFORMACION COMERCIAL</a:t>
            </a:r>
            <a:endParaRPr lang="es-CO" sz="1600" b="1" dirty="0">
              <a:solidFill>
                <a:srgbClr val="FF0000"/>
              </a:solidFill>
              <a:cs typeface="Times New Roman" pitchFamily="18" charset="0"/>
            </a:endParaRPr>
          </a:p>
        </p:txBody>
      </p:sp>
      <p:sp>
        <p:nvSpPr>
          <p:cNvPr id="6" name="7 Marcador de número de diapositiva"/>
          <p:cNvSpPr>
            <a:spLocks noGrp="1"/>
          </p:cNvSpPr>
          <p:nvPr>
            <p:ph type="sldNum" sz="quarter" idx="12"/>
          </p:nvPr>
        </p:nvSpPr>
        <p:spPr bwMode="auto">
          <a:xfrm>
            <a:off x="8572528" y="6492875"/>
            <a:ext cx="571472"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s-ES" dirty="0" smtClean="0">
                <a:solidFill>
                  <a:schemeClr val="bg1"/>
                </a:solidFill>
              </a:rPr>
              <a:t>[</a:t>
            </a:r>
            <a:fld id="{138FBF70-BCC1-42F5-9994-CE5605A58EF4}" type="slidenum">
              <a:rPr lang="es-ES" smtClean="0">
                <a:solidFill>
                  <a:schemeClr val="bg1"/>
                </a:solidFill>
              </a:rPr>
              <a:pPr eaLnBrk="1" hangingPunct="1">
                <a:defRPr/>
              </a:pPr>
              <a:t>40</a:t>
            </a:fld>
            <a:r>
              <a:rPr lang="es-ES" dirty="0" smtClean="0">
                <a:solidFill>
                  <a:schemeClr val="bg1"/>
                </a:solidFill>
              </a:rPr>
              <a:t>]</a:t>
            </a:r>
          </a:p>
        </p:txBody>
      </p:sp>
      <p:sp>
        <p:nvSpPr>
          <p:cNvPr id="7" name="Shape 90"/>
          <p:cNvSpPr txBox="1">
            <a:spLocks/>
          </p:cNvSpPr>
          <p:nvPr/>
        </p:nvSpPr>
        <p:spPr>
          <a:xfrm>
            <a:off x="2143108" y="571480"/>
            <a:ext cx="6643734" cy="5643602"/>
          </a:xfrm>
          <a:prstGeom prst="rect">
            <a:avLst/>
          </a:prstGeom>
          <a:noFill/>
          <a:ln>
            <a:noFill/>
          </a:ln>
        </p:spPr>
        <p:txBody>
          <a:bodyPr vert="horz" lIns="91425" tIns="45700" rIns="91425" bIns="45700" rtlCol="0" anchor="t" anchorCtr="0">
            <a:noAutofit/>
          </a:bodyPr>
          <a:lstStyle/>
          <a:p>
            <a:pPr lvl="0" algn="just"/>
            <a:r>
              <a:rPr lang="es-PE" sz="1500" dirty="0">
                <a:solidFill>
                  <a:schemeClr val="dk1"/>
                </a:solidFill>
                <a:latin typeface="Arial"/>
                <a:ea typeface="Arial"/>
                <a:cs typeface="Arial"/>
                <a:sym typeface="Arial"/>
              </a:rPr>
              <a:t>En las investigaciones de mercados, las empresas suelen recurrir a compañías especializadas, existiendo por tanto un potencial conflicto ético entre las agencias de investigación y sus clientes, porque frecuentemente, las partes tienen objetivos distintos. La literatura muestra todo un amplio conjunto de dilemas éticos que surgen en la práctica de las investigaciones de marketing</a:t>
            </a:r>
            <a:r>
              <a:rPr lang="es-PE" sz="1500" dirty="0" smtClean="0">
                <a:solidFill>
                  <a:schemeClr val="dk1"/>
                </a:solidFill>
                <a:latin typeface="Arial"/>
                <a:ea typeface="Arial"/>
                <a:cs typeface="Arial"/>
                <a:sym typeface="Arial"/>
              </a:rPr>
              <a:t>:</a:t>
            </a:r>
            <a:endParaRPr lang="es-PE" sz="1500" dirty="0">
              <a:solidFill>
                <a:schemeClr val="dk1"/>
              </a:solidFill>
              <a:latin typeface="Arial"/>
              <a:ea typeface="Arial"/>
              <a:cs typeface="Arial"/>
              <a:sym typeface="Arial"/>
            </a:endParaRPr>
          </a:p>
          <a:p>
            <a:pPr lvl="0" algn="just"/>
            <a:endParaRPr lang="es-PE" sz="1500" dirty="0">
              <a:solidFill>
                <a:schemeClr val="dk1"/>
              </a:solidFill>
              <a:latin typeface="Arial"/>
              <a:ea typeface="Arial"/>
              <a:cs typeface="Arial"/>
              <a:sym typeface="Arial"/>
            </a:endParaRPr>
          </a:p>
          <a:p>
            <a:pPr lvl="0" algn="just"/>
            <a:r>
              <a:rPr lang="es-PE" sz="1500" dirty="0">
                <a:solidFill>
                  <a:schemeClr val="dk1"/>
                </a:solidFill>
                <a:latin typeface="Arial"/>
                <a:ea typeface="Arial"/>
                <a:cs typeface="Arial"/>
                <a:sym typeface="Arial"/>
              </a:rPr>
              <a:t>A) Falta de honestidad al informar de los resultados de las pruebas de mercado. Ocasionando el lanzamiento de productos que fracasan y el rechazo de potenciales productos rentables.</a:t>
            </a:r>
          </a:p>
          <a:p>
            <a:pPr lvl="0" algn="just"/>
            <a:endParaRPr lang="es-PE" sz="1500" dirty="0">
              <a:solidFill>
                <a:schemeClr val="dk1"/>
              </a:solidFill>
              <a:latin typeface="Arial"/>
              <a:ea typeface="Arial"/>
              <a:cs typeface="Arial"/>
              <a:sym typeface="Arial"/>
            </a:endParaRPr>
          </a:p>
          <a:p>
            <a:pPr lvl="0" algn="just"/>
            <a:r>
              <a:rPr lang="es-PE" sz="1500" dirty="0">
                <a:solidFill>
                  <a:schemeClr val="dk1"/>
                </a:solidFill>
                <a:latin typeface="Arial"/>
                <a:ea typeface="Arial"/>
                <a:cs typeface="Arial"/>
                <a:sym typeface="Arial"/>
              </a:rPr>
              <a:t>B) Utilización de técnicas de investigación no éticas. </a:t>
            </a:r>
          </a:p>
          <a:p>
            <a:pPr lvl="0" algn="just"/>
            <a:endParaRPr lang="es-PE" sz="1500" dirty="0">
              <a:solidFill>
                <a:schemeClr val="dk1"/>
              </a:solidFill>
              <a:latin typeface="Arial"/>
              <a:ea typeface="Arial"/>
              <a:cs typeface="Arial"/>
              <a:sym typeface="Arial"/>
            </a:endParaRPr>
          </a:p>
          <a:p>
            <a:pPr lvl="0" algn="just"/>
            <a:r>
              <a:rPr lang="es-PE" sz="1500" dirty="0">
                <a:solidFill>
                  <a:schemeClr val="dk1"/>
                </a:solidFill>
                <a:latin typeface="Arial"/>
                <a:ea typeface="Arial"/>
                <a:cs typeface="Arial"/>
                <a:sym typeface="Arial"/>
              </a:rPr>
              <a:t>C) Engaño a los consumidores. Como por ejemplo engañar sobre la finalidad de la investigación o sobre la identidad de la empresa de investigación. </a:t>
            </a:r>
          </a:p>
          <a:p>
            <a:pPr lvl="0" algn="just"/>
            <a:endParaRPr lang="es-PE" sz="1500" dirty="0">
              <a:solidFill>
                <a:schemeClr val="dk1"/>
              </a:solidFill>
              <a:latin typeface="Arial"/>
              <a:ea typeface="Arial"/>
              <a:cs typeface="Arial"/>
              <a:sym typeface="Arial"/>
            </a:endParaRPr>
          </a:p>
          <a:p>
            <a:pPr lvl="0" algn="just"/>
            <a:r>
              <a:rPr lang="es-PE" sz="1500" dirty="0">
                <a:solidFill>
                  <a:schemeClr val="dk1"/>
                </a:solidFill>
                <a:latin typeface="Arial"/>
                <a:ea typeface="Arial"/>
                <a:cs typeface="Arial"/>
                <a:sym typeface="Arial"/>
              </a:rPr>
              <a:t>D) Atentar contra la intimidad de los consumidores. Se plantea el problema de la confidencialidad de los datos de los consumidores.</a:t>
            </a:r>
          </a:p>
          <a:p>
            <a:pPr lvl="0" algn="just"/>
            <a:endParaRPr lang="es-PE" sz="1500" dirty="0">
              <a:solidFill>
                <a:schemeClr val="dk1"/>
              </a:solidFill>
              <a:latin typeface="Arial"/>
              <a:ea typeface="Arial"/>
              <a:cs typeface="Arial"/>
              <a:sym typeface="Arial"/>
            </a:endParaRPr>
          </a:p>
          <a:p>
            <a:pPr lvl="0" algn="just"/>
            <a:r>
              <a:rPr lang="es-PE" sz="1500" dirty="0">
                <a:solidFill>
                  <a:schemeClr val="dk1"/>
                </a:solidFill>
                <a:latin typeface="Arial"/>
                <a:ea typeface="Arial"/>
                <a:cs typeface="Arial"/>
                <a:sym typeface="Arial"/>
              </a:rPr>
              <a:t>E) Confidencialidad de las informaciones que poseen las empresas de investigación. Se plantea la cuestión de la custodia de la empresa de investigación de los datos de sus empresas clientes y la incorrección al facilitar dichos datos a la competencia.</a:t>
            </a:r>
            <a:endParaRPr lang="es-PE" sz="1500"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7999"/>
          </a:xfrm>
          <a:prstGeom prst="rect">
            <a:avLst/>
          </a:prstGeom>
          <a:noFill/>
          <a:ln w="9525">
            <a:noFill/>
            <a:miter lim="800000"/>
            <a:headEnd/>
            <a:tailEnd/>
          </a:ln>
          <a:effectLst/>
        </p:spPr>
      </p:pic>
      <p:sp>
        <p:nvSpPr>
          <p:cNvPr id="5" name="4 Rectángulo"/>
          <p:cNvSpPr/>
          <p:nvPr/>
        </p:nvSpPr>
        <p:spPr>
          <a:xfrm>
            <a:off x="285720" y="2571744"/>
            <a:ext cx="1571636" cy="1077218"/>
          </a:xfrm>
          <a:prstGeom prst="rect">
            <a:avLst/>
          </a:prstGeom>
        </p:spPr>
        <p:txBody>
          <a:bodyPr wrap="square">
            <a:spAutoFit/>
          </a:bodyPr>
          <a:lstStyle/>
          <a:p>
            <a:pPr algn="ctr">
              <a:spcBef>
                <a:spcPct val="50000"/>
              </a:spcBef>
            </a:pPr>
            <a:r>
              <a:rPr lang="es-CO" sz="1600" b="1" dirty="0" smtClean="0">
                <a:solidFill>
                  <a:srgbClr val="FF0000"/>
                </a:solidFill>
                <a:cs typeface="Times New Roman" pitchFamily="18" charset="0"/>
              </a:rPr>
              <a:t>ASPECTOS ETICOS DE LA INFORMACION COMERCIAL</a:t>
            </a:r>
            <a:endParaRPr lang="es-CO" sz="1600" b="1" dirty="0">
              <a:solidFill>
                <a:srgbClr val="FF0000"/>
              </a:solidFill>
              <a:cs typeface="Times New Roman" pitchFamily="18" charset="0"/>
            </a:endParaRPr>
          </a:p>
        </p:txBody>
      </p:sp>
      <p:sp>
        <p:nvSpPr>
          <p:cNvPr id="6" name="7 Marcador de número de diapositiva"/>
          <p:cNvSpPr>
            <a:spLocks noGrp="1"/>
          </p:cNvSpPr>
          <p:nvPr>
            <p:ph type="sldNum" sz="quarter" idx="12"/>
          </p:nvPr>
        </p:nvSpPr>
        <p:spPr bwMode="auto">
          <a:xfrm>
            <a:off x="8572528" y="6492875"/>
            <a:ext cx="571472"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s-ES" dirty="0" smtClean="0">
                <a:solidFill>
                  <a:schemeClr val="bg1"/>
                </a:solidFill>
              </a:rPr>
              <a:t>[</a:t>
            </a:r>
            <a:fld id="{138FBF70-BCC1-42F5-9994-CE5605A58EF4}" type="slidenum">
              <a:rPr lang="es-ES" smtClean="0">
                <a:solidFill>
                  <a:schemeClr val="bg1"/>
                </a:solidFill>
              </a:rPr>
              <a:pPr eaLnBrk="1" hangingPunct="1">
                <a:defRPr/>
              </a:pPr>
              <a:t>41</a:t>
            </a:fld>
            <a:r>
              <a:rPr lang="es-ES" dirty="0" smtClean="0">
                <a:solidFill>
                  <a:schemeClr val="bg1"/>
                </a:solidFill>
              </a:rPr>
              <a:t>]</a:t>
            </a:r>
          </a:p>
        </p:txBody>
      </p:sp>
      <p:sp>
        <p:nvSpPr>
          <p:cNvPr id="7" name="Shape 90"/>
          <p:cNvSpPr txBox="1">
            <a:spLocks/>
          </p:cNvSpPr>
          <p:nvPr/>
        </p:nvSpPr>
        <p:spPr>
          <a:xfrm>
            <a:off x="2143108" y="571480"/>
            <a:ext cx="6643734" cy="5643602"/>
          </a:xfrm>
          <a:prstGeom prst="rect">
            <a:avLst/>
          </a:prstGeom>
          <a:noFill/>
          <a:ln>
            <a:noFill/>
          </a:ln>
        </p:spPr>
        <p:txBody>
          <a:bodyPr vert="horz" lIns="91425" tIns="45700" rIns="91425" bIns="45700" rtlCol="0" anchor="t" anchorCtr="0">
            <a:noAutofit/>
          </a:bodyPr>
          <a:lstStyle/>
          <a:p>
            <a:pPr algn="just"/>
            <a:endParaRPr lang="es-PE" dirty="0" smtClean="0"/>
          </a:p>
          <a:p>
            <a:pPr algn="just"/>
            <a:endParaRPr lang="es-PE" dirty="0"/>
          </a:p>
          <a:p>
            <a:pPr algn="just"/>
            <a:r>
              <a:rPr lang="es-PE" dirty="0" smtClean="0"/>
              <a:t>La </a:t>
            </a:r>
            <a:r>
              <a:rPr lang="es-PE" dirty="0"/>
              <a:t>investigación de </a:t>
            </a:r>
            <a:r>
              <a:rPr lang="es-PE" dirty="0" err="1"/>
              <a:t>Ferrell</a:t>
            </a:r>
            <a:r>
              <a:rPr lang="es-PE" dirty="0"/>
              <a:t> y </a:t>
            </a:r>
            <a:r>
              <a:rPr lang="es-PE" dirty="0" err="1"/>
              <a:t>Skinner</a:t>
            </a:r>
            <a:r>
              <a:rPr lang="es-PE" dirty="0"/>
              <a:t> (1988)* muestra la importancia de dos factores para mejorar el comportamiento ético de las organizaciones de investigación de mercados</a:t>
            </a:r>
            <a:r>
              <a:rPr lang="es-PE" dirty="0" smtClean="0"/>
              <a:t>:</a:t>
            </a:r>
          </a:p>
          <a:p>
            <a:pPr algn="just"/>
            <a:endParaRPr lang="es-PE" dirty="0"/>
          </a:p>
          <a:p>
            <a:pPr algn="just"/>
            <a:r>
              <a:rPr lang="es-PE" b="1" dirty="0"/>
              <a:t>El establecimiento de procedimientos formalizados</a:t>
            </a:r>
            <a:r>
              <a:rPr lang="es-PE" dirty="0"/>
              <a:t>, a través de la definición de políticas de actuación, reglas y procedimientos estandarizados. La delimitación de las actividades y procedimientos utilizables en la investigación comercial.</a:t>
            </a:r>
          </a:p>
          <a:p>
            <a:pPr algn="just"/>
            <a:endParaRPr lang="es-PE" b="1" dirty="0" smtClean="0"/>
          </a:p>
          <a:p>
            <a:pPr algn="just"/>
            <a:r>
              <a:rPr lang="es-PE" b="1" dirty="0" smtClean="0"/>
              <a:t>El </a:t>
            </a:r>
            <a:r>
              <a:rPr lang="es-PE" b="1" dirty="0"/>
              <a:t>Código </a:t>
            </a:r>
            <a:r>
              <a:rPr lang="es-PE" b="1" dirty="0" smtClean="0"/>
              <a:t>Ético</a:t>
            </a:r>
            <a:r>
              <a:rPr lang="es-PE" dirty="0"/>
              <a:t>. La existencia de un Código y la presión para hacer cumplir el mismo. La existencia de un Código cuyo cumplimiento es obligatorio se asocia con altos niveles de comportamiento ético en  las organizaciones de investigación de mercados.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1"/>
            <a:ext cx="9144000" cy="6858024"/>
          </a:xfrm>
          <a:prstGeom prst="rect">
            <a:avLst/>
          </a:prstGeom>
          <a:noFill/>
          <a:ln w="9525">
            <a:noFill/>
            <a:miter lim="800000"/>
            <a:headEnd/>
            <a:tailEnd/>
          </a:ln>
          <a:effectLst/>
        </p:spPr>
      </p:pic>
      <p:sp>
        <p:nvSpPr>
          <p:cNvPr id="3" name="2 Rectángulo"/>
          <p:cNvSpPr/>
          <p:nvPr/>
        </p:nvSpPr>
        <p:spPr>
          <a:xfrm>
            <a:off x="4071934" y="3000372"/>
            <a:ext cx="1028615" cy="400110"/>
          </a:xfrm>
          <a:prstGeom prst="rect">
            <a:avLst/>
          </a:prstGeom>
        </p:spPr>
        <p:txBody>
          <a:bodyPr wrap="none">
            <a:spAutoFit/>
          </a:bodyPr>
          <a:lstStyle/>
          <a:p>
            <a:pPr algn="ctr">
              <a:spcBef>
                <a:spcPct val="50000"/>
              </a:spcBef>
            </a:pPr>
            <a:r>
              <a:rPr lang="es-CO" sz="2000" b="1" dirty="0" smtClean="0">
                <a:solidFill>
                  <a:srgbClr val="FFC000"/>
                </a:solidFill>
                <a:cs typeface="Times New Roman" pitchFamily="18" charset="0"/>
              </a:rPr>
              <a:t>Gracias.</a:t>
            </a:r>
            <a:endParaRPr lang="es-CO" sz="2000" b="1" dirty="0">
              <a:solidFill>
                <a:srgbClr val="FFC000"/>
              </a:solidFill>
              <a:cs typeface="Times New Roman" pitchFamily="18" charset="0"/>
            </a:endParaRPr>
          </a:p>
        </p:txBody>
      </p:sp>
      <p:sp>
        <p:nvSpPr>
          <p:cNvPr id="4" name="7 Marcador de número de diapositiva"/>
          <p:cNvSpPr>
            <a:spLocks noGrp="1"/>
          </p:cNvSpPr>
          <p:nvPr>
            <p:ph type="sldNum" sz="quarter" idx="12"/>
          </p:nvPr>
        </p:nvSpPr>
        <p:spPr bwMode="auto">
          <a:xfrm>
            <a:off x="8643966" y="6492875"/>
            <a:ext cx="500034"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s-ES" dirty="0" smtClean="0">
                <a:solidFill>
                  <a:schemeClr val="bg1"/>
                </a:solidFill>
              </a:rPr>
              <a:t>[</a:t>
            </a:r>
            <a:fld id="{138FBF70-BCC1-42F5-9994-CE5605A58EF4}" type="slidenum">
              <a:rPr lang="es-ES" smtClean="0">
                <a:solidFill>
                  <a:schemeClr val="bg1"/>
                </a:solidFill>
              </a:rPr>
              <a:pPr eaLnBrk="1" hangingPunct="1">
                <a:defRPr/>
              </a:pPr>
              <a:t>42</a:t>
            </a:fld>
            <a:r>
              <a:rPr lang="es-ES" dirty="0" smtClean="0">
                <a:solidFill>
                  <a:schemeClr val="bg1"/>
                </a:solidFill>
              </a:rPr>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srcRect/>
          <a:stretch>
            <a:fillRect/>
          </a:stretch>
        </p:blipFill>
        <p:spPr bwMode="auto">
          <a:xfrm>
            <a:off x="0" y="0"/>
            <a:ext cx="9144000" cy="6857999"/>
          </a:xfrm>
          <a:prstGeom prst="rect">
            <a:avLst/>
          </a:prstGeom>
          <a:noFill/>
          <a:ln w="9525">
            <a:noFill/>
            <a:miter lim="800000"/>
            <a:headEnd/>
            <a:tailEnd/>
          </a:ln>
          <a:effectLst/>
        </p:spPr>
      </p:pic>
      <p:sp>
        <p:nvSpPr>
          <p:cNvPr id="10" name="7 Marcador de número de diapositiva"/>
          <p:cNvSpPr>
            <a:spLocks noGrp="1"/>
          </p:cNvSpPr>
          <p:nvPr>
            <p:ph type="sldNum" sz="quarter" idx="12"/>
          </p:nvPr>
        </p:nvSpPr>
        <p:spPr bwMode="auto">
          <a:xfrm>
            <a:off x="8715402" y="6492875"/>
            <a:ext cx="428598"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s-ES" dirty="0" smtClean="0">
                <a:solidFill>
                  <a:schemeClr val="bg1"/>
                </a:solidFill>
              </a:rPr>
              <a:t>[</a:t>
            </a:r>
            <a:fld id="{138FBF70-BCC1-42F5-9994-CE5605A58EF4}" type="slidenum">
              <a:rPr lang="es-ES" smtClean="0">
                <a:solidFill>
                  <a:schemeClr val="bg1"/>
                </a:solidFill>
              </a:rPr>
              <a:pPr eaLnBrk="1" hangingPunct="1">
                <a:defRPr/>
              </a:pPr>
              <a:t>5</a:t>
            </a:fld>
            <a:r>
              <a:rPr lang="es-ES" dirty="0" smtClean="0">
                <a:solidFill>
                  <a:schemeClr val="bg1"/>
                </a:solidFill>
              </a:rPr>
              <a:t>]</a:t>
            </a:r>
          </a:p>
        </p:txBody>
      </p:sp>
      <p:sp>
        <p:nvSpPr>
          <p:cNvPr id="13" name="12 Rectángulo"/>
          <p:cNvSpPr/>
          <p:nvPr/>
        </p:nvSpPr>
        <p:spPr>
          <a:xfrm>
            <a:off x="3500430" y="428604"/>
            <a:ext cx="2208938" cy="400110"/>
          </a:xfrm>
          <a:prstGeom prst="rect">
            <a:avLst/>
          </a:prstGeom>
        </p:spPr>
        <p:txBody>
          <a:bodyPr wrap="none">
            <a:spAutoFit/>
          </a:bodyPr>
          <a:lstStyle/>
          <a:p>
            <a:pPr algn="ctr">
              <a:spcBef>
                <a:spcPct val="50000"/>
              </a:spcBef>
            </a:pPr>
            <a:r>
              <a:rPr lang="es-CO" sz="2000" b="1" dirty="0" smtClean="0">
                <a:solidFill>
                  <a:srgbClr val="FF0000"/>
                </a:solidFill>
                <a:cs typeface="Times New Roman" pitchFamily="18" charset="0"/>
              </a:rPr>
              <a:t>Conceptos iníciales</a:t>
            </a:r>
            <a:endParaRPr lang="es-CO" sz="2000" b="1" dirty="0">
              <a:solidFill>
                <a:srgbClr val="FF0000"/>
              </a:solidFill>
              <a:cs typeface="Times New Roman" pitchFamily="18" charset="0"/>
            </a:endParaRPr>
          </a:p>
        </p:txBody>
      </p:sp>
      <p:sp>
        <p:nvSpPr>
          <p:cNvPr id="16" name="Rectangle 2"/>
          <p:cNvSpPr txBox="1">
            <a:spLocks noChangeArrowheads="1"/>
          </p:cNvSpPr>
          <p:nvPr/>
        </p:nvSpPr>
        <p:spPr>
          <a:xfrm>
            <a:off x="642938" y="1785956"/>
            <a:ext cx="7272337" cy="82867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_tradnl" sz="2400" b="1" i="0" u="none" strike="noStrike" kern="1200" cap="none" spc="0" normalizeH="0" baseline="0" noProof="0" dirty="0" smtClean="0">
                <a:ln>
                  <a:noFill/>
                </a:ln>
                <a:solidFill>
                  <a:srgbClr val="FF0000"/>
                </a:solidFill>
                <a:effectLst/>
                <a:uLnTx/>
                <a:uFillTx/>
                <a:latin typeface="Arial" charset="0"/>
                <a:ea typeface="+mj-ea"/>
                <a:cs typeface="Arial" charset="0"/>
              </a:rPr>
              <a:t>¿QUÉ ES EL MARKETING?</a:t>
            </a:r>
          </a:p>
        </p:txBody>
      </p:sp>
      <p:sp>
        <p:nvSpPr>
          <p:cNvPr id="17" name="Rectangle 3"/>
          <p:cNvSpPr txBox="1">
            <a:spLocks noChangeArrowheads="1"/>
          </p:cNvSpPr>
          <p:nvPr/>
        </p:nvSpPr>
        <p:spPr>
          <a:xfrm>
            <a:off x="1928794" y="2786058"/>
            <a:ext cx="4929199" cy="3286125"/>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200000"/>
              </a:lnSpc>
              <a:spcBef>
                <a:spcPct val="20000"/>
              </a:spcBef>
              <a:spcAft>
                <a:spcPts val="0"/>
              </a:spcAft>
              <a:buClrTx/>
              <a:buSzTx/>
              <a:buFont typeface="Arial" pitchFamily="34" charset="0"/>
              <a:buNone/>
              <a:tabLst/>
              <a:defRPr/>
            </a:pPr>
            <a:r>
              <a:rPr kumimoji="0" lang="es-ES_tradnl" sz="2000" b="0" i="0" u="none" strike="noStrike" kern="1200" cap="none" spc="0" normalizeH="0" baseline="0" noProof="0" dirty="0" smtClean="0">
                <a:ln>
                  <a:noFill/>
                </a:ln>
                <a:effectLst/>
                <a:uLnTx/>
                <a:uFillTx/>
                <a:latin typeface="Arial" charset="0"/>
                <a:ea typeface="+mn-ea"/>
                <a:cs typeface="Arial" charset="0"/>
              </a:rPr>
              <a:t>¿Publicidad?</a:t>
            </a:r>
          </a:p>
          <a:p>
            <a:pPr marL="0" marR="0" lvl="0" indent="0" algn="ctr" defTabSz="914400" rtl="0" eaLnBrk="1" fontAlgn="auto" latinLnBrk="0" hangingPunct="1">
              <a:lnSpc>
                <a:spcPct val="200000"/>
              </a:lnSpc>
              <a:spcBef>
                <a:spcPct val="20000"/>
              </a:spcBef>
              <a:spcAft>
                <a:spcPts val="0"/>
              </a:spcAft>
              <a:buClrTx/>
              <a:buSzTx/>
              <a:buFont typeface="Arial" pitchFamily="34" charset="0"/>
              <a:buNone/>
              <a:tabLst/>
              <a:defRPr/>
            </a:pPr>
            <a:r>
              <a:rPr kumimoji="0" lang="es-ES_tradnl" sz="2000" b="0" i="0" u="none" strike="noStrike" kern="1200" cap="none" spc="0" normalizeH="0" baseline="0" noProof="0" dirty="0" smtClean="0">
                <a:ln>
                  <a:noFill/>
                </a:ln>
                <a:effectLst/>
                <a:uLnTx/>
                <a:uFillTx/>
                <a:latin typeface="Arial" charset="0"/>
                <a:ea typeface="+mn-ea"/>
                <a:cs typeface="Arial" charset="0"/>
              </a:rPr>
              <a:t>¿Ventas?</a:t>
            </a:r>
          </a:p>
          <a:p>
            <a:pPr marL="0" marR="0" lvl="0" indent="0" algn="ctr" defTabSz="914400" rtl="0" eaLnBrk="1" fontAlgn="auto" latinLnBrk="0" hangingPunct="1">
              <a:lnSpc>
                <a:spcPct val="200000"/>
              </a:lnSpc>
              <a:spcBef>
                <a:spcPct val="20000"/>
              </a:spcBef>
              <a:spcAft>
                <a:spcPts val="0"/>
              </a:spcAft>
              <a:buClrTx/>
              <a:buSzTx/>
              <a:buFont typeface="Arial" pitchFamily="34" charset="0"/>
              <a:buNone/>
              <a:tabLst/>
              <a:defRPr/>
            </a:pPr>
            <a:r>
              <a:rPr kumimoji="0" lang="es-ES_tradnl" sz="2000" b="0" i="0" u="none" strike="noStrike" kern="1200" cap="none" spc="0" normalizeH="0" baseline="0" noProof="0" dirty="0" smtClean="0">
                <a:ln>
                  <a:noFill/>
                </a:ln>
                <a:effectLst/>
                <a:uLnTx/>
                <a:uFillTx/>
                <a:latin typeface="Arial" charset="0"/>
                <a:ea typeface="+mn-ea"/>
                <a:cs typeface="Arial" charset="0"/>
              </a:rPr>
              <a:t>¿Fomenta el consumo?</a:t>
            </a:r>
          </a:p>
        </p:txBody>
      </p:sp>
      <p:pic>
        <p:nvPicPr>
          <p:cNvPr id="18" name="Shape 66"/>
          <p:cNvPicPr preferRelativeResize="0"/>
          <p:nvPr/>
        </p:nvPicPr>
        <p:blipFill>
          <a:blip r:embed="rId3">
            <a:alphaModFix/>
          </a:blip>
          <a:stretch>
            <a:fillRect/>
          </a:stretch>
        </p:blipFill>
        <p:spPr>
          <a:xfrm>
            <a:off x="285720" y="4714884"/>
            <a:ext cx="2438400" cy="1504950"/>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srcRect/>
          <a:stretch>
            <a:fillRect/>
          </a:stretch>
        </p:blipFill>
        <p:spPr bwMode="auto">
          <a:xfrm>
            <a:off x="0" y="0"/>
            <a:ext cx="9144000" cy="6857999"/>
          </a:xfrm>
          <a:prstGeom prst="rect">
            <a:avLst/>
          </a:prstGeom>
          <a:noFill/>
          <a:ln w="9525">
            <a:noFill/>
            <a:miter lim="800000"/>
            <a:headEnd/>
            <a:tailEnd/>
          </a:ln>
          <a:effectLst/>
        </p:spPr>
      </p:pic>
      <p:sp>
        <p:nvSpPr>
          <p:cNvPr id="10" name="7 Marcador de número de diapositiva"/>
          <p:cNvSpPr>
            <a:spLocks noGrp="1"/>
          </p:cNvSpPr>
          <p:nvPr>
            <p:ph type="sldNum" sz="quarter" idx="12"/>
          </p:nvPr>
        </p:nvSpPr>
        <p:spPr bwMode="auto">
          <a:xfrm>
            <a:off x="8715402" y="6492875"/>
            <a:ext cx="428598"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s-ES" dirty="0" smtClean="0">
                <a:solidFill>
                  <a:schemeClr val="bg1"/>
                </a:solidFill>
              </a:rPr>
              <a:t>[</a:t>
            </a:r>
            <a:fld id="{138FBF70-BCC1-42F5-9994-CE5605A58EF4}" type="slidenum">
              <a:rPr lang="es-ES" smtClean="0">
                <a:solidFill>
                  <a:schemeClr val="bg1"/>
                </a:solidFill>
              </a:rPr>
              <a:pPr eaLnBrk="1" hangingPunct="1">
                <a:defRPr/>
              </a:pPr>
              <a:t>6</a:t>
            </a:fld>
            <a:r>
              <a:rPr lang="es-ES" dirty="0" smtClean="0">
                <a:solidFill>
                  <a:schemeClr val="bg1"/>
                </a:solidFill>
              </a:rPr>
              <a:t>]</a:t>
            </a:r>
          </a:p>
        </p:txBody>
      </p:sp>
      <p:sp>
        <p:nvSpPr>
          <p:cNvPr id="13" name="12 Rectángulo"/>
          <p:cNvSpPr/>
          <p:nvPr/>
        </p:nvSpPr>
        <p:spPr>
          <a:xfrm>
            <a:off x="3500430" y="428604"/>
            <a:ext cx="2208938" cy="400110"/>
          </a:xfrm>
          <a:prstGeom prst="rect">
            <a:avLst/>
          </a:prstGeom>
        </p:spPr>
        <p:txBody>
          <a:bodyPr wrap="none">
            <a:spAutoFit/>
          </a:bodyPr>
          <a:lstStyle/>
          <a:p>
            <a:pPr algn="ctr">
              <a:spcBef>
                <a:spcPct val="50000"/>
              </a:spcBef>
            </a:pPr>
            <a:r>
              <a:rPr lang="es-CO" sz="2000" b="1" dirty="0" smtClean="0">
                <a:solidFill>
                  <a:srgbClr val="FF0000"/>
                </a:solidFill>
                <a:cs typeface="Times New Roman" pitchFamily="18" charset="0"/>
              </a:rPr>
              <a:t>Conceptos iníciales</a:t>
            </a:r>
            <a:endParaRPr lang="es-CO" sz="2000" b="1" dirty="0">
              <a:solidFill>
                <a:srgbClr val="FF0000"/>
              </a:solidFill>
              <a:cs typeface="Times New Roman" pitchFamily="18" charset="0"/>
            </a:endParaRPr>
          </a:p>
        </p:txBody>
      </p:sp>
      <p:sp>
        <p:nvSpPr>
          <p:cNvPr id="5" name="Rectangle 2"/>
          <p:cNvSpPr txBox="1">
            <a:spLocks noChangeArrowheads="1"/>
          </p:cNvSpPr>
          <p:nvPr/>
        </p:nvSpPr>
        <p:spPr>
          <a:xfrm>
            <a:off x="785786" y="1357298"/>
            <a:ext cx="7272338" cy="82867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_tradnl" sz="2000" b="1" i="0" u="none" strike="noStrike" kern="1200" cap="none" spc="0" normalizeH="0" baseline="0" noProof="0" dirty="0" smtClean="0">
                <a:ln>
                  <a:noFill/>
                </a:ln>
                <a:solidFill>
                  <a:srgbClr val="FF0000"/>
                </a:solidFill>
                <a:effectLst/>
                <a:uLnTx/>
                <a:uFillTx/>
                <a:latin typeface="Arial" charset="0"/>
                <a:ea typeface="+mj-ea"/>
                <a:cs typeface="Arial" charset="0"/>
              </a:rPr>
              <a:t>¿QUÉ ES EL MARKETING?</a:t>
            </a:r>
          </a:p>
        </p:txBody>
      </p:sp>
      <p:sp>
        <p:nvSpPr>
          <p:cNvPr id="6" name="Rectangle 3"/>
          <p:cNvSpPr txBox="1">
            <a:spLocks noChangeArrowheads="1"/>
          </p:cNvSpPr>
          <p:nvPr/>
        </p:nvSpPr>
        <p:spPr>
          <a:xfrm>
            <a:off x="857224" y="2214549"/>
            <a:ext cx="7358062" cy="3857625"/>
          </a:xfrm>
          <a:prstGeom prst="rect">
            <a:avLst/>
          </a:prstGeom>
        </p:spPr>
        <p:txBody>
          <a:bodyPr vert="horz" lIns="91440" tIns="45720" rIns="91440" bIns="45720" rtlCol="0">
            <a:normAutofit/>
          </a:bodyPr>
          <a:lstStyle/>
          <a:p>
            <a:pPr marL="0" marR="0" lvl="0" indent="0" algn="just" defTabSz="914400" rtl="0" eaLnBrk="1" fontAlgn="auto" latinLnBrk="0" hangingPunct="1">
              <a:lnSpc>
                <a:spcPct val="100000"/>
              </a:lnSpc>
              <a:spcBef>
                <a:spcPct val="20000"/>
              </a:spcBef>
              <a:spcAft>
                <a:spcPts val="0"/>
              </a:spcAft>
              <a:buClrTx/>
              <a:buSzTx/>
              <a:buFont typeface="Arial" charset="0"/>
              <a:buNone/>
              <a:tabLst/>
              <a:defRPr/>
            </a:pPr>
            <a:r>
              <a:rPr kumimoji="0" lang="es-PE" sz="2000" b="0" i="0" u="none" strike="noStrike" kern="1200" cap="none" spc="0" normalizeH="0" baseline="0" noProof="0" dirty="0" smtClean="0">
                <a:ln>
                  <a:noFill/>
                </a:ln>
                <a:effectLst/>
                <a:uLnTx/>
                <a:uFillTx/>
                <a:latin typeface="+mn-lt"/>
                <a:ea typeface="+mn-ea"/>
                <a:cs typeface="+mn-cs"/>
              </a:rPr>
              <a:t>“El Marketing es la función del negocio que identifica los deseos y necesidades actuales insatisfechos, define y calcula su magnitud, determina para qué mercados objetivo puede ser mejor la organización y decide sobre los productos, servicios y programas apropiados para servir a esos mercados. </a:t>
            </a:r>
          </a:p>
          <a:p>
            <a:pPr marL="0" marR="0" lvl="0" indent="0" algn="just" defTabSz="914400" rtl="0" eaLnBrk="1" fontAlgn="auto" latinLnBrk="0" hangingPunct="1">
              <a:lnSpc>
                <a:spcPct val="100000"/>
              </a:lnSpc>
              <a:spcBef>
                <a:spcPct val="20000"/>
              </a:spcBef>
              <a:spcAft>
                <a:spcPts val="0"/>
              </a:spcAft>
              <a:buClrTx/>
              <a:buSzTx/>
              <a:buFont typeface="Arial" charset="0"/>
              <a:buNone/>
              <a:tabLst/>
              <a:defRPr/>
            </a:pPr>
            <a:endParaRPr kumimoji="0" lang="es-PE" sz="2000" b="0" i="0" u="none" strike="noStrike" kern="1200" cap="none" spc="0" normalizeH="0" baseline="0" noProof="0" dirty="0" smtClean="0">
              <a:ln>
                <a:noFill/>
              </a:ln>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charset="0"/>
              <a:buNone/>
              <a:tabLst/>
              <a:defRPr/>
            </a:pPr>
            <a:r>
              <a:rPr kumimoji="0" lang="es-PE" sz="2000" b="0" i="0" u="none" strike="noStrike" kern="1200" cap="none" spc="0" normalizeH="0" baseline="0" noProof="0" dirty="0" smtClean="0">
                <a:ln>
                  <a:noFill/>
                </a:ln>
                <a:effectLst/>
                <a:uLnTx/>
                <a:uFillTx/>
                <a:latin typeface="+mn-lt"/>
                <a:ea typeface="+mn-ea"/>
                <a:cs typeface="+mn-cs"/>
              </a:rPr>
              <a:t>De esta manera, el marketing sirve como un nexo entre las necesidades de la sociedad y el modelo de una respuesta industrial”. </a:t>
            </a:r>
          </a:p>
          <a:p>
            <a:pPr marL="0" marR="0" lvl="0" indent="0" algn="just" defTabSz="914400" rtl="0" eaLnBrk="1" fontAlgn="auto" latinLnBrk="0" hangingPunct="1">
              <a:lnSpc>
                <a:spcPct val="100000"/>
              </a:lnSpc>
              <a:spcBef>
                <a:spcPct val="20000"/>
              </a:spcBef>
              <a:spcAft>
                <a:spcPts val="0"/>
              </a:spcAft>
              <a:buClrTx/>
              <a:buSzTx/>
              <a:buFont typeface="Arial" charset="0"/>
              <a:buNone/>
              <a:tabLst/>
              <a:defRPr/>
            </a:pPr>
            <a:endParaRPr kumimoji="0" lang="es-PE" sz="2000" b="0" i="0" u="none" strike="noStrike" kern="1200" cap="none" spc="0" normalizeH="0" baseline="0" noProof="0" dirty="0" smtClean="0">
              <a:ln>
                <a:noFill/>
              </a:ln>
              <a:effectLst/>
              <a:uLnTx/>
              <a:uFillTx/>
              <a:latin typeface="+mn-lt"/>
              <a:ea typeface="+mn-ea"/>
              <a:cs typeface="+mn-cs"/>
            </a:endParaRPr>
          </a:p>
          <a:p>
            <a:pPr marL="0" marR="0" lvl="0" indent="0" algn="r" defTabSz="914400" rtl="0" eaLnBrk="1" fontAlgn="auto" latinLnBrk="0" hangingPunct="1">
              <a:lnSpc>
                <a:spcPct val="100000"/>
              </a:lnSpc>
              <a:spcBef>
                <a:spcPct val="20000"/>
              </a:spcBef>
              <a:spcAft>
                <a:spcPts val="0"/>
              </a:spcAft>
              <a:buClrTx/>
              <a:buSzTx/>
              <a:buFont typeface="Arial" charset="0"/>
              <a:buNone/>
              <a:tabLst/>
              <a:defRPr/>
            </a:pPr>
            <a:r>
              <a:rPr kumimoji="0" lang="es-PE" sz="2000" b="0" i="0" u="none" strike="noStrike" kern="1200" cap="none" spc="0" normalizeH="0" baseline="0" noProof="0" dirty="0" smtClean="0">
                <a:ln>
                  <a:noFill/>
                </a:ln>
                <a:effectLst/>
                <a:uLnTx/>
                <a:uFillTx/>
                <a:latin typeface="+mn-lt"/>
                <a:ea typeface="+mn-ea"/>
                <a:cs typeface="+mn-cs"/>
              </a:rPr>
              <a:t>Philip </a:t>
            </a:r>
            <a:r>
              <a:rPr kumimoji="0" lang="es-PE" sz="2000" b="0" i="0" u="none" strike="noStrike" kern="1200" cap="none" spc="0" normalizeH="0" baseline="0" noProof="0" dirty="0" err="1" smtClean="0">
                <a:ln>
                  <a:noFill/>
                </a:ln>
                <a:effectLst/>
                <a:uLnTx/>
                <a:uFillTx/>
                <a:latin typeface="+mn-lt"/>
                <a:ea typeface="+mn-ea"/>
                <a:cs typeface="+mn-cs"/>
              </a:rPr>
              <a:t>Kotler</a:t>
            </a:r>
            <a:r>
              <a:rPr kumimoji="0" lang="es-PE" sz="2000" b="0" i="0" u="none" strike="noStrike" kern="1200" cap="none" spc="0" normalizeH="0" baseline="0" noProof="0" dirty="0" smtClean="0">
                <a:ln>
                  <a:noFill/>
                </a:ln>
                <a:effectLst/>
                <a:uLnTx/>
                <a:uFillTx/>
                <a:latin typeface="+mn-lt"/>
                <a:ea typeface="+mn-ea"/>
                <a:cs typeface="+mn-cs"/>
              </a:rPr>
              <a:t>, gurú norteamericano de marketing</a:t>
            </a:r>
            <a:endParaRPr kumimoji="0" lang="es-ES_tradnl" sz="2000" b="0" i="0" u="none" strike="noStrike" kern="1200" cap="none" spc="0" normalizeH="0" baseline="0" noProof="0" dirty="0" smtClean="0">
              <a:ln>
                <a:noFill/>
              </a:ln>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srcRect/>
          <a:stretch>
            <a:fillRect/>
          </a:stretch>
        </p:blipFill>
        <p:spPr bwMode="auto">
          <a:xfrm>
            <a:off x="0" y="0"/>
            <a:ext cx="9144000" cy="6857999"/>
          </a:xfrm>
          <a:prstGeom prst="rect">
            <a:avLst/>
          </a:prstGeom>
          <a:noFill/>
          <a:ln w="9525">
            <a:noFill/>
            <a:miter lim="800000"/>
            <a:headEnd/>
            <a:tailEnd/>
          </a:ln>
          <a:effectLst/>
        </p:spPr>
      </p:pic>
      <p:sp>
        <p:nvSpPr>
          <p:cNvPr id="10" name="7 Marcador de número de diapositiva"/>
          <p:cNvSpPr>
            <a:spLocks noGrp="1"/>
          </p:cNvSpPr>
          <p:nvPr>
            <p:ph type="sldNum" sz="quarter" idx="12"/>
          </p:nvPr>
        </p:nvSpPr>
        <p:spPr bwMode="auto">
          <a:xfrm>
            <a:off x="8715402" y="6492875"/>
            <a:ext cx="428598"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s-ES" dirty="0" smtClean="0">
                <a:solidFill>
                  <a:schemeClr val="bg1"/>
                </a:solidFill>
              </a:rPr>
              <a:t>[</a:t>
            </a:r>
            <a:fld id="{138FBF70-BCC1-42F5-9994-CE5605A58EF4}" type="slidenum">
              <a:rPr lang="es-ES" smtClean="0">
                <a:solidFill>
                  <a:schemeClr val="bg1"/>
                </a:solidFill>
              </a:rPr>
              <a:pPr eaLnBrk="1" hangingPunct="1">
                <a:defRPr/>
              </a:pPr>
              <a:t>7</a:t>
            </a:fld>
            <a:r>
              <a:rPr lang="es-ES" dirty="0" smtClean="0">
                <a:solidFill>
                  <a:schemeClr val="bg1"/>
                </a:solidFill>
              </a:rPr>
              <a:t>]</a:t>
            </a:r>
          </a:p>
        </p:txBody>
      </p:sp>
      <p:sp>
        <p:nvSpPr>
          <p:cNvPr id="13" name="12 Rectángulo"/>
          <p:cNvSpPr/>
          <p:nvPr/>
        </p:nvSpPr>
        <p:spPr>
          <a:xfrm>
            <a:off x="3500430" y="428604"/>
            <a:ext cx="2208938" cy="400110"/>
          </a:xfrm>
          <a:prstGeom prst="rect">
            <a:avLst/>
          </a:prstGeom>
        </p:spPr>
        <p:txBody>
          <a:bodyPr wrap="none">
            <a:spAutoFit/>
          </a:bodyPr>
          <a:lstStyle/>
          <a:p>
            <a:pPr algn="ctr">
              <a:spcBef>
                <a:spcPct val="50000"/>
              </a:spcBef>
            </a:pPr>
            <a:r>
              <a:rPr lang="es-CO" sz="2000" b="1" dirty="0" smtClean="0">
                <a:solidFill>
                  <a:srgbClr val="FF0000"/>
                </a:solidFill>
                <a:cs typeface="Times New Roman" pitchFamily="18" charset="0"/>
              </a:rPr>
              <a:t>Conceptos iníciales</a:t>
            </a:r>
            <a:endParaRPr lang="es-CO" sz="2000" b="1" dirty="0">
              <a:solidFill>
                <a:srgbClr val="FF0000"/>
              </a:solidFill>
              <a:cs typeface="Times New Roman" pitchFamily="18" charset="0"/>
            </a:endParaRPr>
          </a:p>
        </p:txBody>
      </p:sp>
      <p:pic>
        <p:nvPicPr>
          <p:cNvPr id="5" name="Picture 6" descr="200x200__41381868_colo1"/>
          <p:cNvPicPr>
            <a:picLocks noChangeAspect="1" noChangeArrowheads="1"/>
          </p:cNvPicPr>
          <p:nvPr/>
        </p:nvPicPr>
        <p:blipFill>
          <a:blip r:embed="rId3"/>
          <a:srcRect/>
          <a:stretch>
            <a:fillRect/>
          </a:stretch>
        </p:blipFill>
        <p:spPr>
          <a:xfrm>
            <a:off x="6566575" y="2680955"/>
            <a:ext cx="909136" cy="909136"/>
          </a:xfrm>
          <a:prstGeom prst="rect">
            <a:avLst/>
          </a:prstGeom>
          <a:noFill/>
        </p:spPr>
      </p:pic>
      <p:sp>
        <p:nvSpPr>
          <p:cNvPr id="6" name="Rectangle 6"/>
          <p:cNvSpPr>
            <a:spLocks noChangeArrowheads="1"/>
          </p:cNvSpPr>
          <p:nvPr/>
        </p:nvSpPr>
        <p:spPr bwMode="auto">
          <a:xfrm>
            <a:off x="1571604" y="785794"/>
            <a:ext cx="6643734" cy="571504"/>
          </a:xfrm>
          <a:prstGeom prst="rect">
            <a:avLst/>
          </a:prstGeom>
          <a:noFill/>
          <a:ln w="9525">
            <a:noFill/>
            <a:miter lim="800000"/>
            <a:headEnd/>
            <a:tailEnd/>
          </a:ln>
        </p:spPr>
        <p:txBody>
          <a:bodyPr/>
          <a:lstStyle/>
          <a:p>
            <a:pPr>
              <a:spcBef>
                <a:spcPct val="20000"/>
              </a:spcBef>
              <a:defRPr/>
            </a:pPr>
            <a:r>
              <a:rPr lang="es-PE" sz="2400" b="1" dirty="0">
                <a:solidFill>
                  <a:srgbClr val="FF0000"/>
                </a:solidFill>
              </a:rPr>
              <a:t>Conceptos Fundamentales del Marketing.-</a:t>
            </a:r>
          </a:p>
          <a:p>
            <a:pPr>
              <a:spcBef>
                <a:spcPct val="20000"/>
              </a:spcBef>
              <a:defRPr/>
            </a:pPr>
            <a:endParaRPr lang="es-PE" sz="2400" dirty="0"/>
          </a:p>
          <a:p>
            <a:pPr algn="ctr">
              <a:spcBef>
                <a:spcPct val="20000"/>
              </a:spcBef>
              <a:defRPr/>
            </a:pPr>
            <a:endParaRPr lang="es-PE" sz="2400" dirty="0"/>
          </a:p>
          <a:p>
            <a:pPr algn="ctr">
              <a:spcBef>
                <a:spcPct val="20000"/>
              </a:spcBef>
              <a:defRPr/>
            </a:pPr>
            <a:endParaRPr lang="es-PE" sz="3200" dirty="0"/>
          </a:p>
          <a:p>
            <a:pPr algn="ctr">
              <a:spcBef>
                <a:spcPct val="20000"/>
              </a:spcBef>
              <a:buFontTx/>
              <a:buChar char="-"/>
              <a:defRPr/>
            </a:pPr>
            <a:endParaRPr lang="es-PE" sz="3200" dirty="0"/>
          </a:p>
          <a:p>
            <a:pPr algn="ctr">
              <a:spcBef>
                <a:spcPct val="20000"/>
              </a:spcBef>
              <a:buFontTx/>
              <a:buChar char="-"/>
              <a:defRPr/>
            </a:pPr>
            <a:endParaRPr lang="es-PE" sz="3200" dirty="0"/>
          </a:p>
          <a:p>
            <a:pPr lvl="7" algn="ctr">
              <a:spcBef>
                <a:spcPct val="20000"/>
              </a:spcBef>
              <a:buFontTx/>
              <a:buChar char="-"/>
              <a:defRPr/>
            </a:pPr>
            <a:endParaRPr lang="es-PE" sz="3200" dirty="0"/>
          </a:p>
        </p:txBody>
      </p:sp>
      <p:pic>
        <p:nvPicPr>
          <p:cNvPr id="7" name="3 Imagen" descr="online-marketing1.gif"/>
          <p:cNvPicPr>
            <a:picLocks noChangeAspect="1"/>
          </p:cNvPicPr>
          <p:nvPr/>
        </p:nvPicPr>
        <p:blipFill>
          <a:blip r:embed="rId4"/>
          <a:srcRect/>
          <a:stretch>
            <a:fillRect/>
          </a:stretch>
        </p:blipFill>
        <p:spPr bwMode="auto">
          <a:xfrm>
            <a:off x="2229943" y="4336116"/>
            <a:ext cx="1888206" cy="1471713"/>
          </a:xfrm>
          <a:prstGeom prst="rect">
            <a:avLst/>
          </a:prstGeom>
          <a:noFill/>
          <a:ln w="9525">
            <a:noFill/>
            <a:miter lim="800000"/>
            <a:headEnd/>
            <a:tailEnd/>
          </a:ln>
        </p:spPr>
      </p:pic>
      <p:pic>
        <p:nvPicPr>
          <p:cNvPr id="8" name="10 Imagen" descr="comercio.gif"/>
          <p:cNvPicPr>
            <a:picLocks noChangeAspect="1"/>
          </p:cNvPicPr>
          <p:nvPr/>
        </p:nvPicPr>
        <p:blipFill>
          <a:blip r:embed="rId5"/>
          <a:srcRect/>
          <a:stretch>
            <a:fillRect/>
          </a:stretch>
        </p:blipFill>
        <p:spPr bwMode="auto">
          <a:xfrm>
            <a:off x="1074911" y="2479677"/>
            <a:ext cx="1328738" cy="1515227"/>
          </a:xfrm>
          <a:prstGeom prst="rect">
            <a:avLst/>
          </a:prstGeom>
          <a:noFill/>
          <a:ln w="9525">
            <a:noFill/>
            <a:miter lim="800000"/>
            <a:headEnd/>
            <a:tailEnd/>
          </a:ln>
        </p:spPr>
      </p:pic>
      <p:pic>
        <p:nvPicPr>
          <p:cNvPr id="9" name="Picture 2"/>
          <p:cNvPicPr>
            <a:picLocks noChangeAspect="1" noChangeArrowheads="1"/>
          </p:cNvPicPr>
          <p:nvPr/>
        </p:nvPicPr>
        <p:blipFill>
          <a:blip r:embed="rId6"/>
          <a:srcRect/>
          <a:stretch>
            <a:fillRect/>
          </a:stretch>
        </p:blipFill>
        <p:spPr bwMode="auto">
          <a:xfrm>
            <a:off x="5734892" y="3189940"/>
            <a:ext cx="2098007" cy="1324076"/>
          </a:xfrm>
          <a:prstGeom prst="rect">
            <a:avLst/>
          </a:prstGeom>
          <a:noFill/>
          <a:ln w="9525">
            <a:noFill/>
            <a:miter lim="800000"/>
            <a:headEnd/>
            <a:tailEnd/>
          </a:ln>
        </p:spPr>
      </p:pic>
      <p:pic>
        <p:nvPicPr>
          <p:cNvPr id="11" name="3 Imagen" descr="tarjetas%20de%20credito.jpg"/>
          <p:cNvPicPr>
            <a:picLocks noChangeAspect="1"/>
          </p:cNvPicPr>
          <p:nvPr/>
        </p:nvPicPr>
        <p:blipFill>
          <a:blip r:embed="rId7" cstate="print"/>
          <a:srcRect/>
          <a:stretch>
            <a:fillRect/>
          </a:stretch>
        </p:blipFill>
        <p:spPr bwMode="auto">
          <a:xfrm>
            <a:off x="4072277" y="1463944"/>
            <a:ext cx="1188871" cy="789472"/>
          </a:xfrm>
          <a:prstGeom prst="rect">
            <a:avLst/>
          </a:prstGeom>
          <a:noFill/>
          <a:ln w="9525">
            <a:noFill/>
            <a:miter lim="800000"/>
            <a:headEnd/>
            <a:tailEnd/>
          </a:ln>
        </p:spPr>
      </p:pic>
      <p:pic>
        <p:nvPicPr>
          <p:cNvPr id="12" name="Picture 9" descr="RESERVA FEDERAL DE ESTADOS UNIDOS SUBE TASA DE INTERES."/>
          <p:cNvPicPr>
            <a:picLocks noChangeAspect="1" noChangeArrowheads="1"/>
          </p:cNvPicPr>
          <p:nvPr/>
        </p:nvPicPr>
        <p:blipFill>
          <a:blip r:embed="rId8"/>
          <a:srcRect/>
          <a:stretch>
            <a:fillRect/>
          </a:stretch>
        </p:blipFill>
        <p:spPr bwMode="auto">
          <a:xfrm>
            <a:off x="3076664" y="5484012"/>
            <a:ext cx="1398671" cy="739742"/>
          </a:xfrm>
          <a:prstGeom prst="rect">
            <a:avLst/>
          </a:prstGeom>
          <a:noFill/>
          <a:ln w="9525">
            <a:noFill/>
            <a:miter lim="800000"/>
            <a:headEnd/>
            <a:tailEnd/>
          </a:ln>
        </p:spPr>
      </p:pic>
      <p:pic>
        <p:nvPicPr>
          <p:cNvPr id="14" name="Picture 10" descr="contratos"/>
          <p:cNvPicPr>
            <a:picLocks noChangeAspect="1" noChangeArrowheads="1"/>
          </p:cNvPicPr>
          <p:nvPr/>
        </p:nvPicPr>
        <p:blipFill>
          <a:blip r:embed="rId9" cstate="print"/>
          <a:srcRect/>
          <a:stretch>
            <a:fillRect/>
          </a:stretch>
        </p:blipFill>
        <p:spPr bwMode="auto">
          <a:xfrm>
            <a:off x="1929320" y="5181768"/>
            <a:ext cx="1196641" cy="932448"/>
          </a:xfrm>
          <a:prstGeom prst="rect">
            <a:avLst/>
          </a:prstGeom>
          <a:noFill/>
          <a:ln w="9525">
            <a:noFill/>
            <a:miter lim="800000"/>
            <a:headEnd/>
            <a:tailEnd/>
          </a:ln>
        </p:spPr>
      </p:pic>
      <p:pic>
        <p:nvPicPr>
          <p:cNvPr id="15" name="Picture 7" descr="fot_quienes"/>
          <p:cNvPicPr>
            <a:picLocks noChangeAspect="1" noChangeArrowheads="1"/>
          </p:cNvPicPr>
          <p:nvPr/>
        </p:nvPicPr>
        <p:blipFill>
          <a:blip r:embed="rId10"/>
          <a:srcRect/>
          <a:stretch>
            <a:fillRect/>
          </a:stretch>
        </p:blipFill>
        <p:spPr bwMode="auto">
          <a:xfrm>
            <a:off x="3137575" y="1466516"/>
            <a:ext cx="909136" cy="909137"/>
          </a:xfrm>
          <a:prstGeom prst="rect">
            <a:avLst/>
          </a:prstGeom>
          <a:noFill/>
          <a:ln w="9525">
            <a:noFill/>
            <a:miter lim="800000"/>
            <a:headEnd/>
            <a:tailEnd/>
          </a:ln>
        </p:spPr>
      </p:pic>
      <p:pic>
        <p:nvPicPr>
          <p:cNvPr id="16" name="Picture 3"/>
          <p:cNvPicPr>
            <a:picLocks noChangeAspect="1" noChangeArrowheads="1"/>
          </p:cNvPicPr>
          <p:nvPr/>
        </p:nvPicPr>
        <p:blipFill>
          <a:blip r:embed="rId11"/>
          <a:srcRect/>
          <a:stretch>
            <a:fillRect/>
          </a:stretch>
        </p:blipFill>
        <p:spPr bwMode="auto">
          <a:xfrm>
            <a:off x="4922007" y="1822602"/>
            <a:ext cx="839203" cy="857852"/>
          </a:xfrm>
          <a:prstGeom prst="rect">
            <a:avLst/>
          </a:prstGeom>
          <a:noFill/>
          <a:ln w="9525">
            <a:noFill/>
            <a:miter lim="800000"/>
            <a:headEnd/>
            <a:tailEnd/>
          </a:ln>
        </p:spPr>
      </p:pic>
      <p:pic>
        <p:nvPicPr>
          <p:cNvPr id="17" name="Picture 4"/>
          <p:cNvPicPr>
            <a:picLocks noChangeAspect="1" noChangeArrowheads="1"/>
          </p:cNvPicPr>
          <p:nvPr/>
        </p:nvPicPr>
        <p:blipFill>
          <a:blip r:embed="rId12"/>
          <a:srcRect/>
          <a:stretch>
            <a:fillRect/>
          </a:stretch>
        </p:blipFill>
        <p:spPr bwMode="auto">
          <a:xfrm>
            <a:off x="5710829" y="4691164"/>
            <a:ext cx="979070" cy="1372252"/>
          </a:xfrm>
          <a:prstGeom prst="rect">
            <a:avLst/>
          </a:prstGeom>
          <a:noFill/>
          <a:ln w="9525">
            <a:noFill/>
            <a:miter lim="800000"/>
            <a:headEnd/>
            <a:tailEnd/>
          </a:ln>
        </p:spPr>
      </p:pic>
      <p:sp>
        <p:nvSpPr>
          <p:cNvPr id="18" name="18 Rectángulo"/>
          <p:cNvSpPr>
            <a:spLocks noChangeArrowheads="1"/>
          </p:cNvSpPr>
          <p:nvPr/>
        </p:nvSpPr>
        <p:spPr bwMode="auto">
          <a:xfrm>
            <a:off x="2428860" y="2559602"/>
            <a:ext cx="3633437" cy="369332"/>
          </a:xfrm>
          <a:prstGeom prst="rect">
            <a:avLst/>
          </a:prstGeom>
          <a:noFill/>
          <a:ln w="9525">
            <a:noFill/>
            <a:miter lim="800000"/>
            <a:headEnd/>
            <a:tailEnd/>
          </a:ln>
        </p:spPr>
        <p:txBody>
          <a:bodyPr wrap="square">
            <a:spAutoFit/>
          </a:bodyPr>
          <a:lstStyle/>
          <a:p>
            <a:r>
              <a:rPr lang="es-PE"/>
              <a:t>Necesidades, deseos y demandas</a:t>
            </a:r>
          </a:p>
        </p:txBody>
      </p:sp>
      <p:sp>
        <p:nvSpPr>
          <p:cNvPr id="19" name="19 Rectángulo"/>
          <p:cNvSpPr>
            <a:spLocks noChangeArrowheads="1"/>
          </p:cNvSpPr>
          <p:nvPr/>
        </p:nvSpPr>
        <p:spPr bwMode="auto">
          <a:xfrm>
            <a:off x="1000100" y="2000240"/>
            <a:ext cx="1171776" cy="369332"/>
          </a:xfrm>
          <a:prstGeom prst="rect">
            <a:avLst/>
          </a:prstGeom>
          <a:noFill/>
          <a:ln w="9525">
            <a:noFill/>
            <a:miter lim="800000"/>
            <a:headEnd/>
            <a:tailEnd/>
          </a:ln>
        </p:spPr>
        <p:txBody>
          <a:bodyPr wrap="square">
            <a:spAutoFit/>
          </a:bodyPr>
          <a:lstStyle/>
          <a:p>
            <a:r>
              <a:rPr lang="es-PE" dirty="0"/>
              <a:t>Mercados</a:t>
            </a:r>
          </a:p>
        </p:txBody>
      </p:sp>
      <p:sp>
        <p:nvSpPr>
          <p:cNvPr id="20" name="20 Rectángulo"/>
          <p:cNvSpPr>
            <a:spLocks noChangeArrowheads="1"/>
          </p:cNvSpPr>
          <p:nvPr/>
        </p:nvSpPr>
        <p:spPr bwMode="auto">
          <a:xfrm>
            <a:off x="6572792" y="4202689"/>
            <a:ext cx="1198194" cy="369332"/>
          </a:xfrm>
          <a:prstGeom prst="rect">
            <a:avLst/>
          </a:prstGeom>
          <a:noFill/>
          <a:ln w="9525">
            <a:noFill/>
            <a:miter lim="800000"/>
            <a:headEnd/>
            <a:tailEnd/>
          </a:ln>
        </p:spPr>
        <p:txBody>
          <a:bodyPr wrap="square">
            <a:spAutoFit/>
          </a:bodyPr>
          <a:lstStyle/>
          <a:p>
            <a:r>
              <a:rPr lang="es-PE"/>
              <a:t>Productos</a:t>
            </a:r>
          </a:p>
        </p:txBody>
      </p:sp>
      <p:sp>
        <p:nvSpPr>
          <p:cNvPr id="21" name="21 Rectángulo"/>
          <p:cNvSpPr>
            <a:spLocks noChangeArrowheads="1"/>
          </p:cNvSpPr>
          <p:nvPr/>
        </p:nvSpPr>
        <p:spPr bwMode="auto">
          <a:xfrm>
            <a:off x="916110" y="6131503"/>
            <a:ext cx="3910063" cy="369332"/>
          </a:xfrm>
          <a:prstGeom prst="rect">
            <a:avLst/>
          </a:prstGeom>
          <a:noFill/>
          <a:ln w="9525">
            <a:noFill/>
            <a:miter lim="800000"/>
            <a:headEnd/>
            <a:tailEnd/>
          </a:ln>
        </p:spPr>
        <p:txBody>
          <a:bodyPr wrap="square">
            <a:spAutoFit/>
          </a:bodyPr>
          <a:lstStyle/>
          <a:p>
            <a:r>
              <a:rPr lang="es-PE"/>
              <a:t>Intercambio, transacción y relaciones</a:t>
            </a:r>
          </a:p>
        </p:txBody>
      </p:sp>
      <p:sp>
        <p:nvSpPr>
          <p:cNvPr id="22" name="22 Rectángulo"/>
          <p:cNvSpPr>
            <a:spLocks noChangeArrowheads="1"/>
          </p:cNvSpPr>
          <p:nvPr/>
        </p:nvSpPr>
        <p:spPr bwMode="auto">
          <a:xfrm>
            <a:off x="5000628" y="6072206"/>
            <a:ext cx="4475747" cy="369332"/>
          </a:xfrm>
          <a:prstGeom prst="rect">
            <a:avLst/>
          </a:prstGeom>
          <a:noFill/>
          <a:ln w="9525">
            <a:noFill/>
            <a:miter lim="800000"/>
            <a:headEnd/>
            <a:tailEnd/>
          </a:ln>
        </p:spPr>
        <p:txBody>
          <a:bodyPr wrap="square">
            <a:spAutoFit/>
          </a:bodyPr>
          <a:lstStyle/>
          <a:p>
            <a:r>
              <a:rPr lang="es-PE" dirty="0"/>
              <a:t>Valor, satisfacción y calidad</a:t>
            </a:r>
          </a:p>
        </p:txBody>
      </p:sp>
      <p:graphicFrame>
        <p:nvGraphicFramePr>
          <p:cNvPr id="23" name="22 Diagrama"/>
          <p:cNvGraphicFramePr/>
          <p:nvPr/>
        </p:nvGraphicFramePr>
        <p:xfrm>
          <a:off x="835005" y="2224829"/>
          <a:ext cx="6783571" cy="336552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srcRect/>
          <a:stretch>
            <a:fillRect/>
          </a:stretch>
        </p:blipFill>
        <p:spPr bwMode="auto">
          <a:xfrm>
            <a:off x="0" y="0"/>
            <a:ext cx="9144000" cy="6857999"/>
          </a:xfrm>
          <a:prstGeom prst="rect">
            <a:avLst/>
          </a:prstGeom>
          <a:noFill/>
          <a:ln w="9525">
            <a:noFill/>
            <a:miter lim="800000"/>
            <a:headEnd/>
            <a:tailEnd/>
          </a:ln>
          <a:effectLst/>
        </p:spPr>
      </p:pic>
      <p:sp>
        <p:nvSpPr>
          <p:cNvPr id="10" name="7 Marcador de número de diapositiva"/>
          <p:cNvSpPr>
            <a:spLocks noGrp="1"/>
          </p:cNvSpPr>
          <p:nvPr>
            <p:ph type="sldNum" sz="quarter" idx="12"/>
          </p:nvPr>
        </p:nvSpPr>
        <p:spPr bwMode="auto">
          <a:xfrm>
            <a:off x="8715402" y="6492875"/>
            <a:ext cx="428598"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s-ES" dirty="0" smtClean="0">
                <a:solidFill>
                  <a:schemeClr val="bg1"/>
                </a:solidFill>
              </a:rPr>
              <a:t>[</a:t>
            </a:r>
            <a:fld id="{138FBF70-BCC1-42F5-9994-CE5605A58EF4}" type="slidenum">
              <a:rPr lang="es-ES" smtClean="0">
                <a:solidFill>
                  <a:schemeClr val="bg1"/>
                </a:solidFill>
              </a:rPr>
              <a:pPr eaLnBrk="1" hangingPunct="1">
                <a:defRPr/>
              </a:pPr>
              <a:t>8</a:t>
            </a:fld>
            <a:r>
              <a:rPr lang="es-ES" dirty="0" smtClean="0">
                <a:solidFill>
                  <a:schemeClr val="bg1"/>
                </a:solidFill>
              </a:rPr>
              <a:t>]</a:t>
            </a:r>
          </a:p>
        </p:txBody>
      </p:sp>
      <p:sp>
        <p:nvSpPr>
          <p:cNvPr id="13" name="12 Rectángulo"/>
          <p:cNvSpPr/>
          <p:nvPr/>
        </p:nvSpPr>
        <p:spPr>
          <a:xfrm>
            <a:off x="3500430" y="428604"/>
            <a:ext cx="2208938" cy="400110"/>
          </a:xfrm>
          <a:prstGeom prst="rect">
            <a:avLst/>
          </a:prstGeom>
        </p:spPr>
        <p:txBody>
          <a:bodyPr wrap="none">
            <a:spAutoFit/>
          </a:bodyPr>
          <a:lstStyle/>
          <a:p>
            <a:pPr algn="ctr">
              <a:spcBef>
                <a:spcPct val="50000"/>
              </a:spcBef>
            </a:pPr>
            <a:r>
              <a:rPr lang="es-CO" sz="2000" b="1" dirty="0" smtClean="0">
                <a:solidFill>
                  <a:srgbClr val="FF0000"/>
                </a:solidFill>
                <a:cs typeface="Times New Roman" pitchFamily="18" charset="0"/>
              </a:rPr>
              <a:t>Conceptos iníciales</a:t>
            </a:r>
            <a:endParaRPr lang="es-CO" sz="2000" b="1" dirty="0">
              <a:solidFill>
                <a:srgbClr val="FF0000"/>
              </a:solidFill>
              <a:cs typeface="Times New Roman" pitchFamily="18" charset="0"/>
            </a:endParaRPr>
          </a:p>
        </p:txBody>
      </p:sp>
      <p:sp>
        <p:nvSpPr>
          <p:cNvPr id="5" name="Rectangle 6"/>
          <p:cNvSpPr>
            <a:spLocks noChangeArrowheads="1"/>
          </p:cNvSpPr>
          <p:nvPr/>
        </p:nvSpPr>
        <p:spPr bwMode="auto">
          <a:xfrm>
            <a:off x="1428728" y="714356"/>
            <a:ext cx="6786610" cy="642942"/>
          </a:xfrm>
          <a:prstGeom prst="rect">
            <a:avLst/>
          </a:prstGeom>
          <a:noFill/>
          <a:ln w="9525">
            <a:noFill/>
            <a:miter lim="800000"/>
            <a:headEnd/>
            <a:tailEnd/>
          </a:ln>
        </p:spPr>
        <p:txBody>
          <a:bodyPr/>
          <a:lstStyle/>
          <a:p>
            <a:pPr>
              <a:spcBef>
                <a:spcPct val="20000"/>
              </a:spcBef>
              <a:defRPr/>
            </a:pPr>
            <a:r>
              <a:rPr lang="es-PE" sz="2400" b="1" dirty="0">
                <a:solidFill>
                  <a:srgbClr val="FF0000"/>
                </a:solidFill>
              </a:rPr>
              <a:t>Conceptos Fundamentales del Marketing.-</a:t>
            </a:r>
          </a:p>
          <a:p>
            <a:pPr>
              <a:spcBef>
                <a:spcPct val="20000"/>
              </a:spcBef>
              <a:defRPr/>
            </a:pPr>
            <a:endParaRPr lang="es-PE" sz="2400" b="1" dirty="0"/>
          </a:p>
          <a:p>
            <a:pPr algn="ctr">
              <a:spcBef>
                <a:spcPct val="20000"/>
              </a:spcBef>
              <a:defRPr/>
            </a:pPr>
            <a:endParaRPr lang="es-PE" sz="2400" b="1" dirty="0"/>
          </a:p>
          <a:p>
            <a:pPr algn="ctr">
              <a:spcBef>
                <a:spcPct val="20000"/>
              </a:spcBef>
              <a:defRPr/>
            </a:pPr>
            <a:endParaRPr lang="es-PE" sz="3200" b="1" dirty="0"/>
          </a:p>
          <a:p>
            <a:pPr algn="ctr">
              <a:spcBef>
                <a:spcPct val="20000"/>
              </a:spcBef>
              <a:buFontTx/>
              <a:buChar char="-"/>
              <a:defRPr/>
            </a:pPr>
            <a:endParaRPr lang="es-PE" sz="3200" b="1" dirty="0"/>
          </a:p>
          <a:p>
            <a:pPr algn="ctr">
              <a:spcBef>
                <a:spcPct val="20000"/>
              </a:spcBef>
              <a:buFontTx/>
              <a:buChar char="-"/>
              <a:defRPr/>
            </a:pPr>
            <a:endParaRPr lang="es-PE" sz="3200" b="1" dirty="0"/>
          </a:p>
          <a:p>
            <a:pPr lvl="7" algn="ctr">
              <a:spcBef>
                <a:spcPct val="20000"/>
              </a:spcBef>
              <a:buFontTx/>
              <a:buChar char="-"/>
              <a:defRPr/>
            </a:pPr>
            <a:endParaRPr lang="es-PE" sz="3200" b="1" dirty="0"/>
          </a:p>
          <a:p>
            <a:pPr algn="ctr">
              <a:spcBef>
                <a:spcPct val="20000"/>
              </a:spcBef>
              <a:buFontTx/>
              <a:buChar char="-"/>
              <a:defRPr/>
            </a:pPr>
            <a:endParaRPr lang="es-ES" sz="3200" b="1" dirty="0"/>
          </a:p>
        </p:txBody>
      </p:sp>
      <p:sp>
        <p:nvSpPr>
          <p:cNvPr id="6" name="Rectangle 6"/>
          <p:cNvSpPr>
            <a:spLocks noChangeArrowheads="1"/>
          </p:cNvSpPr>
          <p:nvPr/>
        </p:nvSpPr>
        <p:spPr bwMode="auto">
          <a:xfrm>
            <a:off x="1357313" y="1714501"/>
            <a:ext cx="6715125" cy="3786187"/>
          </a:xfrm>
          <a:prstGeom prst="rect">
            <a:avLst/>
          </a:prstGeom>
          <a:noFill/>
          <a:ln w="9525">
            <a:noFill/>
            <a:miter lim="800000"/>
            <a:headEnd/>
            <a:tailEnd/>
          </a:ln>
        </p:spPr>
        <p:txBody>
          <a:bodyPr/>
          <a:lstStyle/>
          <a:p>
            <a:pPr marL="457200" indent="-457200" algn="just">
              <a:spcBef>
                <a:spcPct val="20000"/>
              </a:spcBef>
              <a:defRPr/>
            </a:pPr>
            <a:r>
              <a:rPr lang="es-PE" sz="2000" dirty="0"/>
              <a:t>a) Necesidades, deseos y demandas.</a:t>
            </a:r>
          </a:p>
          <a:p>
            <a:pPr marL="457200" algn="just">
              <a:spcBef>
                <a:spcPct val="20000"/>
              </a:spcBef>
              <a:defRPr/>
            </a:pPr>
            <a:endParaRPr lang="es-PE" sz="2000" dirty="0"/>
          </a:p>
          <a:p>
            <a:pPr algn="just">
              <a:spcBef>
                <a:spcPct val="20000"/>
              </a:spcBef>
              <a:defRPr/>
            </a:pPr>
            <a:r>
              <a:rPr lang="es-PE" sz="2000" dirty="0"/>
              <a:t>b) Producto.</a:t>
            </a:r>
          </a:p>
          <a:p>
            <a:pPr algn="just">
              <a:spcBef>
                <a:spcPct val="20000"/>
              </a:spcBef>
              <a:defRPr/>
            </a:pPr>
            <a:endParaRPr lang="es-PE" sz="2000" dirty="0"/>
          </a:p>
          <a:p>
            <a:pPr algn="just">
              <a:spcBef>
                <a:spcPct val="20000"/>
              </a:spcBef>
              <a:defRPr/>
            </a:pPr>
            <a:r>
              <a:rPr lang="es-PE" sz="2000" dirty="0"/>
              <a:t>c) Valor del Cliente, satisfacción del cliente y calidad.</a:t>
            </a:r>
          </a:p>
          <a:p>
            <a:pPr algn="just">
              <a:spcBef>
                <a:spcPct val="20000"/>
              </a:spcBef>
              <a:defRPr/>
            </a:pPr>
            <a:endParaRPr lang="es-PE" sz="2000" dirty="0"/>
          </a:p>
          <a:p>
            <a:pPr algn="just">
              <a:spcBef>
                <a:spcPct val="20000"/>
              </a:spcBef>
              <a:defRPr/>
            </a:pPr>
            <a:r>
              <a:rPr lang="es-PE" sz="2000" dirty="0"/>
              <a:t>d) Intercambio, transacción y relaciones.</a:t>
            </a:r>
          </a:p>
          <a:p>
            <a:pPr algn="just">
              <a:spcBef>
                <a:spcPct val="20000"/>
              </a:spcBef>
              <a:defRPr/>
            </a:pPr>
            <a:endParaRPr lang="es-PE" sz="2000" dirty="0"/>
          </a:p>
          <a:p>
            <a:pPr algn="just">
              <a:spcBef>
                <a:spcPct val="20000"/>
              </a:spcBef>
              <a:defRPr/>
            </a:pPr>
            <a:r>
              <a:rPr lang="es-PE" sz="2000" dirty="0"/>
              <a:t>e) Mercados.</a:t>
            </a:r>
          </a:p>
          <a:p>
            <a:pPr algn="r">
              <a:spcBef>
                <a:spcPct val="20000"/>
              </a:spcBef>
              <a:defRPr/>
            </a:pPr>
            <a:endParaRPr lang="es-PE" sz="2000" dirty="0"/>
          </a:p>
          <a:p>
            <a:pPr algn="just">
              <a:spcBef>
                <a:spcPct val="20000"/>
              </a:spcBef>
              <a:defRPr/>
            </a:pPr>
            <a:endParaRPr lang="es-PE" sz="2000" dirty="0"/>
          </a:p>
          <a:p>
            <a:pPr marL="457200" algn="just">
              <a:spcBef>
                <a:spcPct val="20000"/>
              </a:spcBef>
              <a:defRPr/>
            </a:pPr>
            <a:endParaRPr lang="es-PE" sz="2000" dirty="0"/>
          </a:p>
          <a:p>
            <a:pPr marL="457200" algn="just">
              <a:spcBef>
                <a:spcPct val="20000"/>
              </a:spcBef>
              <a:defRPr/>
            </a:pPr>
            <a:endParaRPr lang="es-PE" sz="2000" dirty="0"/>
          </a:p>
          <a:p>
            <a:pPr algn="just">
              <a:spcBef>
                <a:spcPct val="20000"/>
              </a:spcBef>
              <a:defRPr/>
            </a:pPr>
            <a:endParaRPr lang="es-PE" sz="2000" dirty="0"/>
          </a:p>
          <a:p>
            <a:pPr algn="just">
              <a:spcBef>
                <a:spcPct val="20000"/>
              </a:spcBef>
              <a:defRPr/>
            </a:pPr>
            <a:endParaRPr lang="es-PE" sz="2000" dirty="0"/>
          </a:p>
          <a:p>
            <a:pPr algn="just">
              <a:spcBef>
                <a:spcPct val="20000"/>
              </a:spcBef>
              <a:defRPr/>
            </a:pPr>
            <a:endParaRPr lang="es-PE" sz="2000" dirty="0"/>
          </a:p>
          <a:p>
            <a:pPr algn="just">
              <a:spcBef>
                <a:spcPct val="20000"/>
              </a:spcBef>
              <a:defRPr/>
            </a:pPr>
            <a:endParaRPr lang="es-PE" sz="2000" dirty="0"/>
          </a:p>
          <a:p>
            <a:pPr algn="just">
              <a:spcBef>
                <a:spcPct val="20000"/>
              </a:spcBef>
              <a:defRPr/>
            </a:pPr>
            <a:endParaRPr lang="es-PE" sz="2000" dirty="0"/>
          </a:p>
          <a:p>
            <a:pPr algn="just">
              <a:spcBef>
                <a:spcPct val="20000"/>
              </a:spcBef>
              <a:defRPr/>
            </a:pPr>
            <a:endParaRPr lang="es-PE" sz="2000" dirty="0"/>
          </a:p>
          <a:p>
            <a:pPr algn="just">
              <a:spcBef>
                <a:spcPct val="20000"/>
              </a:spcBef>
              <a:defRPr/>
            </a:pPr>
            <a:endParaRPr lang="es-PE" sz="2000" dirty="0"/>
          </a:p>
          <a:p>
            <a:pPr algn="just">
              <a:spcBef>
                <a:spcPct val="20000"/>
              </a:spcBef>
              <a:buFontTx/>
              <a:buChar char="-"/>
              <a:defRPr/>
            </a:pPr>
            <a:endParaRPr lang="es-PE" sz="2000" dirty="0"/>
          </a:p>
          <a:p>
            <a:pPr>
              <a:spcBef>
                <a:spcPct val="20000"/>
              </a:spcBef>
              <a:defRPr/>
            </a:pPr>
            <a:endParaRPr lang="es-PE" sz="2000" dirty="0"/>
          </a:p>
          <a:p>
            <a:pPr algn="ctr">
              <a:spcBef>
                <a:spcPct val="20000"/>
              </a:spcBef>
              <a:defRPr/>
            </a:pPr>
            <a:endParaRPr lang="es-PE" sz="2000" dirty="0"/>
          </a:p>
          <a:p>
            <a:pPr algn="ctr">
              <a:spcBef>
                <a:spcPct val="20000"/>
              </a:spcBef>
              <a:defRPr/>
            </a:pPr>
            <a:endParaRPr lang="es-PE" sz="2000" dirty="0"/>
          </a:p>
          <a:p>
            <a:pPr algn="ctr">
              <a:spcBef>
                <a:spcPct val="20000"/>
              </a:spcBef>
              <a:buFontTx/>
              <a:buChar char="-"/>
              <a:defRPr/>
            </a:pPr>
            <a:endParaRPr lang="es-PE" sz="2000" dirty="0"/>
          </a:p>
          <a:p>
            <a:pPr algn="ctr">
              <a:spcBef>
                <a:spcPct val="20000"/>
              </a:spcBef>
              <a:buFontTx/>
              <a:buChar char="-"/>
              <a:defRPr/>
            </a:pPr>
            <a:endParaRPr lang="es-PE" sz="2000" dirty="0"/>
          </a:p>
          <a:p>
            <a:pPr algn="ctr">
              <a:spcBef>
                <a:spcPct val="20000"/>
              </a:spcBef>
              <a:buFontTx/>
              <a:buChar char="-"/>
              <a:defRPr/>
            </a:pPr>
            <a:endParaRPr lang="es-ES"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srcRect/>
          <a:stretch>
            <a:fillRect/>
          </a:stretch>
        </p:blipFill>
        <p:spPr bwMode="auto">
          <a:xfrm>
            <a:off x="0" y="0"/>
            <a:ext cx="9144000" cy="6857999"/>
          </a:xfrm>
          <a:prstGeom prst="rect">
            <a:avLst/>
          </a:prstGeom>
          <a:noFill/>
          <a:ln w="9525">
            <a:noFill/>
            <a:miter lim="800000"/>
            <a:headEnd/>
            <a:tailEnd/>
          </a:ln>
          <a:effectLst/>
        </p:spPr>
      </p:pic>
      <p:sp>
        <p:nvSpPr>
          <p:cNvPr id="10" name="7 Marcador de número de diapositiva"/>
          <p:cNvSpPr>
            <a:spLocks noGrp="1"/>
          </p:cNvSpPr>
          <p:nvPr>
            <p:ph type="sldNum" sz="quarter" idx="12"/>
          </p:nvPr>
        </p:nvSpPr>
        <p:spPr bwMode="auto">
          <a:xfrm>
            <a:off x="8643966" y="6492875"/>
            <a:ext cx="500034"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s-ES" dirty="0" smtClean="0">
                <a:solidFill>
                  <a:schemeClr val="bg1"/>
                </a:solidFill>
              </a:rPr>
              <a:t>[</a:t>
            </a:r>
            <a:fld id="{138FBF70-BCC1-42F5-9994-CE5605A58EF4}" type="slidenum">
              <a:rPr lang="es-ES" smtClean="0">
                <a:solidFill>
                  <a:schemeClr val="bg1"/>
                </a:solidFill>
              </a:rPr>
              <a:pPr eaLnBrk="1" hangingPunct="1">
                <a:defRPr/>
              </a:pPr>
              <a:t>9</a:t>
            </a:fld>
            <a:r>
              <a:rPr lang="es-ES" dirty="0" smtClean="0">
                <a:solidFill>
                  <a:schemeClr val="bg1"/>
                </a:solidFill>
              </a:rPr>
              <a:t>]</a:t>
            </a:r>
          </a:p>
        </p:txBody>
      </p:sp>
      <p:sp>
        <p:nvSpPr>
          <p:cNvPr id="13" name="12 Rectángulo"/>
          <p:cNvSpPr/>
          <p:nvPr/>
        </p:nvSpPr>
        <p:spPr>
          <a:xfrm>
            <a:off x="3500430" y="428604"/>
            <a:ext cx="2208938" cy="400110"/>
          </a:xfrm>
          <a:prstGeom prst="rect">
            <a:avLst/>
          </a:prstGeom>
        </p:spPr>
        <p:txBody>
          <a:bodyPr wrap="none">
            <a:spAutoFit/>
          </a:bodyPr>
          <a:lstStyle/>
          <a:p>
            <a:pPr algn="ctr">
              <a:spcBef>
                <a:spcPct val="50000"/>
              </a:spcBef>
            </a:pPr>
            <a:r>
              <a:rPr lang="es-CO" sz="2000" b="1" dirty="0" smtClean="0">
                <a:solidFill>
                  <a:srgbClr val="FF0000"/>
                </a:solidFill>
                <a:cs typeface="Times New Roman" pitchFamily="18" charset="0"/>
              </a:rPr>
              <a:t>Conceptos iníciales</a:t>
            </a:r>
            <a:endParaRPr lang="es-CO" sz="2000" b="1" dirty="0">
              <a:solidFill>
                <a:srgbClr val="FF0000"/>
              </a:solidFill>
              <a:cs typeface="Times New Roman" pitchFamily="18" charset="0"/>
            </a:endParaRPr>
          </a:p>
        </p:txBody>
      </p:sp>
      <p:sp>
        <p:nvSpPr>
          <p:cNvPr id="5" name="Rectangle 6"/>
          <p:cNvSpPr>
            <a:spLocks noChangeArrowheads="1"/>
          </p:cNvSpPr>
          <p:nvPr/>
        </p:nvSpPr>
        <p:spPr bwMode="auto">
          <a:xfrm>
            <a:off x="1357290" y="714356"/>
            <a:ext cx="6786610" cy="642942"/>
          </a:xfrm>
          <a:prstGeom prst="rect">
            <a:avLst/>
          </a:prstGeom>
          <a:noFill/>
          <a:ln w="9525">
            <a:noFill/>
            <a:miter lim="800000"/>
            <a:headEnd/>
            <a:tailEnd/>
          </a:ln>
        </p:spPr>
        <p:txBody>
          <a:bodyPr/>
          <a:lstStyle/>
          <a:p>
            <a:pPr>
              <a:spcBef>
                <a:spcPct val="20000"/>
              </a:spcBef>
              <a:defRPr/>
            </a:pPr>
            <a:r>
              <a:rPr lang="es-PE" sz="2400" b="1" dirty="0">
                <a:solidFill>
                  <a:srgbClr val="FF0000"/>
                </a:solidFill>
              </a:rPr>
              <a:t>Conceptos Fundamentales del Marketing.-</a:t>
            </a:r>
          </a:p>
          <a:p>
            <a:pPr>
              <a:spcBef>
                <a:spcPct val="20000"/>
              </a:spcBef>
              <a:defRPr/>
            </a:pPr>
            <a:endParaRPr lang="es-PE" sz="2400" dirty="0"/>
          </a:p>
          <a:p>
            <a:pPr algn="ctr">
              <a:spcBef>
                <a:spcPct val="20000"/>
              </a:spcBef>
              <a:defRPr/>
            </a:pPr>
            <a:endParaRPr lang="es-PE" sz="2400" dirty="0"/>
          </a:p>
          <a:p>
            <a:pPr algn="ctr">
              <a:spcBef>
                <a:spcPct val="20000"/>
              </a:spcBef>
              <a:defRPr/>
            </a:pPr>
            <a:endParaRPr lang="es-PE" sz="3200" dirty="0"/>
          </a:p>
          <a:p>
            <a:pPr algn="ctr">
              <a:spcBef>
                <a:spcPct val="20000"/>
              </a:spcBef>
              <a:buFontTx/>
              <a:buChar char="-"/>
              <a:defRPr/>
            </a:pPr>
            <a:endParaRPr lang="es-PE" sz="3200" dirty="0"/>
          </a:p>
          <a:p>
            <a:pPr algn="ctr">
              <a:spcBef>
                <a:spcPct val="20000"/>
              </a:spcBef>
              <a:buFontTx/>
              <a:buChar char="-"/>
              <a:defRPr/>
            </a:pPr>
            <a:endParaRPr lang="es-PE" sz="3200" dirty="0"/>
          </a:p>
          <a:p>
            <a:pPr lvl="7" algn="ctr">
              <a:spcBef>
                <a:spcPct val="20000"/>
              </a:spcBef>
              <a:buFontTx/>
              <a:buChar char="-"/>
              <a:defRPr/>
            </a:pPr>
            <a:endParaRPr lang="es-PE" sz="3200" dirty="0"/>
          </a:p>
          <a:p>
            <a:pPr algn="ctr">
              <a:spcBef>
                <a:spcPct val="20000"/>
              </a:spcBef>
              <a:buFontTx/>
              <a:buChar char="-"/>
              <a:defRPr/>
            </a:pPr>
            <a:endParaRPr lang="es-ES" sz="3200" dirty="0"/>
          </a:p>
        </p:txBody>
      </p:sp>
      <p:sp>
        <p:nvSpPr>
          <p:cNvPr id="6" name="Rectangle 6"/>
          <p:cNvSpPr>
            <a:spLocks noChangeArrowheads="1"/>
          </p:cNvSpPr>
          <p:nvPr/>
        </p:nvSpPr>
        <p:spPr bwMode="auto">
          <a:xfrm>
            <a:off x="785813" y="1428752"/>
            <a:ext cx="7572375" cy="4286250"/>
          </a:xfrm>
          <a:prstGeom prst="rect">
            <a:avLst/>
          </a:prstGeom>
          <a:noFill/>
          <a:ln w="9525">
            <a:noFill/>
            <a:miter lim="800000"/>
            <a:headEnd/>
            <a:tailEnd/>
          </a:ln>
        </p:spPr>
        <p:txBody>
          <a:bodyPr/>
          <a:lstStyle/>
          <a:p>
            <a:pPr marL="457200" indent="-457200" algn="just">
              <a:spcBef>
                <a:spcPct val="20000"/>
              </a:spcBef>
              <a:buFontTx/>
              <a:buAutoNum type="alphaLcParenR"/>
              <a:defRPr/>
            </a:pPr>
            <a:r>
              <a:rPr lang="es-PE" sz="2000" b="1" dirty="0">
                <a:solidFill>
                  <a:srgbClr val="FF0000"/>
                </a:solidFill>
              </a:rPr>
              <a:t>Necesidades, deseos y demandas.</a:t>
            </a:r>
          </a:p>
          <a:p>
            <a:pPr marL="457200" indent="-457200" algn="just">
              <a:spcBef>
                <a:spcPct val="20000"/>
              </a:spcBef>
              <a:defRPr/>
            </a:pPr>
            <a:endParaRPr lang="es-PE" sz="1600" b="1" dirty="0"/>
          </a:p>
          <a:p>
            <a:pPr algn="just">
              <a:spcBef>
                <a:spcPct val="20000"/>
              </a:spcBef>
              <a:defRPr/>
            </a:pPr>
            <a:r>
              <a:rPr lang="es-PE" sz="2000" b="1" u="sng" dirty="0"/>
              <a:t>Necesidad</a:t>
            </a:r>
            <a:r>
              <a:rPr lang="es-PE" sz="2000" dirty="0"/>
              <a:t>. Concepto fundamental que sustenta el marketing  es el de las necesidades humanas. Las necesidades humanas son estados de una privación experimentada. </a:t>
            </a:r>
          </a:p>
          <a:p>
            <a:pPr algn="just">
              <a:spcBef>
                <a:spcPct val="20000"/>
              </a:spcBef>
              <a:defRPr/>
            </a:pPr>
            <a:endParaRPr lang="es-PE" sz="1600" dirty="0"/>
          </a:p>
          <a:p>
            <a:pPr algn="just">
              <a:spcBef>
                <a:spcPct val="20000"/>
              </a:spcBef>
              <a:defRPr/>
            </a:pPr>
            <a:r>
              <a:rPr lang="es-PE" sz="2000" dirty="0"/>
              <a:t>Entre ellas se incluyen las necesidades </a:t>
            </a:r>
            <a:r>
              <a:rPr lang="es-PE" sz="2000" b="1" dirty="0"/>
              <a:t>físicas</a:t>
            </a:r>
            <a:r>
              <a:rPr lang="es-PE" sz="2000" dirty="0"/>
              <a:t> básicas: alimento, ropa, techo y seguridad.</a:t>
            </a:r>
          </a:p>
          <a:p>
            <a:pPr algn="just">
              <a:spcBef>
                <a:spcPct val="20000"/>
              </a:spcBef>
              <a:defRPr/>
            </a:pPr>
            <a:r>
              <a:rPr lang="es-PE" sz="2000" dirty="0"/>
              <a:t>Las </a:t>
            </a:r>
            <a:r>
              <a:rPr lang="es-PE" sz="2000" b="1" dirty="0"/>
              <a:t>sociales</a:t>
            </a:r>
            <a:r>
              <a:rPr lang="es-PE" sz="2000" dirty="0"/>
              <a:t>: de pertenencia y afecto, y</a:t>
            </a:r>
          </a:p>
          <a:p>
            <a:pPr algn="just">
              <a:spcBef>
                <a:spcPct val="20000"/>
              </a:spcBef>
              <a:defRPr/>
            </a:pPr>
            <a:r>
              <a:rPr lang="es-PE" sz="2000" dirty="0"/>
              <a:t>Las </a:t>
            </a:r>
            <a:r>
              <a:rPr lang="es-PE" sz="2000" b="1" dirty="0"/>
              <a:t>individuales</a:t>
            </a:r>
            <a:r>
              <a:rPr lang="es-PE" sz="2000" dirty="0"/>
              <a:t>: conocimiento y expresión de la personalidad.</a:t>
            </a:r>
          </a:p>
          <a:p>
            <a:pPr algn="just">
              <a:spcBef>
                <a:spcPct val="20000"/>
              </a:spcBef>
              <a:defRPr/>
            </a:pPr>
            <a:endParaRPr lang="es-PE" sz="2000" dirty="0"/>
          </a:p>
          <a:p>
            <a:pPr algn="just">
              <a:spcBef>
                <a:spcPct val="20000"/>
              </a:spcBef>
              <a:buFontTx/>
              <a:buChar char="-"/>
              <a:defRPr/>
            </a:pPr>
            <a:endParaRPr lang="es-PE" sz="2000" dirty="0"/>
          </a:p>
          <a:p>
            <a:pPr>
              <a:spcBef>
                <a:spcPct val="20000"/>
              </a:spcBef>
              <a:defRPr/>
            </a:pPr>
            <a:endParaRPr lang="es-PE" sz="2000" dirty="0"/>
          </a:p>
          <a:p>
            <a:pPr algn="ctr">
              <a:spcBef>
                <a:spcPct val="20000"/>
              </a:spcBef>
              <a:defRPr/>
            </a:pPr>
            <a:endParaRPr lang="es-PE" sz="2000" dirty="0"/>
          </a:p>
          <a:p>
            <a:pPr algn="ctr">
              <a:spcBef>
                <a:spcPct val="20000"/>
              </a:spcBef>
              <a:defRPr/>
            </a:pPr>
            <a:endParaRPr lang="es-PE" sz="2800" dirty="0"/>
          </a:p>
          <a:p>
            <a:pPr algn="ctr">
              <a:spcBef>
                <a:spcPct val="20000"/>
              </a:spcBef>
              <a:buFontTx/>
              <a:buChar char="-"/>
              <a:defRPr/>
            </a:pPr>
            <a:endParaRPr lang="es-PE" sz="2800" dirty="0"/>
          </a:p>
          <a:p>
            <a:pPr algn="ctr">
              <a:spcBef>
                <a:spcPct val="20000"/>
              </a:spcBef>
              <a:buFontTx/>
              <a:buChar char="-"/>
              <a:defRPr/>
            </a:pPr>
            <a:endParaRPr lang="es-PE" sz="2800" dirty="0"/>
          </a:p>
          <a:p>
            <a:pPr algn="ctr">
              <a:spcBef>
                <a:spcPct val="20000"/>
              </a:spcBef>
              <a:buFontTx/>
              <a:buChar char="-"/>
              <a:defRPr/>
            </a:pPr>
            <a:endParaRPr lang="es-ES"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TotalTime>
  <Words>1830</Words>
  <Application>Microsoft Office PowerPoint</Application>
  <PresentationFormat>Presentación en pantalla (4:3)</PresentationFormat>
  <Paragraphs>428</Paragraphs>
  <Slides>42</Slides>
  <Notes>0</Notes>
  <HiddenSlides>0</HiddenSlides>
  <MMClips>0</MMClips>
  <ScaleCrop>false</ScaleCrop>
  <HeadingPairs>
    <vt:vector size="4" baseType="variant">
      <vt:variant>
        <vt:lpstr>Tema</vt:lpstr>
      </vt:variant>
      <vt:variant>
        <vt:i4>1</vt:i4>
      </vt:variant>
      <vt:variant>
        <vt:lpstr>Títulos de diapositiva</vt:lpstr>
      </vt:variant>
      <vt:variant>
        <vt:i4>42</vt:i4>
      </vt:variant>
    </vt:vector>
  </HeadingPairs>
  <TitlesOfParts>
    <vt:vector size="43"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PJUDICIAL</dc:creator>
  <cp:lastModifiedBy>PJUDICIAL</cp:lastModifiedBy>
  <cp:revision>14</cp:revision>
  <dcterms:created xsi:type="dcterms:W3CDTF">2014-09-05T20:10:27Z</dcterms:created>
  <dcterms:modified xsi:type="dcterms:W3CDTF">2014-09-05T22:12:20Z</dcterms:modified>
</cp:coreProperties>
</file>